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23"/>
  </p:notesMasterIdLst>
  <p:sldIdLst>
    <p:sldId id="256" r:id="rId3"/>
    <p:sldId id="258" r:id="rId4"/>
    <p:sldId id="260" r:id="rId5"/>
    <p:sldId id="259" r:id="rId6"/>
    <p:sldId id="257" r:id="rId7"/>
    <p:sldId id="263" r:id="rId8"/>
    <p:sldId id="312" r:id="rId9"/>
    <p:sldId id="320" r:id="rId10"/>
    <p:sldId id="321" r:id="rId11"/>
    <p:sldId id="323" r:id="rId12"/>
    <p:sldId id="324" r:id="rId13"/>
    <p:sldId id="313" r:id="rId14"/>
    <p:sldId id="317" r:id="rId15"/>
    <p:sldId id="318" r:id="rId16"/>
    <p:sldId id="322" r:id="rId17"/>
    <p:sldId id="314" r:id="rId18"/>
    <p:sldId id="267" r:id="rId19"/>
    <p:sldId id="273" r:id="rId20"/>
    <p:sldId id="266" r:id="rId21"/>
    <p:sldId id="264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B6418-2BBD-4CF2-BBA5-F6021DB39136}" v="918" dt="2024-07-16T03:40:53.771"/>
    <p1510:client id="{44B22946-BDD2-409B-14A1-18AD81E9A6D0}" v="424" dt="2024-07-16T14:46:46.402"/>
    <p1510:client id="{7F0251FD-C04C-4E2E-846B-A99CDD54857B}" v="389" dt="2024-07-16T03:21:28.818"/>
    <p1510:client id="{9644944A-82E2-0462-F0DA-C00EBEF8FEB0}" v="185" dt="2024-07-16T03:07:11.802"/>
    <p1510:client id="{96477BF7-2124-0117-1A55-690D555D1B81}" v="5" dt="2024-07-16T02:42:19.924"/>
  </p1510:revLst>
</p1510:revInfo>
</file>

<file path=ppt/tableStyles.xml><?xml version="1.0" encoding="utf-8"?>
<a:tblStyleLst xmlns:a="http://schemas.openxmlformats.org/drawingml/2006/main" def="{9EFB0A35-0DB3-4BB8-A90B-668E2CF0664E}">
  <a:tblStyle styleId="{9EFB0A35-0DB3-4BB8-A90B-668E2CF06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4B44BD-D1CC-47B5-BDC7-C3E4E2E9DD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10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e932d6227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e932d6227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87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e932d6227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e932d6227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567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e932d6227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e932d6227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875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436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e932d6227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e932d6227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e932d6227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e932d6227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932d6227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932d6227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e92f4e00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e92f4e00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e91eb690e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e91eb690e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e91eb690e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e91eb690e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10800000" flipH="1">
            <a:off x="-78450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3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256" name="Google Shape;256;p13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rot="10800000" flipH="1">
              <a:off x="0" y="-12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261" name="Google Shape;261;p13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263" name="Google Shape;263;p1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1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1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1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1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1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1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1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1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1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1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6" name="Google Shape;276;p13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277" name="Google Shape;277;p1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13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 hasCustomPrompt="1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3" hasCustomPrompt="1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4" hasCustomPrompt="1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5" hasCustomPrompt="1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7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9" hasCustomPrompt="1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13" hasCustomPrompt="1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4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4"/>
          <p:cNvGrpSpPr/>
          <p:nvPr/>
        </p:nvGrpSpPr>
        <p:grpSpPr>
          <a:xfrm>
            <a:off x="-1294537" y="-911075"/>
            <a:ext cx="10209225" cy="4536563"/>
            <a:chOff x="-1294537" y="-911075"/>
            <a:chExt cx="10209225" cy="4536563"/>
          </a:xfrm>
        </p:grpSpPr>
        <p:sp>
          <p:nvSpPr>
            <p:cNvPr id="312" name="Google Shape;312;p14"/>
            <p:cNvSpPr/>
            <p:nvPr/>
          </p:nvSpPr>
          <p:spPr>
            <a:xfrm rot="10800000" flipH="1">
              <a:off x="-125475" y="-7160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13" name="Google Shape;313;p14"/>
            <p:cNvGrpSpPr/>
            <p:nvPr/>
          </p:nvGrpSpPr>
          <p:grpSpPr>
            <a:xfrm>
              <a:off x="7928563" y="-911075"/>
              <a:ext cx="986125" cy="2095500"/>
              <a:chOff x="7631225" y="2241175"/>
              <a:chExt cx="986125" cy="2095500"/>
            </a:xfrm>
          </p:grpSpPr>
          <p:cxnSp>
            <p:nvCxnSpPr>
              <p:cNvPr id="314" name="Google Shape;314;p1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1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1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1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1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1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1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1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1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8" name="Google Shape;328;p14"/>
            <p:cNvGrpSpPr/>
            <p:nvPr/>
          </p:nvGrpSpPr>
          <p:grpSpPr>
            <a:xfrm>
              <a:off x="-1294537" y="1741238"/>
              <a:ext cx="1885275" cy="1884250"/>
              <a:chOff x="2609275" y="3149350"/>
              <a:chExt cx="1885275" cy="1884250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48" name="Google Shape;3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/>
          <p:nvPr/>
        </p:nvSpPr>
        <p:spPr>
          <a:xfrm>
            <a:off x="7925" y="4827250"/>
            <a:ext cx="2263500" cy="313800"/>
          </a:xfrm>
          <a:prstGeom prst="round1Rect">
            <a:avLst>
              <a:gd name="adj" fmla="val 50000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0" name="Google Shape;350;p14"/>
          <p:cNvSpPr txBox="1">
            <a:spLocks noGrp="1"/>
          </p:cNvSpPr>
          <p:nvPr>
            <p:ph type="title"/>
          </p:nvPr>
        </p:nvSpPr>
        <p:spPr>
          <a:xfrm>
            <a:off x="1228600" y="2956328"/>
            <a:ext cx="668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 txBox="1">
            <a:spLocks noGrp="1"/>
          </p:cNvSpPr>
          <p:nvPr>
            <p:ph type="subTitle" idx="1"/>
          </p:nvPr>
        </p:nvSpPr>
        <p:spPr>
          <a:xfrm>
            <a:off x="1228600" y="1538275"/>
            <a:ext cx="6686700" cy="14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5"/>
          <p:cNvGrpSpPr/>
          <p:nvPr/>
        </p:nvGrpSpPr>
        <p:grpSpPr>
          <a:xfrm>
            <a:off x="6912000" y="0"/>
            <a:ext cx="2450875" cy="5156372"/>
            <a:chOff x="6912000" y="0"/>
            <a:chExt cx="2450875" cy="5156372"/>
          </a:xfrm>
        </p:grpSpPr>
        <p:sp>
          <p:nvSpPr>
            <p:cNvPr id="355" name="Google Shape;355;p15"/>
            <p:cNvSpPr/>
            <p:nvPr/>
          </p:nvSpPr>
          <p:spPr>
            <a:xfrm rot="10800000">
              <a:off x="8516400" y="3699572"/>
              <a:ext cx="6276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7480375" y="46842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10800000">
              <a:off x="6912000" y="0"/>
              <a:ext cx="2232000" cy="4617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-2178113" y="927159"/>
            <a:ext cx="5103863" cy="4329741"/>
            <a:chOff x="-2178113" y="927159"/>
            <a:chExt cx="5103863" cy="4329741"/>
          </a:xfrm>
        </p:grpSpPr>
        <p:sp>
          <p:nvSpPr>
            <p:cNvPr id="359" name="Google Shape;359;p15"/>
            <p:cNvSpPr/>
            <p:nvPr/>
          </p:nvSpPr>
          <p:spPr>
            <a:xfrm rot="8100000">
              <a:off x="-1696423" y="1408849"/>
              <a:ext cx="2325803" cy="2325803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-78450" y="4684200"/>
              <a:ext cx="3004200" cy="5727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61" name="Google Shape;361;p1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6"/>
          <p:cNvGrpSpPr/>
          <p:nvPr/>
        </p:nvGrpSpPr>
        <p:grpSpPr>
          <a:xfrm>
            <a:off x="-413550" y="1958000"/>
            <a:ext cx="10720388" cy="2311663"/>
            <a:chOff x="-413550" y="1958000"/>
            <a:chExt cx="10720388" cy="2311663"/>
          </a:xfrm>
        </p:grpSpPr>
        <p:grpSp>
          <p:nvGrpSpPr>
            <p:cNvPr id="365" name="Google Shape;365;p16"/>
            <p:cNvGrpSpPr/>
            <p:nvPr/>
          </p:nvGrpSpPr>
          <p:grpSpPr>
            <a:xfrm>
              <a:off x="8421563" y="2385413"/>
              <a:ext cx="1885275" cy="1884250"/>
              <a:chOff x="2609275" y="3149350"/>
              <a:chExt cx="1885275" cy="1884250"/>
            </a:xfrm>
          </p:grpSpPr>
          <p:sp>
            <p:nvSpPr>
              <p:cNvPr id="366" name="Google Shape;366;p1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" name="Google Shape;385;p16"/>
            <p:cNvGrpSpPr/>
            <p:nvPr/>
          </p:nvGrpSpPr>
          <p:grpSpPr>
            <a:xfrm>
              <a:off x="-413550" y="1958000"/>
              <a:ext cx="986125" cy="2095500"/>
              <a:chOff x="7631225" y="2241175"/>
              <a:chExt cx="986125" cy="2095500"/>
            </a:xfrm>
          </p:grpSpPr>
          <p:cxnSp>
            <p:nvCxnSpPr>
              <p:cNvPr id="386" name="Google Shape;386;p1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00" name="Google Shape;400;p16"/>
          <p:cNvGrpSpPr/>
          <p:nvPr/>
        </p:nvGrpSpPr>
        <p:grpSpPr>
          <a:xfrm>
            <a:off x="7925" y="-25"/>
            <a:ext cx="9136075" cy="5143513"/>
            <a:chOff x="7925" y="-25"/>
            <a:chExt cx="9136075" cy="5143513"/>
          </a:xfrm>
        </p:grpSpPr>
        <p:sp>
          <p:nvSpPr>
            <p:cNvPr id="401" name="Google Shape;401;p16"/>
            <p:cNvSpPr/>
            <p:nvPr/>
          </p:nvSpPr>
          <p:spPr>
            <a:xfrm>
              <a:off x="7925" y="4829688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0800000">
              <a:off x="7504200" y="-25"/>
              <a:ext cx="1639800" cy="424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03" name="Google Shape;403;p1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/>
          <p:nvPr/>
        </p:nvSpPr>
        <p:spPr>
          <a:xfrm rot="-5400000">
            <a:off x="7193025" y="460398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-502850" y="-12"/>
            <a:ext cx="9646850" cy="5143513"/>
            <a:chOff x="-502850" y="-12"/>
            <a:chExt cx="9646850" cy="5143513"/>
          </a:xfrm>
        </p:grpSpPr>
        <p:sp>
          <p:nvSpPr>
            <p:cNvPr id="408" name="Google Shape;408;p17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502850" y="3138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0" y="2817600"/>
              <a:ext cx="593700" cy="23259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0" y="4780475"/>
              <a:ext cx="1882500" cy="3630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2" name="Google Shape;412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18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416" name="Google Shape;416;p18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8" name="Google Shape;418;p18"/>
          <p:cNvSpPr/>
          <p:nvPr/>
        </p:nvSpPr>
        <p:spPr>
          <a:xfrm rot="-5400000">
            <a:off x="8241950" y="1557350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8"/>
          <p:cNvSpPr txBox="1">
            <a:spLocks noGrp="1"/>
          </p:cNvSpPr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18"/>
          <p:cNvSpPr txBox="1">
            <a:spLocks noGrp="1"/>
          </p:cNvSpPr>
          <p:nvPr>
            <p:ph type="subTitle" idx="1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19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424" name="Google Shape;424;p19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26" name="Google Shape;426;p19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427" name="Google Shape;427;p19"/>
            <p:cNvSpPr/>
            <p:nvPr/>
          </p:nvSpPr>
          <p:spPr>
            <a:xfrm rot="10800000" flipH="1">
              <a:off x="-109521" y="-14865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28" name="Google Shape;428;p19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429" name="Google Shape;429;p1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1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1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3" name="Google Shape;443;p19"/>
          <p:cNvSpPr txBox="1">
            <a:spLocks noGrp="1"/>
          </p:cNvSpPr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subTitle" idx="1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9"/>
          <p:cNvSpPr>
            <a:spLocks noGrp="1"/>
          </p:cNvSpPr>
          <p:nvPr>
            <p:ph type="pic" idx="2"/>
          </p:nvPr>
        </p:nvSpPr>
        <p:spPr>
          <a:xfrm>
            <a:off x="4664450" y="539500"/>
            <a:ext cx="3757200" cy="40644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2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449" name="Google Shape;449;p20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 flipH="1">
              <a:off x="6114300" y="4426500"/>
              <a:ext cx="3029700" cy="7170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3" name="Google Shape;453;p20"/>
          <p:cNvGrpSpPr/>
          <p:nvPr/>
        </p:nvGrpSpPr>
        <p:grpSpPr>
          <a:xfrm>
            <a:off x="315013" y="-1329700"/>
            <a:ext cx="8939088" cy="7698038"/>
            <a:chOff x="315013" y="-1329700"/>
            <a:chExt cx="8939088" cy="7698038"/>
          </a:xfrm>
        </p:grpSpPr>
        <p:sp>
          <p:nvSpPr>
            <p:cNvPr id="454" name="Google Shape;454;p20"/>
            <p:cNvSpPr/>
            <p:nvPr/>
          </p:nvSpPr>
          <p:spPr>
            <a:xfrm rot="10800000">
              <a:off x="6092100" y="-7160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55" name="Google Shape;455;p20"/>
            <p:cNvGrpSpPr/>
            <p:nvPr/>
          </p:nvGrpSpPr>
          <p:grpSpPr>
            <a:xfrm>
              <a:off x="3316738" y="-1329700"/>
              <a:ext cx="986125" cy="2095500"/>
              <a:chOff x="7631225" y="2241175"/>
              <a:chExt cx="986125" cy="2095500"/>
            </a:xfrm>
          </p:grpSpPr>
          <p:cxnSp>
            <p:nvCxnSpPr>
              <p:cNvPr id="456" name="Google Shape;456;p2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2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2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2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2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2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2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2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2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2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2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2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2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2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0" name="Google Shape;470;p20"/>
            <p:cNvGrpSpPr/>
            <p:nvPr/>
          </p:nvGrpSpPr>
          <p:grpSpPr>
            <a:xfrm>
              <a:off x="315013" y="4484088"/>
              <a:ext cx="1885275" cy="1884250"/>
              <a:chOff x="2609275" y="3149350"/>
              <a:chExt cx="1885275" cy="1884250"/>
            </a:xfrm>
          </p:grpSpPr>
          <p:sp>
            <p:nvSpPr>
              <p:cNvPr id="471" name="Google Shape;471;p2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0" name="Google Shape;490;p20"/>
          <p:cNvSpPr txBox="1">
            <a:spLocks noGrp="1"/>
          </p:cNvSpPr>
          <p:nvPr>
            <p:ph type="title"/>
          </p:nvPr>
        </p:nvSpPr>
        <p:spPr>
          <a:xfrm>
            <a:off x="1150150" y="1785450"/>
            <a:ext cx="3029700" cy="9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20"/>
          <p:cNvSpPr txBox="1">
            <a:spLocks noGrp="1"/>
          </p:cNvSpPr>
          <p:nvPr>
            <p:ph type="subTitle" idx="1"/>
          </p:nvPr>
        </p:nvSpPr>
        <p:spPr>
          <a:xfrm>
            <a:off x="1150150" y="2641024"/>
            <a:ext cx="3029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1"/>
          <p:cNvGrpSpPr/>
          <p:nvPr/>
        </p:nvGrpSpPr>
        <p:grpSpPr>
          <a:xfrm>
            <a:off x="-260288" y="-1374850"/>
            <a:ext cx="9396363" cy="6592000"/>
            <a:chOff x="-260288" y="-1374850"/>
            <a:chExt cx="9396363" cy="6592000"/>
          </a:xfrm>
        </p:grpSpPr>
        <p:sp>
          <p:nvSpPr>
            <p:cNvPr id="495" name="Google Shape;495;p21"/>
            <p:cNvSpPr/>
            <p:nvPr/>
          </p:nvSpPr>
          <p:spPr>
            <a:xfrm>
              <a:off x="-78450" y="460605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96" name="Google Shape;496;p21"/>
            <p:cNvGrpSpPr/>
            <p:nvPr/>
          </p:nvGrpSpPr>
          <p:grpSpPr>
            <a:xfrm>
              <a:off x="-218875" y="-13775"/>
              <a:ext cx="9354950" cy="5157275"/>
              <a:chOff x="-218875" y="-13775"/>
              <a:chExt cx="9354950" cy="5157275"/>
            </a:xfrm>
          </p:grpSpPr>
          <p:sp>
            <p:nvSpPr>
              <p:cNvPr id="497" name="Google Shape;497;p21"/>
              <p:cNvSpPr/>
              <p:nvPr/>
            </p:nvSpPr>
            <p:spPr>
              <a:xfrm rot="10800000">
                <a:off x="8413675" y="3272100"/>
                <a:ext cx="722400" cy="1871400"/>
              </a:xfrm>
              <a:prstGeom prst="rect">
                <a:avLst/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 rot="10800000" flipH="1">
                <a:off x="-11111" y="-13775"/>
                <a:ext cx="1277100" cy="11223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 flipH="1">
                <a:off x="6872575" y="4829700"/>
                <a:ext cx="2263500" cy="313800"/>
              </a:xfrm>
              <a:prstGeom prst="round1Rect">
                <a:avLst>
                  <a:gd name="adj" fmla="val 50000"/>
                </a:avLst>
              </a:prstGeom>
              <a:solidFill>
                <a:srgbClr val="006DF5">
                  <a:alpha val="40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-218875" y="307100"/>
                <a:ext cx="1882500" cy="213000"/>
              </a:xfrm>
              <a:prstGeom prst="roundRect">
                <a:avLst>
                  <a:gd name="adj" fmla="val 50000"/>
                </a:avLst>
              </a:prstGeom>
              <a:solidFill>
                <a:srgbClr val="516CEE">
                  <a:alpha val="607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501" name="Google Shape;501;p21"/>
            <p:cNvGrpSpPr/>
            <p:nvPr/>
          </p:nvGrpSpPr>
          <p:grpSpPr>
            <a:xfrm>
              <a:off x="-260288" y="1809525"/>
              <a:ext cx="986125" cy="2095500"/>
              <a:chOff x="7631225" y="2241175"/>
              <a:chExt cx="986125" cy="2095500"/>
            </a:xfrm>
          </p:grpSpPr>
          <p:cxnSp>
            <p:nvCxnSpPr>
              <p:cNvPr id="502" name="Google Shape;502;p2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2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2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2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2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2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2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2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2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2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2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2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2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2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6" name="Google Shape;516;p21"/>
            <p:cNvSpPr/>
            <p:nvPr/>
          </p:nvSpPr>
          <p:spPr>
            <a:xfrm rot="-5400000">
              <a:off x="5322038" y="-137485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21"/>
          <p:cNvSpPr txBox="1">
            <a:spLocks noGrp="1"/>
          </p:cNvSpPr>
          <p:nvPr>
            <p:ph type="title"/>
          </p:nvPr>
        </p:nvSpPr>
        <p:spPr>
          <a:xfrm>
            <a:off x="4596287" y="1944159"/>
            <a:ext cx="3029700" cy="5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1"/>
          <p:cNvSpPr txBox="1">
            <a:spLocks noGrp="1"/>
          </p:cNvSpPr>
          <p:nvPr>
            <p:ph type="subTitle" idx="1"/>
          </p:nvPr>
        </p:nvSpPr>
        <p:spPr>
          <a:xfrm>
            <a:off x="4596287" y="2482430"/>
            <a:ext cx="3029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" name="Google Shape;521;p22"/>
          <p:cNvGrpSpPr/>
          <p:nvPr/>
        </p:nvGrpSpPr>
        <p:grpSpPr>
          <a:xfrm>
            <a:off x="-378350" y="-71600"/>
            <a:ext cx="10617113" cy="3308050"/>
            <a:chOff x="-378350" y="-71600"/>
            <a:chExt cx="10617113" cy="3308050"/>
          </a:xfrm>
        </p:grpSpPr>
        <p:sp>
          <p:nvSpPr>
            <p:cNvPr id="522" name="Google Shape;522;p22"/>
            <p:cNvSpPr/>
            <p:nvPr/>
          </p:nvSpPr>
          <p:spPr>
            <a:xfrm rot="10800000" flipH="1">
              <a:off x="-378350" y="-7160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8353488" y="1352200"/>
              <a:ext cx="1885275" cy="1884250"/>
              <a:chOff x="2609275" y="3149350"/>
              <a:chExt cx="1885275" cy="1884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3" name="Google Shape;543;p22"/>
          <p:cNvSpPr/>
          <p:nvPr/>
        </p:nvSpPr>
        <p:spPr>
          <a:xfrm rot="10800000">
            <a:off x="6872575" y="0"/>
            <a:ext cx="2263500" cy="313800"/>
          </a:xfrm>
          <a:prstGeom prst="round1Rect">
            <a:avLst>
              <a:gd name="adj" fmla="val 50000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4" name="Google Shape;544;p22"/>
          <p:cNvSpPr txBox="1">
            <a:spLocks noGrp="1"/>
          </p:cNvSpPr>
          <p:nvPr>
            <p:ph type="title"/>
          </p:nvPr>
        </p:nvSpPr>
        <p:spPr>
          <a:xfrm>
            <a:off x="1352263" y="1785450"/>
            <a:ext cx="3029700" cy="9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22"/>
          <p:cNvSpPr txBox="1">
            <a:spLocks noGrp="1"/>
          </p:cNvSpPr>
          <p:nvPr>
            <p:ph type="subTitle" idx="1"/>
          </p:nvPr>
        </p:nvSpPr>
        <p:spPr>
          <a:xfrm>
            <a:off x="1352263" y="2641021"/>
            <a:ext cx="3029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3"/>
            <p:cNvSpPr/>
            <p:nvPr/>
          </p:nvSpPr>
          <p:spPr>
            <a:xfrm rot="10800000" flipH="1">
              <a:off x="-78450" y="-78300"/>
              <a:ext cx="3429000" cy="8514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_1_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548;p23"/>
          <p:cNvGrpSpPr/>
          <p:nvPr/>
        </p:nvGrpSpPr>
        <p:grpSpPr>
          <a:xfrm>
            <a:off x="0" y="0"/>
            <a:ext cx="9725100" cy="5143488"/>
            <a:chOff x="0" y="0"/>
            <a:chExt cx="9725100" cy="5143488"/>
          </a:xfrm>
        </p:grpSpPr>
        <p:sp>
          <p:nvSpPr>
            <p:cNvPr id="549" name="Google Shape;549;p23"/>
            <p:cNvSpPr/>
            <p:nvPr/>
          </p:nvSpPr>
          <p:spPr>
            <a:xfrm>
              <a:off x="0" y="4829688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7842600" y="2511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5400000">
              <a:off x="983550" y="-983550"/>
              <a:ext cx="358800" cy="23259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0" y="0"/>
              <a:ext cx="579900" cy="23259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553" name="Google Shape;553;p2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3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24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558" name="Google Shape;558;p24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4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562" name="Google Shape;562;p24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63" name="Google Shape;563;p24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564" name="Google Shape;564;p2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2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2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2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2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2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2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2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2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2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2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2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8" name="Google Shape;578;p24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8" name="Google Shape;598;p2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subTitle" idx="1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subTitle" idx="2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subTitle" idx="3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subTitle" idx="4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25"/>
          <p:cNvGrpSpPr/>
          <p:nvPr/>
        </p:nvGrpSpPr>
        <p:grpSpPr>
          <a:xfrm>
            <a:off x="-49825" y="-374550"/>
            <a:ext cx="9556425" cy="7430813"/>
            <a:chOff x="-49825" y="-374550"/>
            <a:chExt cx="9556425" cy="7430813"/>
          </a:xfrm>
        </p:grpSpPr>
        <p:sp>
          <p:nvSpPr>
            <p:cNvPr id="606" name="Google Shape;606;p25"/>
            <p:cNvSpPr/>
            <p:nvPr/>
          </p:nvSpPr>
          <p:spPr>
            <a:xfrm rot="10800000" flipH="1">
              <a:off x="-49825" y="-19510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07" name="Google Shape;607;p25"/>
            <p:cNvGrpSpPr/>
            <p:nvPr/>
          </p:nvGrpSpPr>
          <p:grpSpPr>
            <a:xfrm>
              <a:off x="8520475" y="-374550"/>
              <a:ext cx="986125" cy="2095500"/>
              <a:chOff x="7631225" y="2241175"/>
              <a:chExt cx="986125" cy="2095500"/>
            </a:xfrm>
          </p:grpSpPr>
          <p:cxnSp>
            <p:nvCxnSpPr>
              <p:cNvPr id="608" name="Google Shape;608;p2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2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2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2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2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2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2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2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2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2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2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22" name="Google Shape;622;p25"/>
            <p:cNvSpPr/>
            <p:nvPr/>
          </p:nvSpPr>
          <p:spPr>
            <a:xfrm rot="5400000">
              <a:off x="2920037" y="4730438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624" name="Google Shape;624;p25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28" name="Google Shape;628;p2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1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2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3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4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3" name="Google Shape;633;p25"/>
          <p:cNvSpPr txBox="1">
            <a:spLocks noGrp="1"/>
          </p:cNvSpPr>
          <p:nvPr>
            <p:ph type="subTitle" idx="5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25"/>
          <p:cNvSpPr txBox="1">
            <a:spLocks noGrp="1"/>
          </p:cNvSpPr>
          <p:nvPr>
            <p:ph type="subTitle" idx="6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26"/>
          <p:cNvGrpSpPr/>
          <p:nvPr/>
        </p:nvGrpSpPr>
        <p:grpSpPr>
          <a:xfrm>
            <a:off x="-5879" y="147050"/>
            <a:ext cx="9418079" cy="5003125"/>
            <a:chOff x="-5879" y="147050"/>
            <a:chExt cx="9418079" cy="5003125"/>
          </a:xfrm>
        </p:grpSpPr>
        <p:sp>
          <p:nvSpPr>
            <p:cNvPr id="639" name="Google Shape;639;p26"/>
            <p:cNvSpPr/>
            <p:nvPr/>
          </p:nvSpPr>
          <p:spPr>
            <a:xfrm>
              <a:off x="-5879" y="327877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 rot="-5400000">
              <a:off x="7966213" y="3965700"/>
              <a:ext cx="493800" cy="18618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7529700" y="1470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43" name="Google Shape;643;p26"/>
          <p:cNvGrpSpPr/>
          <p:nvPr/>
        </p:nvGrpSpPr>
        <p:grpSpPr>
          <a:xfrm>
            <a:off x="-161275" y="-1397762"/>
            <a:ext cx="9767800" cy="5017263"/>
            <a:chOff x="-161275" y="-1397762"/>
            <a:chExt cx="9767800" cy="5017263"/>
          </a:xfrm>
        </p:grpSpPr>
        <p:sp>
          <p:nvSpPr>
            <p:cNvPr id="644" name="Google Shape;644;p26"/>
            <p:cNvSpPr/>
            <p:nvPr/>
          </p:nvSpPr>
          <p:spPr>
            <a:xfrm rot="10800000" flipH="1">
              <a:off x="-161275" y="-364900"/>
              <a:ext cx="3429000" cy="8514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45" name="Google Shape;645;p26"/>
            <p:cNvGrpSpPr/>
            <p:nvPr/>
          </p:nvGrpSpPr>
          <p:grpSpPr>
            <a:xfrm>
              <a:off x="8620400" y="1524000"/>
              <a:ext cx="986125" cy="2095500"/>
              <a:chOff x="7631225" y="2241175"/>
              <a:chExt cx="986125" cy="2095500"/>
            </a:xfrm>
          </p:grpSpPr>
          <p:cxnSp>
            <p:nvCxnSpPr>
              <p:cNvPr id="646" name="Google Shape;646;p2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2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2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2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2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2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2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2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2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2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2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26"/>
            <p:cNvGrpSpPr/>
            <p:nvPr/>
          </p:nvGrpSpPr>
          <p:grpSpPr>
            <a:xfrm>
              <a:off x="4796563" y="-1397762"/>
              <a:ext cx="1885275" cy="1884250"/>
              <a:chOff x="2609275" y="3149350"/>
              <a:chExt cx="1885275" cy="1884250"/>
            </a:xfrm>
          </p:grpSpPr>
          <p:sp>
            <p:nvSpPr>
              <p:cNvPr id="661" name="Google Shape;661;p2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0" name="Google Shape;680;p2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1" name="Google Shape;681;p26"/>
          <p:cNvSpPr txBox="1">
            <a:spLocks noGrp="1"/>
          </p:cNvSpPr>
          <p:nvPr>
            <p:ph type="subTitle" idx="1"/>
          </p:nvPr>
        </p:nvSpPr>
        <p:spPr>
          <a:xfrm>
            <a:off x="2886300" y="1757200"/>
            <a:ext cx="33714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6"/>
          <p:cNvSpPr txBox="1">
            <a:spLocks noGrp="1"/>
          </p:cNvSpPr>
          <p:nvPr>
            <p:ph type="subTitle" idx="2"/>
          </p:nvPr>
        </p:nvSpPr>
        <p:spPr>
          <a:xfrm>
            <a:off x="2886300" y="1456725"/>
            <a:ext cx="33714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3" name="Google Shape;683;p26"/>
          <p:cNvSpPr txBox="1">
            <a:spLocks noGrp="1"/>
          </p:cNvSpPr>
          <p:nvPr>
            <p:ph type="subTitle" idx="3"/>
          </p:nvPr>
        </p:nvSpPr>
        <p:spPr>
          <a:xfrm>
            <a:off x="2886300" y="2814000"/>
            <a:ext cx="33714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26"/>
          <p:cNvSpPr txBox="1">
            <a:spLocks noGrp="1"/>
          </p:cNvSpPr>
          <p:nvPr>
            <p:ph type="subTitle" idx="4"/>
          </p:nvPr>
        </p:nvSpPr>
        <p:spPr>
          <a:xfrm>
            <a:off x="2886300" y="2513525"/>
            <a:ext cx="33714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5" name="Google Shape;685;p26"/>
          <p:cNvSpPr txBox="1">
            <a:spLocks noGrp="1"/>
          </p:cNvSpPr>
          <p:nvPr>
            <p:ph type="subTitle" idx="5"/>
          </p:nvPr>
        </p:nvSpPr>
        <p:spPr>
          <a:xfrm>
            <a:off x="2886300" y="3870800"/>
            <a:ext cx="33714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6"/>
          <p:cNvSpPr txBox="1">
            <a:spLocks noGrp="1"/>
          </p:cNvSpPr>
          <p:nvPr>
            <p:ph type="subTitle" idx="6"/>
          </p:nvPr>
        </p:nvSpPr>
        <p:spPr>
          <a:xfrm>
            <a:off x="2886300" y="3570325"/>
            <a:ext cx="33714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27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690" name="Google Shape;690;p27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 rot="5400000" flipH="1">
              <a:off x="893400" y="3800225"/>
              <a:ext cx="441600" cy="2283600"/>
            </a:xfrm>
            <a:prstGeom prst="round1Rect">
              <a:avLst>
                <a:gd name="adj" fmla="val 493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695" name="Google Shape;695;p27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27"/>
          <p:cNvSpPr txBox="1">
            <a:spLocks noGrp="1"/>
          </p:cNvSpPr>
          <p:nvPr>
            <p:ph type="subTitle" idx="1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7"/>
          <p:cNvSpPr txBox="1">
            <a:spLocks noGrp="1"/>
          </p:cNvSpPr>
          <p:nvPr>
            <p:ph type="subTitle" idx="2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7"/>
          <p:cNvSpPr txBox="1">
            <a:spLocks noGrp="1"/>
          </p:cNvSpPr>
          <p:nvPr>
            <p:ph type="subTitle" idx="3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8" name="Google Shape;718;p27"/>
          <p:cNvSpPr txBox="1">
            <a:spLocks noGrp="1"/>
          </p:cNvSpPr>
          <p:nvPr>
            <p:ph type="subTitle" idx="4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9" name="Google Shape;719;p27"/>
          <p:cNvSpPr txBox="1">
            <a:spLocks noGrp="1"/>
          </p:cNvSpPr>
          <p:nvPr>
            <p:ph type="subTitle" idx="5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6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>
            <a:spLocks noGrp="1"/>
          </p:cNvSpPr>
          <p:nvPr>
            <p:ph type="subTitle" idx="7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2" name="Google Shape;722;p27"/>
          <p:cNvSpPr txBox="1">
            <a:spLocks noGrp="1"/>
          </p:cNvSpPr>
          <p:nvPr>
            <p:ph type="subTitle" idx="8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28"/>
          <p:cNvGrpSpPr/>
          <p:nvPr/>
        </p:nvGrpSpPr>
        <p:grpSpPr>
          <a:xfrm>
            <a:off x="-592600" y="-2012025"/>
            <a:ext cx="9874358" cy="7605425"/>
            <a:chOff x="-592600" y="-2012025"/>
            <a:chExt cx="9874358" cy="7605425"/>
          </a:xfrm>
        </p:grpSpPr>
        <p:sp>
          <p:nvSpPr>
            <p:cNvPr id="726" name="Google Shape;726;p28"/>
            <p:cNvSpPr/>
            <p:nvPr/>
          </p:nvSpPr>
          <p:spPr>
            <a:xfrm rot="10799348">
              <a:off x="6119758" y="-182323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27" name="Google Shape;727;p28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728" name="Google Shape;728;p2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2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2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2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2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2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2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2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2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2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2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2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2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2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2" name="Google Shape;742;p28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28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744" name="Google Shape;744;p28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 rot="10800000" flipH="1">
              <a:off x="-5879" y="0"/>
              <a:ext cx="544200" cy="15918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47" name="Google Shape;747;p2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1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28"/>
          <p:cNvSpPr txBox="1">
            <a:spLocks noGrp="1"/>
          </p:cNvSpPr>
          <p:nvPr>
            <p:ph type="subTitle" idx="2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8"/>
          <p:cNvSpPr txBox="1">
            <a:spLocks noGrp="1"/>
          </p:cNvSpPr>
          <p:nvPr>
            <p:ph type="subTitle" idx="3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1" name="Google Shape;751;p28"/>
          <p:cNvSpPr txBox="1">
            <a:spLocks noGrp="1"/>
          </p:cNvSpPr>
          <p:nvPr>
            <p:ph type="subTitle" idx="4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2" name="Google Shape;752;p28"/>
          <p:cNvSpPr txBox="1">
            <a:spLocks noGrp="1"/>
          </p:cNvSpPr>
          <p:nvPr>
            <p:ph type="subTitle" idx="5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28"/>
          <p:cNvSpPr txBox="1">
            <a:spLocks noGrp="1"/>
          </p:cNvSpPr>
          <p:nvPr>
            <p:ph type="subTitle" idx="6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4" name="Google Shape;754;p28"/>
          <p:cNvSpPr txBox="1">
            <a:spLocks noGrp="1"/>
          </p:cNvSpPr>
          <p:nvPr>
            <p:ph type="subTitle" idx="7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28"/>
          <p:cNvSpPr txBox="1">
            <a:spLocks noGrp="1"/>
          </p:cNvSpPr>
          <p:nvPr>
            <p:ph type="subTitle" idx="8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subTitle" idx="9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7" name="Google Shape;757;p28"/>
          <p:cNvSpPr txBox="1">
            <a:spLocks noGrp="1"/>
          </p:cNvSpPr>
          <p:nvPr>
            <p:ph type="subTitle" idx="13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8" name="Google Shape;758;p28"/>
          <p:cNvSpPr txBox="1">
            <a:spLocks noGrp="1"/>
          </p:cNvSpPr>
          <p:nvPr>
            <p:ph type="subTitle" idx="14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28"/>
          <p:cNvSpPr txBox="1">
            <a:spLocks noGrp="1"/>
          </p:cNvSpPr>
          <p:nvPr>
            <p:ph type="subTitle" idx="15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29"/>
          <p:cNvGrpSpPr/>
          <p:nvPr/>
        </p:nvGrpSpPr>
        <p:grpSpPr>
          <a:xfrm>
            <a:off x="-407521" y="-350"/>
            <a:ext cx="9565879" cy="5157654"/>
            <a:chOff x="-407521" y="-350"/>
            <a:chExt cx="9565879" cy="5157654"/>
          </a:xfrm>
        </p:grpSpPr>
        <p:sp>
          <p:nvSpPr>
            <p:cNvPr id="763" name="Google Shape;763;p29"/>
            <p:cNvSpPr/>
            <p:nvPr/>
          </p:nvSpPr>
          <p:spPr>
            <a:xfrm rot="-10799427">
              <a:off x="5535475" y="-50"/>
              <a:ext cx="3600600" cy="8007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 flipH="1">
              <a:off x="8422154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 flipH="1">
              <a:off x="6894859" y="4843504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767" name="Google Shape;767;p29"/>
          <p:cNvGrpSpPr/>
          <p:nvPr/>
        </p:nvGrpSpPr>
        <p:grpSpPr>
          <a:xfrm>
            <a:off x="-1162908" y="-71600"/>
            <a:ext cx="11998025" cy="4675588"/>
            <a:chOff x="-1162908" y="-71600"/>
            <a:chExt cx="11998025" cy="4675588"/>
          </a:xfrm>
        </p:grpSpPr>
        <p:sp>
          <p:nvSpPr>
            <p:cNvPr id="768" name="Google Shape;768;p29"/>
            <p:cNvSpPr/>
            <p:nvPr/>
          </p:nvSpPr>
          <p:spPr>
            <a:xfrm rot="10800000" flipH="1">
              <a:off x="-154596" y="-7160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69" name="Google Shape;769;p29"/>
            <p:cNvGrpSpPr/>
            <p:nvPr/>
          </p:nvGrpSpPr>
          <p:grpSpPr>
            <a:xfrm flipH="1">
              <a:off x="-1162908" y="1349063"/>
              <a:ext cx="1885275" cy="1884250"/>
              <a:chOff x="2609275" y="3149350"/>
              <a:chExt cx="1885275" cy="1884250"/>
            </a:xfrm>
          </p:grpSpPr>
          <p:sp>
            <p:nvSpPr>
              <p:cNvPr id="770" name="Google Shape;770;p2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9" name="Google Shape;789;p29"/>
            <p:cNvSpPr/>
            <p:nvPr/>
          </p:nvSpPr>
          <p:spPr>
            <a:xfrm rot="10800000" flipH="1">
              <a:off x="8509292" y="2278163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9"/>
          <p:cNvSpPr txBox="1">
            <a:spLocks noGrp="1"/>
          </p:cNvSpPr>
          <p:nvPr>
            <p:ph type="subTitle" idx="1"/>
          </p:nvPr>
        </p:nvSpPr>
        <p:spPr>
          <a:xfrm>
            <a:off x="722375" y="1272825"/>
            <a:ext cx="3995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9"/>
          <p:cNvSpPr txBox="1">
            <a:spLocks noGrp="1"/>
          </p:cNvSpPr>
          <p:nvPr>
            <p:ph type="title" hasCustomPrompt="1"/>
          </p:nvPr>
        </p:nvSpPr>
        <p:spPr>
          <a:xfrm>
            <a:off x="722600" y="710975"/>
            <a:ext cx="39957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2"/>
          </p:nvPr>
        </p:nvSpPr>
        <p:spPr>
          <a:xfrm>
            <a:off x="2574150" y="2672825"/>
            <a:ext cx="3995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9"/>
          <p:cNvSpPr txBox="1">
            <a:spLocks noGrp="1"/>
          </p:cNvSpPr>
          <p:nvPr>
            <p:ph type="title" idx="3" hasCustomPrompt="1"/>
          </p:nvPr>
        </p:nvSpPr>
        <p:spPr>
          <a:xfrm>
            <a:off x="2574375" y="2110925"/>
            <a:ext cx="39957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4" name="Google Shape;794;p29"/>
          <p:cNvSpPr txBox="1">
            <a:spLocks noGrp="1"/>
          </p:cNvSpPr>
          <p:nvPr>
            <p:ph type="subTitle" idx="4"/>
          </p:nvPr>
        </p:nvSpPr>
        <p:spPr>
          <a:xfrm>
            <a:off x="4425700" y="4072825"/>
            <a:ext cx="3995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29"/>
          <p:cNvSpPr txBox="1">
            <a:spLocks noGrp="1"/>
          </p:cNvSpPr>
          <p:nvPr>
            <p:ph type="title" idx="5" hasCustomPrompt="1"/>
          </p:nvPr>
        </p:nvSpPr>
        <p:spPr>
          <a:xfrm>
            <a:off x="4425925" y="3510925"/>
            <a:ext cx="39957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3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799" name="Google Shape;799;p30"/>
            <p:cNvSpPr/>
            <p:nvPr/>
          </p:nvSpPr>
          <p:spPr>
            <a:xfrm>
              <a:off x="0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8663700" y="3576600"/>
              <a:ext cx="480300" cy="15669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03" name="Google Shape;803;p30"/>
          <p:cNvGrpSpPr/>
          <p:nvPr/>
        </p:nvGrpSpPr>
        <p:grpSpPr>
          <a:xfrm>
            <a:off x="-505837" y="-1463962"/>
            <a:ext cx="6732100" cy="6536738"/>
            <a:chOff x="-505837" y="-1463962"/>
            <a:chExt cx="6732100" cy="6536738"/>
          </a:xfrm>
        </p:grpSpPr>
        <p:grpSp>
          <p:nvGrpSpPr>
            <p:cNvPr id="804" name="Google Shape;804;p30"/>
            <p:cNvGrpSpPr/>
            <p:nvPr/>
          </p:nvGrpSpPr>
          <p:grpSpPr>
            <a:xfrm>
              <a:off x="4340988" y="-1463962"/>
              <a:ext cx="1885275" cy="1884250"/>
              <a:chOff x="2609275" y="3149350"/>
              <a:chExt cx="1885275" cy="1884250"/>
            </a:xfrm>
          </p:grpSpPr>
          <p:sp>
            <p:nvSpPr>
              <p:cNvPr id="805" name="Google Shape;805;p3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4" name="Google Shape;824;p30"/>
            <p:cNvGrpSpPr/>
            <p:nvPr/>
          </p:nvGrpSpPr>
          <p:grpSpPr>
            <a:xfrm>
              <a:off x="-505837" y="2977275"/>
              <a:ext cx="986125" cy="2095500"/>
              <a:chOff x="7631225" y="2241175"/>
              <a:chExt cx="986125" cy="2095500"/>
            </a:xfrm>
          </p:grpSpPr>
          <p:cxnSp>
            <p:nvCxnSpPr>
              <p:cNvPr id="825" name="Google Shape;825;p3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3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3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3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3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3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3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3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3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3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3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3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3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3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39" name="Google Shape;839;p30"/>
          <p:cNvSpPr txBox="1">
            <a:spLocks noGrp="1"/>
          </p:cNvSpPr>
          <p:nvPr>
            <p:ph type="subTitle" idx="1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30"/>
          <p:cNvSpPr txBox="1">
            <a:spLocks noGrp="1"/>
          </p:cNvSpPr>
          <p:nvPr>
            <p:ph type="title" hasCustomPrompt="1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30"/>
          <p:cNvSpPr txBox="1">
            <a:spLocks noGrp="1"/>
          </p:cNvSpPr>
          <p:nvPr>
            <p:ph type="subTitle" idx="2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0"/>
          <p:cNvSpPr txBox="1">
            <a:spLocks noGrp="1"/>
          </p:cNvSpPr>
          <p:nvPr>
            <p:ph type="title" idx="3" hasCustomPrompt="1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30"/>
          <p:cNvSpPr txBox="1">
            <a:spLocks noGrp="1"/>
          </p:cNvSpPr>
          <p:nvPr>
            <p:ph type="subTitle" idx="4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30"/>
          <p:cNvSpPr txBox="1">
            <a:spLocks noGrp="1"/>
          </p:cNvSpPr>
          <p:nvPr>
            <p:ph type="title" idx="5" hasCustomPrompt="1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30"/>
          <p:cNvSpPr txBox="1">
            <a:spLocks noGrp="1"/>
          </p:cNvSpPr>
          <p:nvPr>
            <p:ph type="subTitle" idx="6"/>
          </p:nvPr>
        </p:nvSpPr>
        <p:spPr>
          <a:xfrm>
            <a:off x="2034800" y="3707300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 idx="7" hasCustomPrompt="1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7" name="Google Shape;847;p30"/>
          <p:cNvSpPr txBox="1">
            <a:spLocks noGrp="1"/>
          </p:cNvSpPr>
          <p:nvPr>
            <p:ph type="subTitle" idx="8"/>
          </p:nvPr>
        </p:nvSpPr>
        <p:spPr>
          <a:xfrm>
            <a:off x="4659549" y="3707300"/>
            <a:ext cx="2449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30"/>
          <p:cNvSpPr txBox="1">
            <a:spLocks noGrp="1"/>
          </p:cNvSpPr>
          <p:nvPr>
            <p:ph type="title" idx="9" hasCustomPrompt="1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9" name="Google Shape;849;p30"/>
          <p:cNvSpPr txBox="1">
            <a:spLocks noGrp="1"/>
          </p:cNvSpPr>
          <p:nvPr>
            <p:ph type="title" idx="13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1"/>
          <p:cNvGrpSpPr/>
          <p:nvPr/>
        </p:nvGrpSpPr>
        <p:grpSpPr>
          <a:xfrm>
            <a:off x="800963" y="-1678600"/>
            <a:ext cx="9414788" cy="4643313"/>
            <a:chOff x="800963" y="-1678600"/>
            <a:chExt cx="9414788" cy="4643313"/>
          </a:xfrm>
        </p:grpSpPr>
        <p:grpSp>
          <p:nvGrpSpPr>
            <p:cNvPr id="852" name="Google Shape;852;p31"/>
            <p:cNvGrpSpPr/>
            <p:nvPr/>
          </p:nvGrpSpPr>
          <p:grpSpPr>
            <a:xfrm flipH="1">
              <a:off x="8330475" y="1080463"/>
              <a:ext cx="1885275" cy="1884250"/>
              <a:chOff x="2609275" y="3149350"/>
              <a:chExt cx="1885275" cy="1884250"/>
            </a:xfrm>
          </p:grpSpPr>
          <p:sp>
            <p:nvSpPr>
              <p:cNvPr id="853" name="Google Shape;853;p3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2" name="Google Shape;872;p31"/>
            <p:cNvSpPr/>
            <p:nvPr/>
          </p:nvSpPr>
          <p:spPr>
            <a:xfrm rot="5400000" flipH="1">
              <a:off x="800963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3" name="Google Shape;8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1"/>
          <p:cNvSpPr txBox="1">
            <a:spLocks noGrp="1"/>
          </p:cNvSpPr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5" name="Google Shape;875;p31"/>
          <p:cNvSpPr txBox="1">
            <a:spLocks noGrp="1"/>
          </p:cNvSpPr>
          <p:nvPr>
            <p:ph type="subTitle" idx="1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31"/>
          <p:cNvSpPr txBox="1"/>
          <p:nvPr/>
        </p:nvSpPr>
        <p:spPr>
          <a:xfrm>
            <a:off x="3014822" y="3604741"/>
            <a:ext cx="311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 b="1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4"/>
          <p:cNvGrpSpPr/>
          <p:nvPr/>
        </p:nvGrpSpPr>
        <p:grpSpPr>
          <a:xfrm>
            <a:off x="-1360162" y="-430750"/>
            <a:ext cx="4586213" cy="5760313"/>
            <a:chOff x="-1360162" y="-430750"/>
            <a:chExt cx="4586213" cy="5760313"/>
          </a:xfrm>
        </p:grpSpPr>
        <p:sp>
          <p:nvSpPr>
            <p:cNvPr id="47" name="Google Shape;47;p4"/>
            <p:cNvSpPr/>
            <p:nvPr/>
          </p:nvSpPr>
          <p:spPr>
            <a:xfrm rot="10800000" flipH="1">
              <a:off x="-202950" y="-430750"/>
              <a:ext cx="3429000" cy="8514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>
              <a:off x="-1360162" y="3445313"/>
              <a:ext cx="1885275" cy="1884250"/>
              <a:chOff x="2609275" y="3149350"/>
              <a:chExt cx="1885275" cy="188425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68;p4"/>
          <p:cNvGrpSpPr/>
          <p:nvPr/>
        </p:nvGrpSpPr>
        <p:grpSpPr>
          <a:xfrm>
            <a:off x="6107100" y="0"/>
            <a:ext cx="3036900" cy="5143500"/>
            <a:chOff x="6107100" y="0"/>
            <a:chExt cx="3036900" cy="5143500"/>
          </a:xfrm>
        </p:grpSpPr>
        <p:sp>
          <p:nvSpPr>
            <p:cNvPr id="69" name="Google Shape;69;p4"/>
            <p:cNvSpPr/>
            <p:nvPr/>
          </p:nvSpPr>
          <p:spPr>
            <a:xfrm flipH="1">
              <a:off x="6107100" y="4748700"/>
              <a:ext cx="3023100" cy="3948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10800000">
              <a:off x="6928200" y="0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>
              <a:off x="8605675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rot="10800000" flipH="1">
              <a:off x="0" y="-25"/>
              <a:ext cx="2263500" cy="8421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887" name="Google Shape;887;p33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3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3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3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3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3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3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3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3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3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3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3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3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3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3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025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6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6"/>
          <p:cNvGrpSpPr/>
          <p:nvPr/>
        </p:nvGrpSpPr>
        <p:grpSpPr>
          <a:xfrm>
            <a:off x="-313650" y="-25"/>
            <a:ext cx="9457650" cy="5143450"/>
            <a:chOff x="-313650" y="-25"/>
            <a:chExt cx="9457650" cy="5143450"/>
          </a:xfrm>
        </p:grpSpPr>
        <p:sp>
          <p:nvSpPr>
            <p:cNvPr id="125" name="Google Shape;125;p6"/>
            <p:cNvSpPr/>
            <p:nvPr/>
          </p:nvSpPr>
          <p:spPr>
            <a:xfrm rot="10800000">
              <a:off x="8676300" y="-25"/>
              <a:ext cx="4677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313650" y="46040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flipH="1">
              <a:off x="5715000" y="4681725"/>
              <a:ext cx="3429000" cy="4617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-1165287" y="-673237"/>
            <a:ext cx="1885275" cy="1884250"/>
            <a:chOff x="2609275" y="3149350"/>
            <a:chExt cx="1885275" cy="1884250"/>
          </a:xfrm>
        </p:grpSpPr>
        <p:sp>
          <p:nvSpPr>
            <p:cNvPr id="130" name="Google Shape;130;p6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156" name="Google Shape;156;p7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7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183" name="Google Shape;183;p8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6053826" y="2401638"/>
            <a:ext cx="4322888" cy="2780726"/>
            <a:chOff x="6053826" y="2401638"/>
            <a:chExt cx="4322888" cy="2780726"/>
          </a:xfrm>
        </p:grpSpPr>
        <p:sp>
          <p:nvSpPr>
            <p:cNvPr id="186" name="Google Shape;186;p8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87" name="Google Shape;187;p8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" name="Google Shape;207;p8"/>
          <p:cNvSpPr txBox="1">
            <a:spLocks noGrp="1"/>
          </p:cNvSpPr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977850" y="4033075"/>
            <a:ext cx="71883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1"/>
          <p:cNvGrpSpPr/>
          <p:nvPr/>
        </p:nvGrpSpPr>
        <p:grpSpPr>
          <a:xfrm>
            <a:off x="-1404987" y="-1786325"/>
            <a:ext cx="7272100" cy="7030025"/>
            <a:chOff x="-1404987" y="-1786325"/>
            <a:chExt cx="7272100" cy="7030025"/>
          </a:xfrm>
        </p:grpSpPr>
        <p:sp>
          <p:nvSpPr>
            <p:cNvPr id="225" name="Google Shape;225;p11"/>
            <p:cNvSpPr/>
            <p:nvPr/>
          </p:nvSpPr>
          <p:spPr>
            <a:xfrm>
              <a:off x="-76200" y="4632600"/>
              <a:ext cx="3162000" cy="6111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6" name="Google Shape;226;p11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246;p11"/>
            <p:cNvSpPr/>
            <p:nvPr/>
          </p:nvSpPr>
          <p:spPr>
            <a:xfrm rot="-5400000">
              <a:off x="3541288" y="-1786325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1"/>
          <p:cNvSpPr txBox="1">
            <a:spLocks noGrp="1"/>
          </p:cNvSpPr>
          <p:nvPr>
            <p:ph type="title" hasCustomPrompt="1"/>
          </p:nvPr>
        </p:nvSpPr>
        <p:spPr>
          <a:xfrm>
            <a:off x="1490561" y="1752975"/>
            <a:ext cx="61629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8" name="Google Shape;248;p11"/>
          <p:cNvSpPr txBox="1">
            <a:spLocks noGrp="1"/>
          </p:cNvSpPr>
          <p:nvPr>
            <p:ph type="subTitle" idx="1"/>
          </p:nvPr>
        </p:nvSpPr>
        <p:spPr>
          <a:xfrm>
            <a:off x="1490525" y="2951025"/>
            <a:ext cx="61629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1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250" name="Google Shape;250;p11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4" name="Google Shape;924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eanceo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www.isixsigma.com" TargetMode="External"/><Relationship Id="rId5" Type="http://schemas.openxmlformats.org/officeDocument/2006/relationships/hyperlink" Target="https://esoftskills.com" TargetMode="External"/><Relationship Id="rId4" Type="http://schemas.openxmlformats.org/officeDocument/2006/relationships/hyperlink" Target="https://ivypanda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/>
          <p:cNvSpPr txBox="1">
            <a:spLocks noGrp="1"/>
          </p:cNvSpPr>
          <p:nvPr>
            <p:ph type="ctrTitle"/>
          </p:nvPr>
        </p:nvSpPr>
        <p:spPr>
          <a:xfrm>
            <a:off x="200638" y="814093"/>
            <a:ext cx="8932113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/>
              <a:t>Etapa de Control de la calidad</a:t>
            </a:r>
            <a:r>
              <a:rPr lang="en" sz="4000"/>
              <a:t> </a:t>
            </a:r>
            <a:br>
              <a:rPr lang="en" sz="6500"/>
            </a:br>
            <a:r>
              <a:rPr lang="en" sz="3200" b="0"/>
              <a:t>Grupo CC3</a:t>
            </a:r>
            <a:endParaRPr sz="4100" b="0"/>
          </a:p>
        </p:txBody>
      </p:sp>
      <p:sp>
        <p:nvSpPr>
          <p:cNvPr id="933" name="Google Shape;933;p37"/>
          <p:cNvSpPr txBox="1">
            <a:spLocks noGrp="1"/>
          </p:cNvSpPr>
          <p:nvPr>
            <p:ph type="subTitle" idx="1"/>
          </p:nvPr>
        </p:nvSpPr>
        <p:spPr>
          <a:xfrm>
            <a:off x="5904944" y="2854387"/>
            <a:ext cx="1840065" cy="113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Jerson Andino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Oscar Castillo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Jeimmy Eche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David Mena</a:t>
            </a:r>
            <a:endParaRPr/>
          </a:p>
        </p:txBody>
      </p:sp>
      <p:grpSp>
        <p:nvGrpSpPr>
          <p:cNvPr id="934" name="Google Shape;934;p37"/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935" name="Google Shape;935;p37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6" name="Google Shape;936;p37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name="adj" fmla="val 50000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9" name="Google Shape;939;p3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3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3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3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3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3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3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3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3" name="Google Shape;953;p37"/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954" name="Google Shape;954;p37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6" name="Google Shape;956;p37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7" name="Google Shape;957;p3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7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7" name="Google Shape;977;p37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547613" y="2251174"/>
            <a:ext cx="5498009" cy="460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626"/>
              </a:lnSpc>
            </a:pPr>
            <a:endParaRPr lang="en-US" sz="2901"/>
          </a:p>
        </p:txBody>
      </p:sp>
      <p:sp>
        <p:nvSpPr>
          <p:cNvPr id="6" name="Shape 2"/>
          <p:cNvSpPr/>
          <p:nvPr/>
        </p:nvSpPr>
        <p:spPr>
          <a:xfrm>
            <a:off x="547614" y="2932584"/>
            <a:ext cx="2584698" cy="1801490"/>
          </a:xfrm>
          <a:prstGeom prst="roundRect">
            <a:avLst>
              <a:gd name="adj" fmla="val 343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s-EC" sz="875"/>
          </a:p>
        </p:txBody>
      </p:sp>
      <p:sp>
        <p:nvSpPr>
          <p:cNvPr id="7" name="Text 3"/>
          <p:cNvSpPr/>
          <p:nvPr/>
        </p:nvSpPr>
        <p:spPr>
          <a:xfrm>
            <a:off x="699715" y="3084686"/>
            <a:ext cx="1841823" cy="23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3"/>
              </a:lnSpc>
            </a:pPr>
            <a:r>
              <a:rPr lang="en-US" sz="1450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Six Sigma</a:t>
            </a:r>
            <a:endParaRPr lang="en-US" sz="1450"/>
          </a:p>
        </p:txBody>
      </p:sp>
      <p:sp>
        <p:nvSpPr>
          <p:cNvPr id="8" name="Text 4"/>
          <p:cNvSpPr/>
          <p:nvPr/>
        </p:nvSpPr>
        <p:spPr>
          <a:xfrm>
            <a:off x="699716" y="3403252"/>
            <a:ext cx="2280493" cy="11787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56"/>
              </a:lnSpc>
            </a:pPr>
            <a:r>
              <a:rPr lang="en-US" sz="116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Reduce la variabilidad y defectos en los procesos mediante herramientas estadísticas y un enfoque estructurado en proyectos.</a:t>
            </a:r>
            <a:endParaRPr lang="en-US" sz="1160"/>
          </a:p>
        </p:txBody>
      </p:sp>
      <p:sp>
        <p:nvSpPr>
          <p:cNvPr id="9" name="Shape 5"/>
          <p:cNvSpPr/>
          <p:nvPr/>
        </p:nvSpPr>
        <p:spPr>
          <a:xfrm>
            <a:off x="3279652" y="2932584"/>
            <a:ext cx="2584698" cy="1801490"/>
          </a:xfrm>
          <a:prstGeom prst="roundRect">
            <a:avLst>
              <a:gd name="adj" fmla="val 343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s-EC" sz="875"/>
          </a:p>
        </p:txBody>
      </p:sp>
      <p:sp>
        <p:nvSpPr>
          <p:cNvPr id="10" name="Text 6"/>
          <p:cNvSpPr/>
          <p:nvPr/>
        </p:nvSpPr>
        <p:spPr>
          <a:xfrm>
            <a:off x="3431753" y="3084686"/>
            <a:ext cx="1841823" cy="23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3"/>
              </a:lnSpc>
            </a:pPr>
            <a:r>
              <a:rPr lang="en-US" sz="1450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Lean Manufacturing</a:t>
            </a:r>
            <a:endParaRPr lang="en-US" sz="1450"/>
          </a:p>
        </p:txBody>
      </p:sp>
      <p:sp>
        <p:nvSpPr>
          <p:cNvPr id="11" name="Text 7"/>
          <p:cNvSpPr/>
          <p:nvPr/>
        </p:nvSpPr>
        <p:spPr>
          <a:xfrm>
            <a:off x="3431754" y="3403253"/>
            <a:ext cx="2280493" cy="9429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56"/>
              </a:lnSpc>
            </a:pPr>
            <a:r>
              <a:rPr lang="en-US" sz="116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Elimina desperdicios y optimiza procesos, utilizando técnicas como el mapeo de flujo de valor y la producción justo a tiempo.</a:t>
            </a:r>
            <a:endParaRPr lang="en-US" sz="1160"/>
          </a:p>
        </p:txBody>
      </p:sp>
      <p:sp>
        <p:nvSpPr>
          <p:cNvPr id="12" name="Shape 8"/>
          <p:cNvSpPr/>
          <p:nvPr/>
        </p:nvSpPr>
        <p:spPr>
          <a:xfrm>
            <a:off x="6011689" y="2932584"/>
            <a:ext cx="2584698" cy="1801490"/>
          </a:xfrm>
          <a:prstGeom prst="roundRect">
            <a:avLst>
              <a:gd name="adj" fmla="val 343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s-EC" sz="875"/>
          </a:p>
        </p:txBody>
      </p:sp>
      <p:sp>
        <p:nvSpPr>
          <p:cNvPr id="13" name="Text 9"/>
          <p:cNvSpPr/>
          <p:nvPr/>
        </p:nvSpPr>
        <p:spPr>
          <a:xfrm>
            <a:off x="6163791" y="3084686"/>
            <a:ext cx="1841823" cy="23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3"/>
              </a:lnSpc>
            </a:pPr>
            <a:r>
              <a:rPr lang="en-US" sz="1450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Kaizen</a:t>
            </a:r>
            <a:endParaRPr lang="en-US" sz="1450"/>
          </a:p>
        </p:txBody>
      </p:sp>
      <p:sp>
        <p:nvSpPr>
          <p:cNvPr id="14" name="Text 10"/>
          <p:cNvSpPr/>
          <p:nvPr/>
        </p:nvSpPr>
        <p:spPr>
          <a:xfrm>
            <a:off x="6163792" y="3403252"/>
            <a:ext cx="2280493" cy="11787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56"/>
              </a:lnSpc>
            </a:pPr>
            <a:r>
              <a:rPr lang="en-US" sz="116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Promueve la mejora continua mediante pequeños cambios incrementales en los procesos, involucrando a todos los empleados.</a:t>
            </a:r>
            <a:endParaRPr lang="en-US" sz="1160"/>
          </a:p>
        </p:txBody>
      </p:sp>
      <p:pic>
        <p:nvPicPr>
          <p:cNvPr id="2052" name="Picture 4" descr="Explorando las Técnicas Modernas de Control de Calidad: Un Camino hacia el  Éxito | Revista Digital Experiencia UDAX | UDAX Universidad en Línea">
            <a:extLst>
              <a:ext uri="{FF2B5EF4-FFF2-40B4-BE49-F238E27FC236}">
                <a16:creationId xmlns:a16="http://schemas.microsoft.com/office/drawing/2014/main" id="{3863951E-F75C-CEC4-A545-BD9DE559B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09" y="388527"/>
            <a:ext cx="3465612" cy="198034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ADC4084-ED62-EB65-9D1D-8689D653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13" y="2266844"/>
            <a:ext cx="8421625" cy="572700"/>
          </a:xfrm>
        </p:spPr>
        <p:txBody>
          <a:bodyPr/>
          <a:lstStyle/>
          <a:p>
            <a:r>
              <a:rPr lang="es-EC" sz="2800"/>
              <a:t>Técnicas Avanzadas de Calidad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50D69F3-4FCF-4250-04B0-AACF0A33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Uso de Software para el Control de Calidad</a:t>
            </a:r>
            <a:br>
              <a:rPr lang="es-EC"/>
            </a:br>
            <a:endParaRPr lang="es-EC"/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809860E1-7BD9-B78F-C50C-A8DA8E22005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2375" y="1772903"/>
            <a:ext cx="2389800" cy="402900"/>
          </a:xfrm>
        </p:spPr>
        <p:txBody>
          <a:bodyPr/>
          <a:lstStyle/>
          <a:p>
            <a:r>
              <a:rPr lang="es-EC"/>
              <a:t>SPC Software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287D6D9E-975B-FA0C-37A4-FB319DDFB1C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76247" y="2164575"/>
            <a:ext cx="2389800" cy="402900"/>
          </a:xfrm>
        </p:spPr>
        <p:txBody>
          <a:bodyPr/>
          <a:lstStyle/>
          <a:p>
            <a:r>
              <a:rPr lang="es-EC"/>
              <a:t>QMS Software</a:t>
            </a:r>
          </a:p>
        </p:txBody>
      </p:sp>
      <p:sp>
        <p:nvSpPr>
          <p:cNvPr id="17" name="Subtítulo 16">
            <a:extLst>
              <a:ext uri="{FF2B5EF4-FFF2-40B4-BE49-F238E27FC236}">
                <a16:creationId xmlns:a16="http://schemas.microsoft.com/office/drawing/2014/main" id="{D66F254B-D7C7-E2A9-8A50-0BAB822040C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02228" y="1971675"/>
            <a:ext cx="3034240" cy="402900"/>
          </a:xfrm>
        </p:spPr>
        <p:txBody>
          <a:bodyPr/>
          <a:lstStyle/>
          <a:p>
            <a:r>
              <a:rPr lang="es-EC"/>
              <a:t>ERP con módulos de calidad</a:t>
            </a:r>
          </a:p>
        </p:txBody>
      </p:sp>
      <p:pic>
        <p:nvPicPr>
          <p:cNvPr id="3074" name="Picture 2" descr="SPC Software | Statistical Process Control">
            <a:extLst>
              <a:ext uri="{FF2B5EF4-FFF2-40B4-BE49-F238E27FC236}">
                <a16:creationId xmlns:a16="http://schemas.microsoft.com/office/drawing/2014/main" id="{0701744C-5A8C-035C-C936-A031327A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1" y="2109685"/>
            <a:ext cx="3099915" cy="199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ality Management System Software">
            <a:extLst>
              <a:ext uri="{FF2B5EF4-FFF2-40B4-BE49-F238E27FC236}">
                <a16:creationId xmlns:a16="http://schemas.microsoft.com/office/drawing/2014/main" id="{43C8B8CE-EC1C-1092-EF33-E3051C05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27" y="2768925"/>
            <a:ext cx="3034241" cy="170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structura básica de un ERP: Módulos, Datos y Aplicaciones | EDISA | LIBRA  ERP">
            <a:extLst>
              <a:ext uri="{FF2B5EF4-FFF2-40B4-BE49-F238E27FC236}">
                <a16:creationId xmlns:a16="http://schemas.microsoft.com/office/drawing/2014/main" id="{0E8AC50A-0BCC-8874-92C0-FD2DC4919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079" y="2374575"/>
            <a:ext cx="2799921" cy="148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8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1293232" y="1638850"/>
            <a:ext cx="693083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/>
              <a:t>Implementación del Control de Calidad en los Procesos</a:t>
            </a:r>
            <a:br>
              <a:rPr lang="es-MX"/>
            </a:br>
            <a:r>
              <a:rPr lang="en" sz="1800" b="0"/>
              <a:t>Oscar Castillo</a:t>
            </a:r>
            <a:endParaRPr sz="4100" b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49" y="343850"/>
            <a:ext cx="1294045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6"/>
          <p:cNvSpPr txBox="1">
            <a:spLocks noGrp="1"/>
          </p:cNvSpPr>
          <p:nvPr>
            <p:ph type="title"/>
          </p:nvPr>
        </p:nvSpPr>
        <p:spPr>
          <a:xfrm>
            <a:off x="200882" y="282326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00094A"/>
                </a:solidFill>
              </a:rPr>
              <a:t>Planificación</a:t>
            </a:r>
            <a:r>
              <a:rPr lang="en">
                <a:solidFill>
                  <a:srgbClr val="00094A"/>
                </a:solidFill>
              </a:rPr>
              <a:t> del Control de Calidad</a:t>
            </a:r>
            <a:endParaRPr lang="es-ES"/>
          </a:p>
        </p:txBody>
      </p:sp>
      <p:sp>
        <p:nvSpPr>
          <p:cNvPr id="1167" name="Google Shape;1167;p46"/>
          <p:cNvSpPr txBox="1">
            <a:spLocks noGrp="1"/>
          </p:cNvSpPr>
          <p:nvPr>
            <p:ph type="subTitle" idx="1"/>
          </p:nvPr>
        </p:nvSpPr>
        <p:spPr>
          <a:xfrm>
            <a:off x="419933" y="2467901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100" b="1" err="1"/>
              <a:t>Definición</a:t>
            </a:r>
            <a:r>
              <a:rPr lang="en" sz="1100" b="1"/>
              <a:t> de </a:t>
            </a:r>
            <a:r>
              <a:rPr lang="en" sz="1100" b="1" err="1"/>
              <a:t>Objetivos</a:t>
            </a:r>
            <a:r>
              <a:rPr lang="en" sz="1100" b="1"/>
              <a:t>:</a:t>
            </a:r>
            <a:r>
              <a:rPr lang="en" sz="1100"/>
              <a:t> </a:t>
            </a:r>
            <a:r>
              <a:rPr lang="en" sz="1100" err="1"/>
              <a:t>Establecer</a:t>
            </a:r>
            <a:r>
              <a:rPr lang="en" sz="1100"/>
              <a:t> </a:t>
            </a:r>
            <a:r>
              <a:rPr lang="en" sz="1100" err="1"/>
              <a:t>metas</a:t>
            </a:r>
            <a:r>
              <a:rPr lang="en" sz="1100"/>
              <a:t> </a:t>
            </a:r>
            <a:r>
              <a:rPr lang="en" sz="1100" err="1"/>
              <a:t>claras</a:t>
            </a:r>
            <a:r>
              <a:rPr lang="en" sz="1100"/>
              <a:t> y </a:t>
            </a:r>
            <a:r>
              <a:rPr lang="en" sz="1100" err="1"/>
              <a:t>específicas</a:t>
            </a:r>
            <a:r>
              <a:rPr lang="en" sz="1100"/>
              <a:t> </a:t>
            </a:r>
            <a:r>
              <a:rPr lang="en" sz="1100" err="1"/>
              <a:t>relacionadas</a:t>
            </a:r>
            <a:r>
              <a:rPr lang="en" sz="1100"/>
              <a:t> con la </a:t>
            </a:r>
            <a:r>
              <a:rPr lang="en" sz="1100" err="1"/>
              <a:t>calidad</a:t>
            </a:r>
            <a:r>
              <a:rPr lang="en" sz="1100"/>
              <a:t>.</a:t>
            </a:r>
            <a:endParaRPr lang="es-ES" sz="1100"/>
          </a:p>
          <a:p>
            <a:pPr marL="0" indent="0"/>
            <a:endParaRPr lang="en" sz="1100"/>
          </a:p>
          <a:p>
            <a:pPr marL="0" indent="0"/>
            <a:r>
              <a:rPr lang="en" sz="1100" b="1" err="1"/>
              <a:t>Identificación</a:t>
            </a:r>
            <a:r>
              <a:rPr lang="en" sz="1100" b="1"/>
              <a:t> de </a:t>
            </a:r>
            <a:r>
              <a:rPr lang="en" sz="1100" b="1" err="1"/>
              <a:t>Requisitos</a:t>
            </a:r>
            <a:r>
              <a:rPr lang="en" sz="1100" b="1"/>
              <a:t>:</a:t>
            </a:r>
            <a:r>
              <a:rPr lang="en" sz="1100"/>
              <a:t> </a:t>
            </a:r>
            <a:r>
              <a:rPr lang="en" sz="1100" err="1"/>
              <a:t>Determinar</a:t>
            </a:r>
            <a:r>
              <a:rPr lang="en" sz="1100"/>
              <a:t> las </a:t>
            </a:r>
            <a:r>
              <a:rPr lang="en" sz="1100" err="1"/>
              <a:t>necesidades</a:t>
            </a:r>
            <a:r>
              <a:rPr lang="en" sz="1100"/>
              <a:t> y </a:t>
            </a:r>
            <a:r>
              <a:rPr lang="en" sz="1100" err="1"/>
              <a:t>expectativas</a:t>
            </a:r>
            <a:r>
              <a:rPr lang="en" sz="1100"/>
              <a:t> de </a:t>
            </a:r>
            <a:r>
              <a:rPr lang="en" sz="1100" err="1"/>
              <a:t>los</a:t>
            </a:r>
            <a:r>
              <a:rPr lang="en" sz="1100"/>
              <a:t> </a:t>
            </a:r>
            <a:r>
              <a:rPr lang="en" sz="1100" err="1"/>
              <a:t>clientes</a:t>
            </a:r>
            <a:r>
              <a:rPr lang="en" sz="1100"/>
              <a:t>.</a:t>
            </a:r>
          </a:p>
          <a:p>
            <a:pPr marL="0" indent="0"/>
            <a:endParaRPr lang="en" sz="1100"/>
          </a:p>
          <a:p>
            <a:pPr marL="0" indent="0"/>
            <a:r>
              <a:rPr lang="en" sz="1100" b="1"/>
              <a:t>Desarrollo de un Plan de Calidad:</a:t>
            </a:r>
            <a:r>
              <a:rPr lang="en" sz="1100"/>
              <a:t> Crear un </a:t>
            </a:r>
            <a:r>
              <a:rPr lang="en" sz="1100" err="1"/>
              <a:t>documento</a:t>
            </a:r>
            <a:r>
              <a:rPr lang="en" sz="1100"/>
              <a:t> que </a:t>
            </a:r>
            <a:r>
              <a:rPr lang="en" sz="1100" err="1"/>
              <a:t>detalle</a:t>
            </a:r>
            <a:r>
              <a:rPr lang="en" sz="1100"/>
              <a:t> </a:t>
            </a:r>
            <a:r>
              <a:rPr lang="en" sz="1100" err="1"/>
              <a:t>los</a:t>
            </a:r>
            <a:r>
              <a:rPr lang="en" sz="1100"/>
              <a:t> </a:t>
            </a:r>
            <a:r>
              <a:rPr lang="en" sz="1100" err="1"/>
              <a:t>procedimientos</a:t>
            </a:r>
            <a:r>
              <a:rPr lang="en" sz="1100"/>
              <a:t>, </a:t>
            </a:r>
            <a:r>
              <a:rPr lang="en" sz="1100" err="1"/>
              <a:t>recursos</a:t>
            </a:r>
            <a:r>
              <a:rPr lang="en" sz="1100"/>
              <a:t> y </a:t>
            </a:r>
            <a:r>
              <a:rPr lang="en" sz="1100" err="1"/>
              <a:t>cronogramas</a:t>
            </a:r>
            <a:r>
              <a:rPr lang="en" sz="1100"/>
              <a:t>.</a:t>
            </a:r>
          </a:p>
          <a:p>
            <a:pPr marL="0" indent="0"/>
            <a:endParaRPr lang="en"/>
          </a:p>
        </p:txBody>
      </p:sp>
      <p:sp>
        <p:nvSpPr>
          <p:cNvPr id="1169" name="Google Shape;1169;p46"/>
          <p:cNvSpPr txBox="1">
            <a:spLocks noGrp="1"/>
          </p:cNvSpPr>
          <p:nvPr>
            <p:ph type="subTitle" idx="3"/>
          </p:nvPr>
        </p:nvSpPr>
        <p:spPr>
          <a:xfrm>
            <a:off x="177047" y="2145993"/>
            <a:ext cx="2632687" cy="395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Estrategias</a:t>
            </a:r>
            <a:r>
              <a:rPr lang="en"/>
              <a:t> Clave:</a:t>
            </a:r>
            <a:endParaRPr lang="es-ES"/>
          </a:p>
        </p:txBody>
      </p:sp>
      <p:sp>
        <p:nvSpPr>
          <p:cNvPr id="1171" name="Google Shape;1171;p46"/>
          <p:cNvSpPr txBox="1">
            <a:spLocks noGrp="1"/>
          </p:cNvSpPr>
          <p:nvPr>
            <p:ph type="subTitle" idx="5"/>
          </p:nvPr>
        </p:nvSpPr>
        <p:spPr>
          <a:xfrm>
            <a:off x="6027078" y="2346457"/>
            <a:ext cx="2204063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err="1"/>
              <a:t>Análisis</a:t>
            </a:r>
            <a:r>
              <a:rPr lang="en" b="1"/>
              <a:t> de </a:t>
            </a:r>
            <a:r>
              <a:rPr lang="en" b="1" err="1"/>
              <a:t>Procesos</a:t>
            </a:r>
            <a:r>
              <a:rPr lang="en" b="1"/>
              <a:t>:</a:t>
            </a:r>
            <a:r>
              <a:rPr lang="en"/>
              <a:t> </a:t>
            </a:r>
            <a:r>
              <a:rPr lang="en" err="1"/>
              <a:t>Evaluar</a:t>
            </a:r>
            <a:r>
              <a:rPr lang="en"/>
              <a:t>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procesos</a:t>
            </a:r>
            <a:r>
              <a:rPr lang="en"/>
              <a:t> </a:t>
            </a:r>
            <a:r>
              <a:rPr lang="en" err="1"/>
              <a:t>actuales</a:t>
            </a:r>
            <a:r>
              <a:rPr lang="en"/>
              <a:t> y </a:t>
            </a:r>
            <a:r>
              <a:rPr lang="en" err="1"/>
              <a:t>detectar</a:t>
            </a:r>
            <a:r>
              <a:rPr lang="en"/>
              <a:t> </a:t>
            </a:r>
            <a:r>
              <a:rPr lang="en" err="1"/>
              <a:t>áreas</a:t>
            </a:r>
            <a:r>
              <a:rPr lang="en"/>
              <a:t> de </a:t>
            </a:r>
            <a:r>
              <a:rPr lang="en" err="1"/>
              <a:t>mejora</a:t>
            </a:r>
            <a:r>
              <a:rPr lang="en"/>
              <a:t>.</a:t>
            </a:r>
            <a:endParaRPr lang="es-ES"/>
          </a:p>
          <a:p>
            <a:pPr marL="0" indent="0"/>
            <a:r>
              <a:rPr lang="en" b="1" err="1"/>
              <a:t>Establecimiento</a:t>
            </a:r>
            <a:r>
              <a:rPr lang="en" b="1"/>
              <a:t> de </a:t>
            </a:r>
            <a:r>
              <a:rPr lang="en" b="1" err="1"/>
              <a:t>Indicadores</a:t>
            </a:r>
            <a:r>
              <a:rPr lang="en" b="1"/>
              <a:t> de Calidad:</a:t>
            </a:r>
            <a:r>
              <a:rPr lang="en"/>
              <a:t> </a:t>
            </a:r>
            <a:r>
              <a:rPr lang="en" err="1"/>
              <a:t>Definir</a:t>
            </a:r>
            <a:r>
              <a:rPr lang="en"/>
              <a:t> </a:t>
            </a:r>
            <a:r>
              <a:rPr lang="en" err="1"/>
              <a:t>métricas</a:t>
            </a:r>
            <a:r>
              <a:rPr lang="en"/>
              <a:t> para </a:t>
            </a:r>
            <a:r>
              <a:rPr lang="en" err="1"/>
              <a:t>medir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rendimiento</a:t>
            </a:r>
            <a:r>
              <a:rPr lang="en"/>
              <a:t> de la </a:t>
            </a:r>
            <a:r>
              <a:rPr lang="en" err="1"/>
              <a:t>calidad</a:t>
            </a:r>
            <a:r>
              <a:rPr lang="en"/>
              <a:t>.</a:t>
            </a:r>
          </a:p>
          <a:p>
            <a:pPr marL="0" indent="0"/>
            <a:r>
              <a:rPr lang="en" b="1" err="1"/>
              <a:t>Asignación</a:t>
            </a:r>
            <a:r>
              <a:rPr lang="en" b="1"/>
              <a:t> de </a:t>
            </a:r>
            <a:r>
              <a:rPr lang="en" b="1" err="1"/>
              <a:t>Responsabilidades</a:t>
            </a:r>
            <a:r>
              <a:rPr lang="en" b="1"/>
              <a:t>: </a:t>
            </a:r>
            <a:r>
              <a:rPr lang="en" err="1"/>
              <a:t>Designar</a:t>
            </a:r>
            <a:r>
              <a:rPr lang="en"/>
              <a:t> roles y </a:t>
            </a:r>
            <a:r>
              <a:rPr lang="en" err="1"/>
              <a:t>responsabilidades</a:t>
            </a:r>
            <a:r>
              <a:rPr lang="en"/>
              <a:t> para la </a:t>
            </a:r>
            <a:r>
              <a:rPr lang="en" err="1"/>
              <a:t>gestión</a:t>
            </a:r>
            <a:r>
              <a:rPr lang="en"/>
              <a:t> de </a:t>
            </a:r>
            <a:r>
              <a:rPr lang="en" err="1"/>
              <a:t>calidad</a:t>
            </a:r>
            <a:r>
              <a:rPr lang="en"/>
              <a:t>.</a:t>
            </a:r>
          </a:p>
          <a:p>
            <a:pPr marL="0" indent="0"/>
            <a:endParaRPr lang="en"/>
          </a:p>
        </p:txBody>
      </p:sp>
      <p:sp>
        <p:nvSpPr>
          <p:cNvPr id="1172" name="Google Shape;1172;p46"/>
          <p:cNvSpPr txBox="1">
            <a:spLocks noGrp="1"/>
          </p:cNvSpPr>
          <p:nvPr>
            <p:ph type="subTitle" idx="6"/>
          </p:nvPr>
        </p:nvSpPr>
        <p:spPr>
          <a:xfrm>
            <a:off x="5934217" y="2074556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Pasos </a:t>
            </a:r>
            <a:r>
              <a:rPr lang="en" err="1"/>
              <a:t>Principales</a:t>
            </a:r>
            <a:endParaRPr lang="es-ES" err="1"/>
          </a:p>
        </p:txBody>
      </p:sp>
      <p:sp>
        <p:nvSpPr>
          <p:cNvPr id="1173" name="Google Shape;1173;p46"/>
          <p:cNvSpPr/>
          <p:nvPr/>
        </p:nvSpPr>
        <p:spPr>
          <a:xfrm>
            <a:off x="865664" y="1376637"/>
            <a:ext cx="879000" cy="77184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5" name="Google Shape;1175;p46"/>
          <p:cNvSpPr/>
          <p:nvPr/>
        </p:nvSpPr>
        <p:spPr>
          <a:xfrm>
            <a:off x="6687914" y="1326631"/>
            <a:ext cx="879000" cy="750413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176" name="Google Shape;1176;p46"/>
          <p:cNvGrpSpPr/>
          <p:nvPr/>
        </p:nvGrpSpPr>
        <p:grpSpPr>
          <a:xfrm>
            <a:off x="1092486" y="1551350"/>
            <a:ext cx="425344" cy="425013"/>
            <a:chOff x="6527358" y="3766015"/>
            <a:chExt cx="459831" cy="459474"/>
          </a:xfrm>
        </p:grpSpPr>
        <p:sp>
          <p:nvSpPr>
            <p:cNvPr id="1177" name="Google Shape;1177;p46"/>
            <p:cNvSpPr/>
            <p:nvPr/>
          </p:nvSpPr>
          <p:spPr>
            <a:xfrm>
              <a:off x="6527358" y="3766015"/>
              <a:ext cx="459831" cy="459474"/>
            </a:xfrm>
            <a:custGeom>
              <a:avLst/>
              <a:gdLst/>
              <a:ahLst/>
              <a:cxnLst/>
              <a:rect l="l" t="t" r="r" b="b"/>
              <a:pathLst>
                <a:path w="459831" h="459474" extrusionOk="0">
                  <a:moveTo>
                    <a:pt x="457553" y="143390"/>
                  </a:moveTo>
                  <a:cubicBezTo>
                    <a:pt x="457130" y="142698"/>
                    <a:pt x="459585" y="145935"/>
                    <a:pt x="403728" y="73714"/>
                  </a:cubicBezTo>
                  <a:lnTo>
                    <a:pt x="403728" y="27236"/>
                  </a:lnTo>
                  <a:cubicBezTo>
                    <a:pt x="403728" y="12211"/>
                    <a:pt x="391607" y="0"/>
                    <a:pt x="376708" y="0"/>
                  </a:cubicBezTo>
                  <a:lnTo>
                    <a:pt x="82978" y="0"/>
                  </a:lnTo>
                  <a:cubicBezTo>
                    <a:pt x="67943" y="0"/>
                    <a:pt x="55751" y="12193"/>
                    <a:pt x="55751" y="27227"/>
                  </a:cubicBezTo>
                  <a:lnTo>
                    <a:pt x="55751" y="74226"/>
                  </a:lnTo>
                  <a:cubicBezTo>
                    <a:pt x="-1239" y="147733"/>
                    <a:pt x="2" y="144460"/>
                    <a:pt x="2" y="150817"/>
                  </a:cubicBezTo>
                  <a:lnTo>
                    <a:pt x="2" y="177855"/>
                  </a:lnTo>
                  <a:cubicBezTo>
                    <a:pt x="2" y="195677"/>
                    <a:pt x="6827" y="211916"/>
                    <a:pt x="17986" y="224018"/>
                  </a:cubicBezTo>
                  <a:lnTo>
                    <a:pt x="17986" y="445861"/>
                  </a:lnTo>
                  <a:cubicBezTo>
                    <a:pt x="17986" y="453378"/>
                    <a:pt x="24082" y="459474"/>
                    <a:pt x="31599" y="459474"/>
                  </a:cubicBezTo>
                  <a:lnTo>
                    <a:pt x="427988" y="459474"/>
                  </a:lnTo>
                  <a:cubicBezTo>
                    <a:pt x="435442" y="459474"/>
                    <a:pt x="441502" y="453387"/>
                    <a:pt x="441502" y="445861"/>
                  </a:cubicBezTo>
                  <a:lnTo>
                    <a:pt x="441502" y="224153"/>
                  </a:lnTo>
                  <a:cubicBezTo>
                    <a:pt x="452832" y="212015"/>
                    <a:pt x="459773" y="195695"/>
                    <a:pt x="459773" y="177765"/>
                  </a:cubicBezTo>
                  <a:cubicBezTo>
                    <a:pt x="459207" y="152427"/>
                    <a:pt x="461230" y="148992"/>
                    <a:pt x="457561" y="143390"/>
                  </a:cubicBezTo>
                  <a:close/>
                  <a:moveTo>
                    <a:pt x="383650" y="91715"/>
                  </a:moveTo>
                  <a:lnTo>
                    <a:pt x="418682" y="136673"/>
                  </a:lnTo>
                  <a:lnTo>
                    <a:pt x="347935" y="136673"/>
                  </a:lnTo>
                  <a:lnTo>
                    <a:pt x="330419" y="91715"/>
                  </a:lnTo>
                  <a:cubicBezTo>
                    <a:pt x="330419" y="91715"/>
                    <a:pt x="383650" y="91715"/>
                    <a:pt x="383650" y="91715"/>
                  </a:cubicBezTo>
                  <a:close/>
                  <a:moveTo>
                    <a:pt x="83625" y="26975"/>
                  </a:moveTo>
                  <a:lnTo>
                    <a:pt x="376753" y="26975"/>
                  </a:lnTo>
                  <a:lnTo>
                    <a:pt x="376753" y="64740"/>
                  </a:lnTo>
                  <a:lnTo>
                    <a:pt x="83625" y="64740"/>
                  </a:lnTo>
                  <a:lnTo>
                    <a:pt x="83625" y="26975"/>
                  </a:lnTo>
                  <a:close/>
                  <a:moveTo>
                    <a:pt x="243676" y="176030"/>
                  </a:moveTo>
                  <a:lnTo>
                    <a:pt x="243676" y="164548"/>
                  </a:lnTo>
                  <a:lnTo>
                    <a:pt x="324727" y="164548"/>
                  </a:lnTo>
                  <a:cubicBezTo>
                    <a:pt x="323873" y="172613"/>
                    <a:pt x="328117" y="187917"/>
                    <a:pt x="315745" y="203248"/>
                  </a:cubicBezTo>
                  <a:cubicBezTo>
                    <a:pt x="299470" y="223371"/>
                    <a:pt x="268934" y="223389"/>
                    <a:pt x="252668" y="203248"/>
                  </a:cubicBezTo>
                  <a:cubicBezTo>
                    <a:pt x="242265" y="190354"/>
                    <a:pt x="243847" y="177019"/>
                    <a:pt x="243686" y="176021"/>
                  </a:cubicBezTo>
                  <a:close/>
                  <a:moveTo>
                    <a:pt x="318047" y="136673"/>
                  </a:moveTo>
                  <a:lnTo>
                    <a:pt x="243676" y="136673"/>
                  </a:lnTo>
                  <a:lnTo>
                    <a:pt x="243676" y="91715"/>
                  </a:lnTo>
                  <a:lnTo>
                    <a:pt x="300531" y="91715"/>
                  </a:lnTo>
                  <a:cubicBezTo>
                    <a:pt x="323037" y="149487"/>
                    <a:pt x="316986" y="133949"/>
                    <a:pt x="318047" y="136673"/>
                  </a:cubicBezTo>
                  <a:close/>
                  <a:moveTo>
                    <a:pt x="135776" y="176030"/>
                  </a:moveTo>
                  <a:lnTo>
                    <a:pt x="135776" y="164548"/>
                  </a:lnTo>
                  <a:lnTo>
                    <a:pt x="216827" y="164548"/>
                  </a:lnTo>
                  <a:cubicBezTo>
                    <a:pt x="215973" y="172613"/>
                    <a:pt x="220217" y="187917"/>
                    <a:pt x="207845" y="203248"/>
                  </a:cubicBezTo>
                  <a:cubicBezTo>
                    <a:pt x="191570" y="223371"/>
                    <a:pt x="161034" y="223389"/>
                    <a:pt x="144768" y="203248"/>
                  </a:cubicBezTo>
                  <a:cubicBezTo>
                    <a:pt x="134365" y="190354"/>
                    <a:pt x="135947" y="177019"/>
                    <a:pt x="135786" y="176021"/>
                  </a:cubicBezTo>
                  <a:close/>
                  <a:moveTo>
                    <a:pt x="141972" y="136961"/>
                  </a:moveTo>
                  <a:cubicBezTo>
                    <a:pt x="141972" y="136961"/>
                    <a:pt x="141972" y="136961"/>
                    <a:pt x="141972" y="136952"/>
                  </a:cubicBezTo>
                  <a:cubicBezTo>
                    <a:pt x="141972" y="136952"/>
                    <a:pt x="141972" y="136952"/>
                    <a:pt x="141972" y="136961"/>
                  </a:cubicBezTo>
                  <a:close/>
                  <a:moveTo>
                    <a:pt x="142449" y="136386"/>
                  </a:moveTo>
                  <a:cubicBezTo>
                    <a:pt x="143033" y="134893"/>
                    <a:pt x="146144" y="126899"/>
                    <a:pt x="159847" y="91724"/>
                  </a:cubicBezTo>
                  <a:lnTo>
                    <a:pt x="216701" y="91724"/>
                  </a:lnTo>
                  <a:lnTo>
                    <a:pt x="216701" y="136682"/>
                  </a:lnTo>
                  <a:lnTo>
                    <a:pt x="142331" y="136682"/>
                  </a:lnTo>
                  <a:cubicBezTo>
                    <a:pt x="142493" y="136269"/>
                    <a:pt x="142493" y="136278"/>
                    <a:pt x="142449" y="136386"/>
                  </a:cubicBezTo>
                  <a:close/>
                  <a:moveTo>
                    <a:pt x="76809" y="91724"/>
                  </a:moveTo>
                  <a:lnTo>
                    <a:pt x="130040" y="91724"/>
                  </a:lnTo>
                  <a:lnTo>
                    <a:pt x="112524" y="136682"/>
                  </a:lnTo>
                  <a:lnTo>
                    <a:pt x="41777" y="136682"/>
                  </a:lnTo>
                  <a:lnTo>
                    <a:pt x="76809" y="91724"/>
                  </a:lnTo>
                  <a:close/>
                  <a:moveTo>
                    <a:pt x="26977" y="176830"/>
                  </a:moveTo>
                  <a:lnTo>
                    <a:pt x="26977" y="164557"/>
                  </a:lnTo>
                  <a:lnTo>
                    <a:pt x="108028" y="164557"/>
                  </a:lnTo>
                  <a:cubicBezTo>
                    <a:pt x="107138" y="172910"/>
                    <a:pt x="111984" y="190507"/>
                    <a:pt x="96150" y="206485"/>
                  </a:cubicBezTo>
                  <a:cubicBezTo>
                    <a:pt x="82366" y="220251"/>
                    <a:pt x="61074" y="222166"/>
                    <a:pt x="45195" y="211655"/>
                  </a:cubicBezTo>
                  <a:cubicBezTo>
                    <a:pt x="25134" y="198365"/>
                    <a:pt x="27121" y="177361"/>
                    <a:pt x="26977" y="176830"/>
                  </a:cubicBezTo>
                  <a:close/>
                  <a:moveTo>
                    <a:pt x="414518" y="432508"/>
                  </a:moveTo>
                  <a:lnTo>
                    <a:pt x="44961" y="432508"/>
                  </a:lnTo>
                  <a:lnTo>
                    <a:pt x="44961" y="242074"/>
                  </a:lnTo>
                  <a:cubicBezTo>
                    <a:pt x="72008" y="251551"/>
                    <a:pt x="103200" y="243027"/>
                    <a:pt x="121471" y="218794"/>
                  </a:cubicBezTo>
                  <a:cubicBezTo>
                    <a:pt x="148680" y="254869"/>
                    <a:pt x="202630" y="254869"/>
                    <a:pt x="229839" y="218794"/>
                  </a:cubicBezTo>
                  <a:cubicBezTo>
                    <a:pt x="257047" y="254869"/>
                    <a:pt x="310997" y="254869"/>
                    <a:pt x="338206" y="218794"/>
                  </a:cubicBezTo>
                  <a:cubicBezTo>
                    <a:pt x="356324" y="242811"/>
                    <a:pt x="387328" y="251569"/>
                    <a:pt x="414518" y="242146"/>
                  </a:cubicBezTo>
                  <a:lnTo>
                    <a:pt x="414518" y="432508"/>
                  </a:lnTo>
                  <a:lnTo>
                    <a:pt x="414518" y="432508"/>
                  </a:lnTo>
                  <a:close/>
                  <a:moveTo>
                    <a:pt x="433401" y="177846"/>
                  </a:moveTo>
                  <a:cubicBezTo>
                    <a:pt x="433401" y="216088"/>
                    <a:pt x="385214" y="232821"/>
                    <a:pt x="361342" y="203266"/>
                  </a:cubicBezTo>
                  <a:cubicBezTo>
                    <a:pt x="348969" y="187935"/>
                    <a:pt x="353267" y="173108"/>
                    <a:pt x="352359" y="164566"/>
                  </a:cubicBezTo>
                  <a:lnTo>
                    <a:pt x="433410" y="164566"/>
                  </a:lnTo>
                  <a:lnTo>
                    <a:pt x="433410" y="1778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6679203" y="4021035"/>
              <a:ext cx="73002" cy="72960"/>
            </a:xfrm>
            <a:custGeom>
              <a:avLst/>
              <a:gdLst/>
              <a:ahLst/>
              <a:cxnLst/>
              <a:rect l="l" t="t" r="r" b="b"/>
              <a:pathLst>
                <a:path w="73002" h="72960" extrusionOk="0">
                  <a:moveTo>
                    <a:pt x="10726" y="10675"/>
                  </a:moveTo>
                  <a:cubicBezTo>
                    <a:pt x="-12319" y="33738"/>
                    <a:pt x="4306" y="72960"/>
                    <a:pt x="36523" y="72960"/>
                  </a:cubicBezTo>
                  <a:cubicBezTo>
                    <a:pt x="56674" y="72960"/>
                    <a:pt x="73002" y="56649"/>
                    <a:pt x="73002" y="36481"/>
                  </a:cubicBezTo>
                  <a:cubicBezTo>
                    <a:pt x="73002" y="3823"/>
                    <a:pt x="33457" y="-12056"/>
                    <a:pt x="10726" y="10684"/>
                  </a:cubicBezTo>
                  <a:close/>
                  <a:moveTo>
                    <a:pt x="36514" y="45733"/>
                  </a:moveTo>
                  <a:cubicBezTo>
                    <a:pt x="31407" y="45733"/>
                    <a:pt x="27262" y="41588"/>
                    <a:pt x="27262" y="36481"/>
                  </a:cubicBezTo>
                  <a:cubicBezTo>
                    <a:pt x="27262" y="31374"/>
                    <a:pt x="31407" y="27228"/>
                    <a:pt x="36514" y="27228"/>
                  </a:cubicBezTo>
                  <a:cubicBezTo>
                    <a:pt x="41621" y="27228"/>
                    <a:pt x="45766" y="31374"/>
                    <a:pt x="45766" y="36481"/>
                  </a:cubicBezTo>
                  <a:cubicBezTo>
                    <a:pt x="45766" y="41588"/>
                    <a:pt x="41621" y="45733"/>
                    <a:pt x="36514" y="45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6762978" y="4104743"/>
              <a:ext cx="72947" cy="72890"/>
            </a:xfrm>
            <a:custGeom>
              <a:avLst/>
              <a:gdLst/>
              <a:ahLst/>
              <a:cxnLst/>
              <a:rect l="l" t="t" r="r" b="b"/>
              <a:pathLst>
                <a:path w="72947" h="72890" extrusionOk="0">
                  <a:moveTo>
                    <a:pt x="62277" y="10698"/>
                  </a:moveTo>
                  <a:cubicBezTo>
                    <a:pt x="39339" y="-12240"/>
                    <a:pt x="0" y="4188"/>
                    <a:pt x="0" y="36486"/>
                  </a:cubicBezTo>
                  <a:cubicBezTo>
                    <a:pt x="0" y="68784"/>
                    <a:pt x="39545" y="85023"/>
                    <a:pt x="62285" y="62283"/>
                  </a:cubicBezTo>
                  <a:cubicBezTo>
                    <a:pt x="76501" y="48058"/>
                    <a:pt x="76501" y="24913"/>
                    <a:pt x="62285" y="10689"/>
                  </a:cubicBezTo>
                  <a:close/>
                  <a:moveTo>
                    <a:pt x="36470" y="45747"/>
                  </a:moveTo>
                  <a:cubicBezTo>
                    <a:pt x="31363" y="45747"/>
                    <a:pt x="27218" y="41602"/>
                    <a:pt x="27218" y="36495"/>
                  </a:cubicBezTo>
                  <a:cubicBezTo>
                    <a:pt x="27218" y="31387"/>
                    <a:pt x="31363" y="27242"/>
                    <a:pt x="36470" y="27242"/>
                  </a:cubicBezTo>
                  <a:cubicBezTo>
                    <a:pt x="41578" y="27242"/>
                    <a:pt x="45723" y="31387"/>
                    <a:pt x="45723" y="36495"/>
                  </a:cubicBezTo>
                  <a:cubicBezTo>
                    <a:pt x="45723" y="41602"/>
                    <a:pt x="41578" y="45747"/>
                    <a:pt x="36470" y="457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6701607" y="4043378"/>
              <a:ext cx="114055" cy="114063"/>
            </a:xfrm>
            <a:custGeom>
              <a:avLst/>
              <a:gdLst/>
              <a:ahLst/>
              <a:cxnLst/>
              <a:rect l="l" t="t" r="r" b="b"/>
              <a:pathLst>
                <a:path w="114055" h="114063" extrusionOk="0">
                  <a:moveTo>
                    <a:pt x="110069" y="3985"/>
                  </a:moveTo>
                  <a:cubicBezTo>
                    <a:pt x="104755" y="-1328"/>
                    <a:pt x="96132" y="-1328"/>
                    <a:pt x="90818" y="3985"/>
                  </a:cubicBezTo>
                  <a:lnTo>
                    <a:pt x="3986" y="90827"/>
                  </a:lnTo>
                  <a:cubicBezTo>
                    <a:pt x="-1329" y="96141"/>
                    <a:pt x="-1329" y="104764"/>
                    <a:pt x="3986" y="110078"/>
                  </a:cubicBezTo>
                  <a:cubicBezTo>
                    <a:pt x="9300" y="115392"/>
                    <a:pt x="17923" y="115392"/>
                    <a:pt x="23237" y="110078"/>
                  </a:cubicBezTo>
                  <a:lnTo>
                    <a:pt x="110069" y="23237"/>
                  </a:lnTo>
                  <a:cubicBezTo>
                    <a:pt x="115384" y="17923"/>
                    <a:pt x="115384" y="9300"/>
                    <a:pt x="110069" y="3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4" name="Google Shape;1184;p46"/>
          <p:cNvGrpSpPr/>
          <p:nvPr/>
        </p:nvGrpSpPr>
        <p:grpSpPr>
          <a:xfrm>
            <a:off x="6998413" y="1533659"/>
            <a:ext cx="258043" cy="388945"/>
            <a:chOff x="5712706" y="1559459"/>
            <a:chExt cx="258069" cy="460382"/>
          </a:xfrm>
        </p:grpSpPr>
        <p:sp>
          <p:nvSpPr>
            <p:cNvPr id="1185" name="Google Shape;1185;p46"/>
            <p:cNvSpPr/>
            <p:nvPr/>
          </p:nvSpPr>
          <p:spPr>
            <a:xfrm>
              <a:off x="5712706" y="1559459"/>
              <a:ext cx="258069" cy="460382"/>
            </a:xfrm>
            <a:custGeom>
              <a:avLst/>
              <a:gdLst/>
              <a:ahLst/>
              <a:cxnLst/>
              <a:rect l="l" t="t" r="r" b="b"/>
              <a:pathLst>
                <a:path w="258069" h="460382" extrusionOk="0">
                  <a:moveTo>
                    <a:pt x="223245" y="0"/>
                  </a:moveTo>
                  <a:lnTo>
                    <a:pt x="34825" y="0"/>
                  </a:lnTo>
                  <a:cubicBezTo>
                    <a:pt x="15591" y="0"/>
                    <a:pt x="0" y="15592"/>
                    <a:pt x="0" y="34825"/>
                  </a:cubicBezTo>
                  <a:lnTo>
                    <a:pt x="0" y="425558"/>
                  </a:lnTo>
                  <a:cubicBezTo>
                    <a:pt x="0" y="444791"/>
                    <a:pt x="15591" y="460382"/>
                    <a:pt x="34825" y="460382"/>
                  </a:cubicBezTo>
                  <a:lnTo>
                    <a:pt x="223245" y="460382"/>
                  </a:lnTo>
                  <a:cubicBezTo>
                    <a:pt x="242478" y="460382"/>
                    <a:pt x="258070" y="444791"/>
                    <a:pt x="258070" y="425558"/>
                  </a:cubicBezTo>
                  <a:lnTo>
                    <a:pt x="258070" y="34825"/>
                  </a:lnTo>
                  <a:cubicBezTo>
                    <a:pt x="258070" y="15592"/>
                    <a:pt x="242478" y="0"/>
                    <a:pt x="223245" y="0"/>
                  </a:cubicBezTo>
                  <a:close/>
                  <a:moveTo>
                    <a:pt x="34537" y="26975"/>
                  </a:moveTo>
                  <a:lnTo>
                    <a:pt x="222643" y="26975"/>
                  </a:lnTo>
                  <a:cubicBezTo>
                    <a:pt x="226797" y="26975"/>
                    <a:pt x="230196" y="30374"/>
                    <a:pt x="230196" y="34528"/>
                  </a:cubicBezTo>
                  <a:lnTo>
                    <a:pt x="230196" y="67438"/>
                  </a:lnTo>
                  <a:lnTo>
                    <a:pt x="26984" y="67438"/>
                  </a:lnTo>
                  <a:lnTo>
                    <a:pt x="26984" y="34528"/>
                  </a:lnTo>
                  <a:cubicBezTo>
                    <a:pt x="26984" y="30374"/>
                    <a:pt x="30383" y="26975"/>
                    <a:pt x="34537" y="26975"/>
                  </a:cubicBezTo>
                  <a:close/>
                  <a:moveTo>
                    <a:pt x="230196" y="425306"/>
                  </a:moveTo>
                  <a:cubicBezTo>
                    <a:pt x="230196" y="429271"/>
                    <a:pt x="226968" y="432499"/>
                    <a:pt x="223002" y="432499"/>
                  </a:cubicBezTo>
                  <a:lnTo>
                    <a:pt x="34537" y="432499"/>
                  </a:lnTo>
                  <a:cubicBezTo>
                    <a:pt x="30383" y="432499"/>
                    <a:pt x="26984" y="429100"/>
                    <a:pt x="26984" y="424946"/>
                  </a:cubicBezTo>
                  <a:lnTo>
                    <a:pt x="26984" y="392936"/>
                  </a:lnTo>
                  <a:lnTo>
                    <a:pt x="230196" y="392936"/>
                  </a:lnTo>
                  <a:lnTo>
                    <a:pt x="230196" y="425306"/>
                  </a:lnTo>
                  <a:lnTo>
                    <a:pt x="230196" y="425306"/>
                  </a:lnTo>
                  <a:close/>
                  <a:moveTo>
                    <a:pt x="230196" y="365062"/>
                  </a:moveTo>
                  <a:lnTo>
                    <a:pt x="26984" y="365062"/>
                  </a:lnTo>
                  <a:lnTo>
                    <a:pt x="26984" y="94413"/>
                  </a:lnTo>
                  <a:lnTo>
                    <a:pt x="230196" y="94413"/>
                  </a:lnTo>
                  <a:lnTo>
                    <a:pt x="230196" y="365062"/>
                  </a:lnTo>
                  <a:lnTo>
                    <a:pt x="230196" y="3650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5794022" y="1591829"/>
              <a:ext cx="95015" cy="26975"/>
            </a:xfrm>
            <a:custGeom>
              <a:avLst/>
              <a:gdLst/>
              <a:ahLst/>
              <a:cxnLst/>
              <a:rect l="l" t="t" r="r" b="b"/>
              <a:pathLst>
                <a:path w="95015" h="26975" extrusionOk="0">
                  <a:moveTo>
                    <a:pt x="81532" y="0"/>
                  </a:moveTo>
                  <a:lnTo>
                    <a:pt x="13915" y="0"/>
                  </a:lnTo>
                  <a:cubicBezTo>
                    <a:pt x="6632" y="0"/>
                    <a:pt x="338" y="5602"/>
                    <a:pt x="14" y="12876"/>
                  </a:cubicBezTo>
                  <a:cubicBezTo>
                    <a:pt x="-328" y="20600"/>
                    <a:pt x="5831" y="26975"/>
                    <a:pt x="13483" y="26975"/>
                  </a:cubicBezTo>
                  <a:lnTo>
                    <a:pt x="81101" y="26975"/>
                  </a:lnTo>
                  <a:cubicBezTo>
                    <a:pt x="88384" y="26975"/>
                    <a:pt x="94678" y="21373"/>
                    <a:pt x="95002" y="14099"/>
                  </a:cubicBezTo>
                  <a:cubicBezTo>
                    <a:pt x="95343" y="6375"/>
                    <a:pt x="89175" y="0"/>
                    <a:pt x="8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5764915" y="1832806"/>
              <a:ext cx="113647" cy="26975"/>
            </a:xfrm>
            <a:custGeom>
              <a:avLst/>
              <a:gdLst/>
              <a:ahLst/>
              <a:cxnLst/>
              <a:rect l="l" t="t" r="r" b="b"/>
              <a:pathLst>
                <a:path w="113647" h="26975" extrusionOk="0">
                  <a:moveTo>
                    <a:pt x="113642" y="12867"/>
                  </a:moveTo>
                  <a:cubicBezTo>
                    <a:pt x="113318" y="5593"/>
                    <a:pt x="107024" y="0"/>
                    <a:pt x="99741" y="0"/>
                  </a:cubicBezTo>
                  <a:lnTo>
                    <a:pt x="13484" y="0"/>
                  </a:lnTo>
                  <a:cubicBezTo>
                    <a:pt x="5823" y="0"/>
                    <a:pt x="-337" y="6384"/>
                    <a:pt x="14" y="14108"/>
                  </a:cubicBezTo>
                  <a:cubicBezTo>
                    <a:pt x="338" y="21382"/>
                    <a:pt x="6632" y="26975"/>
                    <a:pt x="13906" y="26975"/>
                  </a:cubicBezTo>
                  <a:lnTo>
                    <a:pt x="100163" y="26975"/>
                  </a:lnTo>
                  <a:cubicBezTo>
                    <a:pt x="107815" y="26975"/>
                    <a:pt x="113984" y="20591"/>
                    <a:pt x="113633" y="12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5765154" y="1875067"/>
              <a:ext cx="157669" cy="26975"/>
            </a:xfrm>
            <a:custGeom>
              <a:avLst/>
              <a:gdLst/>
              <a:ahLst/>
              <a:cxnLst/>
              <a:rect l="l" t="t" r="r" b="b"/>
              <a:pathLst>
                <a:path w="157669" h="26975" extrusionOk="0">
                  <a:moveTo>
                    <a:pt x="144182" y="0"/>
                  </a:moveTo>
                  <a:lnTo>
                    <a:pt x="13488" y="0"/>
                  </a:lnTo>
                  <a:cubicBezTo>
                    <a:pt x="6033" y="0"/>
                    <a:pt x="0" y="6042"/>
                    <a:pt x="0" y="13488"/>
                  </a:cubicBezTo>
                  <a:cubicBezTo>
                    <a:pt x="0" y="20933"/>
                    <a:pt x="6033" y="26975"/>
                    <a:pt x="13488" y="26975"/>
                  </a:cubicBezTo>
                  <a:lnTo>
                    <a:pt x="144182" y="26975"/>
                  </a:lnTo>
                  <a:cubicBezTo>
                    <a:pt x="151635" y="26975"/>
                    <a:pt x="157669" y="20933"/>
                    <a:pt x="157669" y="13488"/>
                  </a:cubicBezTo>
                  <a:cubicBezTo>
                    <a:pt x="157669" y="6042"/>
                    <a:pt x="151635" y="0"/>
                    <a:pt x="14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5764875" y="1667827"/>
              <a:ext cx="162916" cy="139802"/>
            </a:xfrm>
            <a:custGeom>
              <a:avLst/>
              <a:gdLst/>
              <a:ahLst/>
              <a:cxnLst/>
              <a:rect l="l" t="t" r="r" b="b"/>
              <a:pathLst>
                <a:path w="162916" h="139802" extrusionOk="0">
                  <a:moveTo>
                    <a:pt x="144622" y="112827"/>
                  </a:moveTo>
                  <a:lnTo>
                    <a:pt x="121378" y="112827"/>
                  </a:lnTo>
                  <a:lnTo>
                    <a:pt x="121378" y="86725"/>
                  </a:lnTo>
                  <a:lnTo>
                    <a:pt x="158712" y="49571"/>
                  </a:lnTo>
                  <a:cubicBezTo>
                    <a:pt x="163936" y="44374"/>
                    <a:pt x="164422" y="35868"/>
                    <a:pt x="159440" y="30446"/>
                  </a:cubicBezTo>
                  <a:cubicBezTo>
                    <a:pt x="154135" y="24673"/>
                    <a:pt x="145125" y="24529"/>
                    <a:pt x="139640" y="29996"/>
                  </a:cubicBezTo>
                  <a:lnTo>
                    <a:pt x="105077" y="64398"/>
                  </a:lnTo>
                  <a:lnTo>
                    <a:pt x="70225" y="46550"/>
                  </a:lnTo>
                  <a:cubicBezTo>
                    <a:pt x="65126" y="43942"/>
                    <a:pt x="58797" y="44859"/>
                    <a:pt x="52106" y="50488"/>
                  </a:cubicBezTo>
                  <a:lnTo>
                    <a:pt x="26975" y="69317"/>
                  </a:lnTo>
                  <a:lnTo>
                    <a:pt x="26975" y="13488"/>
                  </a:lnTo>
                  <a:cubicBezTo>
                    <a:pt x="26975" y="6033"/>
                    <a:pt x="20942" y="0"/>
                    <a:pt x="13488" y="0"/>
                  </a:cubicBezTo>
                  <a:cubicBezTo>
                    <a:pt x="6033" y="0"/>
                    <a:pt x="0" y="6033"/>
                    <a:pt x="0" y="13488"/>
                  </a:cubicBezTo>
                  <a:lnTo>
                    <a:pt x="0" y="126315"/>
                  </a:lnTo>
                  <a:cubicBezTo>
                    <a:pt x="0" y="133769"/>
                    <a:pt x="6042" y="139802"/>
                    <a:pt x="13488" y="139802"/>
                  </a:cubicBezTo>
                  <a:lnTo>
                    <a:pt x="144631" y="139802"/>
                  </a:lnTo>
                  <a:cubicBezTo>
                    <a:pt x="152085" y="139802"/>
                    <a:pt x="158119" y="133769"/>
                    <a:pt x="158119" y="126315"/>
                  </a:cubicBezTo>
                  <a:cubicBezTo>
                    <a:pt x="158119" y="118870"/>
                    <a:pt x="152085" y="112827"/>
                    <a:pt x="144631" y="112827"/>
                  </a:cubicBezTo>
                  <a:close/>
                  <a:moveTo>
                    <a:pt x="49445" y="112827"/>
                  </a:moveTo>
                  <a:lnTo>
                    <a:pt x="26966" y="112827"/>
                  </a:lnTo>
                  <a:lnTo>
                    <a:pt x="26966" y="103449"/>
                  </a:lnTo>
                  <a:lnTo>
                    <a:pt x="49445" y="86689"/>
                  </a:lnTo>
                  <a:lnTo>
                    <a:pt x="49445" y="112827"/>
                  </a:lnTo>
                  <a:close/>
                  <a:moveTo>
                    <a:pt x="93504" y="112827"/>
                  </a:moveTo>
                  <a:lnTo>
                    <a:pt x="76420" y="112827"/>
                  </a:lnTo>
                  <a:lnTo>
                    <a:pt x="76420" y="80547"/>
                  </a:lnTo>
                  <a:lnTo>
                    <a:pt x="93504" y="89395"/>
                  </a:lnTo>
                  <a:lnTo>
                    <a:pt x="93504" y="1128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C09C154-E46C-8B55-119F-32B4EC0FF614}"/>
              </a:ext>
            </a:extLst>
          </p:cNvPr>
          <p:cNvSpPr txBox="1"/>
          <p:nvPr/>
        </p:nvSpPr>
        <p:spPr>
          <a:xfrm>
            <a:off x="342899" y="857250"/>
            <a:ext cx="7558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 planificación del control de calidad es crucial para establecer estándares y procedimientos que aseguren la calidad de los productos y servicios.</a:t>
            </a:r>
          </a:p>
        </p:txBody>
      </p:sp>
      <p:pic>
        <p:nvPicPr>
          <p:cNvPr id="7" name="Imagen 6" descr="Filosofia de la Calidad.: Planificacion del Proceso de control de Calidad.">
            <a:extLst>
              <a:ext uri="{FF2B5EF4-FFF2-40B4-BE49-F238E27FC236}">
                <a16:creationId xmlns:a16="http://schemas.microsoft.com/office/drawing/2014/main" id="{5BAD89EC-D259-9DC6-6A4D-500641CD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94" y="1645443"/>
            <a:ext cx="2743200" cy="24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9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6"/>
          <p:cNvSpPr txBox="1">
            <a:spLocks noGrp="1"/>
          </p:cNvSpPr>
          <p:nvPr>
            <p:ph type="title"/>
          </p:nvPr>
        </p:nvSpPr>
        <p:spPr>
          <a:xfrm>
            <a:off x="200882" y="282326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00094A"/>
                </a:solidFill>
              </a:rPr>
              <a:t>Ejecución</a:t>
            </a:r>
            <a:r>
              <a:rPr lang="en">
                <a:solidFill>
                  <a:srgbClr val="00094A"/>
                </a:solidFill>
              </a:rPr>
              <a:t> del Control de Calidad</a:t>
            </a:r>
            <a:endParaRPr lang="es-ES"/>
          </a:p>
        </p:txBody>
      </p:sp>
      <p:sp>
        <p:nvSpPr>
          <p:cNvPr id="1167" name="Google Shape;1167;p46"/>
          <p:cNvSpPr txBox="1">
            <a:spLocks noGrp="1"/>
          </p:cNvSpPr>
          <p:nvPr>
            <p:ph type="subTitle" idx="1"/>
          </p:nvPr>
        </p:nvSpPr>
        <p:spPr>
          <a:xfrm>
            <a:off x="198477" y="1724951"/>
            <a:ext cx="484725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sz="1100" b="1" err="1"/>
              <a:t>Inspección</a:t>
            </a:r>
            <a:r>
              <a:rPr lang="en" sz="1100" b="1"/>
              <a:t> y </a:t>
            </a:r>
            <a:r>
              <a:rPr lang="en" sz="1100" b="1" err="1"/>
              <a:t>Pruebas</a:t>
            </a:r>
            <a:r>
              <a:rPr lang="en" sz="1100" b="1"/>
              <a:t>:</a:t>
            </a:r>
            <a:r>
              <a:rPr lang="en" sz="1100"/>
              <a:t> </a:t>
            </a:r>
            <a:r>
              <a:rPr lang="en" sz="1100" err="1"/>
              <a:t>Realización</a:t>
            </a:r>
            <a:r>
              <a:rPr lang="en" sz="1100"/>
              <a:t> de </a:t>
            </a:r>
            <a:r>
              <a:rPr lang="en" sz="1100" err="1"/>
              <a:t>inspecciones</a:t>
            </a:r>
            <a:r>
              <a:rPr lang="en" sz="1100"/>
              <a:t> </a:t>
            </a:r>
            <a:r>
              <a:rPr lang="en" sz="1100" err="1"/>
              <a:t>regulares</a:t>
            </a:r>
            <a:r>
              <a:rPr lang="en" sz="1100"/>
              <a:t> y </a:t>
            </a:r>
            <a:r>
              <a:rPr lang="en" sz="1100" err="1"/>
              <a:t>pruebas</a:t>
            </a:r>
            <a:r>
              <a:rPr lang="en" sz="1100"/>
              <a:t> de </a:t>
            </a:r>
            <a:r>
              <a:rPr lang="en" sz="1100" err="1"/>
              <a:t>productos</a:t>
            </a:r>
            <a:r>
              <a:rPr lang="en" sz="1100"/>
              <a:t> para </a:t>
            </a:r>
            <a:r>
              <a:rPr lang="en" sz="1100" err="1"/>
              <a:t>verificar</a:t>
            </a:r>
            <a:r>
              <a:rPr lang="en" sz="1100"/>
              <a:t> la </a:t>
            </a:r>
            <a:r>
              <a:rPr lang="en" sz="1100" err="1"/>
              <a:t>conformidad</a:t>
            </a:r>
            <a:r>
              <a:rPr lang="en" sz="1100"/>
              <a:t>.</a:t>
            </a:r>
            <a:endParaRPr lang="es-ES"/>
          </a:p>
          <a:p>
            <a:pPr marL="0" indent="0" algn="just"/>
            <a:r>
              <a:rPr lang="en" sz="1100" b="1" err="1"/>
              <a:t>Auditorías</a:t>
            </a:r>
            <a:r>
              <a:rPr lang="en" sz="1100" b="1"/>
              <a:t> de Calidad:</a:t>
            </a:r>
            <a:r>
              <a:rPr lang="en" sz="1100"/>
              <a:t> </a:t>
            </a:r>
            <a:r>
              <a:rPr lang="en" sz="1100" err="1"/>
              <a:t>Auditorías</a:t>
            </a:r>
            <a:r>
              <a:rPr lang="en" sz="1100"/>
              <a:t> </a:t>
            </a:r>
            <a:r>
              <a:rPr lang="en" sz="1100" err="1"/>
              <a:t>internas</a:t>
            </a:r>
            <a:r>
              <a:rPr lang="en" sz="1100"/>
              <a:t> y </a:t>
            </a:r>
            <a:r>
              <a:rPr lang="en" sz="1100" err="1"/>
              <a:t>externas</a:t>
            </a:r>
            <a:r>
              <a:rPr lang="en" sz="1100"/>
              <a:t> para </a:t>
            </a:r>
            <a:r>
              <a:rPr lang="en" sz="1100" err="1"/>
              <a:t>asegurar</a:t>
            </a:r>
            <a:r>
              <a:rPr lang="en" sz="1100"/>
              <a:t> </a:t>
            </a:r>
            <a:r>
              <a:rPr lang="en" sz="1100" err="1"/>
              <a:t>el</a:t>
            </a:r>
            <a:r>
              <a:rPr lang="en" sz="1100"/>
              <a:t> </a:t>
            </a:r>
            <a:r>
              <a:rPr lang="en" sz="1100" err="1"/>
              <a:t>cumplimiento</a:t>
            </a:r>
            <a:r>
              <a:rPr lang="en" sz="1100"/>
              <a:t> de </a:t>
            </a:r>
            <a:r>
              <a:rPr lang="en" sz="1100" err="1"/>
              <a:t>los</a:t>
            </a:r>
            <a:r>
              <a:rPr lang="en" sz="1100"/>
              <a:t> </a:t>
            </a:r>
            <a:r>
              <a:rPr lang="en" sz="1100" err="1"/>
              <a:t>estándares</a:t>
            </a:r>
            <a:r>
              <a:rPr lang="en" sz="1100"/>
              <a:t>.</a:t>
            </a:r>
            <a:endParaRPr lang="en"/>
          </a:p>
          <a:p>
            <a:pPr marL="0" indent="0" algn="just"/>
            <a:r>
              <a:rPr lang="en" sz="1100" b="1"/>
              <a:t>Control </a:t>
            </a:r>
            <a:r>
              <a:rPr lang="en" sz="1100" b="1" err="1"/>
              <a:t>Estadístico</a:t>
            </a:r>
            <a:r>
              <a:rPr lang="en" sz="1100" b="1"/>
              <a:t> de </a:t>
            </a:r>
            <a:r>
              <a:rPr lang="en" sz="1100" b="1" err="1"/>
              <a:t>Procesos</a:t>
            </a:r>
            <a:r>
              <a:rPr lang="en" sz="1100" b="1"/>
              <a:t> (CEP):</a:t>
            </a:r>
            <a:r>
              <a:rPr lang="en" sz="1100"/>
              <a:t> </a:t>
            </a:r>
            <a:r>
              <a:rPr lang="en" sz="1100" err="1"/>
              <a:t>Uso</a:t>
            </a:r>
            <a:r>
              <a:rPr lang="en" sz="1100"/>
              <a:t> de </a:t>
            </a:r>
            <a:r>
              <a:rPr lang="en" sz="1100" err="1"/>
              <a:t>técnicas</a:t>
            </a:r>
            <a:r>
              <a:rPr lang="en" sz="1100"/>
              <a:t> </a:t>
            </a:r>
            <a:r>
              <a:rPr lang="en" sz="1100" err="1"/>
              <a:t>estadísticas</a:t>
            </a:r>
            <a:r>
              <a:rPr lang="en" sz="1100"/>
              <a:t> para </a:t>
            </a:r>
            <a:r>
              <a:rPr lang="en" sz="1100" err="1"/>
              <a:t>monitorear</a:t>
            </a:r>
            <a:r>
              <a:rPr lang="en" sz="1100"/>
              <a:t> y </a:t>
            </a:r>
            <a:r>
              <a:rPr lang="en" sz="1100" err="1"/>
              <a:t>controlar</a:t>
            </a:r>
            <a:r>
              <a:rPr lang="en" sz="1100"/>
              <a:t> </a:t>
            </a:r>
            <a:r>
              <a:rPr lang="en" sz="1100" err="1"/>
              <a:t>los</a:t>
            </a:r>
            <a:r>
              <a:rPr lang="en" sz="1100"/>
              <a:t> </a:t>
            </a:r>
            <a:r>
              <a:rPr lang="en" sz="1100" err="1"/>
              <a:t>procesos</a:t>
            </a:r>
            <a:r>
              <a:rPr lang="en" sz="1100"/>
              <a:t>.</a:t>
            </a:r>
            <a:endParaRPr lang="en"/>
          </a:p>
          <a:p>
            <a:pPr marL="0" indent="0"/>
            <a:endParaRPr lang="en" sz="1100"/>
          </a:p>
        </p:txBody>
      </p:sp>
      <p:sp>
        <p:nvSpPr>
          <p:cNvPr id="1169" name="Google Shape;1169;p46"/>
          <p:cNvSpPr txBox="1">
            <a:spLocks noGrp="1"/>
          </p:cNvSpPr>
          <p:nvPr>
            <p:ph type="subTitle" idx="3"/>
          </p:nvPr>
        </p:nvSpPr>
        <p:spPr>
          <a:xfrm>
            <a:off x="198478" y="1445906"/>
            <a:ext cx="2632687" cy="395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Métodos</a:t>
            </a:r>
            <a:r>
              <a:rPr lang="en"/>
              <a:t> Clave</a:t>
            </a:r>
            <a:endParaRPr lang="es-ES"/>
          </a:p>
        </p:txBody>
      </p:sp>
      <p:sp>
        <p:nvSpPr>
          <p:cNvPr id="1171" name="Google Shape;1171;p46"/>
          <p:cNvSpPr txBox="1">
            <a:spLocks noGrp="1"/>
          </p:cNvSpPr>
          <p:nvPr>
            <p:ph type="subTitle" idx="5"/>
          </p:nvPr>
        </p:nvSpPr>
        <p:spPr>
          <a:xfrm>
            <a:off x="3726790" y="3439451"/>
            <a:ext cx="4925832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 err="1"/>
              <a:t>Análisis</a:t>
            </a:r>
            <a:r>
              <a:rPr lang="en" b="1"/>
              <a:t> de </a:t>
            </a:r>
            <a:r>
              <a:rPr lang="en" b="1" err="1"/>
              <a:t>Procesos</a:t>
            </a:r>
            <a:r>
              <a:rPr lang="en" b="1"/>
              <a:t>:</a:t>
            </a:r>
            <a:r>
              <a:rPr lang="en"/>
              <a:t> </a:t>
            </a:r>
            <a:r>
              <a:rPr lang="en" err="1"/>
              <a:t>Evaluar</a:t>
            </a:r>
            <a:r>
              <a:rPr lang="en"/>
              <a:t>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procesos</a:t>
            </a:r>
            <a:r>
              <a:rPr lang="en"/>
              <a:t> </a:t>
            </a:r>
            <a:r>
              <a:rPr lang="en" err="1"/>
              <a:t>actuales</a:t>
            </a:r>
            <a:r>
              <a:rPr lang="en"/>
              <a:t> y </a:t>
            </a:r>
            <a:r>
              <a:rPr lang="en" err="1"/>
              <a:t>detectar</a:t>
            </a:r>
            <a:r>
              <a:rPr lang="en"/>
              <a:t> </a:t>
            </a:r>
            <a:r>
              <a:rPr lang="en" err="1"/>
              <a:t>áreas</a:t>
            </a:r>
            <a:r>
              <a:rPr lang="en"/>
              <a:t> de </a:t>
            </a:r>
            <a:r>
              <a:rPr lang="en" err="1"/>
              <a:t>mejora</a:t>
            </a:r>
            <a:r>
              <a:rPr lang="en"/>
              <a:t>.</a:t>
            </a:r>
            <a:endParaRPr lang="es-ES"/>
          </a:p>
          <a:p>
            <a:pPr marL="0" indent="0" algn="just"/>
            <a:r>
              <a:rPr lang="en" b="1" err="1"/>
              <a:t>Establecimiento</a:t>
            </a:r>
            <a:r>
              <a:rPr lang="en" b="1"/>
              <a:t> de </a:t>
            </a:r>
            <a:r>
              <a:rPr lang="en" b="1" err="1"/>
              <a:t>Indicadores</a:t>
            </a:r>
            <a:r>
              <a:rPr lang="en" b="1"/>
              <a:t> de Calidad:</a:t>
            </a:r>
            <a:r>
              <a:rPr lang="en"/>
              <a:t> </a:t>
            </a:r>
            <a:r>
              <a:rPr lang="en" err="1"/>
              <a:t>Definir</a:t>
            </a:r>
            <a:r>
              <a:rPr lang="en"/>
              <a:t> </a:t>
            </a:r>
            <a:r>
              <a:rPr lang="en" err="1"/>
              <a:t>métricas</a:t>
            </a:r>
            <a:r>
              <a:rPr lang="en"/>
              <a:t> para </a:t>
            </a:r>
            <a:r>
              <a:rPr lang="en" err="1"/>
              <a:t>medir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rendimiento</a:t>
            </a:r>
            <a:r>
              <a:rPr lang="en"/>
              <a:t> de la </a:t>
            </a:r>
            <a:r>
              <a:rPr lang="en" err="1"/>
              <a:t>calidad</a:t>
            </a:r>
            <a:r>
              <a:rPr lang="en"/>
              <a:t>.</a:t>
            </a:r>
          </a:p>
          <a:p>
            <a:pPr marL="0" indent="0" algn="just"/>
            <a:r>
              <a:rPr lang="en" b="1" err="1"/>
              <a:t>Asignación</a:t>
            </a:r>
            <a:r>
              <a:rPr lang="en" b="1"/>
              <a:t> de </a:t>
            </a:r>
            <a:r>
              <a:rPr lang="en" b="1" err="1"/>
              <a:t>Responsabilidades</a:t>
            </a:r>
            <a:r>
              <a:rPr lang="en" b="1"/>
              <a:t>: </a:t>
            </a:r>
            <a:r>
              <a:rPr lang="en" err="1"/>
              <a:t>Designar</a:t>
            </a:r>
            <a:r>
              <a:rPr lang="en"/>
              <a:t> roles y </a:t>
            </a:r>
            <a:r>
              <a:rPr lang="en" err="1"/>
              <a:t>responsabilidades</a:t>
            </a:r>
            <a:r>
              <a:rPr lang="en"/>
              <a:t> para la </a:t>
            </a:r>
            <a:r>
              <a:rPr lang="en" err="1"/>
              <a:t>gestión</a:t>
            </a:r>
            <a:r>
              <a:rPr lang="en"/>
              <a:t> de </a:t>
            </a:r>
            <a:r>
              <a:rPr lang="en" err="1"/>
              <a:t>calidad</a:t>
            </a:r>
            <a:r>
              <a:rPr lang="en"/>
              <a:t>.</a:t>
            </a:r>
          </a:p>
          <a:p>
            <a:pPr marL="0" indent="0"/>
            <a:endParaRPr lang="en"/>
          </a:p>
        </p:txBody>
      </p:sp>
      <p:sp>
        <p:nvSpPr>
          <p:cNvPr id="1172" name="Google Shape;1172;p46"/>
          <p:cNvSpPr txBox="1">
            <a:spLocks noGrp="1"/>
          </p:cNvSpPr>
          <p:nvPr>
            <p:ph type="subTitle" idx="6"/>
          </p:nvPr>
        </p:nvSpPr>
        <p:spPr>
          <a:xfrm>
            <a:off x="5041248" y="3031819"/>
            <a:ext cx="3611381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Herramientas </a:t>
            </a:r>
            <a:r>
              <a:rPr lang="en" err="1"/>
              <a:t>Utilizadas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09C154-E46C-8B55-119F-32B4EC0FF614}"/>
              </a:ext>
            </a:extLst>
          </p:cNvPr>
          <p:cNvSpPr txBox="1"/>
          <p:nvPr/>
        </p:nvSpPr>
        <p:spPr>
          <a:xfrm>
            <a:off x="200024" y="857250"/>
            <a:ext cx="7558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 </a:t>
            </a:r>
            <a:r>
              <a:rPr lang="en-US" err="1"/>
              <a:t>ejecución</a:t>
            </a:r>
            <a:r>
              <a:rPr lang="en-US"/>
              <a:t> del control de </a:t>
            </a:r>
            <a:r>
              <a:rPr lang="en-US" err="1"/>
              <a:t>calidad</a:t>
            </a:r>
            <a:r>
              <a:rPr lang="en-US"/>
              <a:t> </a:t>
            </a:r>
            <a:r>
              <a:rPr lang="en-US" err="1"/>
              <a:t>implica</a:t>
            </a:r>
            <a:r>
              <a:rPr lang="en-US"/>
              <a:t> la </a:t>
            </a:r>
            <a:r>
              <a:rPr lang="en-US" err="1"/>
              <a:t>aplicación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planes y </a:t>
            </a:r>
            <a:r>
              <a:rPr lang="en-US" err="1"/>
              <a:t>procedimientos</a:t>
            </a:r>
            <a:r>
              <a:rPr lang="en-US"/>
              <a:t> </a:t>
            </a:r>
            <a:r>
              <a:rPr lang="en-US" err="1"/>
              <a:t>establecidos</a:t>
            </a:r>
            <a:r>
              <a:rPr lang="en-US"/>
              <a:t> para </a:t>
            </a:r>
            <a:r>
              <a:rPr lang="en-US" err="1"/>
              <a:t>garantizar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cumplimiento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estándares</a:t>
            </a:r>
            <a:r>
              <a:rPr lang="en-US"/>
              <a:t> de </a:t>
            </a:r>
            <a:r>
              <a:rPr lang="en-US" err="1"/>
              <a:t>calidad</a:t>
            </a:r>
            <a:r>
              <a:rPr lang="en-US"/>
              <a:t>.</a:t>
            </a:r>
            <a:endParaRPr lang="es-ES"/>
          </a:p>
        </p:txBody>
      </p:sp>
      <p:pic>
        <p:nvPicPr>
          <p:cNvPr id="3" name="Imagen 2" descr="Tipos de auditoría de calidad: procesos, producto y sistema">
            <a:extLst>
              <a:ext uri="{FF2B5EF4-FFF2-40B4-BE49-F238E27FC236}">
                <a16:creationId xmlns:a16="http://schemas.microsoft.com/office/drawing/2014/main" id="{F886DA9C-6192-4D53-F432-1C8E0047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507" y="1582323"/>
            <a:ext cx="3178968" cy="1243047"/>
          </a:xfrm>
          <a:prstGeom prst="rect">
            <a:avLst/>
          </a:prstGeom>
        </p:spPr>
      </p:pic>
      <p:pic>
        <p:nvPicPr>
          <p:cNvPr id="4" name="Imagen 3" descr="Indicadores de Calidad: tipos y Ejemplos – Tipos de indicadores">
            <a:extLst>
              <a:ext uri="{FF2B5EF4-FFF2-40B4-BE49-F238E27FC236}">
                <a16:creationId xmlns:a16="http://schemas.microsoft.com/office/drawing/2014/main" id="{40C14034-4995-E138-205F-0EC0BD384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81" y="3436866"/>
            <a:ext cx="2486025" cy="142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6"/>
          <p:cNvSpPr txBox="1">
            <a:spLocks noGrp="1"/>
          </p:cNvSpPr>
          <p:nvPr>
            <p:ph type="title"/>
          </p:nvPr>
        </p:nvSpPr>
        <p:spPr>
          <a:xfrm>
            <a:off x="200882" y="282326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00094A"/>
                </a:solidFill>
              </a:rPr>
              <a:t>Evaluación</a:t>
            </a:r>
            <a:r>
              <a:rPr lang="en">
                <a:solidFill>
                  <a:srgbClr val="00094A"/>
                </a:solidFill>
              </a:rPr>
              <a:t> y </a:t>
            </a:r>
            <a:r>
              <a:rPr lang="en" err="1">
                <a:solidFill>
                  <a:srgbClr val="00094A"/>
                </a:solidFill>
              </a:rPr>
              <a:t>Mejora</a:t>
            </a:r>
            <a:r>
              <a:rPr lang="en">
                <a:solidFill>
                  <a:srgbClr val="00094A"/>
                </a:solidFill>
              </a:rPr>
              <a:t> Continua</a:t>
            </a:r>
            <a:endParaRPr lang="es-ES"/>
          </a:p>
        </p:txBody>
      </p:sp>
      <p:sp>
        <p:nvSpPr>
          <p:cNvPr id="1167" name="Google Shape;1167;p46"/>
          <p:cNvSpPr txBox="1">
            <a:spLocks noGrp="1"/>
          </p:cNvSpPr>
          <p:nvPr>
            <p:ph type="subTitle" idx="1"/>
          </p:nvPr>
        </p:nvSpPr>
        <p:spPr>
          <a:xfrm>
            <a:off x="198477" y="1894856"/>
            <a:ext cx="484725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sz="1100" b="1" err="1"/>
              <a:t>Métricas</a:t>
            </a:r>
            <a:r>
              <a:rPr lang="en" sz="1100" b="1"/>
              <a:t> y KPIs:</a:t>
            </a:r>
            <a:r>
              <a:rPr lang="en" sz="1100"/>
              <a:t> </a:t>
            </a:r>
            <a:r>
              <a:rPr lang="en" sz="1100" err="1"/>
              <a:t>Uso</a:t>
            </a:r>
            <a:r>
              <a:rPr lang="en" sz="1100"/>
              <a:t> de </a:t>
            </a:r>
            <a:r>
              <a:rPr lang="en" sz="1100" err="1"/>
              <a:t>indicadores</a:t>
            </a:r>
            <a:r>
              <a:rPr lang="en" sz="1100"/>
              <a:t> clave de </a:t>
            </a:r>
            <a:r>
              <a:rPr lang="en" sz="1100" err="1"/>
              <a:t>rendimiento</a:t>
            </a:r>
            <a:r>
              <a:rPr lang="en" sz="1100"/>
              <a:t> (KPIs) para </a:t>
            </a:r>
            <a:r>
              <a:rPr lang="en" sz="1100" err="1"/>
              <a:t>medir</a:t>
            </a:r>
            <a:r>
              <a:rPr lang="en" sz="1100"/>
              <a:t> la </a:t>
            </a:r>
            <a:r>
              <a:rPr lang="en" sz="1100" err="1"/>
              <a:t>eficacia</a:t>
            </a:r>
            <a:r>
              <a:rPr lang="en" sz="1100"/>
              <a:t> del control de </a:t>
            </a:r>
            <a:r>
              <a:rPr lang="en" sz="1100" err="1"/>
              <a:t>calidad</a:t>
            </a:r>
            <a:r>
              <a:rPr lang="en" sz="1100"/>
              <a:t>.</a:t>
            </a:r>
            <a:endParaRPr lang="es-ES"/>
          </a:p>
          <a:p>
            <a:pPr marL="0" indent="0" algn="just"/>
            <a:r>
              <a:rPr lang="en" sz="1100" b="1" err="1"/>
              <a:t>Revisión</a:t>
            </a:r>
            <a:r>
              <a:rPr lang="en" sz="1100" b="1"/>
              <a:t> de </a:t>
            </a:r>
            <a:r>
              <a:rPr lang="en" sz="1100" b="1" err="1"/>
              <a:t>Resultados</a:t>
            </a:r>
            <a:r>
              <a:rPr lang="en" sz="1100" b="1"/>
              <a:t>:</a:t>
            </a:r>
            <a:r>
              <a:rPr lang="en" sz="1100"/>
              <a:t> </a:t>
            </a:r>
            <a:r>
              <a:rPr lang="en" sz="1100" err="1"/>
              <a:t>Análisis</a:t>
            </a:r>
            <a:r>
              <a:rPr lang="en" sz="1100"/>
              <a:t> de </a:t>
            </a:r>
            <a:r>
              <a:rPr lang="en" sz="1100" err="1"/>
              <a:t>los</a:t>
            </a:r>
            <a:r>
              <a:rPr lang="en" sz="1100"/>
              <a:t> </a:t>
            </a:r>
            <a:r>
              <a:rPr lang="en" sz="1100" err="1"/>
              <a:t>datos</a:t>
            </a:r>
            <a:r>
              <a:rPr lang="en" sz="1100"/>
              <a:t> de </a:t>
            </a:r>
            <a:r>
              <a:rPr lang="en" sz="1100" err="1"/>
              <a:t>calidad</a:t>
            </a:r>
            <a:r>
              <a:rPr lang="en" sz="1100"/>
              <a:t> para </a:t>
            </a:r>
            <a:r>
              <a:rPr lang="en" sz="1100" err="1"/>
              <a:t>identificar</a:t>
            </a:r>
            <a:r>
              <a:rPr lang="en" sz="1100"/>
              <a:t> </a:t>
            </a:r>
            <a:r>
              <a:rPr lang="en" sz="1100" err="1"/>
              <a:t>tendencias</a:t>
            </a:r>
            <a:r>
              <a:rPr lang="en" sz="1100"/>
              <a:t> y </a:t>
            </a:r>
            <a:r>
              <a:rPr lang="en" sz="1100" err="1"/>
              <a:t>áreas</a:t>
            </a:r>
            <a:r>
              <a:rPr lang="en" sz="1100"/>
              <a:t> de </a:t>
            </a:r>
            <a:r>
              <a:rPr lang="en" sz="1100" err="1"/>
              <a:t>mejora</a:t>
            </a:r>
            <a:r>
              <a:rPr lang="en" sz="1100"/>
              <a:t>.</a:t>
            </a:r>
            <a:endParaRPr lang="en"/>
          </a:p>
          <a:p>
            <a:pPr marL="0" indent="0" algn="just"/>
            <a:endParaRPr lang="en" sz="1100"/>
          </a:p>
          <a:p>
            <a:pPr marL="0" indent="0"/>
            <a:endParaRPr lang="en" sz="1100"/>
          </a:p>
        </p:txBody>
      </p:sp>
      <p:sp>
        <p:nvSpPr>
          <p:cNvPr id="1169" name="Google Shape;1169;p46"/>
          <p:cNvSpPr txBox="1">
            <a:spLocks noGrp="1"/>
          </p:cNvSpPr>
          <p:nvPr>
            <p:ph type="subTitle" idx="3"/>
          </p:nvPr>
        </p:nvSpPr>
        <p:spPr>
          <a:xfrm>
            <a:off x="198478" y="1499967"/>
            <a:ext cx="3182755" cy="395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Evaluación</a:t>
            </a:r>
            <a:r>
              <a:rPr lang="en"/>
              <a:t> de Calidad:</a:t>
            </a:r>
            <a:endParaRPr lang="es-ES"/>
          </a:p>
        </p:txBody>
      </p:sp>
      <p:sp>
        <p:nvSpPr>
          <p:cNvPr id="1171" name="Google Shape;1171;p46"/>
          <p:cNvSpPr txBox="1">
            <a:spLocks noGrp="1"/>
          </p:cNvSpPr>
          <p:nvPr>
            <p:ph type="subTitle" idx="5"/>
          </p:nvPr>
        </p:nvSpPr>
        <p:spPr>
          <a:xfrm>
            <a:off x="3726790" y="3439451"/>
            <a:ext cx="4925832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Ciclo PDCA (Plan-Do-Check-Act):</a:t>
            </a:r>
            <a:r>
              <a:rPr lang="en"/>
              <a:t> </a:t>
            </a:r>
            <a:r>
              <a:rPr lang="en" err="1"/>
              <a:t>Método</a:t>
            </a:r>
            <a:r>
              <a:rPr lang="en"/>
              <a:t> </a:t>
            </a:r>
            <a:r>
              <a:rPr lang="en" err="1"/>
              <a:t>estructurado</a:t>
            </a:r>
            <a:r>
              <a:rPr lang="en"/>
              <a:t> para la </a:t>
            </a:r>
            <a:r>
              <a:rPr lang="en" err="1"/>
              <a:t>mejora</a:t>
            </a:r>
            <a:r>
              <a:rPr lang="en"/>
              <a:t> continua.</a:t>
            </a:r>
            <a:endParaRPr lang="es-ES"/>
          </a:p>
          <a:p>
            <a:pPr marL="0" indent="0" algn="just"/>
            <a:r>
              <a:rPr lang="en" b="1" err="1"/>
              <a:t>Implementación</a:t>
            </a:r>
            <a:r>
              <a:rPr lang="en" b="1"/>
              <a:t> de Acciones </a:t>
            </a:r>
            <a:r>
              <a:rPr lang="en" b="1" err="1"/>
              <a:t>Correctivas</a:t>
            </a:r>
            <a:r>
              <a:rPr lang="en" b="1"/>
              <a:t>:</a:t>
            </a:r>
            <a:r>
              <a:rPr lang="en"/>
              <a:t> Desarrollo de </a:t>
            </a:r>
            <a:r>
              <a:rPr lang="en" err="1"/>
              <a:t>soluciones</a:t>
            </a:r>
            <a:r>
              <a:rPr lang="en"/>
              <a:t> para </a:t>
            </a:r>
            <a:r>
              <a:rPr lang="en" err="1"/>
              <a:t>corregir</a:t>
            </a:r>
            <a:r>
              <a:rPr lang="en"/>
              <a:t> </a:t>
            </a:r>
            <a:r>
              <a:rPr lang="en" err="1"/>
              <a:t>desviaciones</a:t>
            </a:r>
            <a:r>
              <a:rPr lang="en"/>
              <a:t> y </a:t>
            </a:r>
            <a:r>
              <a:rPr lang="en" err="1"/>
              <a:t>prevenir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recurrencia</a:t>
            </a:r>
            <a:r>
              <a:rPr lang="en"/>
              <a:t>.</a:t>
            </a:r>
          </a:p>
          <a:p>
            <a:pPr marL="0" indent="0" algn="just"/>
            <a:r>
              <a:rPr lang="en" b="1" err="1"/>
              <a:t>Innovación</a:t>
            </a:r>
            <a:r>
              <a:rPr lang="en" b="1"/>
              <a:t> y </a:t>
            </a:r>
            <a:r>
              <a:rPr lang="en" b="1" err="1"/>
              <a:t>Optimización</a:t>
            </a:r>
            <a:r>
              <a:rPr lang="en" b="1"/>
              <a:t>:</a:t>
            </a:r>
            <a:r>
              <a:rPr lang="en"/>
              <a:t> Fomento de la </a:t>
            </a:r>
            <a:r>
              <a:rPr lang="en" err="1"/>
              <a:t>innovación</a:t>
            </a:r>
            <a:r>
              <a:rPr lang="en"/>
              <a:t> para </a:t>
            </a:r>
            <a:r>
              <a:rPr lang="en" err="1"/>
              <a:t>mejorar</a:t>
            </a:r>
            <a:r>
              <a:rPr lang="en"/>
              <a:t> </a:t>
            </a:r>
            <a:r>
              <a:rPr lang="en" err="1"/>
              <a:t>continuamente</a:t>
            </a:r>
            <a:r>
              <a:rPr lang="en"/>
              <a:t>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procesos</a:t>
            </a:r>
            <a:r>
              <a:rPr lang="en"/>
              <a:t> y </a:t>
            </a:r>
            <a:r>
              <a:rPr lang="en" err="1"/>
              <a:t>productos</a:t>
            </a:r>
            <a:r>
              <a:rPr lang="en"/>
              <a:t>.</a:t>
            </a:r>
          </a:p>
          <a:p>
            <a:pPr marL="0" indent="0" algn="just"/>
            <a:endParaRPr lang="en"/>
          </a:p>
          <a:p>
            <a:pPr marL="0" indent="0"/>
            <a:endParaRPr lang="en"/>
          </a:p>
        </p:txBody>
      </p:sp>
      <p:sp>
        <p:nvSpPr>
          <p:cNvPr id="1172" name="Google Shape;1172;p46"/>
          <p:cNvSpPr txBox="1">
            <a:spLocks noGrp="1"/>
          </p:cNvSpPr>
          <p:nvPr>
            <p:ph type="subTitle" idx="6"/>
          </p:nvPr>
        </p:nvSpPr>
        <p:spPr>
          <a:xfrm>
            <a:off x="5041248" y="3031819"/>
            <a:ext cx="3611381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Mejora</a:t>
            </a:r>
            <a:r>
              <a:rPr lang="en"/>
              <a:t> Continua:</a:t>
            </a: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09C154-E46C-8B55-119F-32B4EC0FF614}"/>
              </a:ext>
            </a:extLst>
          </p:cNvPr>
          <p:cNvSpPr txBox="1"/>
          <p:nvPr/>
        </p:nvSpPr>
        <p:spPr>
          <a:xfrm>
            <a:off x="200024" y="857250"/>
            <a:ext cx="7558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 </a:t>
            </a:r>
            <a:r>
              <a:rPr lang="en-US" err="1"/>
              <a:t>evaluación</a:t>
            </a:r>
            <a:r>
              <a:rPr lang="en-US"/>
              <a:t> y </a:t>
            </a:r>
            <a:r>
              <a:rPr lang="en-US" err="1"/>
              <a:t>mejora</a:t>
            </a:r>
            <a:r>
              <a:rPr lang="en-US"/>
              <a:t> continua son </a:t>
            </a:r>
            <a:r>
              <a:rPr lang="en-US" err="1"/>
              <a:t>procesos</a:t>
            </a:r>
            <a:r>
              <a:rPr lang="en-US"/>
              <a:t> </a:t>
            </a:r>
            <a:r>
              <a:rPr lang="en-US" err="1"/>
              <a:t>críticos</a:t>
            </a:r>
            <a:r>
              <a:rPr lang="en-US"/>
              <a:t> para </a:t>
            </a:r>
            <a:r>
              <a:rPr lang="en-US" err="1"/>
              <a:t>mantener</a:t>
            </a:r>
            <a:r>
              <a:rPr lang="en-US"/>
              <a:t> y </a:t>
            </a:r>
            <a:r>
              <a:rPr lang="en-US" err="1"/>
              <a:t>elevar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estándares</a:t>
            </a:r>
            <a:r>
              <a:rPr lang="en-US"/>
              <a:t> de </a:t>
            </a:r>
            <a:r>
              <a:rPr lang="en-US" err="1"/>
              <a:t>calidad</a:t>
            </a:r>
            <a:r>
              <a:rPr lang="en-US"/>
              <a:t> a lo largo del </a:t>
            </a:r>
            <a:r>
              <a:rPr lang="en-US" err="1"/>
              <a:t>tiempo</a:t>
            </a:r>
            <a:r>
              <a:rPr lang="en-US"/>
              <a:t>.</a:t>
            </a:r>
            <a:endParaRPr lang="es-ES"/>
          </a:p>
        </p:txBody>
      </p:sp>
      <p:pic>
        <p:nvPicPr>
          <p:cNvPr id="5" name="Imagen 4" descr="10 Métodos de evaluación de la gestión de calidad que puedes implementar en  tu organización - Grupo Fraga">
            <a:extLst>
              <a:ext uri="{FF2B5EF4-FFF2-40B4-BE49-F238E27FC236}">
                <a16:creationId xmlns:a16="http://schemas.microsoft.com/office/drawing/2014/main" id="{3EE375C2-4F78-A54C-0919-314F780F5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3" y="1500187"/>
            <a:ext cx="1926432" cy="1364457"/>
          </a:xfrm>
          <a:prstGeom prst="rect">
            <a:avLst/>
          </a:prstGeom>
        </p:spPr>
      </p:pic>
      <p:pic>
        <p:nvPicPr>
          <p:cNvPr id="6" name="Imagen 5" descr="Qué es el Proceso de Mejora Continua? - Grupo Binternational">
            <a:extLst>
              <a:ext uri="{FF2B5EF4-FFF2-40B4-BE49-F238E27FC236}">
                <a16:creationId xmlns:a16="http://schemas.microsoft.com/office/drawing/2014/main" id="{8E0DE352-F453-DB2D-EE95-F6C16A8A6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70" y="3295191"/>
            <a:ext cx="2372498" cy="15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1293232" y="1638850"/>
            <a:ext cx="693083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/>
              <a:t>Casos Prácticos y Ejemplos Reales de Control de Calidad</a:t>
            </a:r>
            <a:br>
              <a:rPr lang="es-MX" sz="3600"/>
            </a:br>
            <a:r>
              <a:rPr lang="en" sz="1800" b="0"/>
              <a:t>Jerson Andino</a:t>
            </a:r>
            <a:endParaRPr sz="4100" b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49" y="343850"/>
            <a:ext cx="1280295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87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00094A"/>
                </a:solidFill>
                <a:ea typeface="Raleway"/>
                <a:cs typeface="Raleway"/>
              </a:rPr>
              <a:t>Casos </a:t>
            </a:r>
            <a:r>
              <a:rPr lang="en" dirty="0" err="1">
                <a:solidFill>
                  <a:srgbClr val="00094A"/>
                </a:solidFill>
                <a:ea typeface="Raleway"/>
                <a:cs typeface="Raleway"/>
              </a:rPr>
              <a:t>prácticos</a:t>
            </a:r>
          </a:p>
        </p:txBody>
      </p:sp>
      <p:sp>
        <p:nvSpPr>
          <p:cNvPr id="1244" name="Google Shape;1244;p48"/>
          <p:cNvSpPr txBox="1">
            <a:spLocks noGrp="1"/>
          </p:cNvSpPr>
          <p:nvPr>
            <p:ph type="subTitle" idx="3"/>
          </p:nvPr>
        </p:nvSpPr>
        <p:spPr>
          <a:xfrm>
            <a:off x="722375" y="1551657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Toyota</a:t>
            </a:r>
            <a:endParaRPr lang="es-ES" dirty="0"/>
          </a:p>
        </p:txBody>
      </p:sp>
      <p:sp>
        <p:nvSpPr>
          <p:cNvPr id="23" name="Google Shape;1244;p48">
            <a:extLst>
              <a:ext uri="{FF2B5EF4-FFF2-40B4-BE49-F238E27FC236}">
                <a16:creationId xmlns:a16="http://schemas.microsoft.com/office/drawing/2014/main" id="{DC290E6B-A114-BA1A-8F72-E5F75B51D6F1}"/>
              </a:ext>
            </a:extLst>
          </p:cNvPr>
          <p:cNvSpPr txBox="1">
            <a:spLocks/>
          </p:cNvSpPr>
          <p:nvPr/>
        </p:nvSpPr>
        <p:spPr>
          <a:xfrm>
            <a:off x="3405703" y="1548193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Samsung Electronics</a:t>
            </a:r>
            <a:endParaRPr lang="es-ES" dirty="0"/>
          </a:p>
        </p:txBody>
      </p:sp>
      <p:sp>
        <p:nvSpPr>
          <p:cNvPr id="25" name="Google Shape;1244;p48">
            <a:extLst>
              <a:ext uri="{FF2B5EF4-FFF2-40B4-BE49-F238E27FC236}">
                <a16:creationId xmlns:a16="http://schemas.microsoft.com/office/drawing/2014/main" id="{02D4EC21-B180-194C-D76C-FBC20C350048}"/>
              </a:ext>
            </a:extLst>
          </p:cNvPr>
          <p:cNvSpPr txBox="1">
            <a:spLocks/>
          </p:cNvSpPr>
          <p:nvPr/>
        </p:nvSpPr>
        <p:spPr>
          <a:xfrm>
            <a:off x="6137028" y="1548193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Xerox</a:t>
            </a:r>
            <a:endParaRPr lang="es-ES" dirty="0"/>
          </a:p>
        </p:txBody>
      </p:sp>
      <p:sp>
        <p:nvSpPr>
          <p:cNvPr id="29" name="Google Shape;1242;p48">
            <a:extLst>
              <a:ext uri="{FF2B5EF4-FFF2-40B4-BE49-F238E27FC236}">
                <a16:creationId xmlns:a16="http://schemas.microsoft.com/office/drawing/2014/main" id="{D42E5727-A26D-2EEB-13F9-4A84AC8CC671}"/>
              </a:ext>
            </a:extLst>
          </p:cNvPr>
          <p:cNvSpPr txBox="1">
            <a:spLocks/>
          </p:cNvSpPr>
          <p:nvPr/>
        </p:nvSpPr>
        <p:spPr>
          <a:xfrm>
            <a:off x="6137028" y="1952576"/>
            <a:ext cx="2389799" cy="185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/>
            <a:r>
              <a:rPr lang="es-ES" dirty="0"/>
              <a:t>Adoptó Lean </a:t>
            </a:r>
            <a:r>
              <a:rPr lang="es-ES" err="1"/>
              <a:t>Six</a:t>
            </a:r>
            <a:r>
              <a:rPr lang="es-ES" dirty="0"/>
              <a:t> Sigma para mejorar sus procesos, enfocándose en la retroalimentación de clientes y empleados. Esto resultó en la recuperación de la empresa y un aumento significativo en la eficiencia y satisfacción del cliente.</a:t>
            </a:r>
            <a:endParaRPr lang="es-ES"/>
          </a:p>
        </p:txBody>
      </p:sp>
      <p:sp>
        <p:nvSpPr>
          <p:cNvPr id="30" name="Google Shape;1242;p48">
            <a:extLst>
              <a:ext uri="{FF2B5EF4-FFF2-40B4-BE49-F238E27FC236}">
                <a16:creationId xmlns:a16="http://schemas.microsoft.com/office/drawing/2014/main" id="{2E32A880-1EAC-7839-5D53-DA8B06003323}"/>
              </a:ext>
            </a:extLst>
          </p:cNvPr>
          <p:cNvSpPr txBox="1">
            <a:spLocks/>
          </p:cNvSpPr>
          <p:nvPr/>
        </p:nvSpPr>
        <p:spPr>
          <a:xfrm>
            <a:off x="3405703" y="1952575"/>
            <a:ext cx="2389799" cy="171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/>
            <a:r>
              <a:rPr lang="es-ES" dirty="0"/>
              <a:t>Utilizó un enfoque basado en datos y colaboración con proveedores para mantener altos estándares de calidad. Implementó tecnologías avanzadas para inspección automatizada y mejoró la satisfacción del cliente.</a:t>
            </a:r>
            <a:endParaRPr lang="es-ES"/>
          </a:p>
          <a:p>
            <a:pPr marL="0" indent="0"/>
            <a:endParaRPr lang="es-ES" dirty="0"/>
          </a:p>
        </p:txBody>
      </p:sp>
      <p:sp>
        <p:nvSpPr>
          <p:cNvPr id="34" name="Google Shape;1242;p48">
            <a:extLst>
              <a:ext uri="{FF2B5EF4-FFF2-40B4-BE49-F238E27FC236}">
                <a16:creationId xmlns:a16="http://schemas.microsoft.com/office/drawing/2014/main" id="{2C38F595-9345-249D-1261-E35BF069914E}"/>
              </a:ext>
            </a:extLst>
          </p:cNvPr>
          <p:cNvSpPr txBox="1">
            <a:spLocks/>
          </p:cNvSpPr>
          <p:nvPr/>
        </p:nvSpPr>
        <p:spPr>
          <a:xfrm>
            <a:off x="718911" y="1952575"/>
            <a:ext cx="2389799" cy="171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/>
            <a:r>
              <a:rPr lang="es-ES" dirty="0"/>
              <a:t>Implementó el Sistema de Producción Toyota (TPS) y TQM, centrándose en la reducción de costos, eliminación de desperdicios y satisfacción del cliente. Esto resultó en productos de alta calidad y eficiencia operativa. </a:t>
            </a:r>
            <a:endParaRPr lang="es-ES"/>
          </a:p>
          <a:p>
            <a:pPr marL="0" indent="0"/>
            <a:endParaRPr lang="es-ES" dirty="0"/>
          </a:p>
        </p:txBody>
      </p:sp>
      <p:pic>
        <p:nvPicPr>
          <p:cNvPr id="35" name="Imagen 34" descr="Archivo:Toyota.png - Wikipedia, la enciclopedia libre">
            <a:extLst>
              <a:ext uri="{FF2B5EF4-FFF2-40B4-BE49-F238E27FC236}">
                <a16:creationId xmlns:a16="http://schemas.microsoft.com/office/drawing/2014/main" id="{F0FEFDAB-58CF-ED91-C808-CA268E4B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6" y="4014231"/>
            <a:ext cx="2127168" cy="403019"/>
          </a:xfrm>
          <a:prstGeom prst="rect">
            <a:avLst/>
          </a:prstGeom>
        </p:spPr>
      </p:pic>
      <p:pic>
        <p:nvPicPr>
          <p:cNvPr id="36" name="Imagen 35" descr="Por qué es Análisis técnico de Samsung Electronics Company líder?">
            <a:extLst>
              <a:ext uri="{FF2B5EF4-FFF2-40B4-BE49-F238E27FC236}">
                <a16:creationId xmlns:a16="http://schemas.microsoft.com/office/drawing/2014/main" id="{1005F025-0BE7-C9BF-7F16-E86ABF15B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614" y="3709018"/>
            <a:ext cx="1785753" cy="1013444"/>
          </a:xfrm>
          <a:prstGeom prst="rect">
            <a:avLst/>
          </a:prstGeom>
        </p:spPr>
      </p:pic>
      <p:pic>
        <p:nvPicPr>
          <p:cNvPr id="38" name="Imagen 37" descr="Caso de éxito - Xerox">
            <a:extLst>
              <a:ext uri="{FF2B5EF4-FFF2-40B4-BE49-F238E27FC236}">
                <a16:creationId xmlns:a16="http://schemas.microsoft.com/office/drawing/2014/main" id="{C05D9922-87CD-7C29-DB2A-380D33D01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048" y="3813711"/>
            <a:ext cx="1238251" cy="8485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4"/>
          <p:cNvSpPr txBox="1">
            <a:spLocks noGrp="1"/>
          </p:cNvSpPr>
          <p:nvPr>
            <p:ph type="subTitle" idx="1"/>
          </p:nvPr>
        </p:nvSpPr>
        <p:spPr>
          <a:xfrm>
            <a:off x="722375" y="1272825"/>
            <a:ext cx="3995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Reducción</a:t>
            </a:r>
            <a:r>
              <a:rPr lang="en" dirty="0"/>
              <a:t> </a:t>
            </a:r>
            <a:r>
              <a:rPr lang="en" dirty="0" err="1"/>
              <a:t>significativa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los</a:t>
            </a:r>
            <a:r>
              <a:rPr lang="en" dirty="0"/>
              <a:t> </a:t>
            </a:r>
            <a:r>
              <a:rPr lang="en" dirty="0" err="1"/>
              <a:t>tiempos</a:t>
            </a:r>
            <a:r>
              <a:rPr lang="en" dirty="0"/>
              <a:t> de </a:t>
            </a:r>
            <a:r>
              <a:rPr lang="en" dirty="0" err="1"/>
              <a:t>producción</a:t>
            </a:r>
            <a:r>
              <a:rPr lang="en" dirty="0"/>
              <a:t> y </a:t>
            </a:r>
            <a:r>
              <a:rPr lang="en" dirty="0" err="1"/>
              <a:t>defectos</a:t>
            </a:r>
            <a:endParaRPr lang="es-ES" dirty="0" err="1"/>
          </a:p>
        </p:txBody>
      </p:sp>
      <p:sp>
        <p:nvSpPr>
          <p:cNvPr id="1355" name="Google Shape;1355;p54"/>
          <p:cNvSpPr txBox="1">
            <a:spLocks noGrp="1"/>
          </p:cNvSpPr>
          <p:nvPr>
            <p:ph type="title"/>
          </p:nvPr>
        </p:nvSpPr>
        <p:spPr>
          <a:xfrm>
            <a:off x="722600" y="710975"/>
            <a:ext cx="39957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Toyota</a:t>
            </a:r>
          </a:p>
        </p:txBody>
      </p:sp>
      <p:sp>
        <p:nvSpPr>
          <p:cNvPr id="1356" name="Google Shape;1356;p54"/>
          <p:cNvSpPr txBox="1">
            <a:spLocks noGrp="1"/>
          </p:cNvSpPr>
          <p:nvPr>
            <p:ph type="subTitle" idx="2"/>
          </p:nvPr>
        </p:nvSpPr>
        <p:spPr>
          <a:xfrm>
            <a:off x="2574150" y="2672825"/>
            <a:ext cx="3995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Redujo</a:t>
            </a:r>
            <a:r>
              <a:rPr lang="en" dirty="0"/>
              <a:t> las </a:t>
            </a:r>
            <a:r>
              <a:rPr lang="en" dirty="0" err="1"/>
              <a:t>tasas</a:t>
            </a:r>
            <a:r>
              <a:rPr lang="en" dirty="0"/>
              <a:t> de </a:t>
            </a:r>
            <a:r>
              <a:rPr lang="en" dirty="0" err="1"/>
              <a:t>defectos</a:t>
            </a:r>
            <a:r>
              <a:rPr lang="en" dirty="0"/>
              <a:t> y </a:t>
            </a:r>
            <a:r>
              <a:rPr lang="en" dirty="0" err="1"/>
              <a:t>aumentó</a:t>
            </a:r>
            <a:r>
              <a:rPr lang="en" dirty="0"/>
              <a:t> la </a:t>
            </a:r>
            <a:r>
              <a:rPr lang="en" dirty="0" err="1"/>
              <a:t>eficiencia</a:t>
            </a:r>
            <a:r>
              <a:rPr lang="en" dirty="0"/>
              <a:t>, </a:t>
            </a:r>
            <a:r>
              <a:rPr lang="en" dirty="0" err="1"/>
              <a:t>resultando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productos</a:t>
            </a:r>
            <a:r>
              <a:rPr lang="en" dirty="0"/>
              <a:t> de </a:t>
            </a:r>
            <a:r>
              <a:rPr lang="en" dirty="0" err="1"/>
              <a:t>alta</a:t>
            </a:r>
            <a:r>
              <a:rPr lang="en" dirty="0"/>
              <a:t> </a:t>
            </a:r>
            <a:r>
              <a:rPr lang="en" dirty="0" err="1"/>
              <a:t>calidad</a:t>
            </a:r>
            <a:r>
              <a:rPr lang="en" dirty="0"/>
              <a:t> y </a:t>
            </a:r>
            <a:r>
              <a:rPr lang="en" dirty="0" err="1"/>
              <a:t>lealtad</a:t>
            </a:r>
            <a:r>
              <a:rPr lang="en" dirty="0"/>
              <a:t> del </a:t>
            </a:r>
            <a:r>
              <a:rPr lang="en" dirty="0" err="1"/>
              <a:t>cliente</a:t>
            </a:r>
            <a:r>
              <a:rPr lang="en" dirty="0"/>
              <a:t>.</a:t>
            </a:r>
            <a:endParaRPr lang="es-ES" dirty="0"/>
          </a:p>
        </p:txBody>
      </p:sp>
      <p:sp>
        <p:nvSpPr>
          <p:cNvPr id="1357" name="Google Shape;1357;p54"/>
          <p:cNvSpPr txBox="1">
            <a:spLocks noGrp="1"/>
          </p:cNvSpPr>
          <p:nvPr>
            <p:ph type="title" idx="3"/>
          </p:nvPr>
        </p:nvSpPr>
        <p:spPr>
          <a:xfrm>
            <a:off x="2574375" y="2110925"/>
            <a:ext cx="39957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Samsung</a:t>
            </a:r>
            <a:endParaRPr lang="es-ES" dirty="0"/>
          </a:p>
        </p:txBody>
      </p:sp>
      <p:sp>
        <p:nvSpPr>
          <p:cNvPr id="1358" name="Google Shape;1358;p54"/>
          <p:cNvSpPr txBox="1">
            <a:spLocks noGrp="1"/>
          </p:cNvSpPr>
          <p:nvPr>
            <p:ph type="subTitle" idx="4"/>
          </p:nvPr>
        </p:nvSpPr>
        <p:spPr>
          <a:xfrm>
            <a:off x="4425700" y="4072825"/>
            <a:ext cx="3995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Mejora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la </a:t>
            </a:r>
            <a:r>
              <a:rPr lang="en" dirty="0" err="1"/>
              <a:t>reputación</a:t>
            </a:r>
            <a:r>
              <a:rPr lang="en" dirty="0"/>
              <a:t> de la </a:t>
            </a:r>
            <a:r>
              <a:rPr lang="en" dirty="0" err="1"/>
              <a:t>empresa</a:t>
            </a:r>
            <a:r>
              <a:rPr lang="en" dirty="0"/>
              <a:t> y </a:t>
            </a:r>
            <a:r>
              <a:rPr lang="en" dirty="0" err="1"/>
              <a:t>en</a:t>
            </a:r>
            <a:r>
              <a:rPr lang="en" dirty="0"/>
              <a:t> la </a:t>
            </a:r>
            <a:r>
              <a:rPr lang="en" dirty="0" err="1"/>
              <a:t>confianza</a:t>
            </a:r>
            <a:r>
              <a:rPr lang="en" dirty="0"/>
              <a:t> del </a:t>
            </a:r>
            <a:r>
              <a:rPr lang="en" dirty="0" err="1"/>
              <a:t>cliente</a:t>
            </a:r>
            <a:r>
              <a:rPr lang="en" dirty="0"/>
              <a:t>, </a:t>
            </a:r>
            <a:r>
              <a:rPr lang="en" dirty="0" err="1"/>
              <a:t>recuperando</a:t>
            </a:r>
            <a:r>
              <a:rPr lang="en" dirty="0"/>
              <a:t> </a:t>
            </a:r>
            <a:r>
              <a:rPr lang="en" dirty="0" err="1"/>
              <a:t>su</a:t>
            </a:r>
            <a:r>
              <a:rPr lang="en" dirty="0"/>
              <a:t> </a:t>
            </a:r>
            <a:r>
              <a:rPr lang="en" dirty="0" err="1"/>
              <a:t>posición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el</a:t>
            </a:r>
            <a:r>
              <a:rPr lang="en" dirty="0"/>
              <a:t> mercado.</a:t>
            </a:r>
          </a:p>
        </p:txBody>
      </p:sp>
      <p:sp>
        <p:nvSpPr>
          <p:cNvPr id="1359" name="Google Shape;1359;p54"/>
          <p:cNvSpPr txBox="1">
            <a:spLocks noGrp="1"/>
          </p:cNvSpPr>
          <p:nvPr>
            <p:ph type="title" idx="5"/>
          </p:nvPr>
        </p:nvSpPr>
        <p:spPr>
          <a:xfrm>
            <a:off x="4425925" y="3510925"/>
            <a:ext cx="39957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Xerox</a:t>
            </a:r>
            <a:endParaRPr lang="es-ES" dirty="0"/>
          </a:p>
        </p:txBody>
      </p:sp>
      <p:grpSp>
        <p:nvGrpSpPr>
          <p:cNvPr id="1360" name="Google Shape;1360;p54"/>
          <p:cNvGrpSpPr/>
          <p:nvPr/>
        </p:nvGrpSpPr>
        <p:grpSpPr>
          <a:xfrm flipH="1">
            <a:off x="1282879" y="3814200"/>
            <a:ext cx="986125" cy="2095500"/>
            <a:chOff x="7631225" y="2241175"/>
            <a:chExt cx="986125" cy="2095500"/>
          </a:xfrm>
        </p:grpSpPr>
        <p:cxnSp>
          <p:nvCxnSpPr>
            <p:cNvPr id="1361" name="Google Shape;1361;p54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54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54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54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54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54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54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54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54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54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54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54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3" name="Google Shape;1373;p54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4" name="Google Shape;1374;p54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Google Shape;1241;p48">
            <a:extLst>
              <a:ext uri="{FF2B5EF4-FFF2-40B4-BE49-F238E27FC236}">
                <a16:creationId xmlns:a16="http://schemas.microsoft.com/office/drawing/2014/main" id="{41EEB094-64ED-226C-19B3-C0056AE4F2F2}"/>
              </a:ext>
            </a:extLst>
          </p:cNvPr>
          <p:cNvSpPr txBox="1">
            <a:spLocks/>
          </p:cNvSpPr>
          <p:nvPr/>
        </p:nvSpPr>
        <p:spPr>
          <a:xfrm>
            <a:off x="-2563751" y="-2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2800" dirty="0" err="1">
                <a:solidFill>
                  <a:srgbClr val="00094A"/>
                </a:solidFill>
                <a:ea typeface="Raleway"/>
                <a:cs typeface="Raleway"/>
              </a:rPr>
              <a:t>Resultados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Lecciones</a:t>
            </a:r>
            <a:r>
              <a:rPr lang="en" dirty="0"/>
              <a:t> </a:t>
            </a:r>
            <a:r>
              <a:rPr lang="en" dirty="0" err="1"/>
              <a:t>Aprendidas</a:t>
            </a:r>
          </a:p>
        </p:txBody>
      </p:sp>
      <p:sp>
        <p:nvSpPr>
          <p:cNvPr id="1195" name="Google Shape;1195;p47"/>
          <p:cNvSpPr txBox="1">
            <a:spLocks noGrp="1"/>
          </p:cNvSpPr>
          <p:nvPr>
            <p:ph type="subTitle" idx="1"/>
          </p:nvPr>
        </p:nvSpPr>
        <p:spPr>
          <a:xfrm>
            <a:off x="1645825" y="1249665"/>
            <a:ext cx="5870362" cy="907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La </a:t>
            </a:r>
            <a:r>
              <a:rPr lang="en" dirty="0" err="1"/>
              <a:t>importancia</a:t>
            </a:r>
            <a:r>
              <a:rPr lang="en" dirty="0"/>
              <a:t> de </a:t>
            </a:r>
            <a:r>
              <a:rPr lang="en" dirty="0" err="1"/>
              <a:t>una</a:t>
            </a:r>
            <a:r>
              <a:rPr lang="en" dirty="0"/>
              <a:t> </a:t>
            </a:r>
            <a:r>
              <a:rPr lang="en" dirty="0" err="1"/>
              <a:t>cultura</a:t>
            </a:r>
            <a:r>
              <a:rPr lang="en" dirty="0"/>
              <a:t> </a:t>
            </a:r>
            <a:r>
              <a:rPr lang="en" dirty="0" err="1"/>
              <a:t>organizacional</a:t>
            </a:r>
            <a:r>
              <a:rPr lang="en" dirty="0"/>
              <a:t> </a:t>
            </a:r>
            <a:r>
              <a:rPr lang="en" dirty="0" err="1"/>
              <a:t>centrada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la </a:t>
            </a:r>
            <a:r>
              <a:rPr lang="en" dirty="0" err="1"/>
              <a:t>calidad</a:t>
            </a:r>
            <a:r>
              <a:rPr lang="en" dirty="0"/>
              <a:t> y la </a:t>
            </a:r>
            <a:r>
              <a:rPr lang="en" dirty="0" err="1"/>
              <a:t>mejora</a:t>
            </a:r>
            <a:r>
              <a:rPr lang="en" dirty="0"/>
              <a:t> continua. </a:t>
            </a:r>
            <a:r>
              <a:rPr lang="en" dirty="0" err="1"/>
              <a:t>Capacitación</a:t>
            </a:r>
            <a:r>
              <a:rPr lang="en" dirty="0"/>
              <a:t> </a:t>
            </a:r>
            <a:r>
              <a:rPr lang="en" dirty="0" err="1"/>
              <a:t>constante</a:t>
            </a:r>
            <a:r>
              <a:rPr lang="en" dirty="0"/>
              <a:t> y </a:t>
            </a:r>
            <a:r>
              <a:rPr lang="en" dirty="0" err="1"/>
              <a:t>participación</a:t>
            </a:r>
            <a:r>
              <a:rPr lang="en" dirty="0"/>
              <a:t> de </a:t>
            </a:r>
            <a:r>
              <a:rPr lang="en" dirty="0" err="1"/>
              <a:t>todos</a:t>
            </a:r>
            <a:r>
              <a:rPr lang="en" dirty="0"/>
              <a:t> </a:t>
            </a:r>
            <a:r>
              <a:rPr lang="en" dirty="0" err="1"/>
              <a:t>los</a:t>
            </a:r>
            <a:r>
              <a:rPr lang="en" dirty="0"/>
              <a:t> </a:t>
            </a:r>
            <a:r>
              <a:rPr lang="en" dirty="0" err="1"/>
              <a:t>niveles</a:t>
            </a:r>
            <a:r>
              <a:rPr lang="en" dirty="0"/>
              <a:t> de la </a:t>
            </a:r>
            <a:r>
              <a:rPr lang="en" dirty="0" err="1"/>
              <a:t>organización</a:t>
            </a:r>
            <a:r>
              <a:rPr lang="en" dirty="0"/>
              <a:t>.</a:t>
            </a:r>
            <a:endParaRPr lang="es-ES" dirty="0"/>
          </a:p>
        </p:txBody>
      </p:sp>
      <p:sp>
        <p:nvSpPr>
          <p:cNvPr id="1196" name="Google Shape;1196;p47"/>
          <p:cNvSpPr txBox="1">
            <a:spLocks noGrp="1"/>
          </p:cNvSpPr>
          <p:nvPr>
            <p:ph type="subTitle" idx="2"/>
          </p:nvPr>
        </p:nvSpPr>
        <p:spPr>
          <a:xfrm>
            <a:off x="1678063" y="3484638"/>
            <a:ext cx="5878300" cy="844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La </a:t>
            </a:r>
            <a:r>
              <a:rPr lang="en" dirty="0" err="1"/>
              <a:t>necesidad</a:t>
            </a:r>
            <a:r>
              <a:rPr lang="en" dirty="0"/>
              <a:t> de </a:t>
            </a:r>
            <a:r>
              <a:rPr lang="en" dirty="0" err="1"/>
              <a:t>escuchar</a:t>
            </a:r>
            <a:r>
              <a:rPr lang="en" dirty="0"/>
              <a:t> a </a:t>
            </a:r>
            <a:r>
              <a:rPr lang="en" dirty="0" err="1"/>
              <a:t>los</a:t>
            </a:r>
            <a:r>
              <a:rPr lang="en" dirty="0"/>
              <a:t> </a:t>
            </a:r>
            <a:r>
              <a:rPr lang="en" dirty="0" err="1"/>
              <a:t>clientes</a:t>
            </a:r>
            <a:r>
              <a:rPr lang="en" dirty="0"/>
              <a:t> y </a:t>
            </a:r>
            <a:r>
              <a:rPr lang="en" dirty="0" err="1"/>
              <a:t>empleados</a:t>
            </a:r>
            <a:r>
              <a:rPr lang="en" dirty="0"/>
              <a:t> para </a:t>
            </a:r>
            <a:r>
              <a:rPr lang="en" dirty="0" err="1"/>
              <a:t>identificar</a:t>
            </a:r>
            <a:r>
              <a:rPr lang="en" dirty="0"/>
              <a:t> </a:t>
            </a:r>
            <a:r>
              <a:rPr lang="en" dirty="0" err="1"/>
              <a:t>problemas</a:t>
            </a:r>
            <a:r>
              <a:rPr lang="en" dirty="0"/>
              <a:t> y </a:t>
            </a:r>
            <a:r>
              <a:rPr lang="en" dirty="0" err="1"/>
              <a:t>oportunidades</a:t>
            </a:r>
            <a:r>
              <a:rPr lang="en" dirty="0"/>
              <a:t> de </a:t>
            </a:r>
            <a:r>
              <a:rPr lang="en" dirty="0" err="1"/>
              <a:t>mejora</a:t>
            </a:r>
            <a:r>
              <a:rPr lang="en" dirty="0"/>
              <a:t>. Eliminar </a:t>
            </a:r>
            <a:r>
              <a:rPr lang="en" dirty="0" err="1"/>
              <a:t>desperdicios</a:t>
            </a:r>
            <a:r>
              <a:rPr lang="en" dirty="0"/>
              <a:t> y </a:t>
            </a:r>
            <a:r>
              <a:rPr lang="en" dirty="0" err="1"/>
              <a:t>enfocarse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productos</a:t>
            </a:r>
            <a:r>
              <a:rPr lang="en" dirty="0"/>
              <a:t> y </a:t>
            </a:r>
            <a:r>
              <a:rPr lang="en" dirty="0" err="1"/>
              <a:t>procesos</a:t>
            </a:r>
            <a:r>
              <a:rPr lang="en" dirty="0"/>
              <a:t> que </a:t>
            </a:r>
            <a:r>
              <a:rPr lang="en" dirty="0" err="1"/>
              <a:t>aporten</a:t>
            </a:r>
            <a:r>
              <a:rPr lang="en" dirty="0"/>
              <a:t> valor al </a:t>
            </a:r>
            <a:r>
              <a:rPr lang="en" dirty="0" err="1"/>
              <a:t>cliente</a:t>
            </a:r>
            <a:r>
              <a:rPr lang="en" dirty="0"/>
              <a:t>.</a:t>
            </a:r>
            <a:endParaRPr lang="es-ES" dirty="0"/>
          </a:p>
        </p:txBody>
      </p:sp>
      <p:sp>
        <p:nvSpPr>
          <p:cNvPr id="1199" name="Google Shape;1199;p47"/>
          <p:cNvSpPr txBox="1">
            <a:spLocks noGrp="1"/>
          </p:cNvSpPr>
          <p:nvPr>
            <p:ph type="subTitle" idx="5"/>
          </p:nvPr>
        </p:nvSpPr>
        <p:spPr>
          <a:xfrm>
            <a:off x="1661700" y="2373600"/>
            <a:ext cx="5870362" cy="860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La </a:t>
            </a:r>
            <a:r>
              <a:rPr lang="en" dirty="0" err="1"/>
              <a:t>integración</a:t>
            </a:r>
            <a:r>
              <a:rPr lang="en" dirty="0"/>
              <a:t> de </a:t>
            </a:r>
            <a:r>
              <a:rPr lang="en" dirty="0" err="1"/>
              <a:t>tecnologías</a:t>
            </a:r>
            <a:r>
              <a:rPr lang="en" dirty="0"/>
              <a:t> </a:t>
            </a:r>
            <a:r>
              <a:rPr lang="en" dirty="0" err="1"/>
              <a:t>avanzadas</a:t>
            </a:r>
            <a:r>
              <a:rPr lang="en" dirty="0"/>
              <a:t> y </a:t>
            </a:r>
            <a:r>
              <a:rPr lang="en" dirty="0" err="1"/>
              <a:t>el</a:t>
            </a:r>
            <a:r>
              <a:rPr lang="en" dirty="0"/>
              <a:t> </a:t>
            </a:r>
            <a:r>
              <a:rPr lang="en" dirty="0" err="1"/>
              <a:t>uso</a:t>
            </a:r>
            <a:r>
              <a:rPr lang="en" dirty="0"/>
              <a:t> de </a:t>
            </a:r>
            <a:r>
              <a:rPr lang="en" dirty="0" err="1"/>
              <a:t>datos</a:t>
            </a:r>
            <a:r>
              <a:rPr lang="en" dirty="0"/>
              <a:t> para la </a:t>
            </a:r>
            <a:r>
              <a:rPr lang="en" dirty="0" err="1"/>
              <a:t>toma</a:t>
            </a:r>
            <a:r>
              <a:rPr lang="en" dirty="0"/>
              <a:t> de </a:t>
            </a:r>
            <a:r>
              <a:rPr lang="en" dirty="0" err="1"/>
              <a:t>decisiones</a:t>
            </a:r>
            <a:r>
              <a:rPr lang="en" dirty="0"/>
              <a:t> y la </a:t>
            </a:r>
            <a:r>
              <a:rPr lang="en" dirty="0" err="1"/>
              <a:t>mejora</a:t>
            </a:r>
            <a:r>
              <a:rPr lang="en" dirty="0"/>
              <a:t> continua. </a:t>
            </a:r>
            <a:r>
              <a:rPr lang="en" dirty="0" err="1"/>
              <a:t>Colaboración</a:t>
            </a:r>
            <a:r>
              <a:rPr lang="en" dirty="0"/>
              <a:t> </a:t>
            </a:r>
            <a:r>
              <a:rPr lang="en" dirty="0" err="1"/>
              <a:t>estrecha</a:t>
            </a:r>
            <a:r>
              <a:rPr lang="en" dirty="0"/>
              <a:t> con </a:t>
            </a:r>
            <a:r>
              <a:rPr lang="en" dirty="0" err="1"/>
              <a:t>proveedores</a:t>
            </a:r>
            <a:r>
              <a:rPr lang="en" dirty="0"/>
              <a:t> y </a:t>
            </a:r>
            <a:r>
              <a:rPr lang="en" dirty="0" err="1"/>
              <a:t>empleados</a:t>
            </a:r>
            <a:r>
              <a:rPr lang="en" dirty="0"/>
              <a:t>.</a:t>
            </a:r>
            <a:endParaRPr lang="es-ES" dirty="0"/>
          </a:p>
        </p:txBody>
      </p:sp>
      <p:sp>
        <p:nvSpPr>
          <p:cNvPr id="1204" name="Google Shape;1204;p47"/>
          <p:cNvSpPr/>
          <p:nvPr/>
        </p:nvSpPr>
        <p:spPr>
          <a:xfrm>
            <a:off x="706987" y="3464037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05" name="Google Shape;1205;p47"/>
          <p:cNvSpPr/>
          <p:nvPr/>
        </p:nvSpPr>
        <p:spPr>
          <a:xfrm>
            <a:off x="690625" y="2374205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06" name="Google Shape;1206;p47"/>
          <p:cNvSpPr/>
          <p:nvPr/>
        </p:nvSpPr>
        <p:spPr>
          <a:xfrm>
            <a:off x="683175" y="1247080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207" name="Google Shape;1207;p47"/>
          <p:cNvGrpSpPr/>
          <p:nvPr/>
        </p:nvGrpSpPr>
        <p:grpSpPr>
          <a:xfrm>
            <a:off x="892498" y="1456578"/>
            <a:ext cx="460362" cy="460017"/>
            <a:chOff x="7150311" y="3737794"/>
            <a:chExt cx="460362" cy="460017"/>
          </a:xfrm>
        </p:grpSpPr>
        <p:sp>
          <p:nvSpPr>
            <p:cNvPr id="1208" name="Google Shape;1208;p47"/>
            <p:cNvSpPr/>
            <p:nvPr/>
          </p:nvSpPr>
          <p:spPr>
            <a:xfrm>
              <a:off x="7150311" y="3737794"/>
              <a:ext cx="460362" cy="460017"/>
            </a:xfrm>
            <a:custGeom>
              <a:avLst/>
              <a:gdLst/>
              <a:ahLst/>
              <a:cxnLst/>
              <a:rect l="l" t="t" r="r" b="b"/>
              <a:pathLst>
                <a:path w="460362" h="460017" extrusionOk="0">
                  <a:moveTo>
                    <a:pt x="430450" y="265546"/>
                  </a:moveTo>
                  <a:lnTo>
                    <a:pt x="456373" y="239624"/>
                  </a:lnTo>
                  <a:cubicBezTo>
                    <a:pt x="461696" y="234300"/>
                    <a:pt x="461687" y="225686"/>
                    <a:pt x="456373" y="220372"/>
                  </a:cubicBezTo>
                  <a:lnTo>
                    <a:pt x="322262" y="86262"/>
                  </a:lnTo>
                  <a:cubicBezTo>
                    <a:pt x="331803" y="75894"/>
                    <a:pt x="341819" y="69141"/>
                    <a:pt x="346081" y="58136"/>
                  </a:cubicBezTo>
                  <a:cubicBezTo>
                    <a:pt x="346090" y="58127"/>
                    <a:pt x="346099" y="58118"/>
                    <a:pt x="346099" y="58100"/>
                  </a:cubicBezTo>
                  <a:cubicBezTo>
                    <a:pt x="352070" y="43785"/>
                    <a:pt x="349202" y="26476"/>
                    <a:pt x="337440" y="14724"/>
                  </a:cubicBezTo>
                  <a:cubicBezTo>
                    <a:pt x="329905" y="7207"/>
                    <a:pt x="319907" y="3053"/>
                    <a:pt x="309269" y="3053"/>
                  </a:cubicBezTo>
                  <a:lnTo>
                    <a:pt x="309260" y="3053"/>
                  </a:lnTo>
                  <a:cubicBezTo>
                    <a:pt x="298695" y="3053"/>
                    <a:pt x="288561" y="7252"/>
                    <a:pt x="281090" y="14724"/>
                  </a:cubicBezTo>
                  <a:lnTo>
                    <a:pt x="265911" y="29902"/>
                  </a:lnTo>
                  <a:lnTo>
                    <a:pt x="239980" y="3979"/>
                  </a:lnTo>
                  <a:cubicBezTo>
                    <a:pt x="234657" y="-1344"/>
                    <a:pt x="226016" y="-1308"/>
                    <a:pt x="220738" y="3979"/>
                  </a:cubicBezTo>
                  <a:cubicBezTo>
                    <a:pt x="216367" y="8349"/>
                    <a:pt x="84657" y="140059"/>
                    <a:pt x="84657" y="140059"/>
                  </a:cubicBezTo>
                  <a:lnTo>
                    <a:pt x="68032" y="123433"/>
                  </a:lnTo>
                  <a:cubicBezTo>
                    <a:pt x="52485" y="107887"/>
                    <a:pt x="27210" y="107887"/>
                    <a:pt x="11681" y="123433"/>
                  </a:cubicBezTo>
                  <a:cubicBezTo>
                    <a:pt x="-2004" y="137110"/>
                    <a:pt x="-3533" y="158096"/>
                    <a:pt x="6403" y="173256"/>
                  </a:cubicBezTo>
                  <a:cubicBezTo>
                    <a:pt x="10656" y="179901"/>
                    <a:pt x="15718" y="183192"/>
                    <a:pt x="28307" y="196410"/>
                  </a:cubicBezTo>
                  <a:lnTo>
                    <a:pt x="4335" y="220381"/>
                  </a:lnTo>
                  <a:cubicBezTo>
                    <a:pt x="-979" y="225695"/>
                    <a:pt x="-988" y="234309"/>
                    <a:pt x="4335" y="239633"/>
                  </a:cubicBezTo>
                  <a:lnTo>
                    <a:pt x="30258" y="265555"/>
                  </a:lnTo>
                  <a:lnTo>
                    <a:pt x="15071" y="280733"/>
                  </a:lnTo>
                  <a:cubicBezTo>
                    <a:pt x="396" y="295408"/>
                    <a:pt x="-116" y="318148"/>
                    <a:pt x="11717" y="333281"/>
                  </a:cubicBezTo>
                  <a:cubicBezTo>
                    <a:pt x="26158" y="351893"/>
                    <a:pt x="54005" y="354528"/>
                    <a:pt x="71440" y="337093"/>
                  </a:cubicBezTo>
                  <a:lnTo>
                    <a:pt x="86618" y="321915"/>
                  </a:lnTo>
                  <a:lnTo>
                    <a:pt x="138464" y="373752"/>
                  </a:lnTo>
                  <a:cubicBezTo>
                    <a:pt x="138464" y="373752"/>
                    <a:pt x="122980" y="388795"/>
                    <a:pt x="119914" y="392743"/>
                  </a:cubicBezTo>
                  <a:cubicBezTo>
                    <a:pt x="108485" y="407381"/>
                    <a:pt x="108378" y="430292"/>
                    <a:pt x="123232" y="445245"/>
                  </a:cubicBezTo>
                  <a:cubicBezTo>
                    <a:pt x="138607" y="460720"/>
                    <a:pt x="163892" y="461016"/>
                    <a:pt x="179637" y="445290"/>
                  </a:cubicBezTo>
                  <a:lnTo>
                    <a:pt x="194814" y="430112"/>
                  </a:lnTo>
                  <a:lnTo>
                    <a:pt x="220738" y="456035"/>
                  </a:lnTo>
                  <a:cubicBezTo>
                    <a:pt x="226061" y="461331"/>
                    <a:pt x="234657" y="461358"/>
                    <a:pt x="239988" y="456035"/>
                  </a:cubicBezTo>
                  <a:cubicBezTo>
                    <a:pt x="239988" y="456035"/>
                    <a:pt x="374010" y="322005"/>
                    <a:pt x="374100" y="321906"/>
                  </a:cubicBezTo>
                  <a:lnTo>
                    <a:pt x="389277" y="337093"/>
                  </a:lnTo>
                  <a:cubicBezTo>
                    <a:pt x="404815" y="352631"/>
                    <a:pt x="430099" y="352622"/>
                    <a:pt x="445637" y="337084"/>
                  </a:cubicBezTo>
                  <a:cubicBezTo>
                    <a:pt x="461175" y="321538"/>
                    <a:pt x="461175" y="296262"/>
                    <a:pt x="445637" y="280733"/>
                  </a:cubicBezTo>
                  <a:lnTo>
                    <a:pt x="430450" y="265555"/>
                  </a:lnTo>
                  <a:close/>
                  <a:moveTo>
                    <a:pt x="230152" y="32950"/>
                  </a:moveTo>
                  <a:lnTo>
                    <a:pt x="256075" y="58873"/>
                  </a:lnTo>
                  <a:cubicBezTo>
                    <a:pt x="260552" y="63351"/>
                    <a:pt x="267386" y="64061"/>
                    <a:pt x="272619" y="60977"/>
                  </a:cubicBezTo>
                  <a:cubicBezTo>
                    <a:pt x="273105" y="60689"/>
                    <a:pt x="273572" y="60366"/>
                    <a:pt x="274022" y="60015"/>
                  </a:cubicBezTo>
                  <a:cubicBezTo>
                    <a:pt x="274220" y="59862"/>
                    <a:pt x="274409" y="59709"/>
                    <a:pt x="274606" y="59538"/>
                  </a:cubicBezTo>
                  <a:cubicBezTo>
                    <a:pt x="274670" y="59475"/>
                    <a:pt x="274742" y="59421"/>
                    <a:pt x="274804" y="59358"/>
                  </a:cubicBezTo>
                  <a:cubicBezTo>
                    <a:pt x="274975" y="59206"/>
                    <a:pt x="275146" y="59044"/>
                    <a:pt x="275326" y="58873"/>
                  </a:cubicBezTo>
                  <a:lnTo>
                    <a:pt x="275326" y="58873"/>
                  </a:lnTo>
                  <a:cubicBezTo>
                    <a:pt x="301024" y="33229"/>
                    <a:pt x="300152" y="33867"/>
                    <a:pt x="301546" y="32833"/>
                  </a:cubicBezTo>
                  <a:cubicBezTo>
                    <a:pt x="306212" y="29299"/>
                    <a:pt x="313334" y="29425"/>
                    <a:pt x="317991" y="34056"/>
                  </a:cubicBezTo>
                  <a:cubicBezTo>
                    <a:pt x="323135" y="39199"/>
                    <a:pt x="322748" y="47184"/>
                    <a:pt x="318000" y="51922"/>
                  </a:cubicBezTo>
                  <a:lnTo>
                    <a:pt x="293192" y="76730"/>
                  </a:lnTo>
                  <a:cubicBezTo>
                    <a:pt x="290639" y="79293"/>
                    <a:pt x="289209" y="82746"/>
                    <a:pt x="289209" y="86360"/>
                  </a:cubicBezTo>
                  <a:cubicBezTo>
                    <a:pt x="289209" y="89975"/>
                    <a:pt x="290639" y="93428"/>
                    <a:pt x="293192" y="95991"/>
                  </a:cubicBezTo>
                  <a:lnTo>
                    <a:pt x="319106" y="121904"/>
                  </a:lnTo>
                  <a:lnTo>
                    <a:pt x="295134" y="145876"/>
                  </a:lnTo>
                  <a:cubicBezTo>
                    <a:pt x="289821" y="151190"/>
                    <a:pt x="289821" y="159814"/>
                    <a:pt x="295134" y="165119"/>
                  </a:cubicBezTo>
                  <a:lnTo>
                    <a:pt x="321390" y="191374"/>
                  </a:lnTo>
                  <a:cubicBezTo>
                    <a:pt x="326255" y="196239"/>
                    <a:pt x="326380" y="204223"/>
                    <a:pt x="321390" y="209232"/>
                  </a:cubicBezTo>
                  <a:cubicBezTo>
                    <a:pt x="316157" y="214447"/>
                    <a:pt x="308218" y="213916"/>
                    <a:pt x="303524" y="209232"/>
                  </a:cubicBezTo>
                  <a:lnTo>
                    <a:pt x="277268" y="182976"/>
                  </a:lnTo>
                  <a:cubicBezTo>
                    <a:pt x="271963" y="177671"/>
                    <a:pt x="263340" y="177662"/>
                    <a:pt x="258026" y="182976"/>
                  </a:cubicBezTo>
                  <a:lnTo>
                    <a:pt x="230161" y="210850"/>
                  </a:lnTo>
                  <a:lnTo>
                    <a:pt x="213859" y="194548"/>
                  </a:lnTo>
                  <a:lnTo>
                    <a:pt x="231932" y="176484"/>
                  </a:lnTo>
                  <a:cubicBezTo>
                    <a:pt x="247470" y="160937"/>
                    <a:pt x="247470" y="135662"/>
                    <a:pt x="231932" y="120124"/>
                  </a:cubicBezTo>
                  <a:cubicBezTo>
                    <a:pt x="216394" y="104578"/>
                    <a:pt x="191110" y="104578"/>
                    <a:pt x="175572" y="120124"/>
                  </a:cubicBezTo>
                  <a:lnTo>
                    <a:pt x="157499" y="138189"/>
                  </a:lnTo>
                  <a:lnTo>
                    <a:pt x="141206" y="121895"/>
                  </a:lnTo>
                  <a:lnTo>
                    <a:pt x="230161" y="32941"/>
                  </a:lnTo>
                  <a:close/>
                  <a:moveTo>
                    <a:pt x="122153" y="318651"/>
                  </a:moveTo>
                  <a:lnTo>
                    <a:pt x="122153" y="318651"/>
                  </a:lnTo>
                  <a:lnTo>
                    <a:pt x="96257" y="292755"/>
                  </a:lnTo>
                  <a:cubicBezTo>
                    <a:pt x="91051" y="287495"/>
                    <a:pt x="82391" y="287396"/>
                    <a:pt x="77032" y="292755"/>
                  </a:cubicBezTo>
                  <a:lnTo>
                    <a:pt x="52252" y="317536"/>
                  </a:lnTo>
                  <a:cubicBezTo>
                    <a:pt x="46964" y="322814"/>
                    <a:pt x="38233" y="322428"/>
                    <a:pt x="33450" y="316457"/>
                  </a:cubicBezTo>
                  <a:cubicBezTo>
                    <a:pt x="29404" y="311404"/>
                    <a:pt x="30069" y="304031"/>
                    <a:pt x="34655" y="299454"/>
                  </a:cubicBezTo>
                  <a:lnTo>
                    <a:pt x="59067" y="275042"/>
                  </a:lnTo>
                  <a:cubicBezTo>
                    <a:pt x="60299" y="273810"/>
                    <a:pt x="61351" y="272380"/>
                    <a:pt x="62035" y="270780"/>
                  </a:cubicBezTo>
                  <a:cubicBezTo>
                    <a:pt x="64327" y="265430"/>
                    <a:pt x="63024" y="259522"/>
                    <a:pt x="59184" y="255692"/>
                  </a:cubicBezTo>
                  <a:lnTo>
                    <a:pt x="33288" y="229796"/>
                  </a:lnTo>
                  <a:lnTo>
                    <a:pt x="57224" y="205860"/>
                  </a:lnTo>
                  <a:cubicBezTo>
                    <a:pt x="62538" y="200546"/>
                    <a:pt x="62538" y="191923"/>
                    <a:pt x="57224" y="186609"/>
                  </a:cubicBezTo>
                  <a:lnTo>
                    <a:pt x="31013" y="160398"/>
                  </a:lnTo>
                  <a:cubicBezTo>
                    <a:pt x="26095" y="155488"/>
                    <a:pt x="26095" y="147486"/>
                    <a:pt x="31013" y="142558"/>
                  </a:cubicBezTo>
                  <a:cubicBezTo>
                    <a:pt x="35931" y="137640"/>
                    <a:pt x="43934" y="137640"/>
                    <a:pt x="48862" y="142558"/>
                  </a:cubicBezTo>
                  <a:cubicBezTo>
                    <a:pt x="76781" y="170361"/>
                    <a:pt x="75171" y="169174"/>
                    <a:pt x="77150" y="170478"/>
                  </a:cubicBezTo>
                  <a:cubicBezTo>
                    <a:pt x="82589" y="174101"/>
                    <a:pt x="89756" y="173328"/>
                    <a:pt x="94305" y="168787"/>
                  </a:cubicBezTo>
                  <a:lnTo>
                    <a:pt x="122153" y="140949"/>
                  </a:lnTo>
                  <a:lnTo>
                    <a:pt x="148049" y="166836"/>
                  </a:lnTo>
                  <a:cubicBezTo>
                    <a:pt x="153372" y="172159"/>
                    <a:pt x="161986" y="172114"/>
                    <a:pt x="167273" y="166836"/>
                  </a:cubicBezTo>
                  <a:cubicBezTo>
                    <a:pt x="187513" y="146596"/>
                    <a:pt x="193196" y="140913"/>
                    <a:pt x="194562" y="139546"/>
                  </a:cubicBezTo>
                  <a:lnTo>
                    <a:pt x="194931" y="139177"/>
                  </a:lnTo>
                  <a:cubicBezTo>
                    <a:pt x="199850" y="134259"/>
                    <a:pt x="207852" y="134259"/>
                    <a:pt x="212780" y="139177"/>
                  </a:cubicBezTo>
                  <a:cubicBezTo>
                    <a:pt x="217689" y="144096"/>
                    <a:pt x="217689" y="152099"/>
                    <a:pt x="212780" y="157026"/>
                  </a:cubicBezTo>
                  <a:cubicBezTo>
                    <a:pt x="211979" y="157826"/>
                    <a:pt x="212717" y="157089"/>
                    <a:pt x="212789" y="157017"/>
                  </a:cubicBezTo>
                  <a:cubicBezTo>
                    <a:pt x="212636" y="157170"/>
                    <a:pt x="209057" y="160748"/>
                    <a:pt x="185112" y="184693"/>
                  </a:cubicBezTo>
                  <a:lnTo>
                    <a:pt x="185112" y="184693"/>
                  </a:lnTo>
                  <a:cubicBezTo>
                    <a:pt x="179789" y="190016"/>
                    <a:pt x="179834" y="198639"/>
                    <a:pt x="185112" y="203917"/>
                  </a:cubicBezTo>
                  <a:lnTo>
                    <a:pt x="211008" y="229814"/>
                  </a:lnTo>
                  <a:lnTo>
                    <a:pt x="192791" y="248040"/>
                  </a:lnTo>
                  <a:lnTo>
                    <a:pt x="176175" y="231423"/>
                  </a:lnTo>
                  <a:cubicBezTo>
                    <a:pt x="160655" y="215903"/>
                    <a:pt x="135407" y="215903"/>
                    <a:pt x="119878" y="231423"/>
                  </a:cubicBezTo>
                  <a:cubicBezTo>
                    <a:pt x="104349" y="246943"/>
                    <a:pt x="104349" y="272191"/>
                    <a:pt x="119878" y="287720"/>
                  </a:cubicBezTo>
                  <a:lnTo>
                    <a:pt x="136485" y="304328"/>
                  </a:lnTo>
                  <a:lnTo>
                    <a:pt x="122153" y="318669"/>
                  </a:lnTo>
                  <a:close/>
                  <a:moveTo>
                    <a:pt x="230358" y="427549"/>
                  </a:moveTo>
                  <a:lnTo>
                    <a:pt x="204436" y="401626"/>
                  </a:lnTo>
                  <a:cubicBezTo>
                    <a:pt x="199122" y="396312"/>
                    <a:pt x="190499" y="396312"/>
                    <a:pt x="185184" y="401626"/>
                  </a:cubicBezTo>
                  <a:lnTo>
                    <a:pt x="160377" y="426434"/>
                  </a:lnTo>
                  <a:cubicBezTo>
                    <a:pt x="155152" y="431551"/>
                    <a:pt x="147275" y="431173"/>
                    <a:pt x="142519" y="426434"/>
                  </a:cubicBezTo>
                  <a:cubicBezTo>
                    <a:pt x="137394" y="421309"/>
                    <a:pt x="137753" y="413325"/>
                    <a:pt x="142519" y="408568"/>
                  </a:cubicBezTo>
                  <a:lnTo>
                    <a:pt x="167336" y="383760"/>
                  </a:lnTo>
                  <a:cubicBezTo>
                    <a:pt x="172722" y="378356"/>
                    <a:pt x="172569" y="369742"/>
                    <a:pt x="167336" y="364509"/>
                  </a:cubicBezTo>
                  <a:lnTo>
                    <a:pt x="167336" y="364509"/>
                  </a:lnTo>
                  <a:lnTo>
                    <a:pt x="141422" y="338595"/>
                  </a:lnTo>
                  <a:lnTo>
                    <a:pt x="165394" y="314623"/>
                  </a:lnTo>
                  <a:cubicBezTo>
                    <a:pt x="170708" y="309309"/>
                    <a:pt x="170708" y="300686"/>
                    <a:pt x="165394" y="295381"/>
                  </a:cubicBezTo>
                  <a:cubicBezTo>
                    <a:pt x="143904" y="273882"/>
                    <a:pt x="139686" y="269665"/>
                    <a:pt x="139192" y="269170"/>
                  </a:cubicBezTo>
                  <a:cubicBezTo>
                    <a:pt x="139264" y="269242"/>
                    <a:pt x="139390" y="269368"/>
                    <a:pt x="139471" y="269449"/>
                  </a:cubicBezTo>
                  <a:lnTo>
                    <a:pt x="139534" y="269512"/>
                  </a:lnTo>
                  <a:cubicBezTo>
                    <a:pt x="139534" y="269512"/>
                    <a:pt x="139552" y="269530"/>
                    <a:pt x="139534" y="269512"/>
                  </a:cubicBezTo>
                  <a:lnTo>
                    <a:pt x="139471" y="269449"/>
                  </a:lnTo>
                  <a:lnTo>
                    <a:pt x="139390" y="269368"/>
                  </a:lnTo>
                  <a:cubicBezTo>
                    <a:pt x="134813" y="264791"/>
                    <a:pt x="134139" y="257418"/>
                    <a:pt x="138176" y="252365"/>
                  </a:cubicBezTo>
                  <a:cubicBezTo>
                    <a:pt x="142960" y="246376"/>
                    <a:pt x="151744" y="246008"/>
                    <a:pt x="157013" y="251268"/>
                  </a:cubicBezTo>
                  <a:cubicBezTo>
                    <a:pt x="157175" y="251430"/>
                    <a:pt x="157274" y="251529"/>
                    <a:pt x="157337" y="251591"/>
                  </a:cubicBezTo>
                  <a:cubicBezTo>
                    <a:pt x="157256" y="251511"/>
                    <a:pt x="157130" y="251385"/>
                    <a:pt x="157058" y="251313"/>
                  </a:cubicBezTo>
                  <a:cubicBezTo>
                    <a:pt x="157553" y="251807"/>
                    <a:pt x="161770" y="256024"/>
                    <a:pt x="183260" y="277523"/>
                  </a:cubicBezTo>
                  <a:cubicBezTo>
                    <a:pt x="188520" y="282784"/>
                    <a:pt x="197018" y="282837"/>
                    <a:pt x="202341" y="277685"/>
                  </a:cubicBezTo>
                  <a:cubicBezTo>
                    <a:pt x="202403" y="277631"/>
                    <a:pt x="202457" y="277577"/>
                    <a:pt x="202511" y="277523"/>
                  </a:cubicBezTo>
                  <a:lnTo>
                    <a:pt x="230376" y="249649"/>
                  </a:lnTo>
                  <a:lnTo>
                    <a:pt x="246669" y="265942"/>
                  </a:lnTo>
                  <a:lnTo>
                    <a:pt x="243630" y="268981"/>
                  </a:lnTo>
                  <a:cubicBezTo>
                    <a:pt x="228146" y="284465"/>
                    <a:pt x="230242" y="312645"/>
                    <a:pt x="245159" y="326798"/>
                  </a:cubicBezTo>
                  <a:cubicBezTo>
                    <a:pt x="260912" y="340969"/>
                    <a:pt x="284992" y="340339"/>
                    <a:pt x="299981" y="325341"/>
                  </a:cubicBezTo>
                  <a:lnTo>
                    <a:pt x="303020" y="322311"/>
                  </a:lnTo>
                  <a:lnTo>
                    <a:pt x="319322" y="338604"/>
                  </a:lnTo>
                  <a:lnTo>
                    <a:pt x="230368" y="427558"/>
                  </a:lnTo>
                  <a:close/>
                  <a:moveTo>
                    <a:pt x="426395" y="318202"/>
                  </a:moveTo>
                  <a:cubicBezTo>
                    <a:pt x="421467" y="323129"/>
                    <a:pt x="413456" y="323138"/>
                    <a:pt x="408529" y="318211"/>
                  </a:cubicBezTo>
                  <a:lnTo>
                    <a:pt x="383720" y="293403"/>
                  </a:lnTo>
                  <a:cubicBezTo>
                    <a:pt x="378389" y="288071"/>
                    <a:pt x="369765" y="288116"/>
                    <a:pt x="364478" y="293403"/>
                  </a:cubicBezTo>
                  <a:lnTo>
                    <a:pt x="338564" y="319326"/>
                  </a:lnTo>
                  <a:lnTo>
                    <a:pt x="312641" y="293403"/>
                  </a:lnTo>
                  <a:cubicBezTo>
                    <a:pt x="307327" y="288089"/>
                    <a:pt x="298704" y="288089"/>
                    <a:pt x="293390" y="293403"/>
                  </a:cubicBezTo>
                  <a:lnTo>
                    <a:pt x="280730" y="306063"/>
                  </a:lnTo>
                  <a:cubicBezTo>
                    <a:pt x="276135" y="310658"/>
                    <a:pt x="268861" y="310999"/>
                    <a:pt x="263880" y="306980"/>
                  </a:cubicBezTo>
                  <a:cubicBezTo>
                    <a:pt x="259320" y="301396"/>
                    <a:pt x="258772" y="292288"/>
                    <a:pt x="262864" y="288196"/>
                  </a:cubicBezTo>
                  <a:lnTo>
                    <a:pt x="275523" y="275536"/>
                  </a:lnTo>
                  <a:cubicBezTo>
                    <a:pt x="280838" y="270222"/>
                    <a:pt x="280838" y="261599"/>
                    <a:pt x="275523" y="256285"/>
                  </a:cubicBezTo>
                  <a:lnTo>
                    <a:pt x="249610" y="230371"/>
                  </a:lnTo>
                  <a:lnTo>
                    <a:pt x="267854" y="212127"/>
                  </a:lnTo>
                  <a:lnTo>
                    <a:pt x="284479" y="228762"/>
                  </a:lnTo>
                  <a:cubicBezTo>
                    <a:pt x="292015" y="236287"/>
                    <a:pt x="302013" y="240433"/>
                    <a:pt x="312650" y="240433"/>
                  </a:cubicBezTo>
                  <a:lnTo>
                    <a:pt x="312668" y="240433"/>
                  </a:lnTo>
                  <a:cubicBezTo>
                    <a:pt x="324403" y="240433"/>
                    <a:pt x="335381" y="235379"/>
                    <a:pt x="343105" y="226298"/>
                  </a:cubicBezTo>
                  <a:cubicBezTo>
                    <a:pt x="348446" y="220022"/>
                    <a:pt x="351701" y="212163"/>
                    <a:pt x="352375" y="203944"/>
                  </a:cubicBezTo>
                  <a:cubicBezTo>
                    <a:pt x="353347" y="192058"/>
                    <a:pt x="349166" y="180710"/>
                    <a:pt x="340848" y="172393"/>
                  </a:cubicBezTo>
                  <a:lnTo>
                    <a:pt x="324214" y="155767"/>
                  </a:lnTo>
                  <a:lnTo>
                    <a:pt x="338564" y="141425"/>
                  </a:lnTo>
                  <a:lnTo>
                    <a:pt x="427510" y="230371"/>
                  </a:lnTo>
                  <a:lnTo>
                    <a:pt x="401587" y="256294"/>
                  </a:lnTo>
                  <a:cubicBezTo>
                    <a:pt x="396300" y="261581"/>
                    <a:pt x="396255" y="270213"/>
                    <a:pt x="401587" y="275536"/>
                  </a:cubicBezTo>
                  <a:lnTo>
                    <a:pt x="426395" y="300344"/>
                  </a:lnTo>
                  <a:cubicBezTo>
                    <a:pt x="431322" y="305272"/>
                    <a:pt x="431322" y="313283"/>
                    <a:pt x="426395" y="318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7307612" y="3989080"/>
              <a:ext cx="63" cy="62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63" y="63"/>
                  </a:moveTo>
                  <a:lnTo>
                    <a:pt x="0" y="0"/>
                  </a:lnTo>
                  <a:cubicBezTo>
                    <a:pt x="0" y="0"/>
                    <a:pt x="54" y="54"/>
                    <a:pt x="63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7307675" y="3989143"/>
              <a:ext cx="8" cy="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cubicBezTo>
                    <a:pt x="0" y="0"/>
                    <a:pt x="18" y="1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47"/>
          <p:cNvGrpSpPr/>
          <p:nvPr/>
        </p:nvGrpSpPr>
        <p:grpSpPr>
          <a:xfrm>
            <a:off x="899837" y="2583396"/>
            <a:ext cx="460625" cy="460632"/>
            <a:chOff x="7834479" y="3738053"/>
            <a:chExt cx="460625" cy="460632"/>
          </a:xfrm>
        </p:grpSpPr>
        <p:sp>
          <p:nvSpPr>
            <p:cNvPr id="1212" name="Google Shape;1212;p47"/>
            <p:cNvSpPr/>
            <p:nvPr/>
          </p:nvSpPr>
          <p:spPr>
            <a:xfrm>
              <a:off x="7834479" y="3738053"/>
              <a:ext cx="460625" cy="460632"/>
            </a:xfrm>
            <a:custGeom>
              <a:avLst/>
              <a:gdLst/>
              <a:ahLst/>
              <a:cxnLst/>
              <a:rect l="l" t="t" r="r" b="b"/>
              <a:pathLst>
                <a:path w="460625" h="460632" extrusionOk="0">
                  <a:moveTo>
                    <a:pt x="408599" y="284575"/>
                  </a:moveTo>
                  <a:cubicBezTo>
                    <a:pt x="394878" y="284575"/>
                    <a:pt x="382389" y="289952"/>
                    <a:pt x="373118" y="298692"/>
                  </a:cubicBezTo>
                  <a:lnTo>
                    <a:pt x="305690" y="253042"/>
                  </a:lnTo>
                  <a:cubicBezTo>
                    <a:pt x="312955" y="229645"/>
                    <a:pt x="309035" y="203165"/>
                    <a:pt x="293236" y="182349"/>
                  </a:cubicBezTo>
                  <a:lnTo>
                    <a:pt x="354802" y="123274"/>
                  </a:lnTo>
                  <a:lnTo>
                    <a:pt x="354766" y="123274"/>
                  </a:lnTo>
                  <a:cubicBezTo>
                    <a:pt x="367220" y="131861"/>
                    <a:pt x="382650" y="136384"/>
                    <a:pt x="399185" y="134909"/>
                  </a:cubicBezTo>
                  <a:cubicBezTo>
                    <a:pt x="431205" y="132068"/>
                    <a:pt x="457002" y="106621"/>
                    <a:pt x="460266" y="74638"/>
                  </a:cubicBezTo>
                  <a:cubicBezTo>
                    <a:pt x="464564" y="32458"/>
                    <a:pt x="429811" y="-2960"/>
                    <a:pt x="387838" y="196"/>
                  </a:cubicBezTo>
                  <a:cubicBezTo>
                    <a:pt x="354874" y="2677"/>
                    <a:pt x="328322" y="29068"/>
                    <a:pt x="325678" y="62022"/>
                  </a:cubicBezTo>
                  <a:cubicBezTo>
                    <a:pt x="324437" y="77425"/>
                    <a:pt x="328385" y="91857"/>
                    <a:pt x="335974" y="103771"/>
                  </a:cubicBezTo>
                  <a:lnTo>
                    <a:pt x="273275" y="163934"/>
                  </a:lnTo>
                  <a:cubicBezTo>
                    <a:pt x="251425" y="149655"/>
                    <a:pt x="224441" y="147470"/>
                    <a:pt x="201225" y="156723"/>
                  </a:cubicBezTo>
                  <a:lnTo>
                    <a:pt x="166553" y="98502"/>
                  </a:lnTo>
                  <a:cubicBezTo>
                    <a:pt x="178727" y="87109"/>
                    <a:pt x="185912" y="70457"/>
                    <a:pt x="184428" y="52204"/>
                  </a:cubicBezTo>
                  <a:cubicBezTo>
                    <a:pt x="182162" y="24249"/>
                    <a:pt x="159404" y="1913"/>
                    <a:pt x="131413" y="124"/>
                  </a:cubicBezTo>
                  <a:cubicBezTo>
                    <a:pt x="96364" y="-2115"/>
                    <a:pt x="67474" y="27584"/>
                    <a:pt x="71088" y="62895"/>
                  </a:cubicBezTo>
                  <a:cubicBezTo>
                    <a:pt x="73848" y="89888"/>
                    <a:pt x="95725" y="111342"/>
                    <a:pt x="122763" y="113635"/>
                  </a:cubicBezTo>
                  <a:cubicBezTo>
                    <a:pt x="129795" y="114228"/>
                    <a:pt x="136575" y="113536"/>
                    <a:pt x="142923" y="111764"/>
                  </a:cubicBezTo>
                  <a:lnTo>
                    <a:pt x="178152" y="170921"/>
                  </a:lnTo>
                  <a:lnTo>
                    <a:pt x="178278" y="170921"/>
                  </a:lnTo>
                  <a:cubicBezTo>
                    <a:pt x="166382" y="181441"/>
                    <a:pt x="157678" y="195477"/>
                    <a:pt x="153802" y="211383"/>
                  </a:cubicBezTo>
                  <a:lnTo>
                    <a:pt x="103818" y="203093"/>
                  </a:lnTo>
                  <a:cubicBezTo>
                    <a:pt x="100932" y="177152"/>
                    <a:pt x="78866" y="156903"/>
                    <a:pt x="52160" y="156903"/>
                  </a:cubicBezTo>
                  <a:cubicBezTo>
                    <a:pt x="20950" y="156903"/>
                    <a:pt x="-3911" y="184543"/>
                    <a:pt x="737" y="216625"/>
                  </a:cubicBezTo>
                  <a:cubicBezTo>
                    <a:pt x="3983" y="239006"/>
                    <a:pt x="21697" y="256863"/>
                    <a:pt x="44059" y="260253"/>
                  </a:cubicBezTo>
                  <a:cubicBezTo>
                    <a:pt x="68579" y="263975"/>
                    <a:pt x="90573" y="250443"/>
                    <a:pt x="99682" y="229942"/>
                  </a:cubicBezTo>
                  <a:lnTo>
                    <a:pt x="152022" y="238628"/>
                  </a:lnTo>
                  <a:cubicBezTo>
                    <a:pt x="153668" y="253959"/>
                    <a:pt x="159719" y="267995"/>
                    <a:pt x="168881" y="279432"/>
                  </a:cubicBezTo>
                  <a:lnTo>
                    <a:pt x="93792" y="348614"/>
                  </a:lnTo>
                  <a:cubicBezTo>
                    <a:pt x="84288" y="342473"/>
                    <a:pt x="72985" y="338912"/>
                    <a:pt x="60856" y="338912"/>
                  </a:cubicBezTo>
                  <a:cubicBezTo>
                    <a:pt x="27299" y="338912"/>
                    <a:pt x="0" y="366211"/>
                    <a:pt x="0" y="399777"/>
                  </a:cubicBezTo>
                  <a:cubicBezTo>
                    <a:pt x="0" y="433343"/>
                    <a:pt x="27299" y="460632"/>
                    <a:pt x="60865" y="460632"/>
                  </a:cubicBezTo>
                  <a:cubicBezTo>
                    <a:pt x="94431" y="460632"/>
                    <a:pt x="121729" y="433334"/>
                    <a:pt x="121729" y="399777"/>
                  </a:cubicBezTo>
                  <a:cubicBezTo>
                    <a:pt x="121729" y="388168"/>
                    <a:pt x="118456" y="377306"/>
                    <a:pt x="112791" y="368063"/>
                  </a:cubicBezTo>
                  <a:lnTo>
                    <a:pt x="189373" y="297514"/>
                  </a:lnTo>
                  <a:cubicBezTo>
                    <a:pt x="203014" y="305886"/>
                    <a:pt x="219055" y="310076"/>
                    <a:pt x="236022" y="308961"/>
                  </a:cubicBezTo>
                  <a:lnTo>
                    <a:pt x="241202" y="339047"/>
                  </a:lnTo>
                  <a:lnTo>
                    <a:pt x="240878" y="339047"/>
                  </a:lnTo>
                  <a:cubicBezTo>
                    <a:pt x="240878" y="339047"/>
                    <a:pt x="210881" y="364610"/>
                    <a:pt x="210881" y="385390"/>
                  </a:cubicBezTo>
                  <a:cubicBezTo>
                    <a:pt x="210881" y="413974"/>
                    <a:pt x="234143" y="437236"/>
                    <a:pt x="262728" y="437236"/>
                  </a:cubicBezTo>
                  <a:cubicBezTo>
                    <a:pt x="291312" y="437236"/>
                    <a:pt x="314574" y="413974"/>
                    <a:pt x="314574" y="385390"/>
                  </a:cubicBezTo>
                  <a:cubicBezTo>
                    <a:pt x="314574" y="358433"/>
                    <a:pt x="267592" y="333652"/>
                    <a:pt x="267592" y="333652"/>
                  </a:cubicBezTo>
                  <a:lnTo>
                    <a:pt x="267754" y="333652"/>
                  </a:lnTo>
                  <a:lnTo>
                    <a:pt x="262260" y="301785"/>
                  </a:lnTo>
                  <a:cubicBezTo>
                    <a:pt x="274552" y="296345"/>
                    <a:pt x="285216" y="287839"/>
                    <a:pt x="293245" y="277256"/>
                  </a:cubicBezTo>
                  <a:lnTo>
                    <a:pt x="358966" y="321747"/>
                  </a:lnTo>
                  <a:cubicBezTo>
                    <a:pt x="349192" y="354890"/>
                    <a:pt x="374269" y="388114"/>
                    <a:pt x="408698" y="388069"/>
                  </a:cubicBezTo>
                  <a:cubicBezTo>
                    <a:pt x="435700" y="388033"/>
                    <a:pt x="458413" y="366867"/>
                    <a:pt x="460257" y="339937"/>
                  </a:cubicBezTo>
                  <a:cubicBezTo>
                    <a:pt x="462316" y="309779"/>
                    <a:pt x="438362" y="284566"/>
                    <a:pt x="408627" y="284566"/>
                  </a:cubicBezTo>
                  <a:close/>
                  <a:moveTo>
                    <a:pt x="393062" y="26829"/>
                  </a:moveTo>
                  <a:cubicBezTo>
                    <a:pt x="415397" y="26829"/>
                    <a:pt x="433569" y="45001"/>
                    <a:pt x="433569" y="67337"/>
                  </a:cubicBezTo>
                  <a:cubicBezTo>
                    <a:pt x="433569" y="89672"/>
                    <a:pt x="415397" y="107853"/>
                    <a:pt x="393062" y="107853"/>
                  </a:cubicBezTo>
                  <a:cubicBezTo>
                    <a:pt x="370726" y="107853"/>
                    <a:pt x="352554" y="89681"/>
                    <a:pt x="352554" y="67337"/>
                  </a:cubicBezTo>
                  <a:cubicBezTo>
                    <a:pt x="352554" y="44992"/>
                    <a:pt x="370718" y="26829"/>
                    <a:pt x="393062" y="26829"/>
                  </a:cubicBezTo>
                  <a:close/>
                  <a:moveTo>
                    <a:pt x="127637" y="86507"/>
                  </a:moveTo>
                  <a:cubicBezTo>
                    <a:pt x="111191" y="86507"/>
                    <a:pt x="97802" y="73118"/>
                    <a:pt x="97802" y="56663"/>
                  </a:cubicBezTo>
                  <a:cubicBezTo>
                    <a:pt x="97802" y="40209"/>
                    <a:pt x="111182" y="26820"/>
                    <a:pt x="127637" y="26820"/>
                  </a:cubicBezTo>
                  <a:cubicBezTo>
                    <a:pt x="144092" y="26820"/>
                    <a:pt x="157471" y="40209"/>
                    <a:pt x="157471" y="56663"/>
                  </a:cubicBezTo>
                  <a:cubicBezTo>
                    <a:pt x="157471" y="73118"/>
                    <a:pt x="144092" y="86507"/>
                    <a:pt x="127637" y="86507"/>
                  </a:cubicBezTo>
                  <a:close/>
                  <a:moveTo>
                    <a:pt x="76789" y="212345"/>
                  </a:moveTo>
                  <a:cubicBezTo>
                    <a:pt x="74972" y="224205"/>
                    <a:pt x="64695" y="233323"/>
                    <a:pt x="52332" y="233323"/>
                  </a:cubicBezTo>
                  <a:cubicBezTo>
                    <a:pt x="38691" y="233323"/>
                    <a:pt x="27587" y="222227"/>
                    <a:pt x="27587" y="208578"/>
                  </a:cubicBezTo>
                  <a:cubicBezTo>
                    <a:pt x="27587" y="194928"/>
                    <a:pt x="38691" y="183833"/>
                    <a:pt x="52332" y="183833"/>
                  </a:cubicBezTo>
                  <a:cubicBezTo>
                    <a:pt x="67446" y="183833"/>
                    <a:pt x="79100" y="197356"/>
                    <a:pt x="76789" y="212345"/>
                  </a:cubicBezTo>
                  <a:close/>
                  <a:moveTo>
                    <a:pt x="60999" y="432551"/>
                  </a:moveTo>
                  <a:cubicBezTo>
                    <a:pt x="42476" y="432551"/>
                    <a:pt x="27407" y="417481"/>
                    <a:pt x="27407" y="398967"/>
                  </a:cubicBezTo>
                  <a:cubicBezTo>
                    <a:pt x="27407" y="380454"/>
                    <a:pt x="42486" y="365374"/>
                    <a:pt x="60999" y="365374"/>
                  </a:cubicBezTo>
                  <a:cubicBezTo>
                    <a:pt x="79514" y="365374"/>
                    <a:pt x="94593" y="380327"/>
                    <a:pt x="94593" y="398967"/>
                  </a:cubicBezTo>
                  <a:cubicBezTo>
                    <a:pt x="94593" y="417490"/>
                    <a:pt x="79522" y="432551"/>
                    <a:pt x="60999" y="432551"/>
                  </a:cubicBezTo>
                  <a:close/>
                  <a:moveTo>
                    <a:pt x="262710" y="360672"/>
                  </a:moveTo>
                  <a:cubicBezTo>
                    <a:pt x="276350" y="360672"/>
                    <a:pt x="287455" y="371768"/>
                    <a:pt x="287455" y="385417"/>
                  </a:cubicBezTo>
                  <a:cubicBezTo>
                    <a:pt x="287455" y="399066"/>
                    <a:pt x="276350" y="410162"/>
                    <a:pt x="262710" y="410162"/>
                  </a:cubicBezTo>
                  <a:cubicBezTo>
                    <a:pt x="249069" y="410162"/>
                    <a:pt x="237964" y="399057"/>
                    <a:pt x="237964" y="385417"/>
                  </a:cubicBezTo>
                  <a:cubicBezTo>
                    <a:pt x="237964" y="371777"/>
                    <a:pt x="249069" y="360672"/>
                    <a:pt x="262710" y="360672"/>
                  </a:cubicBezTo>
                  <a:close/>
                  <a:moveTo>
                    <a:pt x="230295" y="281473"/>
                  </a:moveTo>
                  <a:cubicBezTo>
                    <a:pt x="201728" y="281473"/>
                    <a:pt x="178575" y="258320"/>
                    <a:pt x="178575" y="229753"/>
                  </a:cubicBezTo>
                  <a:cubicBezTo>
                    <a:pt x="178575" y="201186"/>
                    <a:pt x="201728" y="178033"/>
                    <a:pt x="230295" y="178033"/>
                  </a:cubicBezTo>
                  <a:cubicBezTo>
                    <a:pt x="258861" y="178033"/>
                    <a:pt x="282015" y="201186"/>
                    <a:pt x="282015" y="229753"/>
                  </a:cubicBezTo>
                  <a:cubicBezTo>
                    <a:pt x="282015" y="258320"/>
                    <a:pt x="258861" y="281473"/>
                    <a:pt x="230295" y="281473"/>
                  </a:cubicBezTo>
                  <a:close/>
                  <a:moveTo>
                    <a:pt x="408680" y="361220"/>
                  </a:moveTo>
                  <a:cubicBezTo>
                    <a:pt x="395013" y="361220"/>
                    <a:pt x="383926" y="350134"/>
                    <a:pt x="383926" y="336466"/>
                  </a:cubicBezTo>
                  <a:cubicBezTo>
                    <a:pt x="383926" y="322799"/>
                    <a:pt x="395013" y="311712"/>
                    <a:pt x="408680" y="311712"/>
                  </a:cubicBezTo>
                  <a:cubicBezTo>
                    <a:pt x="422348" y="311712"/>
                    <a:pt x="433435" y="322799"/>
                    <a:pt x="433435" y="336466"/>
                  </a:cubicBezTo>
                  <a:cubicBezTo>
                    <a:pt x="433435" y="350134"/>
                    <a:pt x="422348" y="361220"/>
                    <a:pt x="408680" y="361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8046691" y="3949733"/>
              <a:ext cx="36128" cy="36137"/>
            </a:xfrm>
            <a:custGeom>
              <a:avLst/>
              <a:gdLst/>
              <a:ahLst/>
              <a:cxnLst/>
              <a:rect l="l" t="t" r="r" b="b"/>
              <a:pathLst>
                <a:path w="36128" h="36137" extrusionOk="0">
                  <a:moveTo>
                    <a:pt x="18065" y="0"/>
                  </a:moveTo>
                  <a:cubicBezTo>
                    <a:pt x="8084" y="0"/>
                    <a:pt x="0" y="8093"/>
                    <a:pt x="0" y="18064"/>
                  </a:cubicBezTo>
                  <a:cubicBezTo>
                    <a:pt x="0" y="28036"/>
                    <a:pt x="8093" y="36137"/>
                    <a:pt x="18065" y="36137"/>
                  </a:cubicBezTo>
                  <a:cubicBezTo>
                    <a:pt x="28036" y="36137"/>
                    <a:pt x="36129" y="28045"/>
                    <a:pt x="36129" y="18064"/>
                  </a:cubicBezTo>
                  <a:cubicBezTo>
                    <a:pt x="36129" y="8084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7877405" y="4118956"/>
              <a:ext cx="36128" cy="36128"/>
            </a:xfrm>
            <a:custGeom>
              <a:avLst/>
              <a:gdLst/>
              <a:ahLst/>
              <a:cxnLst/>
              <a:rect l="l" t="t" r="r" b="b"/>
              <a:pathLst>
                <a:path w="36128" h="36128" extrusionOk="0">
                  <a:moveTo>
                    <a:pt x="18065" y="0"/>
                  </a:moveTo>
                  <a:cubicBezTo>
                    <a:pt x="8093" y="0"/>
                    <a:pt x="0" y="8084"/>
                    <a:pt x="0" y="18064"/>
                  </a:cubicBezTo>
                  <a:cubicBezTo>
                    <a:pt x="0" y="28045"/>
                    <a:pt x="8093" y="36128"/>
                    <a:pt x="18065" y="36128"/>
                  </a:cubicBezTo>
                  <a:cubicBezTo>
                    <a:pt x="28036" y="36128"/>
                    <a:pt x="36129" y="28036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7948575" y="3781166"/>
              <a:ext cx="27100" cy="27100"/>
            </a:xfrm>
            <a:custGeom>
              <a:avLst/>
              <a:gdLst/>
              <a:ahLst/>
              <a:cxnLst/>
              <a:rect l="l" t="t" r="r" b="b"/>
              <a:pathLst>
                <a:path w="27100" h="27100" extrusionOk="0">
                  <a:moveTo>
                    <a:pt x="13550" y="0"/>
                  </a:moveTo>
                  <a:cubicBezTo>
                    <a:pt x="6060" y="0"/>
                    <a:pt x="0" y="6069"/>
                    <a:pt x="0" y="13550"/>
                  </a:cubicBezTo>
                  <a:cubicBezTo>
                    <a:pt x="0" y="21031"/>
                    <a:pt x="6060" y="27101"/>
                    <a:pt x="13550" y="27101"/>
                  </a:cubicBezTo>
                  <a:cubicBezTo>
                    <a:pt x="21040" y="27101"/>
                    <a:pt x="27101" y="21031"/>
                    <a:pt x="27101" y="13550"/>
                  </a:cubicBezTo>
                  <a:cubicBezTo>
                    <a:pt x="27101" y="6069"/>
                    <a:pt x="21031" y="0"/>
                    <a:pt x="1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8209477" y="3787325"/>
              <a:ext cx="36128" cy="36128"/>
            </a:xfrm>
            <a:custGeom>
              <a:avLst/>
              <a:gdLst/>
              <a:ahLst/>
              <a:cxnLst/>
              <a:rect l="l" t="t" r="r" b="b"/>
              <a:pathLst>
                <a:path w="36128" h="36128" extrusionOk="0">
                  <a:moveTo>
                    <a:pt x="18065" y="0"/>
                  </a:moveTo>
                  <a:cubicBezTo>
                    <a:pt x="8075" y="0"/>
                    <a:pt x="0" y="8093"/>
                    <a:pt x="0" y="18064"/>
                  </a:cubicBezTo>
                  <a:cubicBezTo>
                    <a:pt x="0" y="28036"/>
                    <a:pt x="8084" y="36128"/>
                    <a:pt x="18065" y="36128"/>
                  </a:cubicBezTo>
                  <a:cubicBezTo>
                    <a:pt x="28045" y="36128"/>
                    <a:pt x="36129" y="28045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4" name="Google Shape;1224;p47"/>
          <p:cNvGrpSpPr/>
          <p:nvPr/>
        </p:nvGrpSpPr>
        <p:grpSpPr>
          <a:xfrm>
            <a:off x="915959" y="3680099"/>
            <a:ext cx="461065" cy="446886"/>
            <a:chOff x="7254672" y="1567552"/>
            <a:chExt cx="461065" cy="446886"/>
          </a:xfrm>
        </p:grpSpPr>
        <p:sp>
          <p:nvSpPr>
            <p:cNvPr id="1225" name="Google Shape;1225;p47"/>
            <p:cNvSpPr/>
            <p:nvPr/>
          </p:nvSpPr>
          <p:spPr>
            <a:xfrm>
              <a:off x="7254672" y="1675452"/>
              <a:ext cx="259604" cy="259611"/>
            </a:xfrm>
            <a:custGeom>
              <a:avLst/>
              <a:gdLst/>
              <a:ahLst/>
              <a:cxnLst/>
              <a:rect l="l" t="t" r="r" b="b"/>
              <a:pathLst>
                <a:path w="259604" h="259611" extrusionOk="0">
                  <a:moveTo>
                    <a:pt x="251971" y="115993"/>
                  </a:moveTo>
                  <a:lnTo>
                    <a:pt x="143980" y="115993"/>
                  </a:lnTo>
                  <a:lnTo>
                    <a:pt x="143980" y="7472"/>
                  </a:lnTo>
                  <a:cubicBezTo>
                    <a:pt x="143980" y="3345"/>
                    <a:pt x="140636" y="0"/>
                    <a:pt x="136508" y="0"/>
                  </a:cubicBezTo>
                  <a:lnTo>
                    <a:pt x="129801" y="0"/>
                  </a:lnTo>
                  <a:cubicBezTo>
                    <a:pt x="31549" y="0"/>
                    <a:pt x="-41554" y="109725"/>
                    <a:pt x="26594" y="213076"/>
                  </a:cubicBezTo>
                  <a:cubicBezTo>
                    <a:pt x="31863" y="221069"/>
                    <a:pt x="38742" y="227894"/>
                    <a:pt x="46736" y="233154"/>
                  </a:cubicBezTo>
                  <a:cubicBezTo>
                    <a:pt x="152370" y="302606"/>
                    <a:pt x="264577" y="224612"/>
                    <a:pt x="259434" y="123096"/>
                  </a:cubicBezTo>
                  <a:cubicBezTo>
                    <a:pt x="259236" y="119122"/>
                    <a:pt x="255945" y="116002"/>
                    <a:pt x="251971" y="116002"/>
                  </a:cubicBezTo>
                  <a:close/>
                  <a:moveTo>
                    <a:pt x="27413" y="133203"/>
                  </a:moveTo>
                  <a:cubicBezTo>
                    <a:pt x="25803" y="80008"/>
                    <a:pt x="65079" y="35481"/>
                    <a:pt x="116106" y="28746"/>
                  </a:cubicBezTo>
                  <a:lnTo>
                    <a:pt x="116106" y="130056"/>
                  </a:lnTo>
                  <a:cubicBezTo>
                    <a:pt x="116106" y="137680"/>
                    <a:pt x="122293" y="143867"/>
                    <a:pt x="129918" y="143867"/>
                  </a:cubicBezTo>
                  <a:lnTo>
                    <a:pt x="230813" y="143867"/>
                  </a:lnTo>
                  <a:cubicBezTo>
                    <a:pt x="223908" y="194751"/>
                    <a:pt x="179408" y="233855"/>
                    <a:pt x="126294" y="232192"/>
                  </a:cubicBezTo>
                  <a:cubicBezTo>
                    <a:pt x="72596" y="230510"/>
                    <a:pt x="29040" y="186901"/>
                    <a:pt x="27413" y="133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7416627" y="1630727"/>
              <a:ext cx="143264" cy="143623"/>
            </a:xfrm>
            <a:custGeom>
              <a:avLst/>
              <a:gdLst/>
              <a:ahLst/>
              <a:cxnLst/>
              <a:rect l="l" t="t" r="r" b="b"/>
              <a:pathLst>
                <a:path w="143264" h="143623" extrusionOk="0">
                  <a:moveTo>
                    <a:pt x="9" y="13811"/>
                  </a:moveTo>
                  <a:lnTo>
                    <a:pt x="9" y="129813"/>
                  </a:lnTo>
                  <a:cubicBezTo>
                    <a:pt x="9" y="137438"/>
                    <a:pt x="6195" y="143624"/>
                    <a:pt x="13820" y="143624"/>
                  </a:cubicBezTo>
                  <a:lnTo>
                    <a:pt x="129453" y="143624"/>
                  </a:lnTo>
                  <a:cubicBezTo>
                    <a:pt x="137087" y="143624"/>
                    <a:pt x="143264" y="137429"/>
                    <a:pt x="143264" y="129795"/>
                  </a:cubicBezTo>
                  <a:cubicBezTo>
                    <a:pt x="143255" y="58104"/>
                    <a:pt x="84656" y="0"/>
                    <a:pt x="13811" y="0"/>
                  </a:cubicBezTo>
                  <a:cubicBezTo>
                    <a:pt x="6186" y="0"/>
                    <a:pt x="0" y="6186"/>
                    <a:pt x="0" y="13811"/>
                  </a:cubicBezTo>
                  <a:close/>
                  <a:moveTo>
                    <a:pt x="26984" y="115750"/>
                  </a:moveTo>
                  <a:lnTo>
                    <a:pt x="26984" y="28360"/>
                  </a:lnTo>
                  <a:cubicBezTo>
                    <a:pt x="72104" y="34663"/>
                    <a:pt x="107918" y="70603"/>
                    <a:pt x="114059" y="115750"/>
                  </a:cubicBezTo>
                  <a:lnTo>
                    <a:pt x="26984" y="1157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7585884" y="1567552"/>
              <a:ext cx="99731" cy="27874"/>
            </a:xfrm>
            <a:custGeom>
              <a:avLst/>
              <a:gdLst/>
              <a:ahLst/>
              <a:cxnLst/>
              <a:rect l="l" t="t" r="r" b="b"/>
              <a:pathLst>
                <a:path w="99731" h="27874" extrusionOk="0">
                  <a:moveTo>
                    <a:pt x="85792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85594" y="27874"/>
                  </a:lnTo>
                  <a:cubicBezTo>
                    <a:pt x="92005" y="27874"/>
                    <a:pt x="97823" y="23630"/>
                    <a:pt x="99316" y="17390"/>
                  </a:cubicBezTo>
                  <a:cubicBezTo>
                    <a:pt x="101527" y="8191"/>
                    <a:pt x="94613" y="0"/>
                    <a:pt x="85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7585749" y="1609813"/>
              <a:ext cx="129988" cy="27874"/>
            </a:xfrm>
            <a:custGeom>
              <a:avLst/>
              <a:gdLst/>
              <a:ahLst/>
              <a:cxnLst/>
              <a:rect l="l" t="t" r="r" b="b"/>
              <a:pathLst>
                <a:path w="129988" h="27874" extrusionOk="0">
                  <a:moveTo>
                    <a:pt x="116049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15851" y="27874"/>
                  </a:lnTo>
                  <a:cubicBezTo>
                    <a:pt x="122262" y="27874"/>
                    <a:pt x="128080" y="23630"/>
                    <a:pt x="129572" y="17390"/>
                  </a:cubicBezTo>
                  <a:cubicBezTo>
                    <a:pt x="131784" y="8191"/>
                    <a:pt x="124879" y="0"/>
                    <a:pt x="116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7549180" y="1791444"/>
              <a:ext cx="68584" cy="27874"/>
            </a:xfrm>
            <a:custGeom>
              <a:avLst/>
              <a:gdLst/>
              <a:ahLst/>
              <a:cxnLst/>
              <a:rect l="l" t="t" r="r" b="b"/>
              <a:pathLst>
                <a:path w="68584" h="27874" extrusionOk="0">
                  <a:moveTo>
                    <a:pt x="54645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54447" y="27874"/>
                  </a:lnTo>
                  <a:cubicBezTo>
                    <a:pt x="60858" y="27874"/>
                    <a:pt x="66676" y="23630"/>
                    <a:pt x="68168" y="17390"/>
                  </a:cubicBezTo>
                  <a:cubicBezTo>
                    <a:pt x="70380" y="8191"/>
                    <a:pt x="63466" y="0"/>
                    <a:pt x="54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7626382" y="1791444"/>
              <a:ext cx="84463" cy="27874"/>
            </a:xfrm>
            <a:custGeom>
              <a:avLst/>
              <a:gdLst/>
              <a:ahLst/>
              <a:cxnLst/>
              <a:rect l="l" t="t" r="r" b="b"/>
              <a:pathLst>
                <a:path w="84463" h="27874" extrusionOk="0">
                  <a:moveTo>
                    <a:pt x="70524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70326" y="27874"/>
                  </a:lnTo>
                  <a:cubicBezTo>
                    <a:pt x="76738" y="27874"/>
                    <a:pt x="82555" y="23630"/>
                    <a:pt x="84048" y="17390"/>
                  </a:cubicBezTo>
                  <a:cubicBezTo>
                    <a:pt x="86260" y="8191"/>
                    <a:pt x="79345" y="0"/>
                    <a:pt x="70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7548766" y="1833705"/>
              <a:ext cx="162421" cy="27874"/>
            </a:xfrm>
            <a:custGeom>
              <a:avLst/>
              <a:gdLst/>
              <a:ahLst/>
              <a:cxnLst/>
              <a:rect l="l" t="t" r="r" b="b"/>
              <a:pathLst>
                <a:path w="162421" h="27874" extrusionOk="0">
                  <a:moveTo>
                    <a:pt x="148491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48284" y="27874"/>
                  </a:lnTo>
                  <a:cubicBezTo>
                    <a:pt x="154695" y="27874"/>
                    <a:pt x="160512" y="23630"/>
                    <a:pt x="162005" y="17390"/>
                  </a:cubicBezTo>
                  <a:cubicBezTo>
                    <a:pt x="164217" y="8200"/>
                    <a:pt x="157312" y="0"/>
                    <a:pt x="14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7548766" y="1876865"/>
              <a:ext cx="162421" cy="27874"/>
            </a:xfrm>
            <a:custGeom>
              <a:avLst/>
              <a:gdLst/>
              <a:ahLst/>
              <a:cxnLst/>
              <a:rect l="l" t="t" r="r" b="b"/>
              <a:pathLst>
                <a:path w="162421" h="27874" extrusionOk="0">
                  <a:moveTo>
                    <a:pt x="148491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48284" y="27874"/>
                  </a:lnTo>
                  <a:cubicBezTo>
                    <a:pt x="154695" y="27874"/>
                    <a:pt x="160512" y="23630"/>
                    <a:pt x="162005" y="17390"/>
                  </a:cubicBezTo>
                  <a:cubicBezTo>
                    <a:pt x="164217" y="8200"/>
                    <a:pt x="157312" y="0"/>
                    <a:pt x="14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7472526" y="1944303"/>
              <a:ext cx="99731" cy="27874"/>
            </a:xfrm>
            <a:custGeom>
              <a:avLst/>
              <a:gdLst/>
              <a:ahLst/>
              <a:cxnLst/>
              <a:rect l="l" t="t" r="r" b="b"/>
              <a:pathLst>
                <a:path w="99731" h="27874" extrusionOk="0">
                  <a:moveTo>
                    <a:pt x="85792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85594" y="27874"/>
                  </a:lnTo>
                  <a:cubicBezTo>
                    <a:pt x="92005" y="27874"/>
                    <a:pt x="97823" y="23630"/>
                    <a:pt x="99316" y="17390"/>
                  </a:cubicBezTo>
                  <a:cubicBezTo>
                    <a:pt x="101527" y="8191"/>
                    <a:pt x="94613" y="0"/>
                    <a:pt x="85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7472229" y="1986564"/>
              <a:ext cx="165334" cy="27874"/>
            </a:xfrm>
            <a:custGeom>
              <a:avLst/>
              <a:gdLst/>
              <a:ahLst/>
              <a:cxnLst/>
              <a:rect l="l" t="t" r="r" b="b"/>
              <a:pathLst>
                <a:path w="165334" h="27874" extrusionOk="0">
                  <a:moveTo>
                    <a:pt x="151395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51197" y="27874"/>
                  </a:lnTo>
                  <a:cubicBezTo>
                    <a:pt x="157609" y="27874"/>
                    <a:pt x="163426" y="23630"/>
                    <a:pt x="164919" y="17390"/>
                  </a:cubicBezTo>
                  <a:cubicBezTo>
                    <a:pt x="167131" y="8191"/>
                    <a:pt x="160216" y="0"/>
                    <a:pt x="151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7490368" y="1567552"/>
              <a:ext cx="82384" cy="73716"/>
            </a:xfrm>
            <a:custGeom>
              <a:avLst/>
              <a:gdLst/>
              <a:ahLst/>
              <a:cxnLst/>
              <a:rect l="l" t="t" r="r" b="b"/>
              <a:pathLst>
                <a:path w="82384" h="73716" extrusionOk="0">
                  <a:moveTo>
                    <a:pt x="68445" y="0"/>
                  </a:moveTo>
                  <a:lnTo>
                    <a:pt x="14405" y="0"/>
                  </a:lnTo>
                  <a:cubicBezTo>
                    <a:pt x="6447" y="0"/>
                    <a:pt x="0" y="6447"/>
                    <a:pt x="0" y="14405"/>
                  </a:cubicBezTo>
                  <a:lnTo>
                    <a:pt x="0" y="64686"/>
                  </a:lnTo>
                  <a:cubicBezTo>
                    <a:pt x="0" y="65873"/>
                    <a:pt x="459" y="67024"/>
                    <a:pt x="1304" y="67869"/>
                  </a:cubicBezTo>
                  <a:cubicBezTo>
                    <a:pt x="13362" y="79864"/>
                    <a:pt x="27874" y="71520"/>
                    <a:pt x="27874" y="59777"/>
                  </a:cubicBezTo>
                  <a:lnTo>
                    <a:pt x="27874" y="33521"/>
                  </a:lnTo>
                  <a:cubicBezTo>
                    <a:pt x="27874" y="30401"/>
                    <a:pt x="30401" y="27874"/>
                    <a:pt x="33521" y="27874"/>
                  </a:cubicBezTo>
                  <a:lnTo>
                    <a:pt x="73354" y="27874"/>
                  </a:lnTo>
                  <a:cubicBezTo>
                    <a:pt x="74541" y="27874"/>
                    <a:pt x="75692" y="27416"/>
                    <a:pt x="76537" y="26570"/>
                  </a:cubicBezTo>
                  <a:cubicBezTo>
                    <a:pt x="88532" y="14513"/>
                    <a:pt x="80188" y="0"/>
                    <a:pt x="68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7366283" y="1940721"/>
              <a:ext cx="82382" cy="73716"/>
            </a:xfrm>
            <a:custGeom>
              <a:avLst/>
              <a:gdLst/>
              <a:ahLst/>
              <a:cxnLst/>
              <a:rect l="l" t="t" r="r" b="b"/>
              <a:pathLst>
                <a:path w="82382" h="73716" extrusionOk="0">
                  <a:moveTo>
                    <a:pt x="68445" y="45843"/>
                  </a:moveTo>
                  <a:lnTo>
                    <a:pt x="33521" y="45843"/>
                  </a:lnTo>
                  <a:cubicBezTo>
                    <a:pt x="30401" y="45843"/>
                    <a:pt x="27874" y="43316"/>
                    <a:pt x="27874" y="40196"/>
                  </a:cubicBezTo>
                  <a:lnTo>
                    <a:pt x="27874" y="9031"/>
                  </a:lnTo>
                  <a:cubicBezTo>
                    <a:pt x="27874" y="7844"/>
                    <a:pt x="27416" y="6693"/>
                    <a:pt x="26571" y="5848"/>
                  </a:cubicBezTo>
                  <a:cubicBezTo>
                    <a:pt x="14513" y="-6147"/>
                    <a:pt x="0" y="2197"/>
                    <a:pt x="0" y="13940"/>
                  </a:cubicBezTo>
                  <a:lnTo>
                    <a:pt x="0" y="59312"/>
                  </a:lnTo>
                  <a:cubicBezTo>
                    <a:pt x="0" y="67270"/>
                    <a:pt x="6447" y="73717"/>
                    <a:pt x="14405" y="73717"/>
                  </a:cubicBezTo>
                  <a:lnTo>
                    <a:pt x="73345" y="73717"/>
                  </a:lnTo>
                  <a:cubicBezTo>
                    <a:pt x="74532" y="73717"/>
                    <a:pt x="75683" y="73258"/>
                    <a:pt x="76528" y="72413"/>
                  </a:cubicBezTo>
                  <a:cubicBezTo>
                    <a:pt x="88532" y="60355"/>
                    <a:pt x="80188" y="45843"/>
                    <a:pt x="68445" y="45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993" name="Google Shape;993;p39"/>
          <p:cNvSpPr txBox="1">
            <a:spLocks noGrp="1"/>
          </p:cNvSpPr>
          <p:nvPr>
            <p:ph type="title" idx="2"/>
          </p:nvPr>
        </p:nvSpPr>
        <p:spPr>
          <a:xfrm>
            <a:off x="931014" y="1586455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94" name="Google Shape;994;p39"/>
          <p:cNvSpPr txBox="1">
            <a:spLocks noGrp="1"/>
          </p:cNvSpPr>
          <p:nvPr>
            <p:ph type="title" idx="3"/>
          </p:nvPr>
        </p:nvSpPr>
        <p:spPr>
          <a:xfrm>
            <a:off x="4646739" y="2687130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95" name="Google Shape;995;p39"/>
          <p:cNvSpPr txBox="1">
            <a:spLocks noGrp="1"/>
          </p:cNvSpPr>
          <p:nvPr>
            <p:ph type="title" idx="4"/>
          </p:nvPr>
        </p:nvSpPr>
        <p:spPr>
          <a:xfrm>
            <a:off x="931039" y="2687130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96" name="Google Shape;996;p39"/>
          <p:cNvSpPr txBox="1">
            <a:spLocks noGrp="1"/>
          </p:cNvSpPr>
          <p:nvPr>
            <p:ph type="title" idx="5"/>
          </p:nvPr>
        </p:nvSpPr>
        <p:spPr>
          <a:xfrm>
            <a:off x="4646764" y="1586455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97" name="Google Shape;997;p39"/>
          <p:cNvSpPr txBox="1">
            <a:spLocks noGrp="1"/>
          </p:cNvSpPr>
          <p:nvPr>
            <p:ph type="subTitle" idx="1"/>
          </p:nvPr>
        </p:nvSpPr>
        <p:spPr>
          <a:xfrm>
            <a:off x="1857127" y="1710655"/>
            <a:ext cx="2728624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Introducción y Fundamentos del Control de Calidad</a:t>
            </a:r>
            <a:endParaRPr/>
          </a:p>
        </p:txBody>
      </p:sp>
      <p:sp>
        <p:nvSpPr>
          <p:cNvPr id="998" name="Google Shape;998;p39"/>
          <p:cNvSpPr txBox="1">
            <a:spLocks noGrp="1"/>
          </p:cNvSpPr>
          <p:nvPr>
            <p:ph type="subTitle" idx="6"/>
          </p:nvPr>
        </p:nvSpPr>
        <p:spPr>
          <a:xfrm>
            <a:off x="5508153" y="2838010"/>
            <a:ext cx="2980004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Casos Prácticos y Ejemplos Reales de Control de Calidad</a:t>
            </a:r>
            <a:endParaRPr/>
          </a:p>
        </p:txBody>
      </p:sp>
      <p:sp>
        <p:nvSpPr>
          <p:cNvPr id="999" name="Google Shape;999;p39"/>
          <p:cNvSpPr txBox="1">
            <a:spLocks noGrp="1"/>
          </p:cNvSpPr>
          <p:nvPr>
            <p:ph type="subTitle" idx="7"/>
          </p:nvPr>
        </p:nvSpPr>
        <p:spPr>
          <a:xfrm>
            <a:off x="1857127" y="2838010"/>
            <a:ext cx="2728624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Herramientas y Técnicas del Control de Calidad</a:t>
            </a:r>
            <a:endParaRPr/>
          </a:p>
        </p:txBody>
      </p:sp>
      <p:sp>
        <p:nvSpPr>
          <p:cNvPr id="1000" name="Google Shape;1000;p39"/>
          <p:cNvSpPr txBox="1">
            <a:spLocks noGrp="1"/>
          </p:cNvSpPr>
          <p:nvPr>
            <p:ph type="subTitle" idx="8"/>
          </p:nvPr>
        </p:nvSpPr>
        <p:spPr>
          <a:xfrm>
            <a:off x="5508153" y="1710655"/>
            <a:ext cx="2980005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Implementación del Control de Calidad en los Procesos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1152" name="Google Shape;1152;p45"/>
          <p:cNvSpPr txBox="1">
            <a:spLocks noGrp="1"/>
          </p:cNvSpPr>
          <p:nvPr>
            <p:ph type="subTitle" idx="1"/>
          </p:nvPr>
        </p:nvSpPr>
        <p:spPr>
          <a:xfrm>
            <a:off x="1020589" y="1727230"/>
            <a:ext cx="6791188" cy="203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European CEO. (n.d.). Total quality management: Three case studies from around the world. Retrieved from </a:t>
            </a:r>
            <a:r>
              <a:rPr lang="en-US" dirty="0">
                <a:hlinkClick r:id="rId3"/>
              </a:rPr>
              <a:t>https://www.europeanceo.com</a:t>
            </a:r>
            <a:endParaRPr lang="es-ES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IvyPanda</a:t>
            </a:r>
            <a:r>
              <a:rPr lang="en-US" dirty="0"/>
              <a:t>. (n.d.). Total Quality Management (TQM): Toyota Case Study. Retrieved from </a:t>
            </a:r>
            <a:r>
              <a:rPr lang="en-US" dirty="0">
                <a:hlinkClick r:id="rId4"/>
              </a:rPr>
              <a:t>https://ivypanda.com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eSoftSkills</a:t>
            </a:r>
            <a:r>
              <a:rPr lang="en-US" dirty="0"/>
              <a:t>. (n.d.). Samsung Electronics: Quality Improvement Case Study. Retrieved from </a:t>
            </a:r>
            <a:r>
              <a:rPr lang="en-US" dirty="0">
                <a:hlinkClick r:id="rId5"/>
              </a:rPr>
              <a:t>https://esoftskills.com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iSixSigma</a:t>
            </a:r>
            <a:r>
              <a:rPr lang="en-US" dirty="0"/>
              <a:t>. (n.d.). How Total Quality Management Got Xerox Back on Track. Retrieved from </a:t>
            </a:r>
            <a:r>
              <a:rPr lang="en-US" dirty="0">
                <a:hlinkClick r:id="rId6"/>
              </a:rPr>
              <a:t>https://www.isixsigma.com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Mechanitec Design. (n.d.). Case Studies: Successful Implementation of Six Sigma and Lean Manufacturing. Retrieved from https://mechanitec.ca</a:t>
            </a:r>
            <a:endParaRPr/>
          </a:p>
        </p:txBody>
      </p:sp>
      <p:sp>
        <p:nvSpPr>
          <p:cNvPr id="1156" name="Google Shape;1156;p45"/>
          <p:cNvSpPr/>
          <p:nvPr/>
        </p:nvSpPr>
        <p:spPr>
          <a:xfrm>
            <a:off x="2299058" y="382360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58" name="Google Shape;1158;p45"/>
          <p:cNvSpPr/>
          <p:nvPr/>
        </p:nvSpPr>
        <p:spPr>
          <a:xfrm>
            <a:off x="2525891" y="610469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D2DC642-58B5-443C-A798-0EB81B11D33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81522" y="1418500"/>
            <a:ext cx="3189000" cy="402900"/>
          </a:xfrm>
        </p:spPr>
        <p:txBody>
          <a:bodyPr/>
          <a:lstStyle/>
          <a:p>
            <a:r>
              <a:rPr lang="es-EC"/>
              <a:t>Referencias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1293232" y="1638850"/>
            <a:ext cx="693083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Introducción y Fundamentos del Control de Calidad</a:t>
            </a:r>
            <a:br>
              <a:rPr lang="es-MX" sz="3600"/>
            </a:br>
            <a:r>
              <a:rPr lang="en" sz="1800" b="0"/>
              <a:t>Jeimmy Eche</a:t>
            </a:r>
            <a:endParaRPr sz="4100" b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50" y="343850"/>
            <a:ext cx="1089300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0"/>
          <p:cNvSpPr txBox="1">
            <a:spLocks noGrp="1"/>
          </p:cNvSpPr>
          <p:nvPr>
            <p:ph type="subTitle" idx="1"/>
          </p:nvPr>
        </p:nvSpPr>
        <p:spPr>
          <a:xfrm>
            <a:off x="859003" y="1345650"/>
            <a:ext cx="8255419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/>
              <a:t>El control de la calidad es el </a:t>
            </a:r>
            <a:r>
              <a:rPr lang="es-MX" sz="1400" b="1"/>
              <a:t>conjunto</a:t>
            </a:r>
            <a:r>
              <a:rPr lang="es-MX" sz="1400"/>
              <a:t> de </a:t>
            </a:r>
            <a:r>
              <a:rPr lang="es-MX" sz="1400" b="1"/>
              <a:t>actividades y técnicas operativas </a:t>
            </a:r>
            <a:r>
              <a:rPr lang="es-MX" sz="1400"/>
              <a:t>utilizadas para </a:t>
            </a:r>
            <a:r>
              <a:rPr lang="es-MX" sz="1400" b="1"/>
              <a:t>asegurar</a:t>
            </a:r>
            <a:r>
              <a:rPr lang="es-MX" sz="1400"/>
              <a:t> que los productos y servicios </a:t>
            </a:r>
            <a:r>
              <a:rPr lang="es-MX" sz="1400" b="1"/>
              <a:t>sean</a:t>
            </a:r>
            <a:r>
              <a:rPr lang="es-MX" sz="1400"/>
              <a:t> útiles, seguros y </a:t>
            </a:r>
            <a:r>
              <a:rPr lang="es-MX" sz="1400" b="1"/>
              <a:t>cumplan</a:t>
            </a:r>
            <a:r>
              <a:rPr lang="es-MX" sz="1400"/>
              <a:t> con todas sus funciones de forma correcta.                  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/>
              <a:t>Estándares de calidad </a:t>
            </a:r>
            <a:r>
              <a:rPr lang="es-MX" sz="1400"/>
              <a:t>establecidos.</a:t>
            </a:r>
            <a:endParaRPr lang="en-US" sz="1400"/>
          </a:p>
        </p:txBody>
      </p:sp>
      <p:grpSp>
        <p:nvGrpSpPr>
          <p:cNvPr id="1011" name="Google Shape;1011;p40"/>
          <p:cNvGrpSpPr/>
          <p:nvPr/>
        </p:nvGrpSpPr>
        <p:grpSpPr>
          <a:xfrm>
            <a:off x="-218875" y="-50400"/>
            <a:ext cx="1882500" cy="2095500"/>
            <a:chOff x="-218875" y="-50400"/>
            <a:chExt cx="1882500" cy="2095500"/>
          </a:xfrm>
        </p:grpSpPr>
        <p:sp>
          <p:nvSpPr>
            <p:cNvPr id="1012" name="Google Shape;1012;p40"/>
            <p:cNvSpPr/>
            <p:nvPr/>
          </p:nvSpPr>
          <p:spPr>
            <a:xfrm>
              <a:off x="-218875" y="8908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013" name="Google Shape;1013;p40"/>
            <p:cNvGrpSpPr/>
            <p:nvPr/>
          </p:nvGrpSpPr>
          <p:grpSpPr>
            <a:xfrm>
              <a:off x="229313" y="-50400"/>
              <a:ext cx="986125" cy="2095500"/>
              <a:chOff x="7631225" y="2241175"/>
              <a:chExt cx="986125" cy="2095500"/>
            </a:xfrm>
          </p:grpSpPr>
          <p:cxnSp>
            <p:nvCxnSpPr>
              <p:cNvPr id="1014" name="Google Shape;1014;p4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4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4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4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4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4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4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4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4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4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4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4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4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28" name="Google Shape;1028;p40"/>
          <p:cNvGrpSpPr/>
          <p:nvPr/>
        </p:nvGrpSpPr>
        <p:grpSpPr>
          <a:xfrm>
            <a:off x="2906038" y="4336663"/>
            <a:ext cx="1885275" cy="1884250"/>
            <a:chOff x="2609275" y="3149350"/>
            <a:chExt cx="1885275" cy="1884250"/>
          </a:xfrm>
        </p:grpSpPr>
        <p:sp>
          <p:nvSpPr>
            <p:cNvPr id="1029" name="Google Shape;1029;p40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5274000" y="-24823"/>
            <a:ext cx="3870000" cy="1050648"/>
            <a:chOff x="5274000" y="-24823"/>
            <a:chExt cx="3870000" cy="1050648"/>
          </a:xfrm>
        </p:grpSpPr>
        <p:sp>
          <p:nvSpPr>
            <p:cNvPr id="1049" name="Google Shape;1049;p40"/>
            <p:cNvSpPr/>
            <p:nvPr/>
          </p:nvSpPr>
          <p:spPr>
            <a:xfrm rot="10800000">
              <a:off x="5952000" y="-24775"/>
              <a:ext cx="3192000" cy="1050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 rot="10800000">
              <a:off x="5274000" y="-24823"/>
              <a:ext cx="3870000" cy="573600"/>
            </a:xfrm>
            <a:prstGeom prst="round1Rect">
              <a:avLst>
                <a:gd name="adj" fmla="val 50000"/>
              </a:avLst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09" name="Google Shape;1009;p40"/>
          <p:cNvSpPr txBox="1">
            <a:spLocks noGrp="1"/>
          </p:cNvSpPr>
          <p:nvPr>
            <p:ph type="title"/>
          </p:nvPr>
        </p:nvSpPr>
        <p:spPr>
          <a:xfrm>
            <a:off x="381024" y="448369"/>
            <a:ext cx="5270379" cy="11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Introducción</a:t>
            </a:r>
            <a:endParaRPr sz="5400"/>
          </a:p>
        </p:txBody>
      </p:sp>
      <p:sp>
        <p:nvSpPr>
          <p:cNvPr id="45" name="Google Shape;1501;p61">
            <a:extLst>
              <a:ext uri="{FF2B5EF4-FFF2-40B4-BE49-F238E27FC236}">
                <a16:creationId xmlns:a16="http://schemas.microsoft.com/office/drawing/2014/main" id="{B6FABF20-1E78-4F49-8F8F-4396736212DC}"/>
              </a:ext>
            </a:extLst>
          </p:cNvPr>
          <p:cNvSpPr txBox="1"/>
          <p:nvPr/>
        </p:nvSpPr>
        <p:spPr>
          <a:xfrm>
            <a:off x="471879" y="3060422"/>
            <a:ext cx="2648040" cy="97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Garantizar Satisfacción del cliente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Mejorar la eficiencia de los procesos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Mantener la competitividad en el mercado.</a:t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" name="Google Shape;1502;p61">
            <a:extLst>
              <a:ext uri="{FF2B5EF4-FFF2-40B4-BE49-F238E27FC236}">
                <a16:creationId xmlns:a16="http://schemas.microsoft.com/office/drawing/2014/main" id="{BF4F177F-4F93-4AE6-BFBF-136F7CFA20B3}"/>
              </a:ext>
            </a:extLst>
          </p:cNvPr>
          <p:cNvSpPr txBox="1"/>
          <p:nvPr/>
        </p:nvSpPr>
        <p:spPr>
          <a:xfrm>
            <a:off x="6137192" y="2556018"/>
            <a:ext cx="20829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Producción de bienes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Prestación de servicios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" name="Google Shape;1503;p61">
            <a:extLst>
              <a:ext uri="{FF2B5EF4-FFF2-40B4-BE49-F238E27FC236}">
                <a16:creationId xmlns:a16="http://schemas.microsoft.com/office/drawing/2014/main" id="{7F5369ED-6FBD-41D6-8B93-BA1359C60E21}"/>
              </a:ext>
            </a:extLst>
          </p:cNvPr>
          <p:cNvSpPr txBox="1"/>
          <p:nvPr/>
        </p:nvSpPr>
        <p:spPr>
          <a:xfrm>
            <a:off x="606460" y="2784900"/>
            <a:ext cx="2082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Crucial</a:t>
            </a:r>
            <a:endParaRPr sz="2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1504;p61">
            <a:extLst>
              <a:ext uri="{FF2B5EF4-FFF2-40B4-BE49-F238E27FC236}">
                <a16:creationId xmlns:a16="http://schemas.microsoft.com/office/drawing/2014/main" id="{5B9D6C74-5C4E-4136-8765-199BC49EF835}"/>
              </a:ext>
            </a:extLst>
          </p:cNvPr>
          <p:cNvSpPr txBox="1"/>
          <p:nvPr/>
        </p:nvSpPr>
        <p:spPr>
          <a:xfrm>
            <a:off x="6099782" y="2226979"/>
            <a:ext cx="2082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Aplicación</a:t>
            </a:r>
            <a:endParaRPr sz="2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1509;p61">
            <a:extLst>
              <a:ext uri="{FF2B5EF4-FFF2-40B4-BE49-F238E27FC236}">
                <a16:creationId xmlns:a16="http://schemas.microsoft.com/office/drawing/2014/main" id="{B58F3D39-BC35-4F7D-871E-D3F7F7C58872}"/>
              </a:ext>
            </a:extLst>
          </p:cNvPr>
          <p:cNvSpPr/>
          <p:nvPr/>
        </p:nvSpPr>
        <p:spPr>
          <a:xfrm>
            <a:off x="3146263" y="2704457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" name="Google Shape;1510;p61">
            <a:extLst>
              <a:ext uri="{FF2B5EF4-FFF2-40B4-BE49-F238E27FC236}">
                <a16:creationId xmlns:a16="http://schemas.microsoft.com/office/drawing/2014/main" id="{7F2B4569-3592-477D-9D84-0EAB9600597E}"/>
              </a:ext>
            </a:extLst>
          </p:cNvPr>
          <p:cNvSpPr/>
          <p:nvPr/>
        </p:nvSpPr>
        <p:spPr>
          <a:xfrm>
            <a:off x="5203371" y="2226979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" name="Google Shape;1513;p61">
            <a:extLst>
              <a:ext uri="{FF2B5EF4-FFF2-40B4-BE49-F238E27FC236}">
                <a16:creationId xmlns:a16="http://schemas.microsoft.com/office/drawing/2014/main" id="{CC841055-EE0E-43FC-903C-185E3245B3CD}"/>
              </a:ext>
            </a:extLst>
          </p:cNvPr>
          <p:cNvSpPr/>
          <p:nvPr/>
        </p:nvSpPr>
        <p:spPr>
          <a:xfrm>
            <a:off x="4324371" y="3329658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8" name="Google Shape;1514;p61">
            <a:extLst>
              <a:ext uri="{FF2B5EF4-FFF2-40B4-BE49-F238E27FC236}">
                <a16:creationId xmlns:a16="http://schemas.microsoft.com/office/drawing/2014/main" id="{746A630C-9F52-473E-95C3-227D0995EEB4}"/>
              </a:ext>
            </a:extLst>
          </p:cNvPr>
          <p:cNvCxnSpPr>
            <a:stCxn id="53" idx="3"/>
            <a:endCxn id="57" idx="0"/>
          </p:cNvCxnSpPr>
          <p:nvPr/>
        </p:nvCxnSpPr>
        <p:spPr>
          <a:xfrm>
            <a:off x="4025263" y="3143957"/>
            <a:ext cx="738608" cy="185701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515;p61">
            <a:extLst>
              <a:ext uri="{FF2B5EF4-FFF2-40B4-BE49-F238E27FC236}">
                <a16:creationId xmlns:a16="http://schemas.microsoft.com/office/drawing/2014/main" id="{D8974388-8D76-44A0-A623-0CE17205F98D}"/>
              </a:ext>
            </a:extLst>
          </p:cNvPr>
          <p:cNvCxnSpPr>
            <a:cxnSpLocks/>
            <a:stCxn id="54" idx="1"/>
            <a:endCxn id="57" idx="0"/>
          </p:cNvCxnSpPr>
          <p:nvPr/>
        </p:nvCxnSpPr>
        <p:spPr>
          <a:xfrm rot="10800000" flipV="1">
            <a:off x="4763871" y="2666478"/>
            <a:ext cx="439500" cy="663179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" name="Google Shape;1523;p61">
            <a:extLst>
              <a:ext uri="{FF2B5EF4-FFF2-40B4-BE49-F238E27FC236}">
                <a16:creationId xmlns:a16="http://schemas.microsoft.com/office/drawing/2014/main" id="{0BF09592-A64E-4B28-A2E1-30ABA23AE9CF}"/>
              </a:ext>
            </a:extLst>
          </p:cNvPr>
          <p:cNvGrpSpPr/>
          <p:nvPr/>
        </p:nvGrpSpPr>
        <p:grpSpPr>
          <a:xfrm>
            <a:off x="4589325" y="3572769"/>
            <a:ext cx="372255" cy="460373"/>
            <a:chOff x="3892792" y="2978345"/>
            <a:chExt cx="372255" cy="460373"/>
          </a:xfrm>
        </p:grpSpPr>
        <p:sp>
          <p:nvSpPr>
            <p:cNvPr id="68" name="Google Shape;1524;p61">
              <a:extLst>
                <a:ext uri="{FF2B5EF4-FFF2-40B4-BE49-F238E27FC236}">
                  <a16:creationId xmlns:a16="http://schemas.microsoft.com/office/drawing/2014/main" id="{C53FE069-3CE0-490B-949E-33C8E2BA90AB}"/>
                </a:ext>
              </a:extLst>
            </p:cNvPr>
            <p:cNvSpPr/>
            <p:nvPr/>
          </p:nvSpPr>
          <p:spPr>
            <a:xfrm>
              <a:off x="3892792" y="2978345"/>
              <a:ext cx="372255" cy="460373"/>
            </a:xfrm>
            <a:custGeom>
              <a:avLst/>
              <a:gdLst/>
              <a:ahLst/>
              <a:cxnLst/>
              <a:rect l="l" t="t" r="r" b="b"/>
              <a:pathLst>
                <a:path w="372255" h="460373" extrusionOk="0">
                  <a:moveTo>
                    <a:pt x="358498" y="47656"/>
                  </a:moveTo>
                  <a:lnTo>
                    <a:pt x="321003" y="47656"/>
                  </a:lnTo>
                  <a:lnTo>
                    <a:pt x="321003" y="13757"/>
                  </a:lnTo>
                  <a:cubicBezTo>
                    <a:pt x="321003" y="6159"/>
                    <a:pt x="314843" y="0"/>
                    <a:pt x="307245" y="0"/>
                  </a:cubicBezTo>
                  <a:lnTo>
                    <a:pt x="13640" y="0"/>
                  </a:lnTo>
                  <a:cubicBezTo>
                    <a:pt x="6105" y="0"/>
                    <a:pt x="0" y="6159"/>
                    <a:pt x="0" y="13748"/>
                  </a:cubicBezTo>
                  <a:lnTo>
                    <a:pt x="0" y="398969"/>
                  </a:lnTo>
                  <a:cubicBezTo>
                    <a:pt x="0" y="406558"/>
                    <a:pt x="6105" y="412718"/>
                    <a:pt x="13640" y="412718"/>
                  </a:cubicBezTo>
                  <a:lnTo>
                    <a:pt x="51253" y="412718"/>
                  </a:lnTo>
                  <a:lnTo>
                    <a:pt x="51253" y="446616"/>
                  </a:lnTo>
                  <a:cubicBezTo>
                    <a:pt x="51253" y="454214"/>
                    <a:pt x="57412" y="460373"/>
                    <a:pt x="65010" y="460373"/>
                  </a:cubicBezTo>
                  <a:lnTo>
                    <a:pt x="358498" y="460373"/>
                  </a:lnTo>
                  <a:cubicBezTo>
                    <a:pt x="366105" y="460373"/>
                    <a:pt x="372255" y="454214"/>
                    <a:pt x="372255" y="446625"/>
                  </a:cubicBezTo>
                  <a:lnTo>
                    <a:pt x="372255" y="61404"/>
                  </a:lnTo>
                  <a:cubicBezTo>
                    <a:pt x="372255" y="53815"/>
                    <a:pt x="366096" y="47656"/>
                    <a:pt x="358498" y="47656"/>
                  </a:cubicBezTo>
                  <a:close/>
                  <a:moveTo>
                    <a:pt x="52152" y="60514"/>
                  </a:moveTo>
                  <a:lnTo>
                    <a:pt x="52152" y="384843"/>
                  </a:lnTo>
                  <a:lnTo>
                    <a:pt x="27874" y="384843"/>
                  </a:lnTo>
                  <a:lnTo>
                    <a:pt x="27874" y="26975"/>
                  </a:lnTo>
                  <a:lnTo>
                    <a:pt x="293128" y="26975"/>
                  </a:lnTo>
                  <a:lnTo>
                    <a:pt x="293128" y="46757"/>
                  </a:lnTo>
                  <a:lnTo>
                    <a:pt x="65909" y="46757"/>
                  </a:lnTo>
                  <a:cubicBezTo>
                    <a:pt x="58311" y="46757"/>
                    <a:pt x="52152" y="52916"/>
                    <a:pt x="52152" y="60514"/>
                  </a:cubicBezTo>
                  <a:close/>
                  <a:moveTo>
                    <a:pt x="345280" y="432499"/>
                  </a:moveTo>
                  <a:lnTo>
                    <a:pt x="79127" y="432499"/>
                  </a:lnTo>
                  <a:lnTo>
                    <a:pt x="79127" y="74631"/>
                  </a:lnTo>
                  <a:lnTo>
                    <a:pt x="345280" y="74631"/>
                  </a:lnTo>
                  <a:lnTo>
                    <a:pt x="345280" y="4324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525;p61">
              <a:extLst>
                <a:ext uri="{FF2B5EF4-FFF2-40B4-BE49-F238E27FC236}">
                  <a16:creationId xmlns:a16="http://schemas.microsoft.com/office/drawing/2014/main" id="{DD57CCD3-1A1A-4E1A-853A-39DD2F164413}"/>
                </a:ext>
              </a:extLst>
            </p:cNvPr>
            <p:cNvSpPr/>
            <p:nvPr/>
          </p:nvSpPr>
          <p:spPr>
            <a:xfrm>
              <a:off x="4006278" y="3109443"/>
              <a:ext cx="159159" cy="159166"/>
            </a:xfrm>
            <a:custGeom>
              <a:avLst/>
              <a:gdLst/>
              <a:ahLst/>
              <a:cxnLst/>
              <a:rect l="l" t="t" r="r" b="b"/>
              <a:pathLst>
                <a:path w="159159" h="159166" extrusionOk="0">
                  <a:moveTo>
                    <a:pt x="145402" y="65819"/>
                  </a:moveTo>
                  <a:lnTo>
                    <a:pt x="93331" y="65819"/>
                  </a:lnTo>
                  <a:lnTo>
                    <a:pt x="93331" y="13757"/>
                  </a:lnTo>
                  <a:cubicBezTo>
                    <a:pt x="93331" y="6159"/>
                    <a:pt x="87163" y="0"/>
                    <a:pt x="79565" y="0"/>
                  </a:cubicBezTo>
                  <a:cubicBezTo>
                    <a:pt x="35164" y="0"/>
                    <a:pt x="-865" y="36569"/>
                    <a:pt x="16" y="81168"/>
                  </a:cubicBezTo>
                  <a:cubicBezTo>
                    <a:pt x="843" y="123105"/>
                    <a:pt x="34562" y="157507"/>
                    <a:pt x="76472" y="159108"/>
                  </a:cubicBezTo>
                  <a:cubicBezTo>
                    <a:pt x="121763" y="160834"/>
                    <a:pt x="159159" y="124490"/>
                    <a:pt x="159159" y="79576"/>
                  </a:cubicBezTo>
                  <a:cubicBezTo>
                    <a:pt x="159159" y="71987"/>
                    <a:pt x="153009" y="65819"/>
                    <a:pt x="145402" y="65819"/>
                  </a:cubicBezTo>
                  <a:close/>
                  <a:moveTo>
                    <a:pt x="80114" y="132016"/>
                  </a:moveTo>
                  <a:cubicBezTo>
                    <a:pt x="51403" y="132016"/>
                    <a:pt x="28052" y="108655"/>
                    <a:pt x="28052" y="79936"/>
                  </a:cubicBezTo>
                  <a:cubicBezTo>
                    <a:pt x="28052" y="56000"/>
                    <a:pt x="44300" y="35769"/>
                    <a:pt x="66356" y="29717"/>
                  </a:cubicBezTo>
                  <a:lnTo>
                    <a:pt x="66356" y="79936"/>
                  </a:lnTo>
                  <a:cubicBezTo>
                    <a:pt x="66356" y="87534"/>
                    <a:pt x="72516" y="93693"/>
                    <a:pt x="80114" y="93693"/>
                  </a:cubicBezTo>
                  <a:lnTo>
                    <a:pt x="130341" y="93693"/>
                  </a:lnTo>
                  <a:cubicBezTo>
                    <a:pt x="124299" y="115759"/>
                    <a:pt x="104076" y="132016"/>
                    <a:pt x="80114" y="1320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526;p61">
              <a:extLst>
                <a:ext uri="{FF2B5EF4-FFF2-40B4-BE49-F238E27FC236}">
                  <a16:creationId xmlns:a16="http://schemas.microsoft.com/office/drawing/2014/main" id="{13B7C820-C726-411D-B673-F5A82A5AD3F1}"/>
                </a:ext>
              </a:extLst>
            </p:cNvPr>
            <p:cNvSpPr/>
            <p:nvPr/>
          </p:nvSpPr>
          <p:spPr>
            <a:xfrm>
              <a:off x="4110399" y="3072038"/>
              <a:ext cx="93342" cy="93333"/>
            </a:xfrm>
            <a:custGeom>
              <a:avLst/>
              <a:gdLst/>
              <a:ahLst/>
              <a:cxnLst/>
              <a:rect l="l" t="t" r="r" b="b"/>
              <a:pathLst>
                <a:path w="93342" h="93333" extrusionOk="0">
                  <a:moveTo>
                    <a:pt x="13865" y="0"/>
                  </a:moveTo>
                  <a:cubicBezTo>
                    <a:pt x="6222" y="-9"/>
                    <a:pt x="0" y="6114"/>
                    <a:pt x="0" y="13757"/>
                  </a:cubicBezTo>
                  <a:lnTo>
                    <a:pt x="0" y="79576"/>
                  </a:lnTo>
                  <a:cubicBezTo>
                    <a:pt x="0" y="87174"/>
                    <a:pt x="6150" y="93334"/>
                    <a:pt x="13757" y="93334"/>
                  </a:cubicBezTo>
                  <a:lnTo>
                    <a:pt x="79585" y="93334"/>
                  </a:lnTo>
                  <a:cubicBezTo>
                    <a:pt x="87102" y="93334"/>
                    <a:pt x="93325" y="87309"/>
                    <a:pt x="93342" y="79792"/>
                  </a:cubicBezTo>
                  <a:cubicBezTo>
                    <a:pt x="93459" y="35499"/>
                    <a:pt x="57394" y="54"/>
                    <a:pt x="13865" y="0"/>
                  </a:cubicBezTo>
                  <a:close/>
                  <a:moveTo>
                    <a:pt x="26975" y="65459"/>
                  </a:moveTo>
                  <a:lnTo>
                    <a:pt x="26975" y="28998"/>
                  </a:lnTo>
                  <a:cubicBezTo>
                    <a:pt x="44653" y="33845"/>
                    <a:pt x="58590" y="47782"/>
                    <a:pt x="63445" y="65459"/>
                  </a:cubicBezTo>
                  <a:lnTo>
                    <a:pt x="26975" y="654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527;p61">
              <a:extLst>
                <a:ext uri="{FF2B5EF4-FFF2-40B4-BE49-F238E27FC236}">
                  <a16:creationId xmlns:a16="http://schemas.microsoft.com/office/drawing/2014/main" id="{09596F3B-D19C-4857-88B7-19AFFA47DCF7}"/>
                </a:ext>
              </a:extLst>
            </p:cNvPr>
            <p:cNvSpPr/>
            <p:nvPr/>
          </p:nvSpPr>
          <p:spPr>
            <a:xfrm>
              <a:off x="3994309" y="3299347"/>
              <a:ext cx="218010" cy="27874"/>
            </a:xfrm>
            <a:custGeom>
              <a:avLst/>
              <a:gdLst/>
              <a:ahLst/>
              <a:cxnLst/>
              <a:rect l="l" t="t" r="r" b="b"/>
              <a:pathLst>
                <a:path w="218010" h="27874" extrusionOk="0">
                  <a:moveTo>
                    <a:pt x="217606" y="10502"/>
                  </a:moveTo>
                  <a:cubicBezTo>
                    <a:pt x="216140" y="4262"/>
                    <a:pt x="210331" y="0"/>
                    <a:pt x="203920" y="0"/>
                  </a:cubicBezTo>
                  <a:lnTo>
                    <a:pt x="13756" y="0"/>
                  </a:lnTo>
                  <a:cubicBezTo>
                    <a:pt x="5034" y="0"/>
                    <a:pt x="-1773" y="8209"/>
                    <a:pt x="412" y="17399"/>
                  </a:cubicBezTo>
                  <a:cubicBezTo>
                    <a:pt x="1896" y="23630"/>
                    <a:pt x="7686" y="27874"/>
                    <a:pt x="14088" y="27874"/>
                  </a:cubicBezTo>
                  <a:lnTo>
                    <a:pt x="204253" y="27874"/>
                  </a:lnTo>
                  <a:cubicBezTo>
                    <a:pt x="212948" y="27874"/>
                    <a:pt x="219773" y="19701"/>
                    <a:pt x="217606" y="10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528;p61">
              <a:extLst>
                <a:ext uri="{FF2B5EF4-FFF2-40B4-BE49-F238E27FC236}">
                  <a16:creationId xmlns:a16="http://schemas.microsoft.com/office/drawing/2014/main" id="{C2FC7E49-3758-42A0-A6D4-036D49F506B8}"/>
                </a:ext>
              </a:extLst>
            </p:cNvPr>
            <p:cNvSpPr/>
            <p:nvPr/>
          </p:nvSpPr>
          <p:spPr>
            <a:xfrm>
              <a:off x="3994308" y="3351499"/>
              <a:ext cx="218020" cy="27874"/>
            </a:xfrm>
            <a:custGeom>
              <a:avLst/>
              <a:gdLst/>
              <a:ahLst/>
              <a:cxnLst/>
              <a:rect l="l" t="t" r="r" b="b"/>
              <a:pathLst>
                <a:path w="218020" h="27874" extrusionOk="0">
                  <a:moveTo>
                    <a:pt x="217606" y="10502"/>
                  </a:moveTo>
                  <a:cubicBezTo>
                    <a:pt x="216141" y="4262"/>
                    <a:pt x="210332" y="0"/>
                    <a:pt x="203921" y="0"/>
                  </a:cubicBezTo>
                  <a:lnTo>
                    <a:pt x="13756" y="0"/>
                  </a:lnTo>
                  <a:cubicBezTo>
                    <a:pt x="4989" y="0"/>
                    <a:pt x="-1808" y="8290"/>
                    <a:pt x="431" y="17471"/>
                  </a:cubicBezTo>
                  <a:cubicBezTo>
                    <a:pt x="1941" y="23666"/>
                    <a:pt x="7723" y="27874"/>
                    <a:pt x="14098" y="27874"/>
                  </a:cubicBezTo>
                  <a:lnTo>
                    <a:pt x="204263" y="27874"/>
                  </a:lnTo>
                  <a:cubicBezTo>
                    <a:pt x="212958" y="27874"/>
                    <a:pt x="219782" y="19701"/>
                    <a:pt x="217615" y="10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1529;p61">
            <a:extLst>
              <a:ext uri="{FF2B5EF4-FFF2-40B4-BE49-F238E27FC236}">
                <a16:creationId xmlns:a16="http://schemas.microsoft.com/office/drawing/2014/main" id="{C7423BBF-EDA7-4021-A0CF-EE770C0F8820}"/>
              </a:ext>
            </a:extLst>
          </p:cNvPr>
          <p:cNvGrpSpPr/>
          <p:nvPr/>
        </p:nvGrpSpPr>
        <p:grpSpPr>
          <a:xfrm>
            <a:off x="5421392" y="2447559"/>
            <a:ext cx="460369" cy="460362"/>
            <a:chOff x="7272202" y="2313857"/>
            <a:chExt cx="460369" cy="460362"/>
          </a:xfrm>
        </p:grpSpPr>
        <p:sp>
          <p:nvSpPr>
            <p:cNvPr id="74" name="Google Shape;1530;p61">
              <a:extLst>
                <a:ext uri="{FF2B5EF4-FFF2-40B4-BE49-F238E27FC236}">
                  <a16:creationId xmlns:a16="http://schemas.microsoft.com/office/drawing/2014/main" id="{22AB4D25-6A60-456F-A56A-B1DFEF3B6F5B}"/>
                </a:ext>
              </a:extLst>
            </p:cNvPr>
            <p:cNvSpPr/>
            <p:nvPr/>
          </p:nvSpPr>
          <p:spPr>
            <a:xfrm>
              <a:off x="7272202" y="2313857"/>
              <a:ext cx="460369" cy="460362"/>
            </a:xfrm>
            <a:custGeom>
              <a:avLst/>
              <a:gdLst/>
              <a:ahLst/>
              <a:cxnLst/>
              <a:rect l="l" t="t" r="r" b="b"/>
              <a:pathLst>
                <a:path w="460369" h="460362" extrusionOk="0">
                  <a:moveTo>
                    <a:pt x="445520" y="21098"/>
                  </a:moveTo>
                  <a:lnTo>
                    <a:pt x="439262" y="14840"/>
                  </a:lnTo>
                  <a:cubicBezTo>
                    <a:pt x="419543" y="-4879"/>
                    <a:pt x="387299" y="-5014"/>
                    <a:pt x="367445" y="14840"/>
                  </a:cubicBezTo>
                  <a:lnTo>
                    <a:pt x="345488" y="36797"/>
                  </a:lnTo>
                  <a:cubicBezTo>
                    <a:pt x="336622" y="34307"/>
                    <a:pt x="326596" y="36555"/>
                    <a:pt x="319520" y="43640"/>
                  </a:cubicBezTo>
                  <a:lnTo>
                    <a:pt x="186092" y="177067"/>
                  </a:lnTo>
                  <a:cubicBezTo>
                    <a:pt x="173657" y="189503"/>
                    <a:pt x="174700" y="204609"/>
                    <a:pt x="174628" y="205004"/>
                  </a:cubicBezTo>
                  <a:lnTo>
                    <a:pt x="76277" y="303355"/>
                  </a:lnTo>
                  <a:cubicBezTo>
                    <a:pt x="66557" y="313066"/>
                    <a:pt x="63994" y="327255"/>
                    <a:pt x="68562" y="339349"/>
                  </a:cubicBezTo>
                  <a:lnTo>
                    <a:pt x="16366" y="376880"/>
                  </a:lnTo>
                  <a:cubicBezTo>
                    <a:pt x="13497" y="378939"/>
                    <a:pt x="11546" y="382032"/>
                    <a:pt x="10925" y="385494"/>
                  </a:cubicBezTo>
                  <a:cubicBezTo>
                    <a:pt x="-818" y="450027"/>
                    <a:pt x="189" y="444291"/>
                    <a:pt x="55" y="445595"/>
                  </a:cubicBezTo>
                  <a:cubicBezTo>
                    <a:pt x="-737" y="454478"/>
                    <a:pt x="7185" y="461870"/>
                    <a:pt x="16302" y="460098"/>
                  </a:cubicBezTo>
                  <a:lnTo>
                    <a:pt x="74865" y="449443"/>
                  </a:lnTo>
                  <a:cubicBezTo>
                    <a:pt x="78327" y="448814"/>
                    <a:pt x="81420" y="446871"/>
                    <a:pt x="83479" y="444003"/>
                  </a:cubicBezTo>
                  <a:lnTo>
                    <a:pt x="121001" y="391824"/>
                  </a:lnTo>
                  <a:cubicBezTo>
                    <a:pt x="132835" y="396329"/>
                    <a:pt x="147086" y="394009"/>
                    <a:pt x="157004" y="384092"/>
                  </a:cubicBezTo>
                  <a:lnTo>
                    <a:pt x="255346" y="285741"/>
                  </a:lnTo>
                  <a:cubicBezTo>
                    <a:pt x="256218" y="285579"/>
                    <a:pt x="271045" y="286523"/>
                    <a:pt x="283292" y="274276"/>
                  </a:cubicBezTo>
                  <a:lnTo>
                    <a:pt x="387614" y="169955"/>
                  </a:lnTo>
                  <a:cubicBezTo>
                    <a:pt x="392433" y="183074"/>
                    <a:pt x="389574" y="198396"/>
                    <a:pt x="379062" y="208907"/>
                  </a:cubicBezTo>
                  <a:lnTo>
                    <a:pt x="308127" y="279851"/>
                  </a:lnTo>
                  <a:cubicBezTo>
                    <a:pt x="302175" y="285804"/>
                    <a:pt x="303317" y="294660"/>
                    <a:pt x="308586" y="299543"/>
                  </a:cubicBezTo>
                  <a:cubicBezTo>
                    <a:pt x="313837" y="304407"/>
                    <a:pt x="322217" y="304273"/>
                    <a:pt x="327369" y="299102"/>
                  </a:cubicBezTo>
                  <a:lnTo>
                    <a:pt x="398314" y="228167"/>
                  </a:lnTo>
                  <a:cubicBezTo>
                    <a:pt x="419570" y="206902"/>
                    <a:pt x="422780" y="174316"/>
                    <a:pt x="407935" y="149643"/>
                  </a:cubicBezTo>
                  <a:lnTo>
                    <a:pt x="416720" y="140858"/>
                  </a:lnTo>
                  <a:cubicBezTo>
                    <a:pt x="423760" y="133817"/>
                    <a:pt x="426062" y="123792"/>
                    <a:pt x="423562" y="114890"/>
                  </a:cubicBezTo>
                  <a:lnTo>
                    <a:pt x="445520" y="92932"/>
                  </a:lnTo>
                  <a:cubicBezTo>
                    <a:pt x="465320" y="73142"/>
                    <a:pt x="465320" y="40916"/>
                    <a:pt x="445520" y="21116"/>
                  </a:cubicBezTo>
                  <a:close/>
                  <a:moveTo>
                    <a:pt x="64597" y="423646"/>
                  </a:moveTo>
                  <a:cubicBezTo>
                    <a:pt x="64597" y="423646"/>
                    <a:pt x="64696" y="423511"/>
                    <a:pt x="64732" y="423457"/>
                  </a:cubicBezTo>
                  <a:cubicBezTo>
                    <a:pt x="64714" y="423484"/>
                    <a:pt x="64669" y="423547"/>
                    <a:pt x="64597" y="423646"/>
                  </a:cubicBezTo>
                  <a:lnTo>
                    <a:pt x="64597" y="423646"/>
                  </a:lnTo>
                  <a:close/>
                  <a:moveTo>
                    <a:pt x="64741" y="423439"/>
                  </a:moveTo>
                  <a:cubicBezTo>
                    <a:pt x="64741" y="423439"/>
                    <a:pt x="64741" y="423430"/>
                    <a:pt x="64741" y="423439"/>
                  </a:cubicBezTo>
                  <a:lnTo>
                    <a:pt x="64741" y="423439"/>
                  </a:lnTo>
                  <a:close/>
                  <a:moveTo>
                    <a:pt x="64597" y="423646"/>
                  </a:moveTo>
                  <a:lnTo>
                    <a:pt x="54041" y="425570"/>
                  </a:lnTo>
                  <a:lnTo>
                    <a:pt x="66467" y="413135"/>
                  </a:lnTo>
                  <a:cubicBezTo>
                    <a:pt x="71781" y="407821"/>
                    <a:pt x="71781" y="399198"/>
                    <a:pt x="66467" y="393893"/>
                  </a:cubicBezTo>
                  <a:cubicBezTo>
                    <a:pt x="61162" y="388578"/>
                    <a:pt x="52539" y="388578"/>
                    <a:pt x="47225" y="393893"/>
                  </a:cubicBezTo>
                  <a:lnTo>
                    <a:pt x="34789" y="406319"/>
                  </a:lnTo>
                  <a:lnTo>
                    <a:pt x="36714" y="395763"/>
                  </a:lnTo>
                  <a:cubicBezTo>
                    <a:pt x="36714" y="395763"/>
                    <a:pt x="36786" y="395709"/>
                    <a:pt x="36812" y="395691"/>
                  </a:cubicBezTo>
                  <a:cubicBezTo>
                    <a:pt x="36282" y="396068"/>
                    <a:pt x="36111" y="396194"/>
                    <a:pt x="88308" y="358663"/>
                  </a:cubicBezTo>
                  <a:lnTo>
                    <a:pt x="101696" y="372052"/>
                  </a:lnTo>
                  <a:cubicBezTo>
                    <a:pt x="67699" y="419339"/>
                    <a:pt x="64606" y="423646"/>
                    <a:pt x="64606" y="423646"/>
                  </a:cubicBezTo>
                  <a:close/>
                  <a:moveTo>
                    <a:pt x="137771" y="364831"/>
                  </a:moveTo>
                  <a:cubicBezTo>
                    <a:pt x="135190" y="367421"/>
                    <a:pt x="130973" y="367466"/>
                    <a:pt x="128339" y="364831"/>
                  </a:cubicBezTo>
                  <a:cubicBezTo>
                    <a:pt x="94989" y="330654"/>
                    <a:pt x="93937" y="332255"/>
                    <a:pt x="93595" y="327813"/>
                  </a:cubicBezTo>
                  <a:cubicBezTo>
                    <a:pt x="93451" y="325942"/>
                    <a:pt x="94098" y="324018"/>
                    <a:pt x="95528" y="322589"/>
                  </a:cubicBezTo>
                  <a:lnTo>
                    <a:pt x="185849" y="232258"/>
                  </a:lnTo>
                  <a:cubicBezTo>
                    <a:pt x="186011" y="232438"/>
                    <a:pt x="227975" y="274402"/>
                    <a:pt x="228101" y="274510"/>
                  </a:cubicBezTo>
                  <a:lnTo>
                    <a:pt x="137762" y="364831"/>
                  </a:lnTo>
                  <a:close/>
                  <a:moveTo>
                    <a:pt x="264068" y="255007"/>
                  </a:moveTo>
                  <a:cubicBezTo>
                    <a:pt x="259384" y="259692"/>
                    <a:pt x="251777" y="259692"/>
                    <a:pt x="247092" y="255007"/>
                  </a:cubicBezTo>
                  <a:lnTo>
                    <a:pt x="205343" y="213259"/>
                  </a:lnTo>
                  <a:cubicBezTo>
                    <a:pt x="200659" y="208574"/>
                    <a:pt x="200659" y="200967"/>
                    <a:pt x="205343" y="196283"/>
                  </a:cubicBezTo>
                  <a:cubicBezTo>
                    <a:pt x="205127" y="196498"/>
                    <a:pt x="309422" y="92204"/>
                    <a:pt x="338366" y="63260"/>
                  </a:cubicBezTo>
                  <a:lnTo>
                    <a:pt x="397082" y="121975"/>
                  </a:lnTo>
                  <a:cubicBezTo>
                    <a:pt x="390554" y="128503"/>
                    <a:pt x="271189" y="247868"/>
                    <a:pt x="264059" y="254998"/>
                  </a:cubicBezTo>
                  <a:close/>
                  <a:moveTo>
                    <a:pt x="425909" y="73663"/>
                  </a:moveTo>
                  <a:lnTo>
                    <a:pt x="406406" y="93175"/>
                  </a:lnTo>
                  <a:lnTo>
                    <a:pt x="366807" y="53576"/>
                  </a:lnTo>
                  <a:lnTo>
                    <a:pt x="386310" y="34073"/>
                  </a:lnTo>
                  <a:lnTo>
                    <a:pt x="386310" y="34073"/>
                  </a:lnTo>
                  <a:cubicBezTo>
                    <a:pt x="395445" y="24928"/>
                    <a:pt x="410480" y="24892"/>
                    <a:pt x="419642" y="34073"/>
                  </a:cubicBezTo>
                  <a:lnTo>
                    <a:pt x="425909" y="40322"/>
                  </a:lnTo>
                  <a:cubicBezTo>
                    <a:pt x="435099" y="49520"/>
                    <a:pt x="435099" y="64474"/>
                    <a:pt x="425909" y="736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531;p61">
              <a:extLst>
                <a:ext uri="{FF2B5EF4-FFF2-40B4-BE49-F238E27FC236}">
                  <a16:creationId xmlns:a16="http://schemas.microsoft.com/office/drawing/2014/main" id="{A711D6BF-5081-4FCB-A452-A067CC30C3EA}"/>
                </a:ext>
              </a:extLst>
            </p:cNvPr>
            <p:cNvSpPr/>
            <p:nvPr/>
          </p:nvSpPr>
          <p:spPr>
            <a:xfrm>
              <a:off x="7309123" y="2709467"/>
              <a:ext cx="899" cy="899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532;p61">
              <a:extLst>
                <a:ext uri="{FF2B5EF4-FFF2-40B4-BE49-F238E27FC236}">
                  <a16:creationId xmlns:a16="http://schemas.microsoft.com/office/drawing/2014/main" id="{3A4A5C71-B70C-481C-83D0-5DE6BC56887A}"/>
                </a:ext>
              </a:extLst>
            </p:cNvPr>
            <p:cNvSpPr/>
            <p:nvPr/>
          </p:nvSpPr>
          <p:spPr>
            <a:xfrm>
              <a:off x="7309015" y="2709503"/>
              <a:ext cx="63" cy="45"/>
            </a:xfrm>
            <a:custGeom>
              <a:avLst/>
              <a:gdLst/>
              <a:ahLst/>
              <a:cxnLst/>
              <a:rect l="l" t="t" r="r" b="b"/>
              <a:pathLst>
                <a:path w="63" h="45" extrusionOk="0">
                  <a:moveTo>
                    <a:pt x="0" y="45"/>
                  </a:moveTo>
                  <a:cubicBezTo>
                    <a:pt x="0" y="45"/>
                    <a:pt x="45" y="9"/>
                    <a:pt x="63" y="0"/>
                  </a:cubicBezTo>
                  <a:cubicBezTo>
                    <a:pt x="45" y="9"/>
                    <a:pt x="27" y="27"/>
                    <a:pt x="0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533;p61">
              <a:extLst>
                <a:ext uri="{FF2B5EF4-FFF2-40B4-BE49-F238E27FC236}">
                  <a16:creationId xmlns:a16="http://schemas.microsoft.com/office/drawing/2014/main" id="{21BD207E-39BE-4556-95B6-B5E7030043B7}"/>
                </a:ext>
              </a:extLst>
            </p:cNvPr>
            <p:cNvSpPr/>
            <p:nvPr/>
          </p:nvSpPr>
          <p:spPr>
            <a:xfrm>
              <a:off x="7309069" y="2709467"/>
              <a:ext cx="54" cy="36"/>
            </a:xfrm>
            <a:custGeom>
              <a:avLst/>
              <a:gdLst/>
              <a:ahLst/>
              <a:cxnLst/>
              <a:rect l="l" t="t" r="r" b="b"/>
              <a:pathLst>
                <a:path w="54" h="36" extrusionOk="0">
                  <a:moveTo>
                    <a:pt x="0" y="36"/>
                  </a:moveTo>
                  <a:cubicBezTo>
                    <a:pt x="0" y="36"/>
                    <a:pt x="45" y="9"/>
                    <a:pt x="54" y="0"/>
                  </a:cubicBezTo>
                  <a:cubicBezTo>
                    <a:pt x="45" y="0"/>
                    <a:pt x="27" y="18"/>
                    <a:pt x="0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1534;p61">
            <a:extLst>
              <a:ext uri="{FF2B5EF4-FFF2-40B4-BE49-F238E27FC236}">
                <a16:creationId xmlns:a16="http://schemas.microsoft.com/office/drawing/2014/main" id="{F72C2660-31C3-4180-9E8E-69253D12D8D4}"/>
              </a:ext>
            </a:extLst>
          </p:cNvPr>
          <p:cNvSpPr/>
          <p:nvPr/>
        </p:nvSpPr>
        <p:spPr>
          <a:xfrm>
            <a:off x="3367355" y="2911657"/>
            <a:ext cx="461183" cy="436860"/>
          </a:xfrm>
          <a:custGeom>
            <a:avLst/>
            <a:gdLst/>
            <a:ahLst/>
            <a:cxnLst/>
            <a:rect l="l" t="t" r="r" b="b"/>
            <a:pathLst>
              <a:path w="461183" h="436860" extrusionOk="0">
                <a:moveTo>
                  <a:pt x="446499" y="408986"/>
                </a:moveTo>
                <a:lnTo>
                  <a:pt x="322801" y="408986"/>
                </a:lnTo>
                <a:lnTo>
                  <a:pt x="322801" y="277843"/>
                </a:lnTo>
                <a:lnTo>
                  <a:pt x="395418" y="205298"/>
                </a:lnTo>
                <a:lnTo>
                  <a:pt x="424398" y="234251"/>
                </a:lnTo>
                <a:cubicBezTo>
                  <a:pt x="432374" y="242227"/>
                  <a:pt x="446095" y="237704"/>
                  <a:pt x="447740" y="226527"/>
                </a:cubicBezTo>
                <a:cubicBezTo>
                  <a:pt x="461812" y="130685"/>
                  <a:pt x="461111" y="135837"/>
                  <a:pt x="461174" y="134605"/>
                </a:cubicBezTo>
                <a:cubicBezTo>
                  <a:pt x="461426" y="129894"/>
                  <a:pt x="456741" y="121747"/>
                  <a:pt x="450177" y="120416"/>
                </a:cubicBezTo>
                <a:cubicBezTo>
                  <a:pt x="446625" y="119706"/>
                  <a:pt x="452731" y="119257"/>
                  <a:pt x="354712" y="133589"/>
                </a:cubicBezTo>
                <a:cubicBezTo>
                  <a:pt x="343545" y="135226"/>
                  <a:pt x="338986" y="148920"/>
                  <a:pt x="346980" y="156914"/>
                </a:cubicBezTo>
                <a:lnTo>
                  <a:pt x="375960" y="185867"/>
                </a:lnTo>
                <a:lnTo>
                  <a:pt x="306409" y="255345"/>
                </a:lnTo>
                <a:cubicBezTo>
                  <a:pt x="163523" y="181901"/>
                  <a:pt x="170833" y="184113"/>
                  <a:pt x="163873" y="185687"/>
                </a:cubicBezTo>
                <a:cubicBezTo>
                  <a:pt x="157903" y="187036"/>
                  <a:pt x="164008" y="184401"/>
                  <a:pt x="27874" y="294091"/>
                </a:cubicBezTo>
                <a:lnTo>
                  <a:pt x="27874" y="13748"/>
                </a:lnTo>
                <a:cubicBezTo>
                  <a:pt x="27874" y="13748"/>
                  <a:pt x="21688" y="0"/>
                  <a:pt x="14090" y="0"/>
                </a:cubicBezTo>
                <a:cubicBezTo>
                  <a:pt x="6501" y="0"/>
                  <a:pt x="342" y="6150"/>
                  <a:pt x="0" y="13748"/>
                </a:cubicBezTo>
                <a:lnTo>
                  <a:pt x="0" y="423013"/>
                </a:lnTo>
                <a:cubicBezTo>
                  <a:pt x="351" y="430602"/>
                  <a:pt x="6501" y="436761"/>
                  <a:pt x="14099" y="436860"/>
                </a:cubicBezTo>
                <a:lnTo>
                  <a:pt x="446508" y="436860"/>
                </a:lnTo>
                <a:cubicBezTo>
                  <a:pt x="454097" y="436761"/>
                  <a:pt x="460257" y="430602"/>
                  <a:pt x="460257" y="423013"/>
                </a:cubicBezTo>
                <a:cubicBezTo>
                  <a:pt x="460257" y="415424"/>
                  <a:pt x="446508" y="408986"/>
                  <a:pt x="446508" y="408986"/>
                </a:cubicBezTo>
                <a:close/>
                <a:moveTo>
                  <a:pt x="152858" y="408986"/>
                </a:moveTo>
                <a:lnTo>
                  <a:pt x="27874" y="408986"/>
                </a:lnTo>
                <a:lnTo>
                  <a:pt x="27874" y="329482"/>
                </a:lnTo>
                <a:lnTo>
                  <a:pt x="152858" y="227930"/>
                </a:lnTo>
                <a:lnTo>
                  <a:pt x="152858" y="408986"/>
                </a:lnTo>
                <a:close/>
                <a:moveTo>
                  <a:pt x="294927" y="408986"/>
                </a:moveTo>
                <a:lnTo>
                  <a:pt x="180733" y="408986"/>
                </a:lnTo>
                <a:lnTo>
                  <a:pt x="180733" y="221609"/>
                </a:lnTo>
                <a:lnTo>
                  <a:pt x="294927" y="280531"/>
                </a:lnTo>
                <a:lnTo>
                  <a:pt x="294927" y="408986"/>
                </a:lnTo>
                <a:lnTo>
                  <a:pt x="294927" y="4089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7B87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1FC026-88A9-4221-AF4A-955466D2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09" y="3388989"/>
            <a:ext cx="1882501" cy="1476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8"/>
          <p:cNvSpPr txBox="1">
            <a:spLocks noGrp="1"/>
          </p:cNvSpPr>
          <p:nvPr>
            <p:ph type="title"/>
          </p:nvPr>
        </p:nvSpPr>
        <p:spPr>
          <a:xfrm>
            <a:off x="628246" y="4000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Objetivos y evolución del control de la calidad</a:t>
            </a:r>
            <a:endParaRPr sz="2400"/>
          </a:p>
        </p:txBody>
      </p:sp>
      <p:graphicFrame>
        <p:nvGraphicFramePr>
          <p:cNvPr id="984" name="Google Shape;984;p38"/>
          <p:cNvGraphicFramePr/>
          <p:nvPr>
            <p:extLst>
              <p:ext uri="{D42A27DB-BD31-4B8C-83A1-F6EECF244321}">
                <p14:modId xmlns:p14="http://schemas.microsoft.com/office/powerpoint/2010/main" val="676202144"/>
              </p:ext>
            </p:extLst>
          </p:nvPr>
        </p:nvGraphicFramePr>
        <p:xfrm>
          <a:off x="720000" y="1184756"/>
          <a:ext cx="7704000" cy="2042040"/>
        </p:xfrm>
        <a:graphic>
          <a:graphicData uri="http://schemas.openxmlformats.org/drawingml/2006/table">
            <a:tbl>
              <a:tblPr>
                <a:noFill/>
                <a:tableStyleId>{9EFB0A35-0DB3-4BB8-A90B-668E2CF0664E}</a:tableStyleId>
              </a:tblPr>
              <a:tblGrid>
                <a:gridCol w="25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u="sng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Seguimiento de procesos y operaciones</a:t>
                      </a:r>
                      <a:endParaRPr sz="11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</a:t>
                      </a:r>
                      <a:r>
                        <a:rPr lang="es-EC" sz="1000" err="1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etectar</a:t>
                      </a:r>
                      <a:r>
                        <a:rPr lang="es-EC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oportunamente posibles fallos y presentar soluciones o mejoras necesarias </a:t>
                      </a:r>
                      <a:r>
                        <a:rPr lang="es-MX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que permitan el cumplimiento de requisitos y normas de cada prototipo. </a:t>
                      </a:r>
                      <a:endParaRPr sz="10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C" sz="1100" b="1" u="sng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Mejora continua de procesos</a:t>
                      </a:r>
                      <a:endParaRPr sz="11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</a:t>
                      </a:r>
                      <a:r>
                        <a:rPr lang="es-MX" sz="1000" err="1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erificación</a:t>
                      </a:r>
                      <a:r>
                        <a:rPr lang="es-MX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o actualización constante de sus sistemas, fórmulas y modos de producción para comprobar que sigan cumpliendo con la calidad esperada. </a:t>
                      </a:r>
                      <a:endParaRPr sz="10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u="sng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Priorizar las necesidades del cliente.</a:t>
                      </a:r>
                      <a:endParaRPr sz="11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En </a:t>
                      </a:r>
                      <a:r>
                        <a:rPr lang="es-MX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base a comentarios, solicitudes o críticas se pueden realizar las mejoras necesarias para acercarse más a lo que el consumidor está esperando. </a:t>
                      </a:r>
                      <a:endParaRPr sz="10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u="sng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Determinar los estándares de calidad del mercado</a:t>
                      </a:r>
                      <a:endParaRPr sz="11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No debe dejar de lado los parámetros que el mercado o industria establecen (licencias, permisos y certificados de calidad vigentes)</a:t>
                      </a:r>
                      <a:endParaRPr sz="10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5" name="Google Shape;985;p38"/>
          <p:cNvSpPr txBox="1"/>
          <p:nvPr/>
        </p:nvSpPr>
        <p:spPr>
          <a:xfrm>
            <a:off x="628246" y="846404"/>
            <a:ext cx="7704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Objetivos</a:t>
            </a: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" name="Google Shape;1465;p60">
            <a:extLst>
              <a:ext uri="{FF2B5EF4-FFF2-40B4-BE49-F238E27FC236}">
                <a16:creationId xmlns:a16="http://schemas.microsoft.com/office/drawing/2014/main" id="{F2B0D188-5771-4A8A-8196-30A19B79139C}"/>
              </a:ext>
            </a:extLst>
          </p:cNvPr>
          <p:cNvSpPr txBox="1"/>
          <p:nvPr/>
        </p:nvSpPr>
        <p:spPr>
          <a:xfrm>
            <a:off x="1683706" y="3936258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lang="es-MX" sz="105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mplementación</a:t>
            </a:r>
            <a:r>
              <a:rPr lang="es-MX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inspecciones y controles manuales</a:t>
            </a:r>
            <a:endParaRPr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" name="Google Shape;1466;p60">
            <a:extLst>
              <a:ext uri="{FF2B5EF4-FFF2-40B4-BE49-F238E27FC236}">
                <a16:creationId xmlns:a16="http://schemas.microsoft.com/office/drawing/2014/main" id="{9A4E32D6-CE68-4DEA-A371-E0DC13F5DBFA}"/>
              </a:ext>
            </a:extLst>
          </p:cNvPr>
          <p:cNvSpPr txBox="1"/>
          <p:nvPr/>
        </p:nvSpPr>
        <p:spPr>
          <a:xfrm>
            <a:off x="3657770" y="3936258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W. Edwards Deming y Joseph Juran introdujeron métodos estadísticos</a:t>
            </a:r>
            <a:endParaRPr lang="es-EC" sz="105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" name="Google Shape;1467;p60">
            <a:extLst>
              <a:ext uri="{FF2B5EF4-FFF2-40B4-BE49-F238E27FC236}">
                <a16:creationId xmlns:a16="http://schemas.microsoft.com/office/drawing/2014/main" id="{190E9DC4-1D1E-403F-806A-1CF98A1FD2BC}"/>
              </a:ext>
            </a:extLst>
          </p:cNvPr>
          <p:cNvSpPr txBox="1"/>
          <p:nvPr/>
        </p:nvSpPr>
        <p:spPr>
          <a:xfrm>
            <a:off x="1683706" y="3692752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Revolución Industrial</a:t>
            </a:r>
            <a:endParaRPr sz="11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468;p60">
            <a:extLst>
              <a:ext uri="{FF2B5EF4-FFF2-40B4-BE49-F238E27FC236}">
                <a16:creationId xmlns:a16="http://schemas.microsoft.com/office/drawing/2014/main" id="{096FBAE8-F860-4ABB-B500-F2CC3E0D4395}"/>
              </a:ext>
            </a:extLst>
          </p:cNvPr>
          <p:cNvSpPr txBox="1"/>
          <p:nvPr/>
        </p:nvSpPr>
        <p:spPr>
          <a:xfrm>
            <a:off x="3657770" y="3811864"/>
            <a:ext cx="17769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Siglo XX</a:t>
            </a:r>
          </a:p>
        </p:txBody>
      </p:sp>
      <p:sp>
        <p:nvSpPr>
          <p:cNvPr id="17" name="Google Shape;1469;p60">
            <a:extLst>
              <a:ext uri="{FF2B5EF4-FFF2-40B4-BE49-F238E27FC236}">
                <a16:creationId xmlns:a16="http://schemas.microsoft.com/office/drawing/2014/main" id="{6DA92060-2D96-4A65-AEA2-4CF46D04B4A8}"/>
              </a:ext>
            </a:extLst>
          </p:cNvPr>
          <p:cNvSpPr txBox="1"/>
          <p:nvPr/>
        </p:nvSpPr>
        <p:spPr>
          <a:xfrm>
            <a:off x="5479983" y="3960702"/>
            <a:ext cx="2218457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ISO 9000 y </a:t>
            </a:r>
            <a:r>
              <a:rPr lang="es-MX" sz="110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Six</a:t>
            </a:r>
            <a:r>
              <a:rPr lang="es-MX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Sigma, integran principios de mejora continua y control estadístico de procesos​ </a:t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" name="Google Shape;1470;p60">
            <a:extLst>
              <a:ext uri="{FF2B5EF4-FFF2-40B4-BE49-F238E27FC236}">
                <a16:creationId xmlns:a16="http://schemas.microsoft.com/office/drawing/2014/main" id="{E7FBDCD4-3AD4-46F9-9584-1299EDB206CB}"/>
              </a:ext>
            </a:extLst>
          </p:cNvPr>
          <p:cNvSpPr txBox="1"/>
          <p:nvPr/>
        </p:nvSpPr>
        <p:spPr>
          <a:xfrm>
            <a:off x="5631834" y="3692752"/>
            <a:ext cx="17769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Sistemas Modernos</a:t>
            </a: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481;p60">
            <a:extLst>
              <a:ext uri="{FF2B5EF4-FFF2-40B4-BE49-F238E27FC236}">
                <a16:creationId xmlns:a16="http://schemas.microsoft.com/office/drawing/2014/main" id="{73B5F1AE-A439-4AEB-8E96-A9314BA9B7BA}"/>
              </a:ext>
            </a:extLst>
          </p:cNvPr>
          <p:cNvSpPr/>
          <p:nvPr/>
        </p:nvSpPr>
        <p:spPr>
          <a:xfrm>
            <a:off x="2420359" y="3438802"/>
            <a:ext cx="303600" cy="3036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" name="Google Shape;1482;p60">
            <a:extLst>
              <a:ext uri="{FF2B5EF4-FFF2-40B4-BE49-F238E27FC236}">
                <a16:creationId xmlns:a16="http://schemas.microsoft.com/office/drawing/2014/main" id="{0BDB6C24-C9D0-484A-A68E-76296832B5AF}"/>
              </a:ext>
            </a:extLst>
          </p:cNvPr>
          <p:cNvSpPr/>
          <p:nvPr/>
        </p:nvSpPr>
        <p:spPr>
          <a:xfrm>
            <a:off x="4394434" y="3438802"/>
            <a:ext cx="303600" cy="3036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" name="Google Shape;1483;p60">
            <a:extLst>
              <a:ext uri="{FF2B5EF4-FFF2-40B4-BE49-F238E27FC236}">
                <a16:creationId xmlns:a16="http://schemas.microsoft.com/office/drawing/2014/main" id="{83D63230-81A7-4945-BEBD-75405D45F4FB}"/>
              </a:ext>
            </a:extLst>
          </p:cNvPr>
          <p:cNvSpPr/>
          <p:nvPr/>
        </p:nvSpPr>
        <p:spPr>
          <a:xfrm>
            <a:off x="6368509" y="3438802"/>
            <a:ext cx="303600" cy="3036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22" name="Google Shape;1489;p60">
            <a:extLst>
              <a:ext uri="{FF2B5EF4-FFF2-40B4-BE49-F238E27FC236}">
                <a16:creationId xmlns:a16="http://schemas.microsoft.com/office/drawing/2014/main" id="{597C0821-7A19-4C93-A1AF-F520F9BDAD93}"/>
              </a:ext>
            </a:extLst>
          </p:cNvPr>
          <p:cNvCxnSpPr>
            <a:endCxn id="20" idx="1"/>
          </p:cNvCxnSpPr>
          <p:nvPr/>
        </p:nvCxnSpPr>
        <p:spPr>
          <a:xfrm>
            <a:off x="2724034" y="3590602"/>
            <a:ext cx="1670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490;p60">
            <a:extLst>
              <a:ext uri="{FF2B5EF4-FFF2-40B4-BE49-F238E27FC236}">
                <a16:creationId xmlns:a16="http://schemas.microsoft.com/office/drawing/2014/main" id="{E1847153-739D-49EE-A184-72A79ADC0FFA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698034" y="3590602"/>
            <a:ext cx="1670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985;p38">
            <a:extLst>
              <a:ext uri="{FF2B5EF4-FFF2-40B4-BE49-F238E27FC236}">
                <a16:creationId xmlns:a16="http://schemas.microsoft.com/office/drawing/2014/main" id="{264C280D-3EEA-4541-96AE-A5CFDF538158}"/>
              </a:ext>
            </a:extLst>
          </p:cNvPr>
          <p:cNvSpPr txBox="1"/>
          <p:nvPr/>
        </p:nvSpPr>
        <p:spPr>
          <a:xfrm>
            <a:off x="623446" y="3334448"/>
            <a:ext cx="929689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Evolución</a:t>
            </a: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Principios</a:t>
            </a:r>
            <a:endParaRPr/>
          </a:p>
        </p:txBody>
      </p:sp>
      <p:sp>
        <p:nvSpPr>
          <p:cNvPr id="1128" name="Google Shape;1128;p44"/>
          <p:cNvSpPr txBox="1">
            <a:spLocks noGrp="1"/>
          </p:cNvSpPr>
          <p:nvPr>
            <p:ph type="body" idx="1"/>
          </p:nvPr>
        </p:nvSpPr>
        <p:spPr>
          <a:xfrm>
            <a:off x="722399" y="1233225"/>
            <a:ext cx="5202075" cy="2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s-MX" sz="1600" b="1"/>
              <a:t>Enfoque al Cliente: </a:t>
            </a:r>
            <a:r>
              <a:rPr lang="es-MX" sz="1600"/>
              <a:t>La satisfacción del cliente es el objetivo principal.</a:t>
            </a:r>
          </a:p>
          <a:p>
            <a:pPr marL="171450" indent="-171450">
              <a:buSzPts val="1100"/>
            </a:pPr>
            <a:r>
              <a:rPr lang="es-MX" sz="1600" b="1"/>
              <a:t>Mejora Continua: </a:t>
            </a:r>
            <a:r>
              <a:rPr lang="es-MX" sz="1600"/>
              <a:t>Implica la optimización constante de los procesos.</a:t>
            </a:r>
          </a:p>
          <a:p>
            <a:pPr marL="171450" indent="-171450">
              <a:buSzPts val="1100"/>
            </a:pPr>
            <a:r>
              <a:rPr lang="es-MX" sz="1600" b="1"/>
              <a:t>Toma de Decisiones Basada en Evidencias: </a:t>
            </a:r>
            <a:r>
              <a:rPr lang="es-MX" sz="1600"/>
              <a:t>Utilización de datos y análisis para la toma de decisiones.</a:t>
            </a:r>
          </a:p>
          <a:p>
            <a:pPr marL="171450" indent="-171450">
              <a:buSzPts val="1100"/>
            </a:pPr>
            <a:r>
              <a:rPr lang="es-MX" sz="1600" b="1"/>
              <a:t>Participación del Personal: </a:t>
            </a:r>
            <a:r>
              <a:rPr lang="es-MX" sz="1600"/>
              <a:t>Involucra a todos los niveles de la organización en la mejora de la calidad.</a:t>
            </a:r>
          </a:p>
          <a:p>
            <a:pPr marL="171450" indent="-171450">
              <a:buSzPts val="1100"/>
            </a:pPr>
            <a:r>
              <a:rPr lang="es-MX" sz="1600" b="1"/>
              <a:t>Gestión de Relaciones: </a:t>
            </a:r>
            <a:r>
              <a:rPr lang="es-MX" sz="1600"/>
              <a:t>Mantiene buenas relaciones con proveedores y otras partes interesadas para asegurar la calidad en toda la cadena de suministro</a:t>
            </a:r>
            <a:endParaRPr sz="1600"/>
          </a:p>
        </p:txBody>
      </p:sp>
      <p:grpSp>
        <p:nvGrpSpPr>
          <p:cNvPr id="1129" name="Google Shape;1129;p44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130" name="Google Shape;1130;p44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32" name="Google Shape;1132;p44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133" name="Google Shape;1133;p4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4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4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4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4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4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4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4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4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4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4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4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4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4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1293232" y="1638850"/>
            <a:ext cx="6930835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/>
              <a:t>Herramientas y Técnicas del Control de Calidad</a:t>
            </a:r>
            <a:br>
              <a:rPr lang="es-MX" sz="3600"/>
            </a:br>
            <a:endParaRPr sz="4100" b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49" y="343850"/>
            <a:ext cx="1266545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16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410989" y="600745"/>
            <a:ext cx="4667399" cy="367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90"/>
              </a:lnSpc>
            </a:pPr>
            <a:r>
              <a:rPr lang="en-US" sz="2312" b="1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Herramientas Básicas de Calidad</a:t>
            </a:r>
            <a:endParaRPr lang="en-US" sz="2312"/>
          </a:p>
        </p:txBody>
      </p:sp>
      <p:sp>
        <p:nvSpPr>
          <p:cNvPr id="6" name="Shape 2"/>
          <p:cNvSpPr/>
          <p:nvPr/>
        </p:nvSpPr>
        <p:spPr>
          <a:xfrm>
            <a:off x="410989" y="1275978"/>
            <a:ext cx="264170" cy="264170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s-EC" sz="875"/>
          </a:p>
        </p:txBody>
      </p:sp>
      <p:sp>
        <p:nvSpPr>
          <p:cNvPr id="7" name="Text 3"/>
          <p:cNvSpPr/>
          <p:nvPr/>
        </p:nvSpPr>
        <p:spPr>
          <a:xfrm>
            <a:off x="507281" y="1319957"/>
            <a:ext cx="71512" cy="176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387"/>
              </a:lnSpc>
            </a:pPr>
            <a:r>
              <a:rPr lang="en-US" sz="138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1387"/>
          </a:p>
        </p:txBody>
      </p:sp>
      <p:sp>
        <p:nvSpPr>
          <p:cNvPr id="8" name="Text 4"/>
          <p:cNvSpPr/>
          <p:nvPr/>
        </p:nvSpPr>
        <p:spPr>
          <a:xfrm>
            <a:off x="792585" y="1275978"/>
            <a:ext cx="1467966" cy="1835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445"/>
              </a:lnSpc>
            </a:pPr>
            <a:r>
              <a:rPr lang="en-US" sz="1156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Diagramas de Flujo</a:t>
            </a:r>
            <a:endParaRPr lang="en-US" sz="1156"/>
          </a:p>
        </p:txBody>
      </p:sp>
      <p:sp>
        <p:nvSpPr>
          <p:cNvPr id="9" name="Text 5"/>
          <p:cNvSpPr/>
          <p:nvPr/>
        </p:nvSpPr>
        <p:spPr>
          <a:xfrm>
            <a:off x="792585" y="1529879"/>
            <a:ext cx="4511427" cy="375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479"/>
              </a:lnSpc>
            </a:pPr>
            <a:r>
              <a:rPr lang="en-US" sz="925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Representan gráficamente un proceso, mostrando los pasos secuenciales y las decisiones necesarias.</a:t>
            </a:r>
            <a:endParaRPr lang="en-US" sz="925"/>
          </a:p>
        </p:txBody>
      </p:sp>
      <p:sp>
        <p:nvSpPr>
          <p:cNvPr id="10" name="Shape 6"/>
          <p:cNvSpPr/>
          <p:nvPr/>
        </p:nvSpPr>
        <p:spPr>
          <a:xfrm>
            <a:off x="410989" y="2155031"/>
            <a:ext cx="264170" cy="264170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s-EC" sz="875"/>
          </a:p>
        </p:txBody>
      </p:sp>
      <p:sp>
        <p:nvSpPr>
          <p:cNvPr id="11" name="Text 7"/>
          <p:cNvSpPr/>
          <p:nvPr/>
        </p:nvSpPr>
        <p:spPr>
          <a:xfrm>
            <a:off x="491802" y="2199010"/>
            <a:ext cx="102543" cy="176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387"/>
              </a:lnSpc>
            </a:pPr>
            <a:r>
              <a:rPr lang="en-US" sz="138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1387"/>
          </a:p>
        </p:txBody>
      </p:sp>
      <p:sp>
        <p:nvSpPr>
          <p:cNvPr id="12" name="Text 8"/>
          <p:cNvSpPr/>
          <p:nvPr/>
        </p:nvSpPr>
        <p:spPr>
          <a:xfrm>
            <a:off x="792585" y="2155031"/>
            <a:ext cx="1467966" cy="1835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445"/>
              </a:lnSpc>
            </a:pPr>
            <a:r>
              <a:rPr lang="en-US" sz="1156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Diagramas de Pareto</a:t>
            </a:r>
            <a:endParaRPr lang="en-US" sz="1156"/>
          </a:p>
        </p:txBody>
      </p:sp>
      <p:sp>
        <p:nvSpPr>
          <p:cNvPr id="13" name="Text 9"/>
          <p:cNvSpPr/>
          <p:nvPr/>
        </p:nvSpPr>
        <p:spPr>
          <a:xfrm>
            <a:off x="792585" y="2408932"/>
            <a:ext cx="4511427" cy="375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479"/>
              </a:lnSpc>
            </a:pPr>
            <a:r>
              <a:rPr lang="en-US" sz="925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Priorizan los problemas más críticos para abordarlos primero, basados en el principio de Pareto.</a:t>
            </a:r>
            <a:endParaRPr lang="en-US" sz="925"/>
          </a:p>
        </p:txBody>
      </p:sp>
      <p:sp>
        <p:nvSpPr>
          <p:cNvPr id="14" name="Shape 10"/>
          <p:cNvSpPr/>
          <p:nvPr/>
        </p:nvSpPr>
        <p:spPr>
          <a:xfrm>
            <a:off x="410989" y="3034084"/>
            <a:ext cx="264170" cy="264170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s-EC" sz="875"/>
          </a:p>
        </p:txBody>
      </p:sp>
      <p:sp>
        <p:nvSpPr>
          <p:cNvPr id="15" name="Text 11"/>
          <p:cNvSpPr/>
          <p:nvPr/>
        </p:nvSpPr>
        <p:spPr>
          <a:xfrm>
            <a:off x="490315" y="3078064"/>
            <a:ext cx="105519" cy="176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387"/>
              </a:lnSpc>
            </a:pPr>
            <a:r>
              <a:rPr lang="en-US" sz="138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1387"/>
          </a:p>
        </p:txBody>
      </p:sp>
      <p:sp>
        <p:nvSpPr>
          <p:cNvPr id="16" name="Text 12"/>
          <p:cNvSpPr/>
          <p:nvPr/>
        </p:nvSpPr>
        <p:spPr>
          <a:xfrm>
            <a:off x="792585" y="3034084"/>
            <a:ext cx="1467966" cy="1835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445"/>
              </a:lnSpc>
            </a:pPr>
            <a:r>
              <a:rPr lang="en-US" sz="1156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Histogramas</a:t>
            </a:r>
            <a:endParaRPr lang="en-US" sz="1156"/>
          </a:p>
        </p:txBody>
      </p:sp>
      <p:sp>
        <p:nvSpPr>
          <p:cNvPr id="17" name="Text 13"/>
          <p:cNvSpPr/>
          <p:nvPr/>
        </p:nvSpPr>
        <p:spPr>
          <a:xfrm>
            <a:off x="792585" y="3287985"/>
            <a:ext cx="4511427" cy="375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479"/>
              </a:lnSpc>
            </a:pPr>
            <a:r>
              <a:rPr lang="en-US" sz="925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Muestran la distribución de un conjunto de datos, identificando patrones y variabilidad en los procesos.</a:t>
            </a:r>
            <a:endParaRPr lang="en-US" sz="925"/>
          </a:p>
        </p:txBody>
      </p:sp>
      <p:sp>
        <p:nvSpPr>
          <p:cNvPr id="18" name="Shape 14"/>
          <p:cNvSpPr/>
          <p:nvPr/>
        </p:nvSpPr>
        <p:spPr>
          <a:xfrm>
            <a:off x="410989" y="3913138"/>
            <a:ext cx="264170" cy="264170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s-EC" sz="875"/>
          </a:p>
        </p:txBody>
      </p:sp>
      <p:sp>
        <p:nvSpPr>
          <p:cNvPr id="19" name="Text 15"/>
          <p:cNvSpPr/>
          <p:nvPr/>
        </p:nvSpPr>
        <p:spPr>
          <a:xfrm>
            <a:off x="487561" y="3957117"/>
            <a:ext cx="110951" cy="176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387"/>
              </a:lnSpc>
            </a:pPr>
            <a:r>
              <a:rPr lang="en-US" sz="138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1387"/>
          </a:p>
        </p:txBody>
      </p:sp>
      <p:sp>
        <p:nvSpPr>
          <p:cNvPr id="20" name="Text 16"/>
          <p:cNvSpPr/>
          <p:nvPr/>
        </p:nvSpPr>
        <p:spPr>
          <a:xfrm>
            <a:off x="792585" y="3913138"/>
            <a:ext cx="1467966" cy="1835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445"/>
              </a:lnSpc>
            </a:pPr>
            <a:r>
              <a:rPr lang="en-US" sz="1156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Hojas de Control</a:t>
            </a:r>
            <a:endParaRPr lang="en-US" sz="1156"/>
          </a:p>
        </p:txBody>
      </p:sp>
      <p:sp>
        <p:nvSpPr>
          <p:cNvPr id="21" name="Text 17"/>
          <p:cNvSpPr/>
          <p:nvPr/>
        </p:nvSpPr>
        <p:spPr>
          <a:xfrm>
            <a:off x="792585" y="4167039"/>
            <a:ext cx="4511427" cy="375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479"/>
              </a:lnSpc>
            </a:pPr>
            <a:r>
              <a:rPr lang="en-US" sz="925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Facilitan el seguimiento y registro de eventos o defectos, ayudando a identificar tendencias o problemas recurrentes.</a:t>
            </a:r>
            <a:endParaRPr lang="en-US" sz="925"/>
          </a:p>
        </p:txBody>
      </p:sp>
      <p:pic>
        <p:nvPicPr>
          <p:cNvPr id="2050" name="Picture 2" descr="¿Qué es la estadística y para qué sirve? Tipos y ejemplos">
            <a:extLst>
              <a:ext uri="{FF2B5EF4-FFF2-40B4-BE49-F238E27FC236}">
                <a16:creationId xmlns:a16="http://schemas.microsoft.com/office/drawing/2014/main" id="{4183416B-C451-13E0-68C0-19BBE7035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12" y="880538"/>
            <a:ext cx="3808074" cy="38080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rso de perfeccionamiento “Control estadístico de la calidad” - Facultad  de Ingeniería y Ciencias Agropecuarias">
            <a:extLst>
              <a:ext uri="{FF2B5EF4-FFF2-40B4-BE49-F238E27FC236}">
                <a16:creationId xmlns:a16="http://schemas.microsoft.com/office/drawing/2014/main" id="{84E09918-FC7B-30F4-9625-2AC83A704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61" b="554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8387"/>
          <a:stretch/>
        </p:blipFill>
        <p:spPr bwMode="auto">
          <a:xfrm>
            <a:off x="-719191" y="-515376"/>
            <a:ext cx="9144000" cy="31064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1"/>
          <p:cNvSpPr/>
          <p:nvPr/>
        </p:nvSpPr>
        <p:spPr>
          <a:xfrm>
            <a:off x="610642" y="2327151"/>
            <a:ext cx="7089949" cy="45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569"/>
              </a:lnSpc>
            </a:pPr>
            <a:r>
              <a:rPr lang="en-US" sz="2855" b="1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Herramientas Básicas de Calidad (Cont.)</a:t>
            </a:r>
            <a:endParaRPr lang="en-US" sz="2855"/>
          </a:p>
        </p:txBody>
      </p:sp>
      <p:sp>
        <p:nvSpPr>
          <p:cNvPr id="6" name="Shape 2"/>
          <p:cNvSpPr/>
          <p:nvPr/>
        </p:nvSpPr>
        <p:spPr>
          <a:xfrm>
            <a:off x="610642" y="3161035"/>
            <a:ext cx="326306" cy="326306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s-EC" sz="875"/>
          </a:p>
        </p:txBody>
      </p:sp>
      <p:sp>
        <p:nvSpPr>
          <p:cNvPr id="7" name="Text 3"/>
          <p:cNvSpPr/>
          <p:nvPr/>
        </p:nvSpPr>
        <p:spPr>
          <a:xfrm>
            <a:off x="729631" y="3215358"/>
            <a:ext cx="88329" cy="217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713"/>
              </a:lnSpc>
            </a:pPr>
            <a:r>
              <a:rPr lang="en-US" sz="1713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1713"/>
          </a:p>
        </p:txBody>
      </p:sp>
      <p:sp>
        <p:nvSpPr>
          <p:cNvPr id="8" name="Text 4"/>
          <p:cNvSpPr/>
          <p:nvPr/>
        </p:nvSpPr>
        <p:spPr>
          <a:xfrm>
            <a:off x="1081981" y="3161035"/>
            <a:ext cx="1812950" cy="2265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84"/>
              </a:lnSpc>
            </a:pPr>
            <a:r>
              <a:rPr lang="en-US" sz="1428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Gráficos de Control</a:t>
            </a:r>
            <a:endParaRPr lang="en-US" sz="1428"/>
          </a:p>
        </p:txBody>
      </p:sp>
      <p:sp>
        <p:nvSpPr>
          <p:cNvPr id="9" name="Text 5"/>
          <p:cNvSpPr/>
          <p:nvPr/>
        </p:nvSpPr>
        <p:spPr>
          <a:xfrm>
            <a:off x="1081981" y="3474615"/>
            <a:ext cx="2072878" cy="928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27"/>
              </a:lnSpc>
            </a:pPr>
            <a:r>
              <a:rPr lang="en-US" sz="1142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Monitorean la variabilidad de un proceso a lo largo del tiempo, determinando si está en control o fuera de control.</a:t>
            </a:r>
            <a:endParaRPr lang="en-US" sz="1142"/>
          </a:p>
        </p:txBody>
      </p:sp>
      <p:sp>
        <p:nvSpPr>
          <p:cNvPr id="10" name="Shape 6"/>
          <p:cNvSpPr/>
          <p:nvPr/>
        </p:nvSpPr>
        <p:spPr>
          <a:xfrm>
            <a:off x="3299892" y="3161035"/>
            <a:ext cx="326306" cy="326306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s-EC" sz="875"/>
          </a:p>
        </p:txBody>
      </p:sp>
      <p:sp>
        <p:nvSpPr>
          <p:cNvPr id="11" name="Text 7"/>
          <p:cNvSpPr/>
          <p:nvPr/>
        </p:nvSpPr>
        <p:spPr>
          <a:xfrm>
            <a:off x="3399680" y="3215358"/>
            <a:ext cx="126653" cy="217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713"/>
              </a:lnSpc>
            </a:pPr>
            <a:r>
              <a:rPr lang="en-US" sz="1713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1713"/>
          </a:p>
        </p:txBody>
      </p:sp>
      <p:sp>
        <p:nvSpPr>
          <p:cNvPr id="13" name="Text 9"/>
          <p:cNvSpPr/>
          <p:nvPr/>
        </p:nvSpPr>
        <p:spPr>
          <a:xfrm>
            <a:off x="3771230" y="3614217"/>
            <a:ext cx="2072878" cy="6960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27"/>
              </a:lnSpc>
            </a:pPr>
            <a:r>
              <a:rPr lang="en-US" sz="1142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Muestran la relación entre dos variables, identificando correlaciones y tendencias.</a:t>
            </a:r>
            <a:endParaRPr lang="en-US" sz="1142"/>
          </a:p>
        </p:txBody>
      </p:sp>
      <p:sp>
        <p:nvSpPr>
          <p:cNvPr id="14" name="Shape 10"/>
          <p:cNvSpPr/>
          <p:nvPr/>
        </p:nvSpPr>
        <p:spPr>
          <a:xfrm>
            <a:off x="5989141" y="3161035"/>
            <a:ext cx="326306" cy="326306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s-EC" sz="875"/>
          </a:p>
        </p:txBody>
      </p:sp>
      <p:sp>
        <p:nvSpPr>
          <p:cNvPr id="15" name="Text 11"/>
          <p:cNvSpPr/>
          <p:nvPr/>
        </p:nvSpPr>
        <p:spPr>
          <a:xfrm>
            <a:off x="6087145" y="3215358"/>
            <a:ext cx="130299" cy="217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713"/>
              </a:lnSpc>
            </a:pPr>
            <a:r>
              <a:rPr lang="en-US" sz="1713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1713"/>
          </a:p>
        </p:txBody>
      </p:sp>
      <p:sp>
        <p:nvSpPr>
          <p:cNvPr id="16" name="Text 12"/>
          <p:cNvSpPr/>
          <p:nvPr/>
        </p:nvSpPr>
        <p:spPr>
          <a:xfrm>
            <a:off x="6556957" y="3097816"/>
            <a:ext cx="2072878" cy="4531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84"/>
              </a:lnSpc>
            </a:pPr>
            <a:r>
              <a:rPr lang="en-US" sz="1428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Diagramas de Causa y Efecto</a:t>
            </a:r>
            <a:endParaRPr lang="en-US" sz="1428"/>
          </a:p>
        </p:txBody>
      </p:sp>
      <p:sp>
        <p:nvSpPr>
          <p:cNvPr id="17" name="Text 13"/>
          <p:cNvSpPr/>
          <p:nvPr/>
        </p:nvSpPr>
        <p:spPr>
          <a:xfrm>
            <a:off x="6460480" y="3701207"/>
            <a:ext cx="2072878" cy="928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27"/>
              </a:lnSpc>
            </a:pPr>
            <a:r>
              <a:rPr lang="en-US" sz="1142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Ayudan a identificar las causas raíces de un problema, desglosando y analizando las posibles causas.</a:t>
            </a:r>
            <a:endParaRPr lang="en-US" sz="1142"/>
          </a:p>
        </p:txBody>
      </p:sp>
      <p:sp>
        <p:nvSpPr>
          <p:cNvPr id="33" name="Text 8">
            <a:extLst>
              <a:ext uri="{FF2B5EF4-FFF2-40B4-BE49-F238E27FC236}">
                <a16:creationId xmlns:a16="http://schemas.microsoft.com/office/drawing/2014/main" id="{8A36AE3B-D0D1-AF3A-91BC-02E9966D8A9B}"/>
              </a:ext>
            </a:extLst>
          </p:cNvPr>
          <p:cNvSpPr/>
          <p:nvPr/>
        </p:nvSpPr>
        <p:spPr>
          <a:xfrm>
            <a:off x="3674753" y="3070399"/>
            <a:ext cx="2341052" cy="7250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5"/>
              </a:lnSpc>
              <a:buNone/>
            </a:pPr>
            <a:r>
              <a:rPr lang="en-US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Diagramas de Dispersión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20</Slides>
  <Notes>19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Business Annual Report by Slidesgo</vt:lpstr>
      <vt:lpstr>Slidesgo Final Pages</vt:lpstr>
      <vt:lpstr>Etapa de Control de la calidad  Grupo CC3</vt:lpstr>
      <vt:lpstr>Contenido</vt:lpstr>
      <vt:lpstr>Introducción y Fundamentos del Control de Calidad Jeimmy Eche</vt:lpstr>
      <vt:lpstr>Introducción</vt:lpstr>
      <vt:lpstr>Objetivos y evolución del control de la calidad</vt:lpstr>
      <vt:lpstr>Principios</vt:lpstr>
      <vt:lpstr>Herramientas y Técnicas del Control de Calidad </vt:lpstr>
      <vt:lpstr>Presentación de PowerPoint</vt:lpstr>
      <vt:lpstr>Presentación de PowerPoint</vt:lpstr>
      <vt:lpstr>Técnicas Avanzadas de Calidad</vt:lpstr>
      <vt:lpstr>Uso de Software para el Control de Calidad </vt:lpstr>
      <vt:lpstr>Implementación del Control de Calidad en los Procesos Oscar Castillo</vt:lpstr>
      <vt:lpstr>Planificación del Control de Calidad</vt:lpstr>
      <vt:lpstr>Ejecución del Control de Calidad</vt:lpstr>
      <vt:lpstr>Evaluación y Mejora Continua</vt:lpstr>
      <vt:lpstr>Casos Prácticos y Ejemplos Reales de Control de Calidad Jerson Andino</vt:lpstr>
      <vt:lpstr>Casos prácticos</vt:lpstr>
      <vt:lpstr>Toyota</vt:lpstr>
      <vt:lpstr>Lecciones Aprendidas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de Control de la calidad  Grupo CC3</dc:title>
  <cp:revision>246</cp:revision>
  <dcterms:modified xsi:type="dcterms:W3CDTF">2024-07-16T14:46:56Z</dcterms:modified>
</cp:coreProperties>
</file>