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62" d="100"/>
          <a:sy n="162" d="100"/>
        </p:scale>
        <p:origin x="161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Thursday, February 2, 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570150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Thursday, February 2, 2023</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224151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Thursday, February 2, 2023</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161340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Thursday, February 2, 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523517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Thursday, February 2, 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13310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Thursday, February 2, 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320356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Thursday, February 2, 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748924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Thursday, February 2, 2023</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033826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Thursday, February 2,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618417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Thursday, February 2, 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668809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Thursday, February 2, 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25293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Thursday, February 2, 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307912457"/>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2694DB8-8929-09FE-55C5-353964259548}"/>
              </a:ext>
            </a:extLst>
          </p:cNvPr>
          <p:cNvSpPr>
            <a:spLocks noGrp="1"/>
          </p:cNvSpPr>
          <p:nvPr>
            <p:ph type="ctrTitle"/>
          </p:nvPr>
        </p:nvSpPr>
        <p:spPr>
          <a:xfrm>
            <a:off x="550864" y="549275"/>
            <a:ext cx="6373812" cy="984885"/>
          </a:xfrm>
        </p:spPr>
        <p:txBody>
          <a:bodyPr wrap="square" anchor="ctr">
            <a:normAutofit/>
          </a:bodyPr>
          <a:lstStyle/>
          <a:p>
            <a:r>
              <a:rPr lang="en-US" sz="4800" dirty="0"/>
              <a:t>Insanity in Tennessee</a:t>
            </a:r>
          </a:p>
        </p:txBody>
      </p:sp>
      <p:sp>
        <p:nvSpPr>
          <p:cNvPr id="3" name="Subtitle 2">
            <a:extLst>
              <a:ext uri="{FF2B5EF4-FFF2-40B4-BE49-F238E27FC236}">
                <a16:creationId xmlns:a16="http://schemas.microsoft.com/office/drawing/2014/main" id="{FE5478E7-45AD-86C1-E769-35523D67A904}"/>
              </a:ext>
            </a:extLst>
          </p:cNvPr>
          <p:cNvSpPr>
            <a:spLocks noGrp="1"/>
          </p:cNvSpPr>
          <p:nvPr>
            <p:ph type="subTitle" idx="1"/>
          </p:nvPr>
        </p:nvSpPr>
        <p:spPr>
          <a:xfrm flipH="1" flipV="1">
            <a:off x="6725540" y="1534160"/>
            <a:ext cx="415035" cy="687747"/>
          </a:xfrm>
        </p:spPr>
        <p:txBody>
          <a:bodyPr anchor="ctr">
            <a:normAutofit/>
          </a:bodyPr>
          <a:lstStyle/>
          <a:p>
            <a:pPr algn="ctr"/>
            <a:r>
              <a:rPr lang="en-US" dirty="0">
                <a:solidFill>
                  <a:schemeClr val="tx1">
                    <a:alpha val="60000"/>
                  </a:schemeClr>
                </a:solidFill>
              </a:rPr>
              <a:t>  </a:t>
            </a:r>
          </a:p>
          <a:p>
            <a:pPr algn="ctr"/>
            <a:endParaRPr lang="en-US" dirty="0">
              <a:solidFill>
                <a:schemeClr val="tx1">
                  <a:alpha val="60000"/>
                </a:schemeClr>
              </a:solidFill>
            </a:endParaRPr>
          </a:p>
        </p:txBody>
      </p:sp>
      <p:pic>
        <p:nvPicPr>
          <p:cNvPr id="28" name="Picture 3" descr="Network connection abstract against a white background">
            <a:extLst>
              <a:ext uri="{FF2B5EF4-FFF2-40B4-BE49-F238E27FC236}">
                <a16:creationId xmlns:a16="http://schemas.microsoft.com/office/drawing/2014/main" id="{31AA9809-195A-E207-D521-40047E349906}"/>
              </a:ext>
            </a:extLst>
          </p:cNvPr>
          <p:cNvPicPr>
            <a:picLocks noChangeAspect="1"/>
          </p:cNvPicPr>
          <p:nvPr/>
        </p:nvPicPr>
        <p:blipFill rotWithShape="1">
          <a:blip r:embed="rId2"/>
          <a:srcRect t="41331"/>
          <a:stretch/>
        </p:blipFill>
        <p:spPr>
          <a:xfrm>
            <a:off x="0" y="1415846"/>
            <a:ext cx="12191980" cy="5442154"/>
          </a:xfrm>
          <a:custGeom>
            <a:avLst/>
            <a:gdLst/>
            <a:ahLst/>
            <a:cxnLst/>
            <a:rect l="l" t="t" r="r" b="b"/>
            <a:pathLst>
              <a:path w="12192000" h="4774564">
                <a:moveTo>
                  <a:pt x="0" y="0"/>
                </a:moveTo>
                <a:lnTo>
                  <a:pt x="12192000" y="0"/>
                </a:lnTo>
                <a:lnTo>
                  <a:pt x="12192000" y="4774564"/>
                </a:lnTo>
                <a:lnTo>
                  <a:pt x="0" y="4774564"/>
                </a:lnTo>
                <a:close/>
              </a:path>
            </a:pathLst>
          </a:custGeom>
        </p:spPr>
      </p:pic>
      <p:sp>
        <p:nvSpPr>
          <p:cNvPr id="29" name="Rectangle 10">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66082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1FED4-8420-287B-5B74-FD9B89A81294}"/>
              </a:ext>
            </a:extLst>
          </p:cNvPr>
          <p:cNvSpPr>
            <a:spLocks noGrp="1"/>
          </p:cNvSpPr>
          <p:nvPr>
            <p:ph type="title"/>
          </p:nvPr>
        </p:nvSpPr>
        <p:spPr/>
        <p:txBody>
          <a:bodyPr>
            <a:normAutofit fontScale="90000"/>
          </a:bodyPr>
          <a:lstStyle/>
          <a:p>
            <a:r>
              <a:rPr lang="en-US" dirty="0"/>
              <a:t>What could have caused “Death by Insanity”?</a:t>
            </a:r>
            <a:br>
              <a:rPr lang="en-US" dirty="0"/>
            </a:br>
            <a:endParaRPr lang="en-US" dirty="0"/>
          </a:p>
        </p:txBody>
      </p:sp>
      <p:sp>
        <p:nvSpPr>
          <p:cNvPr id="3" name="Content Placeholder 2">
            <a:extLst>
              <a:ext uri="{FF2B5EF4-FFF2-40B4-BE49-F238E27FC236}">
                <a16:creationId xmlns:a16="http://schemas.microsoft.com/office/drawing/2014/main" id="{0E76203B-3BD3-3663-C77F-01E89CDE0ED9}"/>
              </a:ext>
            </a:extLst>
          </p:cNvPr>
          <p:cNvSpPr>
            <a:spLocks noGrp="1"/>
          </p:cNvSpPr>
          <p:nvPr>
            <p:ph idx="1"/>
          </p:nvPr>
        </p:nvSpPr>
        <p:spPr/>
        <p:txBody>
          <a:bodyPr>
            <a:normAutofit/>
          </a:bodyPr>
          <a:lstStyle/>
          <a:p>
            <a:r>
              <a:rPr lang="en-US" dirty="0"/>
              <a:t>From 1846 to 1915 there were 20 individuals (mostly male) who seemed to have passed from “insanity”.  This leads me to believe that “insanity” could be related to PTSD. The dates and ages with which these individuals had passed correlate to dates during times of warfare and general unrest. </a:t>
            </a:r>
          </a:p>
          <a:p>
            <a:r>
              <a:rPr lang="en-US" dirty="0"/>
              <a:t>During these years there were several wars and slavery was at its peak. To give an example, </a:t>
            </a:r>
            <a:r>
              <a:rPr lang="en-US" dirty="0" err="1"/>
              <a:t>Mr.Lowe</a:t>
            </a:r>
            <a:r>
              <a:rPr lang="en-US" dirty="0"/>
              <a:t>, who  was alive during the War of 1812, could have been a veteran. The term “insanity” was most likely used to describe symptoms of PTSD, as the term and illness was not identified until 1915 with the name “Shell Shock”. Another example is , William </a:t>
            </a:r>
            <a:r>
              <a:rPr lang="en-US" dirty="0" err="1"/>
              <a:t>BrownLowe</a:t>
            </a:r>
            <a:r>
              <a:rPr lang="en-US" dirty="0"/>
              <a:t>, who was a black male in the early 1800s and most likely a victim of slavery. </a:t>
            </a:r>
          </a:p>
          <a:p>
            <a:r>
              <a:rPr lang="en-US" dirty="0"/>
              <a:t>This idea can be carried into the later years as the ages of the people who died from “insanity” can be correlated with the age of soldiers at the time.</a:t>
            </a:r>
          </a:p>
          <a:p>
            <a:endParaRPr lang="en-US" dirty="0"/>
          </a:p>
        </p:txBody>
      </p:sp>
    </p:spTree>
    <p:extLst>
      <p:ext uri="{BB962C8B-B14F-4D97-AF65-F5344CB8AC3E}">
        <p14:creationId xmlns:p14="http://schemas.microsoft.com/office/powerpoint/2010/main" val="4079596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81EF-A571-2B89-72A0-161207111866}"/>
              </a:ext>
            </a:extLst>
          </p:cNvPr>
          <p:cNvSpPr>
            <a:spLocks noGrp="1"/>
          </p:cNvSpPr>
          <p:nvPr>
            <p:ph type="title"/>
          </p:nvPr>
        </p:nvSpPr>
        <p:spPr>
          <a:xfrm>
            <a:off x="549536" y="540729"/>
            <a:ext cx="11091600" cy="1332000"/>
          </a:xfrm>
        </p:spPr>
        <p:txBody>
          <a:bodyPr wrap="square" anchor="b">
            <a:normAutofit/>
          </a:bodyPr>
          <a:lstStyle/>
          <a:p>
            <a:br>
              <a:rPr lang="en-US" sz="800" dirty="0">
                <a:latin typeface="+mn-lt"/>
              </a:rPr>
            </a:br>
            <a:endParaRPr lang="en-US" sz="800" dirty="0">
              <a:latin typeface="+mn-lt"/>
            </a:endParaRPr>
          </a:p>
        </p:txBody>
      </p:sp>
      <p:sp>
        <p:nvSpPr>
          <p:cNvPr id="6" name="Text Placeholder 5">
            <a:extLst>
              <a:ext uri="{FF2B5EF4-FFF2-40B4-BE49-F238E27FC236}">
                <a16:creationId xmlns:a16="http://schemas.microsoft.com/office/drawing/2014/main" id="{B1F803B9-02D7-A37E-F771-52F80F76E81F}"/>
              </a:ext>
            </a:extLst>
          </p:cNvPr>
          <p:cNvSpPr>
            <a:spLocks noGrp="1"/>
          </p:cNvSpPr>
          <p:nvPr>
            <p:ph idx="1"/>
          </p:nvPr>
        </p:nvSpPr>
        <p:spPr>
          <a:xfrm flipV="1">
            <a:off x="0" y="6858000"/>
            <a:ext cx="12192000" cy="322128"/>
          </a:xfrm>
        </p:spPr>
        <p:txBody>
          <a:bodyPr>
            <a:normAutofit fontScale="77500" lnSpcReduction="20000"/>
          </a:bodyPr>
          <a:lstStyle/>
          <a:p>
            <a:r>
              <a:rPr lang="en-US" dirty="0"/>
              <a:t> </a:t>
            </a:r>
          </a:p>
          <a:p>
            <a:endParaRPr lang="en-US" dirty="0"/>
          </a:p>
          <a:p>
            <a:endParaRPr lang="en-US" dirty="0"/>
          </a:p>
          <a:p>
            <a:endParaRPr lang="en-US" dirty="0"/>
          </a:p>
          <a:p>
            <a:endParaRPr lang="en-US" dirty="0"/>
          </a:p>
        </p:txBody>
      </p:sp>
      <p:sp>
        <p:nvSpPr>
          <p:cNvPr id="23" name="TextBox 22">
            <a:extLst>
              <a:ext uri="{FF2B5EF4-FFF2-40B4-BE49-F238E27FC236}">
                <a16:creationId xmlns:a16="http://schemas.microsoft.com/office/drawing/2014/main" id="{BABA2517-6405-A525-01C5-60FD7D770AF5}"/>
              </a:ext>
            </a:extLst>
          </p:cNvPr>
          <p:cNvSpPr txBox="1"/>
          <p:nvPr/>
        </p:nvSpPr>
        <p:spPr>
          <a:xfrm>
            <a:off x="2664152" y="79064"/>
            <a:ext cx="6097424" cy="923330"/>
          </a:xfrm>
          <a:prstGeom prst="rect">
            <a:avLst/>
          </a:prstGeom>
          <a:noFill/>
        </p:spPr>
        <p:txBody>
          <a:bodyPr wrap="square">
            <a:spAutoFit/>
          </a:bodyPr>
          <a:lstStyle/>
          <a:p>
            <a:r>
              <a:rPr lang="en-US" dirty="0"/>
              <a:t>Slavery (Approx. 1760-1864) -War of 1812 (1812-1815)- Mexican War (1846-1848)- Civil War (1861-1865) -Spanish-American War (1898-1902)- Indian Wars (Approx. 1817-1898)</a:t>
            </a:r>
          </a:p>
        </p:txBody>
      </p:sp>
      <p:pic>
        <p:nvPicPr>
          <p:cNvPr id="27" name="Picture 26" descr="Chart, line chart, scatter chart&#10;&#10;Description automatically generated">
            <a:extLst>
              <a:ext uri="{FF2B5EF4-FFF2-40B4-BE49-F238E27FC236}">
                <a16:creationId xmlns:a16="http://schemas.microsoft.com/office/drawing/2014/main" id="{811C3548-4517-622A-821F-271D14E61B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536" y="1776086"/>
            <a:ext cx="10819417" cy="4541185"/>
          </a:xfrm>
          <a:prstGeom prst="rect">
            <a:avLst/>
          </a:prstGeom>
        </p:spPr>
      </p:pic>
    </p:spTree>
    <p:extLst>
      <p:ext uri="{BB962C8B-B14F-4D97-AF65-F5344CB8AC3E}">
        <p14:creationId xmlns:p14="http://schemas.microsoft.com/office/powerpoint/2010/main" val="141558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A5A68-009C-FE62-1D47-BB6380B263C7}"/>
              </a:ext>
            </a:extLst>
          </p:cNvPr>
          <p:cNvSpPr>
            <a:spLocks noGrp="1"/>
          </p:cNvSpPr>
          <p:nvPr>
            <p:ph type="title"/>
          </p:nvPr>
        </p:nvSpPr>
        <p:spPr/>
        <p:txBody>
          <a:bodyPr>
            <a:normAutofit fontScale="90000"/>
          </a:bodyPr>
          <a:lstStyle/>
          <a:p>
            <a:r>
              <a:rPr lang="en-US" dirty="0"/>
              <a:t>If you are interested in learning more about the history of the Nashville City Cemetery please visit and participate in one of the many events hosted here. Check out the Nashville City Cemetery website and social media down below!</a:t>
            </a:r>
            <a:br>
              <a:rPr lang="en-US" dirty="0"/>
            </a:br>
            <a:r>
              <a:rPr lang="en-US" dirty="0"/>
              <a:t> </a:t>
            </a:r>
          </a:p>
        </p:txBody>
      </p:sp>
      <p:sp>
        <p:nvSpPr>
          <p:cNvPr id="3" name="Content Placeholder 2">
            <a:extLst>
              <a:ext uri="{FF2B5EF4-FFF2-40B4-BE49-F238E27FC236}">
                <a16:creationId xmlns:a16="http://schemas.microsoft.com/office/drawing/2014/main" id="{D79D4FC2-ECE5-FA23-51D8-EF5713DB6510}"/>
              </a:ext>
            </a:extLst>
          </p:cNvPr>
          <p:cNvSpPr>
            <a:spLocks noGrp="1"/>
          </p:cNvSpPr>
          <p:nvPr>
            <p:ph idx="1"/>
          </p:nvPr>
        </p:nvSpPr>
        <p:spPr>
          <a:xfrm>
            <a:off x="550863" y="4100052"/>
            <a:ext cx="11090274" cy="1992772"/>
          </a:xfrm>
        </p:spPr>
        <p:txBody>
          <a:bodyPr/>
          <a:lstStyle/>
          <a:p>
            <a:pPr>
              <a:buFont typeface="Wingdings" panose="05000000000000000000" pitchFamily="2" charset="2"/>
              <a:buChar char="v"/>
            </a:pPr>
            <a:r>
              <a:rPr lang="en-US" dirty="0"/>
              <a:t>www.instagram.com/nashvillecitycemetery/</a:t>
            </a:r>
          </a:p>
          <a:p>
            <a:pPr>
              <a:buFont typeface="Wingdings" panose="05000000000000000000" pitchFamily="2" charset="2"/>
              <a:buChar char="v"/>
            </a:pPr>
            <a:r>
              <a:rPr lang="en-US" dirty="0"/>
              <a:t>www.facebook.com/nashcitycemetery</a:t>
            </a:r>
          </a:p>
          <a:p>
            <a:pPr>
              <a:buFont typeface="Wingdings" panose="05000000000000000000" pitchFamily="2" charset="2"/>
              <a:buChar char="v"/>
            </a:pPr>
            <a:r>
              <a:rPr lang="en-US" dirty="0"/>
              <a:t>www.thenashvillecitycemetery.org/index-2.html</a:t>
            </a:r>
          </a:p>
          <a:p>
            <a:endParaRPr lang="en-US" dirty="0"/>
          </a:p>
        </p:txBody>
      </p:sp>
    </p:spTree>
    <p:extLst>
      <p:ext uri="{BB962C8B-B14F-4D97-AF65-F5344CB8AC3E}">
        <p14:creationId xmlns:p14="http://schemas.microsoft.com/office/powerpoint/2010/main" val="3048250580"/>
      </p:ext>
    </p:extLst>
  </p:cSld>
  <p:clrMapOvr>
    <a:masterClrMapping/>
  </p:clrMapOvr>
</p:sld>
</file>

<file path=ppt/theme/theme1.xml><?xml version="1.0" encoding="utf-8"?>
<a:theme xmlns:a="http://schemas.openxmlformats.org/drawingml/2006/main" name="3DFloat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158</TotalTime>
  <Words>303</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Sitka Heading</vt:lpstr>
      <vt:lpstr>Source Sans Pro</vt:lpstr>
      <vt:lpstr>Wingdings</vt:lpstr>
      <vt:lpstr>3DFloatVTI</vt:lpstr>
      <vt:lpstr>Insanity in Tennessee</vt:lpstr>
      <vt:lpstr>What could have caused “Death by Insanity”? </vt:lpstr>
      <vt:lpstr> </vt:lpstr>
      <vt:lpstr>If you are interested in learning more about the history of the Nashville City Cemetery please visit and participate in one of the many events hosted here. Check out the Nashville City Cemetery website and social media down below!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Insanity in Tennessee</dc:title>
  <dc:creator>Jerod  Spence</dc:creator>
  <cp:lastModifiedBy>Jerod  Spence</cp:lastModifiedBy>
  <cp:revision>8</cp:revision>
  <dcterms:created xsi:type="dcterms:W3CDTF">2023-02-02T02:01:18Z</dcterms:created>
  <dcterms:modified xsi:type="dcterms:W3CDTF">2023-02-02T21:28:29Z</dcterms:modified>
</cp:coreProperties>
</file>