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85" r:id="rId3"/>
    <p:sldId id="390" r:id="rId4"/>
    <p:sldId id="419" r:id="rId5"/>
    <p:sldId id="418" r:id="rId6"/>
    <p:sldId id="420" r:id="rId7"/>
    <p:sldId id="421" r:id="rId8"/>
    <p:sldId id="42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7BB08-0734-43EE-87C8-6E370DA133D4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62F4F-D36E-4660-8C32-139EB94A2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81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5123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0DB2DC-4C9A-4742-B13C-FB6460FD3503}" type="slidenum"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000000"/>
                </a:solidFill>
              </a:rPr>
              <a:t>3</a:t>
            </a:fld>
            <a:endParaRPr lang="zh-CN" alt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897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000000"/>
                </a:solidFill>
              </a:rPr>
              <a:t>4</a:t>
            </a:fld>
            <a:endParaRPr lang="zh-CN" alt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808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000000"/>
                </a:solidFill>
              </a:rPr>
              <a:t>5</a:t>
            </a:fld>
            <a:endParaRPr lang="zh-CN" alt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267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000000"/>
                </a:solidFill>
              </a:rPr>
              <a:t>6</a:t>
            </a:fld>
            <a:endParaRPr lang="zh-CN" alt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662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000000"/>
                </a:solidFill>
              </a:rPr>
              <a:t>7</a:t>
            </a:fld>
            <a:endParaRPr lang="zh-CN" alt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16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54D80-BA0B-FEAE-D285-9E1C55602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7AB7D4-A730-A02D-C7B7-6D8CB1713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28CA9C-B3FC-44E0-27C6-648B01370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A9EC-C1F7-44A2-911B-833FDABDAEF9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EA39B0-2B18-0C72-42AC-F3E01F14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38CB1-DE0C-A22D-4F65-B164050D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0B81-F842-4F3C-A56D-67156DA34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80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36DBE-2305-76F4-B940-0F83891D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7723DE-13E4-A5CE-600D-5E1FA0CF1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7D114B-EB91-6E93-A05E-6F537C913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A9EC-C1F7-44A2-911B-833FDABDAEF9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9944DE-8936-DF97-72ED-DC94FD48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03C1C-2267-4BA2-08BA-3DDBC723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0B81-F842-4F3C-A56D-67156DA34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B5D5F6-B964-2BDF-FF03-E7AA5C0A5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351DFA-741C-6FD8-74DA-4F6AEA189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6DE258-F03E-6669-765B-D0B3DB20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A9EC-C1F7-44A2-911B-833FDABDAEF9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9C35C-DE36-BBBC-A60E-0C01DED9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50A65D-6976-1CD2-8B06-2F8D95D2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0B81-F842-4F3C-A56D-67156DA34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565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8749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8439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768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8800" y="1416051"/>
            <a:ext cx="5289551" cy="479424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64251" y="1416051"/>
            <a:ext cx="5289551" cy="479424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0493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9"/>
            <a:ext cx="4873575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9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5903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926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6697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985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75CD0-1DB0-96AF-C1EB-D3772698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39B3B-47DD-5C3E-2A21-B637CCF09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9A3117-1921-85DA-574E-B4C84FAA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A9EC-C1F7-44A2-911B-833FDABDAEF9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B742BD-8969-363C-0793-848DEA89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736E86-A086-9AED-6B50-AA081D13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0B81-F842-4F3C-A56D-67156DA34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0772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1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3" panose="05040102010807070707" pitchFamily="18" charset="2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rgbClr val="09886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922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552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55051" y="169333"/>
            <a:ext cx="2698749" cy="604096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8800" y="169333"/>
            <a:ext cx="7939801" cy="604096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58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F5E1B-9C23-111D-0225-54D00FB0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AF8DDA-BB66-6829-67C0-09A8E403D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2EBCFE-7A7B-A484-EB5B-B069102C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A9EC-C1F7-44A2-911B-833FDABDAEF9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F8EFA-CF2F-D160-93E9-C1F25EE1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9F39F-8BA7-1DC2-89FF-7282D084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0B81-F842-4F3C-A56D-67156DA34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8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78B4F-C60C-2A84-B9ED-8077233B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D8FEFD-9629-2377-725C-BEEF8B336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AEAD31-4AE1-7019-7EDF-863635AA7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7E38AA-F456-8F15-C3B2-34F85BBDE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A9EC-C1F7-44A2-911B-833FDABDAEF9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E9AE8F-5610-BD80-2038-4F77DE9E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83F13B-32B3-A7BF-599B-65D5933F9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0B81-F842-4F3C-A56D-67156DA34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79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8D762-3BBB-F8A6-B2BF-2DE1422FA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DEB4B8-044C-3F79-8C4B-B9C2813DC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389AF6-8CE3-4E8F-689A-6CD2F505C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98C7DD-588B-62F2-6FD9-75D8B6897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01F045-EBA1-759D-426D-2E6460002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6131F-F52B-06C3-F307-C11F5B64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A9EC-C1F7-44A2-911B-833FDABDAEF9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E1D6CD-C6D9-16BB-E675-5D859359E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94B353-E83E-0A3B-E756-DE6B8C1F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0B81-F842-4F3C-A56D-67156DA34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70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A7AB4-12F2-0C9F-5DE1-A2C86AAF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144C84-F6F4-EC88-96E8-7F675ECE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A9EC-C1F7-44A2-911B-833FDABDAEF9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A377EC-B965-7CFA-7A43-B3B919BF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A0E86E-A46E-CF5D-50A3-8826BAA5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0B81-F842-4F3C-A56D-67156DA34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04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583CB5-C9A7-45FE-C0D0-48E0E6C06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A9EC-C1F7-44A2-911B-833FDABDAEF9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A23466-7053-3F66-1E0C-CE54ADD4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DF29C7-2312-EC88-2BEE-A87BAE5A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0B81-F842-4F3C-A56D-67156DA34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26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FFFCA-4E49-69A8-E71E-641601AA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8AE58D-DA35-62FA-4BAE-11A8EFC91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F0E9A8-6CFF-A0A2-F635-5858681FE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5304E-759F-14E5-C54D-7C14302E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A9EC-C1F7-44A2-911B-833FDABDAEF9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830374-F0F9-E821-82E7-15FC1C14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66B40D-42F9-85C2-4454-4DAC56BB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0B81-F842-4F3C-A56D-67156DA34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15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E1AE2-9E04-8628-795D-F5BE6DCB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D4CB5D-193E-9A39-9AC8-2B56D94A2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ACAF63-9182-CFAE-AE9B-926EA3AFD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DB0F86-2A7C-A37B-0C84-821A37E2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A9EC-C1F7-44A2-911B-833FDABDAEF9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8650A5-46D7-2D41-9B09-81724685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7387B4-397C-0F6B-28C4-5B569349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00B81-F842-4F3C-A56D-67156DA34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4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6D8856-C69B-00F8-1BA2-0AC1E0A1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ABC52D-79FC-F85E-72A1-3C1FC7FF4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F0C296-5ECB-9F47-B299-963C72CBF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9A9EC-C1F7-44A2-911B-833FDABDAEF9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98B1C-E5BC-8DE9-C054-D320C399A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B10C0-3303-4B76-EE3F-7CD9A57AA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00B81-F842-4F3C-A56D-67156DA34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66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9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51" name="组合 6"/>
          <p:cNvGrpSpPr/>
          <p:nvPr/>
        </p:nvGrpSpPr>
        <p:grpSpPr>
          <a:xfrm>
            <a:off x="9691688" y="0"/>
            <a:ext cx="2501900" cy="1989138"/>
            <a:chOff x="0" y="0"/>
            <a:chExt cx="2704943" cy="2870458"/>
          </a:xfrm>
        </p:grpSpPr>
        <p:sp>
          <p:nvSpPr>
            <p:cNvPr id="2052" name="任意多边形 11"/>
            <p:cNvSpPr>
              <a:spLocks noChangeArrowheads="1"/>
            </p:cNvSpPr>
            <p:nvPr/>
          </p:nvSpPr>
          <p:spPr bwMode="auto">
            <a:xfrm rot="10800000">
              <a:off x="0" y="0"/>
              <a:ext cx="2545323" cy="2192361"/>
            </a:xfrm>
            <a:custGeom>
              <a:avLst/>
              <a:gdLst>
                <a:gd name="T0" fmla="*/ 2544429 w 2544429"/>
                <a:gd name="T1" fmla="*/ 2193473 h 2193473"/>
                <a:gd name="T2" fmla="*/ 0 w 2544429"/>
                <a:gd name="T3" fmla="*/ 2193473 h 2193473"/>
                <a:gd name="T4" fmla="*/ 1272214 w 2544429"/>
                <a:gd name="T5" fmla="*/ 0 h 2193473"/>
                <a:gd name="T6" fmla="*/ 2544429 w 2544429"/>
                <a:gd name="T7" fmla="*/ 2193473 h 2193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4429" h="2193473">
                  <a:moveTo>
                    <a:pt x="2544429" y="2193473"/>
                  </a:moveTo>
                  <a:lnTo>
                    <a:pt x="0" y="2193473"/>
                  </a:lnTo>
                  <a:lnTo>
                    <a:pt x="1272214" y="0"/>
                  </a:lnTo>
                  <a:lnTo>
                    <a:pt x="2544429" y="2193473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3" name="任意多边形 12"/>
            <p:cNvSpPr>
              <a:spLocks noChangeArrowheads="1"/>
            </p:cNvSpPr>
            <p:nvPr/>
          </p:nvSpPr>
          <p:spPr bwMode="auto">
            <a:xfrm rot="10800000">
              <a:off x="892494" y="158071"/>
              <a:ext cx="1812449" cy="2169451"/>
            </a:xfrm>
            <a:custGeom>
              <a:avLst/>
              <a:gdLst>
                <a:gd name="T0" fmla="*/ 1812046 w 1812046"/>
                <a:gd name="T1" fmla="*/ 2165347 h 2165347"/>
                <a:gd name="T2" fmla="*/ 0 w 1812046"/>
                <a:gd name="T3" fmla="*/ 2165347 h 2165347"/>
                <a:gd name="T4" fmla="*/ 0 w 1812046"/>
                <a:gd name="T5" fmla="*/ 958870 h 2165347"/>
                <a:gd name="T6" fmla="*/ 556145 w 1812046"/>
                <a:gd name="T7" fmla="*/ 0 h 2165347"/>
                <a:gd name="T8" fmla="*/ 1812046 w 1812046"/>
                <a:gd name="T9" fmla="*/ 2165347 h 2165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046" h="2165347">
                  <a:moveTo>
                    <a:pt x="1812046" y="2165347"/>
                  </a:moveTo>
                  <a:lnTo>
                    <a:pt x="0" y="2165347"/>
                  </a:lnTo>
                  <a:lnTo>
                    <a:pt x="0" y="958870"/>
                  </a:lnTo>
                  <a:lnTo>
                    <a:pt x="556145" y="0"/>
                  </a:lnTo>
                  <a:lnTo>
                    <a:pt x="1812046" y="2165347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4" name="等腰三角形 13"/>
            <p:cNvSpPr>
              <a:spLocks noChangeArrowheads="1"/>
            </p:cNvSpPr>
            <p:nvPr/>
          </p:nvSpPr>
          <p:spPr bwMode="auto">
            <a:xfrm rot="10800000">
              <a:off x="1271803" y="359667"/>
              <a:ext cx="1417692" cy="1221032"/>
            </a:xfrm>
            <a:prstGeom prst="triangle">
              <a:avLst>
                <a:gd name="adj" fmla="val 50000"/>
              </a:avLst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" name="等腰三角形 14"/>
            <p:cNvSpPr>
              <a:spLocks noChangeArrowheads="1"/>
            </p:cNvSpPr>
            <p:nvPr/>
          </p:nvSpPr>
          <p:spPr bwMode="auto">
            <a:xfrm rot="10800000">
              <a:off x="688250" y="1621934"/>
              <a:ext cx="662505" cy="570427"/>
            </a:xfrm>
            <a:prstGeom prst="triangle">
              <a:avLst>
                <a:gd name="adj" fmla="val 50000"/>
              </a:avLst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" name="等腰三角形 15"/>
            <p:cNvSpPr>
              <a:spLocks noChangeArrowheads="1"/>
            </p:cNvSpPr>
            <p:nvPr/>
          </p:nvSpPr>
          <p:spPr bwMode="auto">
            <a:xfrm rot="10800000">
              <a:off x="2346229" y="2043454"/>
              <a:ext cx="229989" cy="197015"/>
            </a:xfrm>
            <a:prstGeom prst="triangle">
              <a:avLst>
                <a:gd name="adj" fmla="val 50000"/>
              </a:avLst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7" name="等腰三角形 16"/>
            <p:cNvSpPr>
              <a:spLocks noChangeArrowheads="1"/>
            </p:cNvSpPr>
            <p:nvPr/>
          </p:nvSpPr>
          <p:spPr bwMode="auto">
            <a:xfrm rot="10800000">
              <a:off x="1639099" y="2671152"/>
              <a:ext cx="229989" cy="199306"/>
            </a:xfrm>
            <a:prstGeom prst="triangle">
              <a:avLst>
                <a:gd name="adj" fmla="val 50000"/>
              </a:avLst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8" name="等腰三角形 17"/>
            <p:cNvSpPr>
              <a:spLocks noChangeArrowheads="1"/>
            </p:cNvSpPr>
            <p:nvPr/>
          </p:nvSpPr>
          <p:spPr bwMode="auto">
            <a:xfrm rot="10800000">
              <a:off x="1592758" y="2157997"/>
              <a:ext cx="231705" cy="199306"/>
            </a:xfrm>
            <a:prstGeom prst="triangle">
              <a:avLst>
                <a:gd name="adj" fmla="val 50000"/>
              </a:avLst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9" name="等腰三角形 18"/>
            <p:cNvSpPr>
              <a:spLocks noChangeArrowheads="1"/>
            </p:cNvSpPr>
            <p:nvPr/>
          </p:nvSpPr>
          <p:spPr bwMode="auto">
            <a:xfrm rot="10800000">
              <a:off x="1869088" y="2293159"/>
              <a:ext cx="401622" cy="345920"/>
            </a:xfrm>
            <a:prstGeom prst="triangle">
              <a:avLst>
                <a:gd name="adj" fmla="val 50000"/>
              </a:avLst>
            </a:prstGeom>
            <a:solidFill>
              <a:srgbClr val="516D82">
                <a:alpha val="70000"/>
              </a:srgb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0" name="等腰三角形 19"/>
            <p:cNvSpPr>
              <a:spLocks noChangeArrowheads="1"/>
            </p:cNvSpPr>
            <p:nvPr/>
          </p:nvSpPr>
          <p:spPr bwMode="auto">
            <a:xfrm rot="10800000">
              <a:off x="327819" y="1143144"/>
              <a:ext cx="228273" cy="201596"/>
            </a:xfrm>
            <a:prstGeom prst="triangle">
              <a:avLst>
                <a:gd name="adj" fmla="val 50000"/>
              </a:avLst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61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eaLnBrk="1" hangingPunct="1">
              <a:buFont typeface="Arial" panose="020B0604020202020204" pitchFamily="34" charset="0"/>
              <a:buNone/>
              <a:defRPr sz="1200" noProof="1">
                <a:solidFill>
                  <a:srgbClr val="9D9D9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2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 eaLnBrk="1" hangingPunct="1">
              <a:buFont typeface="Arial" panose="020B0604020202020204" pitchFamily="34" charset="0"/>
              <a:buNone/>
              <a:defRPr sz="1200" noProof="1">
                <a:solidFill>
                  <a:srgbClr val="9D9D9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3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9D9D9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  <p:sp>
        <p:nvSpPr>
          <p:cNvPr id="2055" name="KSO_BT1"/>
          <p:cNvSpPr>
            <a:spLocks noGrp="1"/>
          </p:cNvSpPr>
          <p:nvPr>
            <p:ph type="title"/>
          </p:nvPr>
        </p:nvSpPr>
        <p:spPr>
          <a:xfrm>
            <a:off x="558800" y="169863"/>
            <a:ext cx="9290050" cy="7953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en-US" altLang="en-US" dirty="0"/>
              <a:t>单击此处编辑母版标题样式</a:t>
            </a:r>
          </a:p>
        </p:txBody>
      </p:sp>
      <p:sp>
        <p:nvSpPr>
          <p:cNvPr id="2056" name="KSO_BC1"/>
          <p:cNvSpPr>
            <a:spLocks noGrp="1"/>
          </p:cNvSpPr>
          <p:nvPr>
            <p:ph type="body"/>
          </p:nvPr>
        </p:nvSpPr>
        <p:spPr>
          <a:xfrm>
            <a:off x="558800" y="1416050"/>
            <a:ext cx="10795000" cy="4794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82670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76250" indent="-476250" algn="just" rtl="0" eaLnBrk="0" fontAlgn="base" hangingPunct="0">
        <a:lnSpc>
          <a:spcPct val="110000"/>
        </a:lnSpc>
        <a:spcBef>
          <a:spcPts val="800"/>
        </a:spcBef>
        <a:spcAft>
          <a:spcPct val="0"/>
        </a:spcAft>
        <a:buClr>
          <a:schemeClr val="accent1"/>
        </a:buClr>
        <a:buSzPct val="60000"/>
        <a:buFont typeface="Wingdings 3" panose="05040102010807070707" pitchFamily="18" charset="2"/>
        <a:buChar char=""/>
        <a:defRPr sz="3200" kern="1200">
          <a:solidFill>
            <a:srgbClr val="09886D"/>
          </a:solidFill>
          <a:latin typeface="+mn-lt"/>
          <a:ea typeface="+mn-ea"/>
          <a:cs typeface="+mn-cs"/>
        </a:defRPr>
      </a:lvl1pPr>
      <a:lvl2pPr marL="476250" lvl="1" indent="-476250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Clr>
          <a:srgbClr val="83BBDD"/>
        </a:buClr>
        <a:buFont typeface="幼圆" panose="02010509060101010101" pitchFamily="49" charset="-122"/>
        <a:buChar char=" 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lvl="2" indent="-304800" algn="l" rtl="0" eaLnBrk="0" fontAlgn="base" hangingPunct="0">
        <a:lnSpc>
          <a:spcPct val="90000"/>
        </a:lnSpc>
        <a:spcBef>
          <a:spcPct val="13400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lvl="3" indent="-304800" algn="l" rtl="0" eaLnBrk="0" fontAlgn="base" hangingPunct="0">
        <a:lnSpc>
          <a:spcPct val="90000"/>
        </a:lnSpc>
        <a:spcBef>
          <a:spcPct val="13400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lvl="4" indent="-304800" algn="l" rtl="0" eaLnBrk="0" fontAlgn="base" hangingPunct="0">
        <a:lnSpc>
          <a:spcPct val="90000"/>
        </a:lnSpc>
        <a:spcBef>
          <a:spcPct val="13400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lvl="5" indent="-304800" algn="l" defTabSz="1219200" eaLnBrk="0" fontAlgn="base" latinLnBrk="0" hangingPunct="0">
        <a:lnSpc>
          <a:spcPct val="90000"/>
        </a:lnSpc>
        <a:spcBef>
          <a:spcPct val="134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400" lvl="6" indent="-304800" algn="l" defTabSz="1219200" eaLnBrk="0" fontAlgn="base" latinLnBrk="0" hangingPunct="0">
        <a:lnSpc>
          <a:spcPct val="90000"/>
        </a:lnSpc>
        <a:spcBef>
          <a:spcPct val="134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572000" lvl="7" indent="-304800" algn="l" defTabSz="1219200" eaLnBrk="0" fontAlgn="base" latinLnBrk="0" hangingPunct="0">
        <a:lnSpc>
          <a:spcPct val="90000"/>
        </a:lnSpc>
        <a:spcBef>
          <a:spcPct val="134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181600" lvl="8" indent="-304800" algn="l" defTabSz="1219200" eaLnBrk="0" fontAlgn="base" latinLnBrk="0" hangingPunct="0">
        <a:lnSpc>
          <a:spcPct val="90000"/>
        </a:lnSpc>
        <a:spcBef>
          <a:spcPct val="134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12192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92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92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92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92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92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7600" lvl="6" indent="0" algn="l" defTabSz="12192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7200" lvl="7" indent="0" algn="l" defTabSz="12192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800" lvl="8" indent="0" algn="l" defTabSz="12192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4615628" y="2979412"/>
            <a:ext cx="5354637" cy="0"/>
          </a:xfrm>
          <a:prstGeom prst="line">
            <a:avLst/>
          </a:prstGeom>
          <a:ln w="38100">
            <a:solidFill>
              <a:srgbClr val="9B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531345" y="814062"/>
            <a:ext cx="5770333" cy="0"/>
          </a:xfrm>
          <a:prstGeom prst="line">
            <a:avLst/>
          </a:prstGeom>
          <a:ln w="38100">
            <a:solidFill>
              <a:srgbClr val="9A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2" name="Rectangle 2"/>
          <p:cNvSpPr>
            <a:spLocks noGrp="1"/>
          </p:cNvSpPr>
          <p:nvPr/>
        </p:nvSpPr>
        <p:spPr>
          <a:xfrm>
            <a:off x="-229128" y="355112"/>
            <a:ext cx="12106275" cy="196373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第二部分</a:t>
            </a:r>
            <a:endParaRPr kumimoji="0" lang="zh-CN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004B2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04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0DB2DC-4C9A-4742-B13C-FB6460FD3503}" type="slidenum"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397B4B5-470D-AEC3-B29D-A561506FD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479" y="6045871"/>
            <a:ext cx="1675797" cy="467802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C82C9784-636D-015A-A746-75EBB4E6711A}"/>
              </a:ext>
            </a:extLst>
          </p:cNvPr>
          <p:cNvSpPr>
            <a:spLocks noGrp="1"/>
          </p:cNvSpPr>
          <p:nvPr/>
        </p:nvSpPr>
        <p:spPr>
          <a:xfrm>
            <a:off x="4143602" y="3646474"/>
            <a:ext cx="3360814" cy="15541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3" panose="05040102010807070707" pitchFamily="18" charset="2"/>
              <a:buChar char=""/>
              <a:defRPr sz="2400" kern="1200">
                <a:solidFill>
                  <a:srgbClr val="09886D"/>
                </a:solidFill>
                <a:latin typeface="+mn-lt"/>
                <a:ea typeface="+mn-ea"/>
                <a:cs typeface="+mn-cs"/>
              </a:defRPr>
            </a:lvl1pPr>
            <a:lvl2pPr marL="357505" lvl="1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83BBDD"/>
              </a:buClr>
              <a:buFont typeface="幼圆" panose="02010509060101010101" pitchFamily="49" charset="-122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ctr" defTabSz="914400" rtl="0" eaLnBrk="0" fontAlgn="base" latinLnBrk="0" hangingPunct="0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>
                <a:srgbClr val="0CB692"/>
              </a:buClr>
              <a:buSzPct val="60000"/>
              <a:buFont typeface="Wingdings 3" panose="05040102010807070707" pitchFamily="18" charset="2"/>
              <a:buNone/>
              <a:tabLst/>
              <a:defRPr/>
            </a:pPr>
            <a:r>
              <a:rPr lang="zh-CN" altLang="en-US" b="1" noProof="1">
                <a:solidFill>
                  <a:srgbClr val="9A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胡佳妮</a:t>
            </a:r>
            <a:endParaRPr kumimoji="0" lang="en-US" altLang="zh-CN" sz="2400" b="1" i="0" u="none" strike="noStrike" kern="1200" cap="none" spc="0" normalizeH="0" baseline="0" noProof="1">
              <a:ln>
                <a:noFill/>
              </a:ln>
              <a:solidFill>
                <a:srgbClr val="9A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>
                <a:srgbClr val="0CB692"/>
              </a:buClr>
              <a:buSzPct val="60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9A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2023.10.17  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9A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二教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9A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515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7"/>
          <p:cNvSpPr txBox="1"/>
          <p:nvPr/>
        </p:nvSpPr>
        <p:spPr>
          <a:xfrm>
            <a:off x="5957888" y="1903413"/>
            <a:ext cx="563562" cy="8318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 dirty="0">
                <a:solidFill>
                  <a:srgbClr val="5E81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rgbClr val="5E818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TextBox 8"/>
          <p:cNvSpPr txBox="1"/>
          <p:nvPr/>
        </p:nvSpPr>
        <p:spPr>
          <a:xfrm>
            <a:off x="6483350" y="2027238"/>
            <a:ext cx="3198311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3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矩阵乘法</a:t>
            </a:r>
          </a:p>
        </p:txBody>
      </p:sp>
      <p:sp>
        <p:nvSpPr>
          <p:cNvPr id="6149" name="TextBox 10"/>
          <p:cNvSpPr txBox="1"/>
          <p:nvPr/>
        </p:nvSpPr>
        <p:spPr>
          <a:xfrm>
            <a:off x="5957888" y="2936875"/>
            <a:ext cx="563562" cy="8318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 dirty="0">
                <a:solidFill>
                  <a:srgbClr val="5E81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800" b="1" dirty="0">
              <a:solidFill>
                <a:srgbClr val="5E818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0" name="TextBox 11"/>
          <p:cNvSpPr txBox="1"/>
          <p:nvPr/>
        </p:nvSpPr>
        <p:spPr>
          <a:xfrm>
            <a:off x="6483350" y="3060700"/>
            <a:ext cx="2424638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3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</a:t>
            </a:r>
          </a:p>
        </p:txBody>
      </p:sp>
      <p:sp>
        <p:nvSpPr>
          <p:cNvPr id="6153" name="TextBox 6"/>
          <p:cNvSpPr txBox="1"/>
          <p:nvPr/>
        </p:nvSpPr>
        <p:spPr>
          <a:xfrm>
            <a:off x="2543175" y="1570038"/>
            <a:ext cx="1771650" cy="36306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15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6154" name="TextBox 7"/>
          <p:cNvSpPr txBox="1"/>
          <p:nvPr/>
        </p:nvSpPr>
        <p:spPr>
          <a:xfrm rot="5400000">
            <a:off x="603250" y="3089275"/>
            <a:ext cx="3400425" cy="769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400" dirty="0">
                <a:solidFill>
                  <a:srgbClr val="5E81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4400" dirty="0">
              <a:solidFill>
                <a:srgbClr val="5E818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9450" y="874713"/>
            <a:ext cx="10839450" cy="5133975"/>
          </a:xfrm>
          <a:prstGeom prst="rect">
            <a:avLst/>
          </a:prstGeom>
          <a:noFill/>
          <a:ln>
            <a:solidFill>
              <a:srgbClr val="D6CF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6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/>
          <p:nvPr/>
        </p:nvSpPr>
        <p:spPr>
          <a:xfrm>
            <a:off x="0" y="0"/>
            <a:ext cx="12192000" cy="792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8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E0CDF0-2FA8-7306-BC6B-BD99495FCB76}"/>
              </a:ext>
            </a:extLst>
          </p:cNvPr>
          <p:cNvSpPr txBox="1"/>
          <p:nvPr/>
        </p:nvSpPr>
        <p:spPr>
          <a:xfrm>
            <a:off x="1689484" y="1468440"/>
            <a:ext cx="9785051" cy="3346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建议提前准备：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中安装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datetime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模块（非必须）、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模块、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pandas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若有需要可以提前学习发于课程群中的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《Python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基础学习资料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若有需要可以提前浏览发于群中的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Jupyter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演示文件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如遇问题可联系助教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35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/>
          <p:nvPr/>
        </p:nvSpPr>
        <p:spPr>
          <a:xfrm>
            <a:off x="0" y="0"/>
            <a:ext cx="12192000" cy="792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8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301038" y="285750"/>
            <a:ext cx="0" cy="2444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232151" y="6435"/>
            <a:ext cx="1665288" cy="808038"/>
          </a:xfrm>
          <a:prstGeom prst="rect">
            <a:avLst/>
          </a:prstGeom>
          <a:solidFill>
            <a:srgbClr val="9B0000"/>
          </a:solidFill>
          <a:ln>
            <a:solidFill>
              <a:srgbClr val="9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9B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002838" y="285750"/>
            <a:ext cx="0" cy="2444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3367724" y="113297"/>
            <a:ext cx="1344613" cy="589380"/>
          </a:xfrm>
          <a:prstGeom prst="rect">
            <a:avLst/>
          </a:prstGeom>
          <a:noFill/>
          <a:ln w="9525">
            <a:noFill/>
          </a:ln>
        </p:spPr>
        <p:txBody>
          <a:bodyPr lIns="0" tIns="48000" rIns="0" bIns="4800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1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矩阵乘法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008246" y="161980"/>
            <a:ext cx="1480185" cy="343159"/>
          </a:xfrm>
          <a:prstGeom prst="rect">
            <a:avLst/>
          </a:prstGeom>
          <a:noFill/>
        </p:spPr>
        <p:txBody>
          <a:bodyPr wrap="square" lIns="0" tIns="48000" rIns="0" bIns="48000"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pandas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</a:t>
            </a:r>
            <a:endParaRPr kumimoji="0" lang="zh-CN" altLang="en-US" sz="1600" b="1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599238" y="285750"/>
            <a:ext cx="0" cy="2444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232150" y="285750"/>
            <a:ext cx="0" cy="2444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8EF8A9D-4CB1-1F4E-4351-30945840BDC6}"/>
              </a:ext>
            </a:extLst>
          </p:cNvPr>
          <p:cNvSpPr txBox="1"/>
          <p:nvPr/>
        </p:nvSpPr>
        <p:spPr>
          <a:xfrm>
            <a:off x="1689483" y="1071478"/>
            <a:ext cx="7931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数组（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np.array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）是有序排列的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同类数据元素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的集合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矩阵（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np.matrix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）是按照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二维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排列的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复数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集合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8AA7393-5306-71DF-B384-1518F83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591769"/>
              </p:ext>
            </p:extLst>
          </p:nvPr>
        </p:nvGraphicFramePr>
        <p:xfrm>
          <a:off x="2495995" y="2299582"/>
          <a:ext cx="6318956" cy="17979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7782">
                  <a:extLst>
                    <a:ext uri="{9D8B030D-6E8A-4147-A177-3AD203B41FA5}">
                      <a16:colId xmlns:a16="http://schemas.microsoft.com/office/drawing/2014/main" val="1855263536"/>
                    </a:ext>
                  </a:extLst>
                </a:gridCol>
                <a:gridCol w="1027782">
                  <a:extLst>
                    <a:ext uri="{9D8B030D-6E8A-4147-A177-3AD203B41FA5}">
                      <a16:colId xmlns:a16="http://schemas.microsoft.com/office/drawing/2014/main" val="1952079689"/>
                    </a:ext>
                  </a:extLst>
                </a:gridCol>
                <a:gridCol w="1027782">
                  <a:extLst>
                    <a:ext uri="{9D8B030D-6E8A-4147-A177-3AD203B41FA5}">
                      <a16:colId xmlns:a16="http://schemas.microsoft.com/office/drawing/2014/main" val="632884051"/>
                    </a:ext>
                  </a:extLst>
                </a:gridCol>
                <a:gridCol w="1027782">
                  <a:extLst>
                    <a:ext uri="{9D8B030D-6E8A-4147-A177-3AD203B41FA5}">
                      <a16:colId xmlns:a16="http://schemas.microsoft.com/office/drawing/2014/main" val="2321176074"/>
                    </a:ext>
                  </a:extLst>
                </a:gridCol>
                <a:gridCol w="1084881">
                  <a:extLst>
                    <a:ext uri="{9D8B030D-6E8A-4147-A177-3AD203B41FA5}">
                      <a16:colId xmlns:a16="http://schemas.microsoft.com/office/drawing/2014/main" val="3931932246"/>
                    </a:ext>
                  </a:extLst>
                </a:gridCol>
                <a:gridCol w="1122947">
                  <a:extLst>
                    <a:ext uri="{9D8B030D-6E8A-4147-A177-3AD203B41FA5}">
                      <a16:colId xmlns:a16="http://schemas.microsoft.com/office/drawing/2014/main" val="2377544779"/>
                    </a:ext>
                  </a:extLst>
                </a:gridCol>
              </a:tblGrid>
              <a:tr h="59932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*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@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np.dot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np.matmul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np.multiply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6163627"/>
                  </a:ext>
                </a:extLst>
              </a:tr>
              <a:tr h="5993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np.matrix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矩阵相乘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矩阵相乘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矩阵相乘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矩阵相乘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元素相乘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4927389"/>
                  </a:ext>
                </a:extLst>
              </a:tr>
              <a:tr h="5993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np.array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元素相乘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矩阵相乘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矩阵相乘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矩阵相乘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元素相乘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133088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41D4C366-483E-A96A-A29F-D879BE032B32}"/>
              </a:ext>
            </a:extLst>
          </p:cNvPr>
          <p:cNvSpPr txBox="1"/>
          <p:nvPr/>
        </p:nvSpPr>
        <p:spPr>
          <a:xfrm>
            <a:off x="4902967" y="2438400"/>
            <a:ext cx="18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EF30F4-CED8-630A-599B-3557B2A888E7}"/>
              </a:ext>
            </a:extLst>
          </p:cNvPr>
          <p:cNvSpPr txBox="1"/>
          <p:nvPr/>
        </p:nvSpPr>
        <p:spPr>
          <a:xfrm>
            <a:off x="4639810" y="482365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详见演示文件</a:t>
            </a:r>
          </a:p>
        </p:txBody>
      </p:sp>
    </p:spTree>
    <p:extLst>
      <p:ext uri="{BB962C8B-B14F-4D97-AF65-F5344CB8AC3E}">
        <p14:creationId xmlns:p14="http://schemas.microsoft.com/office/powerpoint/2010/main" val="356824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/>
          <p:nvPr/>
        </p:nvSpPr>
        <p:spPr>
          <a:xfrm>
            <a:off x="0" y="0"/>
            <a:ext cx="12192000" cy="792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8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301038" y="285750"/>
            <a:ext cx="0" cy="2444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934500" y="-15875"/>
            <a:ext cx="1665288" cy="808038"/>
          </a:xfrm>
          <a:prstGeom prst="rect">
            <a:avLst/>
          </a:prstGeom>
          <a:solidFill>
            <a:srgbClr val="9B0000"/>
          </a:solidFill>
          <a:ln>
            <a:solidFill>
              <a:srgbClr val="9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9B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002838" y="285750"/>
            <a:ext cx="0" cy="2444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3367724" y="113297"/>
            <a:ext cx="1344613" cy="589380"/>
          </a:xfrm>
          <a:prstGeom prst="rect">
            <a:avLst/>
          </a:prstGeom>
          <a:noFill/>
          <a:ln w="9525">
            <a:noFill/>
          </a:ln>
        </p:spPr>
        <p:txBody>
          <a:bodyPr lIns="0" tIns="48000" rIns="0" bIns="4800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矩阵乘法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008246" y="161980"/>
            <a:ext cx="1480185" cy="343159"/>
          </a:xfrm>
          <a:prstGeom prst="rect">
            <a:avLst/>
          </a:prstGeom>
          <a:noFill/>
        </p:spPr>
        <p:txBody>
          <a:bodyPr wrap="square" lIns="0" tIns="48000" rIns="0" bIns="48000"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pandas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</a:t>
            </a:r>
            <a:endParaRPr kumimoji="0" lang="zh-CN" altLang="en-US" sz="1600" b="1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599238" y="285750"/>
            <a:ext cx="0" cy="2444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232150" y="285750"/>
            <a:ext cx="0" cy="2444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8EF8A9D-4CB1-1F4E-4351-30945840BDC6}"/>
              </a:ext>
            </a:extLst>
          </p:cNvPr>
          <p:cNvSpPr txBox="1"/>
          <p:nvPr/>
        </p:nvSpPr>
        <p:spPr>
          <a:xfrm>
            <a:off x="1204060" y="2142213"/>
            <a:ext cx="9971939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Pandas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的两大主要数据结构是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是一种二维数据表，每列可以是不同数据类型，每一个列是一个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 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Series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是带标签的一维数组，可储存整数、浮点数、字符串等类型的数据，由纵向排列的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values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index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组成，可以通过字典方式，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获取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D4C366-483E-A96A-A29F-D879BE032B32}"/>
              </a:ext>
            </a:extLst>
          </p:cNvPr>
          <p:cNvSpPr txBox="1"/>
          <p:nvPr/>
        </p:nvSpPr>
        <p:spPr>
          <a:xfrm>
            <a:off x="4902967" y="2438400"/>
            <a:ext cx="18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0345A8-E4DA-5FDA-21AE-5BFE28C01894}"/>
              </a:ext>
            </a:extLst>
          </p:cNvPr>
          <p:cNvCxnSpPr/>
          <p:nvPr/>
        </p:nvCxnSpPr>
        <p:spPr>
          <a:xfrm>
            <a:off x="244828" y="1521208"/>
            <a:ext cx="2400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6">
            <a:extLst>
              <a:ext uri="{FF2B5EF4-FFF2-40B4-BE49-F238E27FC236}">
                <a16:creationId xmlns:a16="http://schemas.microsoft.com/office/drawing/2014/main" id="{3E6A73BE-6CE0-DBBC-2FFA-05F53114F43C}"/>
              </a:ext>
            </a:extLst>
          </p:cNvPr>
          <p:cNvSpPr txBox="1"/>
          <p:nvPr/>
        </p:nvSpPr>
        <p:spPr>
          <a:xfrm>
            <a:off x="150848" y="1064960"/>
            <a:ext cx="2592352" cy="383939"/>
          </a:xfrm>
          <a:prstGeom prst="rect">
            <a:avLst/>
          </a:prstGeom>
          <a:noFill/>
        </p:spPr>
        <p:txBody>
          <a:bodyPr wrap="square" lIns="0" tIns="48000" rIns="0" bIns="4800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6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2.1 pandas</a:t>
            </a:r>
            <a:r>
              <a:rPr lang="zh-CN" altLang="en-US" sz="186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概况</a:t>
            </a:r>
            <a:endParaRPr lang="en-US" altLang="zh-CN" sz="1865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725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/>
          <p:nvPr/>
        </p:nvSpPr>
        <p:spPr>
          <a:xfrm>
            <a:off x="0" y="0"/>
            <a:ext cx="12192000" cy="792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8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301038" y="285750"/>
            <a:ext cx="0" cy="2444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934500" y="-15875"/>
            <a:ext cx="1665288" cy="808038"/>
          </a:xfrm>
          <a:prstGeom prst="rect">
            <a:avLst/>
          </a:prstGeom>
          <a:solidFill>
            <a:srgbClr val="9B0000"/>
          </a:solidFill>
          <a:ln>
            <a:solidFill>
              <a:srgbClr val="9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9B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002838" y="285750"/>
            <a:ext cx="0" cy="2444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3367724" y="113297"/>
            <a:ext cx="1344613" cy="589380"/>
          </a:xfrm>
          <a:prstGeom prst="rect">
            <a:avLst/>
          </a:prstGeom>
          <a:noFill/>
          <a:ln w="9525">
            <a:noFill/>
          </a:ln>
        </p:spPr>
        <p:txBody>
          <a:bodyPr lIns="0" tIns="48000" rIns="0" bIns="4800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矩阵乘法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008246" y="161980"/>
            <a:ext cx="1480185" cy="343159"/>
          </a:xfrm>
          <a:prstGeom prst="rect">
            <a:avLst/>
          </a:prstGeom>
          <a:noFill/>
        </p:spPr>
        <p:txBody>
          <a:bodyPr wrap="square" lIns="0" tIns="48000" rIns="0" bIns="48000"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pandas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</a:t>
            </a:r>
            <a:endParaRPr kumimoji="0" lang="zh-CN" altLang="en-US" sz="1600" b="1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599238" y="285750"/>
            <a:ext cx="0" cy="2444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232150" y="285750"/>
            <a:ext cx="0" cy="2444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8EF8A9D-4CB1-1F4E-4351-30945840BDC6}"/>
              </a:ext>
            </a:extLst>
          </p:cNvPr>
          <p:cNvSpPr txBox="1"/>
          <p:nvPr/>
        </p:nvSpPr>
        <p:spPr>
          <a:xfrm>
            <a:off x="1237927" y="2221235"/>
            <a:ext cx="9971939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建立数据表 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（直接创建，字典创建）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时间索引生成 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pd.date_range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（补充：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Datetime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模块：时间读取，格式转换，时间增量）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D4C366-483E-A96A-A29F-D879BE032B32}"/>
              </a:ext>
            </a:extLst>
          </p:cNvPr>
          <p:cNvSpPr txBox="1"/>
          <p:nvPr/>
        </p:nvSpPr>
        <p:spPr>
          <a:xfrm>
            <a:off x="4902967" y="2438400"/>
            <a:ext cx="18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0345A8-E4DA-5FDA-21AE-5BFE28C01894}"/>
              </a:ext>
            </a:extLst>
          </p:cNvPr>
          <p:cNvCxnSpPr/>
          <p:nvPr/>
        </p:nvCxnSpPr>
        <p:spPr>
          <a:xfrm>
            <a:off x="244828" y="1521208"/>
            <a:ext cx="2400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6">
            <a:extLst>
              <a:ext uri="{FF2B5EF4-FFF2-40B4-BE49-F238E27FC236}">
                <a16:creationId xmlns:a16="http://schemas.microsoft.com/office/drawing/2014/main" id="{3E6A73BE-6CE0-DBBC-2FFA-05F53114F43C}"/>
              </a:ext>
            </a:extLst>
          </p:cNvPr>
          <p:cNvSpPr txBox="1"/>
          <p:nvPr/>
        </p:nvSpPr>
        <p:spPr>
          <a:xfrm>
            <a:off x="150848" y="1064960"/>
            <a:ext cx="2592352" cy="383939"/>
          </a:xfrm>
          <a:prstGeom prst="rect">
            <a:avLst/>
          </a:prstGeom>
          <a:noFill/>
        </p:spPr>
        <p:txBody>
          <a:bodyPr wrap="square" lIns="0" tIns="48000" rIns="0" bIns="4800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6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186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数据表内容生成</a:t>
            </a:r>
            <a:endParaRPr lang="en-US" altLang="zh-CN" sz="1865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9B5D5B1-D707-5033-FCC3-3C387FF3AA10}"/>
              </a:ext>
            </a:extLst>
          </p:cNvPr>
          <p:cNvSpPr txBox="1"/>
          <p:nvPr/>
        </p:nvSpPr>
        <p:spPr>
          <a:xfrm>
            <a:off x="4639810" y="482365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详见演示文件</a:t>
            </a:r>
          </a:p>
        </p:txBody>
      </p:sp>
    </p:spTree>
    <p:extLst>
      <p:ext uri="{BB962C8B-B14F-4D97-AF65-F5344CB8AC3E}">
        <p14:creationId xmlns:p14="http://schemas.microsoft.com/office/powerpoint/2010/main" val="107152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/>
          <p:nvPr/>
        </p:nvSpPr>
        <p:spPr>
          <a:xfrm>
            <a:off x="0" y="0"/>
            <a:ext cx="12192000" cy="792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8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301038" y="285750"/>
            <a:ext cx="0" cy="2444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934500" y="-15875"/>
            <a:ext cx="1665288" cy="808038"/>
          </a:xfrm>
          <a:prstGeom prst="rect">
            <a:avLst/>
          </a:prstGeom>
          <a:solidFill>
            <a:srgbClr val="9B0000"/>
          </a:solidFill>
          <a:ln>
            <a:solidFill>
              <a:srgbClr val="9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9B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002838" y="285750"/>
            <a:ext cx="0" cy="2444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3367724" y="113297"/>
            <a:ext cx="1344613" cy="589380"/>
          </a:xfrm>
          <a:prstGeom prst="rect">
            <a:avLst/>
          </a:prstGeom>
          <a:noFill/>
          <a:ln w="9525">
            <a:noFill/>
          </a:ln>
        </p:spPr>
        <p:txBody>
          <a:bodyPr lIns="0" tIns="48000" rIns="0" bIns="4800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矩阵乘法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008246" y="161980"/>
            <a:ext cx="1480185" cy="343159"/>
          </a:xfrm>
          <a:prstGeom prst="rect">
            <a:avLst/>
          </a:prstGeom>
          <a:noFill/>
        </p:spPr>
        <p:txBody>
          <a:bodyPr wrap="square" lIns="0" tIns="48000" rIns="0" bIns="48000"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pandas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</a:t>
            </a:r>
            <a:endParaRPr kumimoji="0" lang="zh-CN" altLang="en-US" sz="1600" b="1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599238" y="285750"/>
            <a:ext cx="0" cy="2444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232150" y="285750"/>
            <a:ext cx="0" cy="2444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8EF8A9D-4CB1-1F4E-4351-30945840BDC6}"/>
              </a:ext>
            </a:extLst>
          </p:cNvPr>
          <p:cNvSpPr txBox="1"/>
          <p:nvPr/>
        </p:nvSpPr>
        <p:spPr>
          <a:xfrm>
            <a:off x="1782601" y="1733161"/>
            <a:ext cx="9971939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内容读取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.loc[]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iloc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.head()     .tail()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位置查找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.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idxmax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内容修改  赋值修改，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值修改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内置计算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max, min, mean, median, 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pct_change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std, 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corr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cummax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cumprod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数据合并 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pd.merge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(), 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pd.contact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(), .join()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数据分组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groupby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极值截断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.quantile(), .clip()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D4C366-483E-A96A-A29F-D879BE032B32}"/>
              </a:ext>
            </a:extLst>
          </p:cNvPr>
          <p:cNvSpPr txBox="1"/>
          <p:nvPr/>
        </p:nvSpPr>
        <p:spPr>
          <a:xfrm>
            <a:off x="4902967" y="2438400"/>
            <a:ext cx="18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0345A8-E4DA-5FDA-21AE-5BFE28C01894}"/>
              </a:ext>
            </a:extLst>
          </p:cNvPr>
          <p:cNvCxnSpPr/>
          <p:nvPr/>
        </p:nvCxnSpPr>
        <p:spPr>
          <a:xfrm>
            <a:off x="244828" y="1521208"/>
            <a:ext cx="2400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6">
            <a:extLst>
              <a:ext uri="{FF2B5EF4-FFF2-40B4-BE49-F238E27FC236}">
                <a16:creationId xmlns:a16="http://schemas.microsoft.com/office/drawing/2014/main" id="{3E6A73BE-6CE0-DBBC-2FFA-05F53114F43C}"/>
              </a:ext>
            </a:extLst>
          </p:cNvPr>
          <p:cNvSpPr txBox="1"/>
          <p:nvPr/>
        </p:nvSpPr>
        <p:spPr>
          <a:xfrm>
            <a:off x="150848" y="1064960"/>
            <a:ext cx="2592352" cy="383939"/>
          </a:xfrm>
          <a:prstGeom prst="rect">
            <a:avLst/>
          </a:prstGeom>
          <a:noFill/>
        </p:spPr>
        <p:txBody>
          <a:bodyPr wrap="square" lIns="0" tIns="48000" rIns="0" bIns="4800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6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186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数据表内容处理</a:t>
            </a:r>
            <a:endParaRPr lang="en-US" altLang="zh-CN" sz="1865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0F0DCB-6CC0-9738-A565-B62EB2FC068F}"/>
              </a:ext>
            </a:extLst>
          </p:cNvPr>
          <p:cNvSpPr txBox="1"/>
          <p:nvPr/>
        </p:nvSpPr>
        <p:spPr>
          <a:xfrm>
            <a:off x="4905261" y="5759144"/>
            <a:ext cx="22044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详见演示文件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课堂实例演示</a:t>
            </a:r>
          </a:p>
        </p:txBody>
      </p:sp>
    </p:spTree>
    <p:extLst>
      <p:ext uri="{BB962C8B-B14F-4D97-AF65-F5344CB8AC3E}">
        <p14:creationId xmlns:p14="http://schemas.microsoft.com/office/powerpoint/2010/main" val="328127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50407A02PWBG">
  <a:themeElements>
    <a:clrScheme name="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0CB692"/>
      </a:accent1>
      <a:accent2>
        <a:srgbClr val="358CC1"/>
      </a:accent2>
      <a:accent3>
        <a:srgbClr val="FFFFFF"/>
      </a:accent3>
      <a:accent4>
        <a:srgbClr val="515151"/>
      </a:accent4>
      <a:accent5>
        <a:srgbClr val="AAD7C7"/>
      </a:accent5>
      <a:accent6>
        <a:srgbClr val="2F7DAD"/>
      </a:accent6>
      <a:hlink>
        <a:srgbClr val="00B0F0"/>
      </a:hlink>
      <a:folHlink>
        <a:srgbClr val="AFB2B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7030A0"/>
            </a:gs>
            <a:gs pos="31000">
              <a:srgbClr val="7030A0"/>
            </a:gs>
            <a:gs pos="83000">
              <a:srgbClr val="FFFF00"/>
            </a:gs>
            <a:gs pos="100000">
              <a:schemeClr val="accent1">
                <a:lumMod val="30000"/>
                <a:lumOff val="70000"/>
              </a:schemeClr>
            </a:gs>
          </a:gsLst>
          <a:lin ang="108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2400" b="1" dirty="0" smtClean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A000120150407A02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0CB692"/>
        </a:accent1>
        <a:accent2>
          <a:srgbClr val="358CC1"/>
        </a:accent2>
        <a:accent3>
          <a:srgbClr val="FFFFFF"/>
        </a:accent3>
        <a:accent4>
          <a:srgbClr val="505050"/>
        </a:accent4>
        <a:accent5>
          <a:srgbClr val="AAD7C7"/>
        </a:accent5>
        <a:accent6>
          <a:srgbClr val="2F7EAF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2679</TotalTime>
  <Words>410</Words>
  <Application>Microsoft Office PowerPoint</Application>
  <PresentationFormat>宽屏</PresentationFormat>
  <Paragraphs>75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等线</vt:lpstr>
      <vt:lpstr>等线 Light</vt:lpstr>
      <vt:lpstr>微软雅黑</vt:lpstr>
      <vt:lpstr>幼圆</vt:lpstr>
      <vt:lpstr>Arial</vt:lpstr>
      <vt:lpstr>Times New Roman</vt:lpstr>
      <vt:lpstr>Wingdings</vt:lpstr>
      <vt:lpstr>Wingdings 3</vt:lpstr>
      <vt:lpstr>Office 主题​​</vt:lpstr>
      <vt:lpstr>A000120150407A02PWBG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8615683018867</dc:creator>
  <cp:lastModifiedBy>8615683018867</cp:lastModifiedBy>
  <cp:revision>7</cp:revision>
  <dcterms:created xsi:type="dcterms:W3CDTF">2023-10-11T01:42:46Z</dcterms:created>
  <dcterms:modified xsi:type="dcterms:W3CDTF">2023-10-16T14:41:23Z</dcterms:modified>
</cp:coreProperties>
</file>