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2" r:id="rId5"/>
    <p:sldId id="273" r:id="rId6"/>
    <p:sldId id="259" r:id="rId7"/>
    <p:sldId id="278" r:id="rId8"/>
    <p:sldId id="268" r:id="rId9"/>
    <p:sldId id="283" r:id="rId10"/>
    <p:sldId id="284" r:id="rId11"/>
    <p:sldId id="285" r:id="rId12"/>
    <p:sldId id="282" r:id="rId13"/>
    <p:sldId id="287"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E35"/>
    <a:srgbClr val="D1D8B7"/>
    <a:srgbClr val="A09D79"/>
    <a:srgbClr val="AD5C4D"/>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p:scale>
          <a:sx n="82" d="100"/>
          <a:sy n="82" d="100"/>
        </p:scale>
        <p:origin x="47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Marketing Analytics- Customer Behavior Analysis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Project 3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E15564-B64C-5BCE-53AA-B53F1612E275}"/>
              </a:ext>
            </a:extLst>
          </p:cNvPr>
          <p:cNvSpPr>
            <a:spLocks noGrp="1"/>
          </p:cNvSpPr>
          <p:nvPr>
            <p:ph sz="half" idx="2"/>
          </p:nvPr>
        </p:nvSpPr>
        <p:spPr>
          <a:xfrm>
            <a:off x="576072" y="1996391"/>
            <a:ext cx="10786950" cy="3852769"/>
          </a:xfrm>
        </p:spPr>
        <p:txBody>
          <a:bodyPr>
            <a:normAutofit lnSpcReduction="10000"/>
          </a:bodyPr>
          <a:lstStyle/>
          <a:p>
            <a:r>
              <a:rPr lang="en-US" b="1" dirty="0"/>
              <a:t>Clickbait or Deceitful alerts</a:t>
            </a:r>
          </a:p>
          <a:p>
            <a:pPr marL="0" indent="0">
              <a:lnSpc>
                <a:spcPct val="150000"/>
              </a:lnSpc>
              <a:buNone/>
            </a:pPr>
            <a:r>
              <a:rPr lang="en-US" b="1" dirty="0"/>
              <a:t>	 </a:t>
            </a:r>
            <a:r>
              <a:rPr lang="en-US" dirty="0"/>
              <a:t>Clickbait or deceitful alerts can get users to launch an application, but they may leave disappointed if the content within falls short of their expectations. Such strategies can cause churn and undermine confidence.</a:t>
            </a:r>
          </a:p>
          <a:p>
            <a:pPr>
              <a:lnSpc>
                <a:spcPct val="150000"/>
              </a:lnSpc>
              <a:buFont typeface="Arial" panose="020B0604020202020204" pitchFamily="34" charset="0"/>
              <a:buChar char="•"/>
            </a:pPr>
            <a:r>
              <a:rPr lang="en-US" dirty="0"/>
              <a:t>Consumers that have activated push status are less likely to churn, therefore encouraging consumers to do so could help reduce churns.</a:t>
            </a:r>
          </a:p>
          <a:p>
            <a:pPr>
              <a:lnSpc>
                <a:spcPct val="150000"/>
              </a:lnSpc>
              <a:buFont typeface="Arial" panose="020B0604020202020204" pitchFamily="34" charset="0"/>
              <a:buChar char="•"/>
            </a:pPr>
            <a:r>
              <a:rPr lang="en-US" dirty="0"/>
              <a:t>Compared to clients without their credit card information saved, those who have it saved on the side are much less likely to experience turnover. This implies that churns may be reduced if the store encourages customers to save their credit card information.</a:t>
            </a:r>
          </a:p>
          <a:p>
            <a:pPr>
              <a:lnSpc>
                <a:spcPct val="150000"/>
              </a:lnSpc>
              <a:buFont typeface="Arial" panose="020B0604020202020204" pitchFamily="34" charset="0"/>
              <a:buChar char="•"/>
            </a:pPr>
            <a:r>
              <a:rPr lang="en-US" dirty="0"/>
              <a:t>. This makes sense because consumers who are confident in the brand are also confident about their credit card information. Greater trust decreases the likelihood of clients quitting your company.</a:t>
            </a:r>
          </a:p>
        </p:txBody>
      </p:sp>
      <p:sp>
        <p:nvSpPr>
          <p:cNvPr id="3" name="Date Placeholder 2">
            <a:extLst>
              <a:ext uri="{FF2B5EF4-FFF2-40B4-BE49-F238E27FC236}">
                <a16:creationId xmlns:a16="http://schemas.microsoft.com/office/drawing/2014/main" id="{C3A026F6-6FEE-B26B-B345-320E6239053D}"/>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5C8DDE86-4AFE-84AE-622A-7A5EF7F87AD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CA18C56-87A6-6151-E3F1-A5B83E9AFC94}"/>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9" name="Title 8">
            <a:extLst>
              <a:ext uri="{FF2B5EF4-FFF2-40B4-BE49-F238E27FC236}">
                <a16:creationId xmlns:a16="http://schemas.microsoft.com/office/drawing/2014/main" id="{B5D729A6-900E-21EE-A19A-8B1461449299}"/>
              </a:ext>
            </a:extLst>
          </p:cNvPr>
          <p:cNvSpPr>
            <a:spLocks noGrp="1"/>
          </p:cNvSpPr>
          <p:nvPr>
            <p:ph type="title"/>
          </p:nvPr>
        </p:nvSpPr>
        <p:spPr/>
        <p:txBody>
          <a:bodyPr/>
          <a:lstStyle/>
          <a:p>
            <a:r>
              <a:rPr lang="en-US" dirty="0"/>
              <a:t>Recommendation</a:t>
            </a:r>
            <a:endParaRPr lang="en-CA" dirty="0"/>
          </a:p>
        </p:txBody>
      </p:sp>
    </p:spTree>
    <p:extLst>
      <p:ext uri="{BB962C8B-B14F-4D97-AF65-F5344CB8AC3E}">
        <p14:creationId xmlns:p14="http://schemas.microsoft.com/office/powerpoint/2010/main" val="207400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 </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Through Customer behavior analysis businesses can predict and prevent customer churn by identifying the customer who are more likely to churn and implement prevention strategies to retain the customer.</a:t>
            </a: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804876497"/>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4</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INSIGHTS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RECCOMENDATIONS</a:t>
                      </a:r>
                    </a:p>
                    <a:p>
                      <a:pPr marL="0" algn="r" defTabSz="914400" rtl="0" eaLnBrk="1" latinLnBrk="0" hangingPunct="1"/>
                      <a:r>
                        <a:rPr lang="en-US" sz="1800" kern="1200" dirty="0">
                          <a:solidFill>
                            <a:schemeClr val="tx1"/>
                          </a:solidFill>
                          <a:latin typeface="+mj-lt"/>
                          <a:ea typeface="+mn-ea"/>
                          <a:cs typeface="+mn-cs"/>
                        </a:rPr>
                        <a:t>11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RECCOMENDATIONS </a:t>
                      </a:r>
                    </a:p>
                    <a:p>
                      <a:pPr marL="0" algn="r" defTabSz="914400" rtl="0" eaLnBrk="1" latinLnBrk="0" hangingPunct="1"/>
                      <a:r>
                        <a:rPr lang="en-US" sz="1800" kern="1200" dirty="0">
                          <a:solidFill>
                            <a:schemeClr val="tx1"/>
                          </a:solidFill>
                          <a:latin typeface="+mj-lt"/>
                          <a:ea typeface="+mn-ea"/>
                          <a:cs typeface="+mn-cs"/>
                        </a:rPr>
                        <a:t>12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lnSpcReduction="10000"/>
          </a:bodyPr>
          <a:lstStyle/>
          <a:p>
            <a:r>
              <a:rPr lang="en-US" dirty="0"/>
              <a:t>	Customer behavior analysis seeks to understand the behavior of customers to predict customers deciding to stop using the product which is churn.</a:t>
            </a:r>
          </a:p>
          <a:p>
            <a:r>
              <a:rPr lang="en-US" dirty="0"/>
              <a:t>	Businesses need to </a:t>
            </a:r>
            <a:r>
              <a:rPr lang="en-US" dirty="0" err="1"/>
              <a:t>analyse</a:t>
            </a:r>
            <a:r>
              <a:rPr lang="en-US" dirty="0"/>
              <a:t> customer turnover since it is critical to maintaining income, increasing customer lifetime value, and gaining a competitive advantage in the marketplace. It gives decision-makers a data-driven basis, enabling them to </a:t>
            </a:r>
            <a:r>
              <a:rPr lang="en-US" dirty="0" err="1"/>
              <a:t>optimise</a:t>
            </a:r>
            <a:r>
              <a:rPr lang="en-US" dirty="0"/>
              <a:t> their product offers, enhance consumer happiness, and adjust their marketing tactics.</a:t>
            </a:r>
          </a:p>
          <a:p>
            <a:r>
              <a:rPr lang="en-US" dirty="0"/>
              <a:t>	By looking at the data with all the variables aka </a:t>
            </a:r>
            <a:r>
              <a:rPr lang="en-US" dirty="0" err="1"/>
              <a:t>behaviours</a:t>
            </a:r>
            <a:r>
              <a:rPr lang="en-US" dirty="0"/>
              <a:t> we can find value in comparing it with churn and seeing if there are any possible correlations.</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622623" y="1966059"/>
            <a:ext cx="5057738" cy="1773555"/>
          </a:xfrm>
        </p:spPr>
        <p:txBody>
          <a:bodyPr/>
          <a:lstStyle/>
          <a:p>
            <a:r>
              <a:rPr lang="en-US" dirty="0"/>
              <a:t>INSIGHTS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Churn rate of Customers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5</a:t>
            </a:fld>
            <a:endParaRPr lang="en-US" dirty="0"/>
          </a:p>
        </p:txBody>
      </p:sp>
      <p:pic>
        <p:nvPicPr>
          <p:cNvPr id="1026" name="Picture 2">
            <a:extLst>
              <a:ext uri="{FF2B5EF4-FFF2-40B4-BE49-F238E27FC236}">
                <a16:creationId xmlns:a16="http://schemas.microsoft.com/office/drawing/2014/main" id="{238C5CFF-2D3B-591D-F2A6-73B5093D8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72" y="1826895"/>
            <a:ext cx="6172200" cy="37052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0">
            <a:extLst>
              <a:ext uri="{FF2B5EF4-FFF2-40B4-BE49-F238E27FC236}">
                <a16:creationId xmlns:a16="http://schemas.microsoft.com/office/drawing/2014/main" id="{91346A06-DB64-1991-F5DD-DAC511ADEFE7}"/>
              </a:ext>
            </a:extLst>
          </p:cNvPr>
          <p:cNvSpPr>
            <a:spLocks noGrp="1"/>
          </p:cNvSpPr>
          <p:nvPr>
            <p:ph type="body" sz="quarter" idx="3"/>
          </p:nvPr>
        </p:nvSpPr>
        <p:spPr>
          <a:xfrm>
            <a:off x="7308793" y="2825496"/>
            <a:ext cx="4974336" cy="1097280"/>
          </a:xfrm>
        </p:spPr>
        <p:txBody>
          <a:bodyPr>
            <a:normAutofit fontScale="92500" lnSpcReduction="10000"/>
          </a:bodyPr>
          <a:lstStyle/>
          <a:p>
            <a:pPr marL="342900" indent="-342900">
              <a:buFont typeface="Arial" panose="020B0604020202020204" pitchFamily="34" charset="0"/>
              <a:buChar char="•"/>
            </a:pPr>
            <a:r>
              <a:rPr lang="en-US" dirty="0"/>
              <a:t>the pie chart shows the percentage of churned customers with 14.49% being churned and 85.51% retained </a:t>
            </a:r>
            <a:endParaRPr lang="en-CA" dirty="0"/>
          </a:p>
        </p:txBody>
      </p:sp>
    </p:spTree>
    <p:extLst>
      <p:ext uri="{BB962C8B-B14F-4D97-AF65-F5344CB8AC3E}">
        <p14:creationId xmlns:p14="http://schemas.microsoft.com/office/powerpoint/2010/main" val="275960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7E5-D593-0E67-7A1D-F1C77620EAA0}"/>
              </a:ext>
            </a:extLst>
          </p:cNvPr>
          <p:cNvSpPr>
            <a:spLocks noGrp="1"/>
          </p:cNvSpPr>
          <p:nvPr>
            <p:ph type="title"/>
          </p:nvPr>
        </p:nvSpPr>
        <p:spPr>
          <a:xfrm>
            <a:off x="576072" y="488593"/>
            <a:ext cx="10515600" cy="676656"/>
          </a:xfrm>
        </p:spPr>
        <p:txBody>
          <a:bodyPr/>
          <a:lstStyle/>
          <a:p>
            <a:r>
              <a:rPr lang="en-US" dirty="0"/>
              <a:t>Location Code vs Churn</a:t>
            </a:r>
            <a:endParaRPr lang="en-CA" dirty="0"/>
          </a:p>
        </p:txBody>
      </p:sp>
      <p:sp>
        <p:nvSpPr>
          <p:cNvPr id="3" name="Content Placeholder 2">
            <a:extLst>
              <a:ext uri="{FF2B5EF4-FFF2-40B4-BE49-F238E27FC236}">
                <a16:creationId xmlns:a16="http://schemas.microsoft.com/office/drawing/2014/main" id="{65747423-7ABE-F491-A668-6212640F71FD}"/>
              </a:ext>
            </a:extLst>
          </p:cNvPr>
          <p:cNvSpPr>
            <a:spLocks noGrp="1"/>
          </p:cNvSpPr>
          <p:nvPr>
            <p:ph idx="1"/>
          </p:nvPr>
        </p:nvSpPr>
        <p:spPr>
          <a:xfrm>
            <a:off x="6237197" y="2898648"/>
            <a:ext cx="5900443" cy="3877056"/>
          </a:xfrm>
        </p:spPr>
        <p:txBody>
          <a:bodyPr/>
          <a:lstStyle/>
          <a:p>
            <a:r>
              <a:rPr lang="en-US" i="0" dirty="0">
                <a:solidFill>
                  <a:srgbClr val="543E35"/>
                </a:solidFill>
                <a:effectLst/>
              </a:rPr>
              <a:t>From this, we can say that location code 415 has majority of customers</a:t>
            </a:r>
            <a:endParaRPr lang="en-CA" dirty="0">
              <a:solidFill>
                <a:srgbClr val="543E35"/>
              </a:solidFill>
            </a:endParaRPr>
          </a:p>
        </p:txBody>
      </p:sp>
      <p:sp>
        <p:nvSpPr>
          <p:cNvPr id="4" name="Date Placeholder 3">
            <a:extLst>
              <a:ext uri="{FF2B5EF4-FFF2-40B4-BE49-F238E27FC236}">
                <a16:creationId xmlns:a16="http://schemas.microsoft.com/office/drawing/2014/main" id="{27CEA017-ECBE-E650-D5C3-E89761B501B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A7B145B-DEE6-23DC-7954-41D97727585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CB0F7BD-96D5-4BF5-EDE6-425F82F6DADE}"/>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2050" name="Picture 2">
            <a:extLst>
              <a:ext uri="{FF2B5EF4-FFF2-40B4-BE49-F238E27FC236}">
                <a16:creationId xmlns:a16="http://schemas.microsoft.com/office/drawing/2014/main" id="{89915652-4B1B-C4EF-D5F5-17CCF0B68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72" y="1765363"/>
            <a:ext cx="55245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33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CE5B-166E-381A-7607-A7C35B6C5854}"/>
              </a:ext>
            </a:extLst>
          </p:cNvPr>
          <p:cNvSpPr>
            <a:spLocks noGrp="1"/>
          </p:cNvSpPr>
          <p:nvPr>
            <p:ph type="title"/>
          </p:nvPr>
        </p:nvSpPr>
        <p:spPr>
          <a:xfrm>
            <a:off x="576072" y="439484"/>
            <a:ext cx="10515600" cy="676656"/>
          </a:xfrm>
        </p:spPr>
        <p:txBody>
          <a:bodyPr/>
          <a:lstStyle/>
          <a:p>
            <a:r>
              <a:rPr lang="en-US" dirty="0"/>
              <a:t>Push Notification Status </a:t>
            </a:r>
            <a:endParaRPr lang="en-CA" dirty="0"/>
          </a:p>
        </p:txBody>
      </p:sp>
      <p:sp>
        <p:nvSpPr>
          <p:cNvPr id="3" name="Content Placeholder 2">
            <a:extLst>
              <a:ext uri="{FF2B5EF4-FFF2-40B4-BE49-F238E27FC236}">
                <a16:creationId xmlns:a16="http://schemas.microsoft.com/office/drawing/2014/main" id="{DB6C101C-CBD4-6D4B-64F5-370BDFFB8E50}"/>
              </a:ext>
            </a:extLst>
          </p:cNvPr>
          <p:cNvSpPr>
            <a:spLocks noGrp="1"/>
          </p:cNvSpPr>
          <p:nvPr>
            <p:ph idx="1"/>
          </p:nvPr>
        </p:nvSpPr>
        <p:spPr>
          <a:xfrm>
            <a:off x="6262437" y="2097343"/>
            <a:ext cx="5853849" cy="3877056"/>
          </a:xfrm>
        </p:spPr>
        <p:txBody>
          <a:bodyPr/>
          <a:lstStyle/>
          <a:p>
            <a:r>
              <a:rPr lang="en-US" dirty="0"/>
              <a:t>From this, we can say that the majority of customers do not allow push notifications</a:t>
            </a:r>
            <a:endParaRPr lang="en-CA" dirty="0"/>
          </a:p>
        </p:txBody>
      </p:sp>
      <p:sp>
        <p:nvSpPr>
          <p:cNvPr id="4" name="Date Placeholder 3">
            <a:extLst>
              <a:ext uri="{FF2B5EF4-FFF2-40B4-BE49-F238E27FC236}">
                <a16:creationId xmlns:a16="http://schemas.microsoft.com/office/drawing/2014/main" id="{209B72D0-0102-1153-B45B-C2E8041524D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725DAF4-D4BA-7B6F-3F5B-371B8C01B8E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8C47E11-3B9F-F291-5E0A-CE899464C952}"/>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3074" name="Picture 2">
            <a:extLst>
              <a:ext uri="{FF2B5EF4-FFF2-40B4-BE49-F238E27FC236}">
                <a16:creationId xmlns:a16="http://schemas.microsoft.com/office/drawing/2014/main" id="{2428753D-2D1C-6465-256D-C71DE4AA8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72" y="1765363"/>
            <a:ext cx="55245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91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D0BD-D465-C3F8-0FDF-FEC583E4BB82}"/>
              </a:ext>
            </a:extLst>
          </p:cNvPr>
          <p:cNvSpPr>
            <a:spLocks noGrp="1"/>
          </p:cNvSpPr>
          <p:nvPr>
            <p:ph type="title"/>
          </p:nvPr>
        </p:nvSpPr>
        <p:spPr>
          <a:xfrm>
            <a:off x="520659" y="434625"/>
            <a:ext cx="10515600" cy="676656"/>
          </a:xfrm>
        </p:spPr>
        <p:txBody>
          <a:bodyPr/>
          <a:lstStyle/>
          <a:p>
            <a:r>
              <a:rPr lang="en-US" dirty="0"/>
              <a:t>Credit card info save vs Churn </a:t>
            </a:r>
            <a:endParaRPr lang="en-CA" dirty="0"/>
          </a:p>
        </p:txBody>
      </p:sp>
      <p:sp>
        <p:nvSpPr>
          <p:cNvPr id="3" name="Content Placeholder 2">
            <a:extLst>
              <a:ext uri="{FF2B5EF4-FFF2-40B4-BE49-F238E27FC236}">
                <a16:creationId xmlns:a16="http://schemas.microsoft.com/office/drawing/2014/main" id="{B055F03F-C6EA-25F8-F4B2-D529262B32F0}"/>
              </a:ext>
            </a:extLst>
          </p:cNvPr>
          <p:cNvSpPr>
            <a:spLocks noGrp="1"/>
          </p:cNvSpPr>
          <p:nvPr>
            <p:ph idx="1"/>
          </p:nvPr>
        </p:nvSpPr>
        <p:spPr>
          <a:xfrm>
            <a:off x="6293181" y="2659081"/>
            <a:ext cx="5378160" cy="3877056"/>
          </a:xfrm>
        </p:spPr>
        <p:txBody>
          <a:bodyPr/>
          <a:lstStyle/>
          <a:p>
            <a:r>
              <a:rPr lang="en-US" dirty="0"/>
              <a:t>Customers who have their credit card information stored are much less likely to churn than those who do not. </a:t>
            </a:r>
          </a:p>
        </p:txBody>
      </p:sp>
      <p:sp>
        <p:nvSpPr>
          <p:cNvPr id="4" name="Date Placeholder 3">
            <a:extLst>
              <a:ext uri="{FF2B5EF4-FFF2-40B4-BE49-F238E27FC236}">
                <a16:creationId xmlns:a16="http://schemas.microsoft.com/office/drawing/2014/main" id="{502EB6E0-57EB-72D5-124D-8F944E7B336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8E18A80-9AAD-0D71-E2A0-DC34D4C36FE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C0EAEB1-DAEC-5A8A-A36F-B643C47ED911}"/>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4098" name="Picture 2">
            <a:extLst>
              <a:ext uri="{FF2B5EF4-FFF2-40B4-BE49-F238E27FC236}">
                <a16:creationId xmlns:a16="http://schemas.microsoft.com/office/drawing/2014/main" id="{0FA5CFFB-7F8C-29AC-AED1-B361068A5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59" y="1683067"/>
            <a:ext cx="55245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20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err="1"/>
              <a:t>Reccomendations</a:t>
            </a:r>
            <a:endParaRPr lang="en-US" dirty="0"/>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a:xfrm>
            <a:off x="576072" y="1911096"/>
            <a:ext cx="3267903" cy="402336"/>
          </a:xfrm>
        </p:spPr>
        <p:txBody>
          <a:bodyPr/>
          <a:lstStyle/>
          <a:p>
            <a:r>
              <a:rPr lang="en-US" dirty="0"/>
              <a:t>Irrelevant Content</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Users may become disengaged from push notifications if they don't relate to their interests or behavior. </a:t>
            </a:r>
          </a:p>
          <a:p>
            <a:r>
              <a:rPr lang="en-US" dirty="0"/>
              <a:t>Users may view the app as unhelpful and opt to quit using it if they receive notifications that do not correspond with their preferences or prior interactions with it.</a:t>
            </a:r>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Push Notification</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Overwhelming Frequency: It might be bothersome and invasive to inundate users with push notifications. To lessen the disruption in their everyday life, users may decide to remove the app or stop push notifications if they are overloaded or irritated by the continuous messages.</a:t>
            </a:r>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Bad Timing</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a:xfrm>
            <a:off x="8860536" y="2492438"/>
            <a:ext cx="2944368" cy="3972370"/>
          </a:xfrm>
        </p:spPr>
        <p:txBody>
          <a:bodyPr/>
          <a:lstStyle/>
          <a:p>
            <a:r>
              <a:rPr lang="en-US" dirty="0"/>
              <a:t>Push notifications that are sent at odd hours, like late at night or during the workday, can be annoying and cause users to leave the app or leave poor reviews.</a:t>
            </a:r>
          </a:p>
          <a:p>
            <a:r>
              <a:rPr lang="en-US" dirty="0"/>
              <a:t> Such notifications could be perceived by users as an infringement on their privacy or daily schedules.</a:t>
            </a:r>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164941242"/>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{912D33EF-C75C-4B91-A12B-1644ADBEDBE4}tf11964407_win32</Template>
  <TotalTime>126</TotalTime>
  <Words>575</Words>
  <Application>Microsoft Office PowerPoint</Application>
  <PresentationFormat>Widescreen</PresentationFormat>
  <Paragraphs>70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Gill Sans Nova</vt:lpstr>
      <vt:lpstr>Gill Sans Nova Light</vt:lpstr>
      <vt:lpstr>Sagona Book</vt:lpstr>
      <vt:lpstr>Office Theme</vt:lpstr>
      <vt:lpstr>Marketing Analytics- Customer Behavior Analysis</vt:lpstr>
      <vt:lpstr>agenda</vt:lpstr>
      <vt:lpstr>Introduction</vt:lpstr>
      <vt:lpstr>INSIGHTS</vt:lpstr>
      <vt:lpstr>Churn rate of Customers</vt:lpstr>
      <vt:lpstr>Location Code vs Churn</vt:lpstr>
      <vt:lpstr>Push Notification Status </vt:lpstr>
      <vt:lpstr>Credit card info save vs Churn </vt:lpstr>
      <vt:lpstr>Reccomendations</vt:lpstr>
      <vt:lpstr>Recommendation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Customer Behavior Analysis</dc:title>
  <dc:creator>Vinod Solomon Santha Kumar</dc:creator>
  <cp:lastModifiedBy>Vinod Solomon Santha Kumar</cp:lastModifiedBy>
  <cp:revision>1</cp:revision>
  <dcterms:created xsi:type="dcterms:W3CDTF">2023-11-03T12:33:44Z</dcterms:created>
  <dcterms:modified xsi:type="dcterms:W3CDTF">2023-11-03T14:40:42Z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