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288" r:id="rId6"/>
    <p:sldId id="289" r:id="rId7"/>
    <p:sldId id="290" r:id="rId8"/>
    <p:sldId id="291" r:id="rId9"/>
    <p:sldId id="292" r:id="rId10"/>
    <p:sldId id="293" r:id="rId11"/>
    <p:sldId id="308" r:id="rId12"/>
    <p:sldId id="309" r:id="rId13"/>
    <p:sldId id="310" r:id="rId14"/>
    <p:sldId id="311"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035" autoAdjust="0"/>
  </p:normalViewPr>
  <p:slideViewPr>
    <p:cSldViewPr snapToGrid="0" showGuides="1">
      <p:cViewPr varScale="1">
        <p:scale>
          <a:sx n="78" d="100"/>
          <a:sy n="78" d="100"/>
        </p:scale>
        <p:origin x="878"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svg"/><Relationship Id="rId1" Type="http://schemas.openxmlformats.org/officeDocument/2006/relationships/image" Target="../media/image23.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svg"/><Relationship Id="rId1" Type="http://schemas.openxmlformats.org/officeDocument/2006/relationships/image" Target="../media/image23.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50C4B4-8BC5-4CEC-88E7-9A516B548FA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3586D9A8-D8CB-4818-A604-182A876EC4E3}">
      <dgm:prSet/>
      <dgm:spPr/>
      <dgm:t>
        <a:bodyPr/>
        <a:lstStyle/>
        <a:p>
          <a:r>
            <a:rPr lang="en-CA"/>
            <a:t>Pearlin Pereira</a:t>
          </a:r>
          <a:endParaRPr lang="en-US"/>
        </a:p>
      </dgm:t>
    </dgm:pt>
    <dgm:pt modelId="{F7D85751-E35C-4AA3-9720-6DCF32422ED2}" type="parTrans" cxnId="{CDBA4738-F4DD-4B97-B1F1-0DAE4A2F1DBF}">
      <dgm:prSet/>
      <dgm:spPr/>
      <dgm:t>
        <a:bodyPr/>
        <a:lstStyle/>
        <a:p>
          <a:endParaRPr lang="en-US"/>
        </a:p>
      </dgm:t>
    </dgm:pt>
    <dgm:pt modelId="{0FF253D2-A849-416F-A3CD-257A7EA23538}" type="sibTrans" cxnId="{CDBA4738-F4DD-4B97-B1F1-0DAE4A2F1DBF}">
      <dgm:prSet/>
      <dgm:spPr/>
      <dgm:t>
        <a:bodyPr/>
        <a:lstStyle/>
        <a:p>
          <a:endParaRPr lang="en-US"/>
        </a:p>
      </dgm:t>
    </dgm:pt>
    <dgm:pt modelId="{8293C697-7228-4B57-BAF7-C3CD73F9EFAA}">
      <dgm:prSet/>
      <dgm:spPr/>
      <dgm:t>
        <a:bodyPr/>
        <a:lstStyle/>
        <a:p>
          <a:r>
            <a:rPr lang="en-CA"/>
            <a:t>Jerusha Maben</a:t>
          </a:r>
          <a:endParaRPr lang="en-US"/>
        </a:p>
      </dgm:t>
    </dgm:pt>
    <dgm:pt modelId="{DD261C3F-56E4-4DD7-B876-D8FECC9AE5E3}" type="parTrans" cxnId="{BFFD3245-A4A3-4B1F-9B2E-BE1F46F2A25D}">
      <dgm:prSet/>
      <dgm:spPr/>
      <dgm:t>
        <a:bodyPr/>
        <a:lstStyle/>
        <a:p>
          <a:endParaRPr lang="en-US"/>
        </a:p>
      </dgm:t>
    </dgm:pt>
    <dgm:pt modelId="{8A57AEE9-7CF3-4502-BD47-AF2207004E06}" type="sibTrans" cxnId="{BFFD3245-A4A3-4B1F-9B2E-BE1F46F2A25D}">
      <dgm:prSet/>
      <dgm:spPr/>
      <dgm:t>
        <a:bodyPr/>
        <a:lstStyle/>
        <a:p>
          <a:endParaRPr lang="en-US"/>
        </a:p>
      </dgm:t>
    </dgm:pt>
    <dgm:pt modelId="{5DA377B9-BB4A-4054-BF57-C2B2C85E2009}">
      <dgm:prSet/>
      <dgm:spPr/>
      <dgm:t>
        <a:bodyPr/>
        <a:lstStyle/>
        <a:p>
          <a:r>
            <a:rPr lang="en-CA" dirty="0"/>
            <a:t>Vinod Solomon</a:t>
          </a:r>
          <a:endParaRPr lang="en-US" dirty="0"/>
        </a:p>
      </dgm:t>
    </dgm:pt>
    <dgm:pt modelId="{62F7A3F5-E56D-4B57-A463-A8970567E5D0}" type="parTrans" cxnId="{BF78EDC1-8DAA-4B1E-9FD9-D1F9ADAB9726}">
      <dgm:prSet/>
      <dgm:spPr/>
      <dgm:t>
        <a:bodyPr/>
        <a:lstStyle/>
        <a:p>
          <a:endParaRPr lang="en-US"/>
        </a:p>
      </dgm:t>
    </dgm:pt>
    <dgm:pt modelId="{D28D437D-79BD-44A2-83B9-872A0492C3E0}" type="sibTrans" cxnId="{BF78EDC1-8DAA-4B1E-9FD9-D1F9ADAB9726}">
      <dgm:prSet/>
      <dgm:spPr/>
      <dgm:t>
        <a:bodyPr/>
        <a:lstStyle/>
        <a:p>
          <a:endParaRPr lang="en-US"/>
        </a:p>
      </dgm:t>
    </dgm:pt>
    <dgm:pt modelId="{D4FBE7F6-67E8-49FF-9D8E-D6CD714C5747}">
      <dgm:prSet/>
      <dgm:spPr/>
      <dgm:t>
        <a:bodyPr/>
        <a:lstStyle/>
        <a:p>
          <a:r>
            <a:rPr lang="en-CA"/>
            <a:t>Roshan Khan </a:t>
          </a:r>
          <a:endParaRPr lang="en-US"/>
        </a:p>
      </dgm:t>
    </dgm:pt>
    <dgm:pt modelId="{BAB1D309-3B03-4ECC-8078-0E0B9EC218B5}" type="parTrans" cxnId="{20BD4D2B-F326-4C4F-9F73-37C0FC10C972}">
      <dgm:prSet/>
      <dgm:spPr/>
      <dgm:t>
        <a:bodyPr/>
        <a:lstStyle/>
        <a:p>
          <a:endParaRPr lang="en-US"/>
        </a:p>
      </dgm:t>
    </dgm:pt>
    <dgm:pt modelId="{2BE0EF08-91E7-4653-A621-5E5D7B295D67}" type="sibTrans" cxnId="{20BD4D2B-F326-4C4F-9F73-37C0FC10C972}">
      <dgm:prSet/>
      <dgm:spPr/>
      <dgm:t>
        <a:bodyPr/>
        <a:lstStyle/>
        <a:p>
          <a:endParaRPr lang="en-US"/>
        </a:p>
      </dgm:t>
    </dgm:pt>
    <dgm:pt modelId="{34BC0E48-C4A5-4994-A22F-16B2F43E1560}">
      <dgm:prSet/>
      <dgm:spPr/>
      <dgm:t>
        <a:bodyPr/>
        <a:lstStyle/>
        <a:p>
          <a:r>
            <a:rPr lang="en-CA"/>
            <a:t>Vittlesh</a:t>
          </a:r>
          <a:endParaRPr lang="en-US"/>
        </a:p>
      </dgm:t>
    </dgm:pt>
    <dgm:pt modelId="{312490E2-3A7C-40EB-9711-253C91E7D446}" type="parTrans" cxnId="{D6A361FC-6AEB-4CDD-8655-324CCB229D8A}">
      <dgm:prSet/>
      <dgm:spPr/>
      <dgm:t>
        <a:bodyPr/>
        <a:lstStyle/>
        <a:p>
          <a:endParaRPr lang="en-US"/>
        </a:p>
      </dgm:t>
    </dgm:pt>
    <dgm:pt modelId="{DC9BFAE6-97D1-4A31-9A2D-84629348C327}" type="sibTrans" cxnId="{D6A361FC-6AEB-4CDD-8655-324CCB229D8A}">
      <dgm:prSet/>
      <dgm:spPr/>
      <dgm:t>
        <a:bodyPr/>
        <a:lstStyle/>
        <a:p>
          <a:endParaRPr lang="en-US"/>
        </a:p>
      </dgm:t>
    </dgm:pt>
    <dgm:pt modelId="{6FD93DC7-CCA3-41BC-9BEF-8AA906E7FF49}" type="pres">
      <dgm:prSet presAssocID="{F250C4B4-8BC5-4CEC-88E7-9A516B548FA8}" presName="vert0" presStyleCnt="0">
        <dgm:presLayoutVars>
          <dgm:dir/>
          <dgm:animOne val="branch"/>
          <dgm:animLvl val="lvl"/>
        </dgm:presLayoutVars>
      </dgm:prSet>
      <dgm:spPr/>
    </dgm:pt>
    <dgm:pt modelId="{A76B8342-6AA2-49C2-A2C2-18A3FEDB05CE}" type="pres">
      <dgm:prSet presAssocID="{3586D9A8-D8CB-4818-A604-182A876EC4E3}" presName="thickLine" presStyleLbl="alignNode1" presStyleIdx="0" presStyleCnt="5"/>
      <dgm:spPr/>
    </dgm:pt>
    <dgm:pt modelId="{9E07E866-8B6C-45D0-8AC9-8A2D28859A55}" type="pres">
      <dgm:prSet presAssocID="{3586D9A8-D8CB-4818-A604-182A876EC4E3}" presName="horz1" presStyleCnt="0"/>
      <dgm:spPr/>
    </dgm:pt>
    <dgm:pt modelId="{48F337A5-6908-4687-B393-9B8E5AA1E595}" type="pres">
      <dgm:prSet presAssocID="{3586D9A8-D8CB-4818-A604-182A876EC4E3}" presName="tx1" presStyleLbl="revTx" presStyleIdx="0" presStyleCnt="5"/>
      <dgm:spPr/>
    </dgm:pt>
    <dgm:pt modelId="{8C159D75-5DA9-416F-8785-AE7BB983FD29}" type="pres">
      <dgm:prSet presAssocID="{3586D9A8-D8CB-4818-A604-182A876EC4E3}" presName="vert1" presStyleCnt="0"/>
      <dgm:spPr/>
    </dgm:pt>
    <dgm:pt modelId="{84006344-428B-4638-82C6-74362001E612}" type="pres">
      <dgm:prSet presAssocID="{8293C697-7228-4B57-BAF7-C3CD73F9EFAA}" presName="thickLine" presStyleLbl="alignNode1" presStyleIdx="1" presStyleCnt="5"/>
      <dgm:spPr/>
    </dgm:pt>
    <dgm:pt modelId="{640DBF34-8A40-4097-9C12-B1BE1ED396E6}" type="pres">
      <dgm:prSet presAssocID="{8293C697-7228-4B57-BAF7-C3CD73F9EFAA}" presName="horz1" presStyleCnt="0"/>
      <dgm:spPr/>
    </dgm:pt>
    <dgm:pt modelId="{D84DC359-CAC1-472E-932E-28D19B3A7D8D}" type="pres">
      <dgm:prSet presAssocID="{8293C697-7228-4B57-BAF7-C3CD73F9EFAA}" presName="tx1" presStyleLbl="revTx" presStyleIdx="1" presStyleCnt="5"/>
      <dgm:spPr/>
    </dgm:pt>
    <dgm:pt modelId="{8ED028B0-6082-413C-BC71-994558ADBAF7}" type="pres">
      <dgm:prSet presAssocID="{8293C697-7228-4B57-BAF7-C3CD73F9EFAA}" presName="vert1" presStyleCnt="0"/>
      <dgm:spPr/>
    </dgm:pt>
    <dgm:pt modelId="{6C27B395-3B68-4CC3-9A5C-28AFE54AA87C}" type="pres">
      <dgm:prSet presAssocID="{5DA377B9-BB4A-4054-BF57-C2B2C85E2009}" presName="thickLine" presStyleLbl="alignNode1" presStyleIdx="2" presStyleCnt="5"/>
      <dgm:spPr/>
    </dgm:pt>
    <dgm:pt modelId="{6813CE80-59CC-47B6-9DBB-71A273B3BD38}" type="pres">
      <dgm:prSet presAssocID="{5DA377B9-BB4A-4054-BF57-C2B2C85E2009}" presName="horz1" presStyleCnt="0"/>
      <dgm:spPr/>
    </dgm:pt>
    <dgm:pt modelId="{882FD166-FF71-49C6-9455-ACD38BDFE299}" type="pres">
      <dgm:prSet presAssocID="{5DA377B9-BB4A-4054-BF57-C2B2C85E2009}" presName="tx1" presStyleLbl="revTx" presStyleIdx="2" presStyleCnt="5"/>
      <dgm:spPr/>
    </dgm:pt>
    <dgm:pt modelId="{E1690176-F941-43E4-826B-38DC4E980AF8}" type="pres">
      <dgm:prSet presAssocID="{5DA377B9-BB4A-4054-BF57-C2B2C85E2009}" presName="vert1" presStyleCnt="0"/>
      <dgm:spPr/>
    </dgm:pt>
    <dgm:pt modelId="{04A3F8AD-3E74-4A71-AB9B-431F23A5B3B7}" type="pres">
      <dgm:prSet presAssocID="{D4FBE7F6-67E8-49FF-9D8E-D6CD714C5747}" presName="thickLine" presStyleLbl="alignNode1" presStyleIdx="3" presStyleCnt="5"/>
      <dgm:spPr/>
    </dgm:pt>
    <dgm:pt modelId="{7F48DD9D-8C24-4779-9114-33C853F59AFF}" type="pres">
      <dgm:prSet presAssocID="{D4FBE7F6-67E8-49FF-9D8E-D6CD714C5747}" presName="horz1" presStyleCnt="0"/>
      <dgm:spPr/>
    </dgm:pt>
    <dgm:pt modelId="{3B109534-EA2E-48F1-BB5F-7E59A424CC7E}" type="pres">
      <dgm:prSet presAssocID="{D4FBE7F6-67E8-49FF-9D8E-D6CD714C5747}" presName="tx1" presStyleLbl="revTx" presStyleIdx="3" presStyleCnt="5"/>
      <dgm:spPr/>
    </dgm:pt>
    <dgm:pt modelId="{FF9EE14A-3EB9-4744-8C02-EE62936F804E}" type="pres">
      <dgm:prSet presAssocID="{D4FBE7F6-67E8-49FF-9D8E-D6CD714C5747}" presName="vert1" presStyleCnt="0"/>
      <dgm:spPr/>
    </dgm:pt>
    <dgm:pt modelId="{5727DD4E-D536-4F29-B578-2AA390371345}" type="pres">
      <dgm:prSet presAssocID="{34BC0E48-C4A5-4994-A22F-16B2F43E1560}" presName="thickLine" presStyleLbl="alignNode1" presStyleIdx="4" presStyleCnt="5"/>
      <dgm:spPr/>
    </dgm:pt>
    <dgm:pt modelId="{DE645CEA-2D95-47E8-B4E0-E40E457F40F7}" type="pres">
      <dgm:prSet presAssocID="{34BC0E48-C4A5-4994-A22F-16B2F43E1560}" presName="horz1" presStyleCnt="0"/>
      <dgm:spPr/>
    </dgm:pt>
    <dgm:pt modelId="{73BDBB77-B8D5-416F-B7A0-AD74483EAFC3}" type="pres">
      <dgm:prSet presAssocID="{34BC0E48-C4A5-4994-A22F-16B2F43E1560}" presName="tx1" presStyleLbl="revTx" presStyleIdx="4" presStyleCnt="5"/>
      <dgm:spPr/>
    </dgm:pt>
    <dgm:pt modelId="{407C30F0-332F-4F19-820C-F8660F577B44}" type="pres">
      <dgm:prSet presAssocID="{34BC0E48-C4A5-4994-A22F-16B2F43E1560}" presName="vert1" presStyleCnt="0"/>
      <dgm:spPr/>
    </dgm:pt>
  </dgm:ptLst>
  <dgm:cxnLst>
    <dgm:cxn modelId="{EB2C341A-D63B-4B4B-88D7-D2E0F9E2872C}" type="presOf" srcId="{D4FBE7F6-67E8-49FF-9D8E-D6CD714C5747}" destId="{3B109534-EA2E-48F1-BB5F-7E59A424CC7E}" srcOrd="0" destOrd="0" presId="urn:microsoft.com/office/officeart/2008/layout/LinedList"/>
    <dgm:cxn modelId="{20BD4D2B-F326-4C4F-9F73-37C0FC10C972}" srcId="{F250C4B4-8BC5-4CEC-88E7-9A516B548FA8}" destId="{D4FBE7F6-67E8-49FF-9D8E-D6CD714C5747}" srcOrd="3" destOrd="0" parTransId="{BAB1D309-3B03-4ECC-8078-0E0B9EC218B5}" sibTransId="{2BE0EF08-91E7-4653-A621-5E5D7B295D67}"/>
    <dgm:cxn modelId="{C24ABB30-5553-491E-AF54-5A9A3CDE0028}" type="presOf" srcId="{3586D9A8-D8CB-4818-A604-182A876EC4E3}" destId="{48F337A5-6908-4687-B393-9B8E5AA1E595}" srcOrd="0" destOrd="0" presId="urn:microsoft.com/office/officeart/2008/layout/LinedList"/>
    <dgm:cxn modelId="{CDBA4738-F4DD-4B97-B1F1-0DAE4A2F1DBF}" srcId="{F250C4B4-8BC5-4CEC-88E7-9A516B548FA8}" destId="{3586D9A8-D8CB-4818-A604-182A876EC4E3}" srcOrd="0" destOrd="0" parTransId="{F7D85751-E35C-4AA3-9720-6DCF32422ED2}" sibTransId="{0FF253D2-A849-416F-A3CD-257A7EA23538}"/>
    <dgm:cxn modelId="{BFFD3245-A4A3-4B1F-9B2E-BE1F46F2A25D}" srcId="{F250C4B4-8BC5-4CEC-88E7-9A516B548FA8}" destId="{8293C697-7228-4B57-BAF7-C3CD73F9EFAA}" srcOrd="1" destOrd="0" parTransId="{DD261C3F-56E4-4DD7-B876-D8FECC9AE5E3}" sibTransId="{8A57AEE9-7CF3-4502-BD47-AF2207004E06}"/>
    <dgm:cxn modelId="{DF78256A-64D5-4F6E-9B73-A98871B94AB1}" type="presOf" srcId="{F250C4B4-8BC5-4CEC-88E7-9A516B548FA8}" destId="{6FD93DC7-CCA3-41BC-9BEF-8AA906E7FF49}" srcOrd="0" destOrd="0" presId="urn:microsoft.com/office/officeart/2008/layout/LinedList"/>
    <dgm:cxn modelId="{C07E0D52-4834-4D6F-8EE8-FDCC621588F1}" type="presOf" srcId="{34BC0E48-C4A5-4994-A22F-16B2F43E1560}" destId="{73BDBB77-B8D5-416F-B7A0-AD74483EAFC3}" srcOrd="0" destOrd="0" presId="urn:microsoft.com/office/officeart/2008/layout/LinedList"/>
    <dgm:cxn modelId="{160DA754-06C2-4BF5-AA44-1FC1DD7E6527}" type="presOf" srcId="{5DA377B9-BB4A-4054-BF57-C2B2C85E2009}" destId="{882FD166-FF71-49C6-9455-ACD38BDFE299}" srcOrd="0" destOrd="0" presId="urn:microsoft.com/office/officeart/2008/layout/LinedList"/>
    <dgm:cxn modelId="{BF78EDC1-8DAA-4B1E-9FD9-D1F9ADAB9726}" srcId="{F250C4B4-8BC5-4CEC-88E7-9A516B548FA8}" destId="{5DA377B9-BB4A-4054-BF57-C2B2C85E2009}" srcOrd="2" destOrd="0" parTransId="{62F7A3F5-E56D-4B57-A463-A8970567E5D0}" sibTransId="{D28D437D-79BD-44A2-83B9-872A0492C3E0}"/>
    <dgm:cxn modelId="{A2939FC5-14E4-48AC-8982-9ABBCDE590CE}" type="presOf" srcId="{8293C697-7228-4B57-BAF7-C3CD73F9EFAA}" destId="{D84DC359-CAC1-472E-932E-28D19B3A7D8D}" srcOrd="0" destOrd="0" presId="urn:microsoft.com/office/officeart/2008/layout/LinedList"/>
    <dgm:cxn modelId="{D6A361FC-6AEB-4CDD-8655-324CCB229D8A}" srcId="{F250C4B4-8BC5-4CEC-88E7-9A516B548FA8}" destId="{34BC0E48-C4A5-4994-A22F-16B2F43E1560}" srcOrd="4" destOrd="0" parTransId="{312490E2-3A7C-40EB-9711-253C91E7D446}" sibTransId="{DC9BFAE6-97D1-4A31-9A2D-84629348C327}"/>
    <dgm:cxn modelId="{8B2369D3-E95A-4AEF-8D44-AD6A4183F19B}" type="presParOf" srcId="{6FD93DC7-CCA3-41BC-9BEF-8AA906E7FF49}" destId="{A76B8342-6AA2-49C2-A2C2-18A3FEDB05CE}" srcOrd="0" destOrd="0" presId="urn:microsoft.com/office/officeart/2008/layout/LinedList"/>
    <dgm:cxn modelId="{2760A5E8-5F00-486A-9683-D4B26099E2A0}" type="presParOf" srcId="{6FD93DC7-CCA3-41BC-9BEF-8AA906E7FF49}" destId="{9E07E866-8B6C-45D0-8AC9-8A2D28859A55}" srcOrd="1" destOrd="0" presId="urn:microsoft.com/office/officeart/2008/layout/LinedList"/>
    <dgm:cxn modelId="{15ACC87E-8E09-4DC4-87F2-CA8F80FCC21C}" type="presParOf" srcId="{9E07E866-8B6C-45D0-8AC9-8A2D28859A55}" destId="{48F337A5-6908-4687-B393-9B8E5AA1E595}" srcOrd="0" destOrd="0" presId="urn:microsoft.com/office/officeart/2008/layout/LinedList"/>
    <dgm:cxn modelId="{083A64CB-161E-4D2A-9526-17F279FBACAA}" type="presParOf" srcId="{9E07E866-8B6C-45D0-8AC9-8A2D28859A55}" destId="{8C159D75-5DA9-416F-8785-AE7BB983FD29}" srcOrd="1" destOrd="0" presId="urn:microsoft.com/office/officeart/2008/layout/LinedList"/>
    <dgm:cxn modelId="{9DF8360F-527B-4249-A7B3-8A1F57FE530D}" type="presParOf" srcId="{6FD93DC7-CCA3-41BC-9BEF-8AA906E7FF49}" destId="{84006344-428B-4638-82C6-74362001E612}" srcOrd="2" destOrd="0" presId="urn:microsoft.com/office/officeart/2008/layout/LinedList"/>
    <dgm:cxn modelId="{A9BB979F-3383-4E54-8C0B-A57824C34E73}" type="presParOf" srcId="{6FD93DC7-CCA3-41BC-9BEF-8AA906E7FF49}" destId="{640DBF34-8A40-4097-9C12-B1BE1ED396E6}" srcOrd="3" destOrd="0" presId="urn:microsoft.com/office/officeart/2008/layout/LinedList"/>
    <dgm:cxn modelId="{746CC0A1-7299-4A15-A1C1-6076A1F98F94}" type="presParOf" srcId="{640DBF34-8A40-4097-9C12-B1BE1ED396E6}" destId="{D84DC359-CAC1-472E-932E-28D19B3A7D8D}" srcOrd="0" destOrd="0" presId="urn:microsoft.com/office/officeart/2008/layout/LinedList"/>
    <dgm:cxn modelId="{0F0CAB48-1D96-4921-9BB8-AA406F6B7686}" type="presParOf" srcId="{640DBF34-8A40-4097-9C12-B1BE1ED396E6}" destId="{8ED028B0-6082-413C-BC71-994558ADBAF7}" srcOrd="1" destOrd="0" presId="urn:microsoft.com/office/officeart/2008/layout/LinedList"/>
    <dgm:cxn modelId="{44EE490C-853E-4282-AD5A-E7F599EF3444}" type="presParOf" srcId="{6FD93DC7-CCA3-41BC-9BEF-8AA906E7FF49}" destId="{6C27B395-3B68-4CC3-9A5C-28AFE54AA87C}" srcOrd="4" destOrd="0" presId="urn:microsoft.com/office/officeart/2008/layout/LinedList"/>
    <dgm:cxn modelId="{5D444F3E-0376-4B6A-AD3F-205145D85AAD}" type="presParOf" srcId="{6FD93DC7-CCA3-41BC-9BEF-8AA906E7FF49}" destId="{6813CE80-59CC-47B6-9DBB-71A273B3BD38}" srcOrd="5" destOrd="0" presId="urn:microsoft.com/office/officeart/2008/layout/LinedList"/>
    <dgm:cxn modelId="{8DFD9B31-DE54-48AB-9D80-EA19D0AAE824}" type="presParOf" srcId="{6813CE80-59CC-47B6-9DBB-71A273B3BD38}" destId="{882FD166-FF71-49C6-9455-ACD38BDFE299}" srcOrd="0" destOrd="0" presId="urn:microsoft.com/office/officeart/2008/layout/LinedList"/>
    <dgm:cxn modelId="{06E5C74F-C8F4-4BD4-BD6F-A6A6DBB07939}" type="presParOf" srcId="{6813CE80-59CC-47B6-9DBB-71A273B3BD38}" destId="{E1690176-F941-43E4-826B-38DC4E980AF8}" srcOrd="1" destOrd="0" presId="urn:microsoft.com/office/officeart/2008/layout/LinedList"/>
    <dgm:cxn modelId="{1237E2D0-6883-4EE9-8BBD-A68AB5940D13}" type="presParOf" srcId="{6FD93DC7-CCA3-41BC-9BEF-8AA906E7FF49}" destId="{04A3F8AD-3E74-4A71-AB9B-431F23A5B3B7}" srcOrd="6" destOrd="0" presId="urn:microsoft.com/office/officeart/2008/layout/LinedList"/>
    <dgm:cxn modelId="{41050CC8-FE16-48FC-8684-98D425B1B7DB}" type="presParOf" srcId="{6FD93DC7-CCA3-41BC-9BEF-8AA906E7FF49}" destId="{7F48DD9D-8C24-4779-9114-33C853F59AFF}" srcOrd="7" destOrd="0" presId="urn:microsoft.com/office/officeart/2008/layout/LinedList"/>
    <dgm:cxn modelId="{2ABA74F3-DBDD-4915-9A0B-80961C2721D5}" type="presParOf" srcId="{7F48DD9D-8C24-4779-9114-33C853F59AFF}" destId="{3B109534-EA2E-48F1-BB5F-7E59A424CC7E}" srcOrd="0" destOrd="0" presId="urn:microsoft.com/office/officeart/2008/layout/LinedList"/>
    <dgm:cxn modelId="{35DB01A1-6069-425F-839B-A474370E2030}" type="presParOf" srcId="{7F48DD9D-8C24-4779-9114-33C853F59AFF}" destId="{FF9EE14A-3EB9-4744-8C02-EE62936F804E}" srcOrd="1" destOrd="0" presId="urn:microsoft.com/office/officeart/2008/layout/LinedList"/>
    <dgm:cxn modelId="{9008A42B-9F36-489D-BCD1-FC4B83B15997}" type="presParOf" srcId="{6FD93DC7-CCA3-41BC-9BEF-8AA906E7FF49}" destId="{5727DD4E-D536-4F29-B578-2AA390371345}" srcOrd="8" destOrd="0" presId="urn:microsoft.com/office/officeart/2008/layout/LinedList"/>
    <dgm:cxn modelId="{9F37181F-F760-48AA-8C1B-3F5193A0A450}" type="presParOf" srcId="{6FD93DC7-CCA3-41BC-9BEF-8AA906E7FF49}" destId="{DE645CEA-2D95-47E8-B4E0-E40E457F40F7}" srcOrd="9" destOrd="0" presId="urn:microsoft.com/office/officeart/2008/layout/LinedList"/>
    <dgm:cxn modelId="{DB64501A-EC6C-485B-AC57-DF158E760D6D}" type="presParOf" srcId="{DE645CEA-2D95-47E8-B4E0-E40E457F40F7}" destId="{73BDBB77-B8D5-416F-B7A0-AD74483EAFC3}" srcOrd="0" destOrd="0" presId="urn:microsoft.com/office/officeart/2008/layout/LinedList"/>
    <dgm:cxn modelId="{21800778-4AB6-4360-9480-7C29468AA6EE}" type="presParOf" srcId="{DE645CEA-2D95-47E8-B4E0-E40E457F40F7}" destId="{407C30F0-332F-4F19-820C-F8660F577B4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AFD546-C88A-4753-A8E7-66AB9D582AE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7FDE208-436E-47B3-AE92-1796C5AE7628}">
      <dgm:prSet/>
      <dgm:spPr/>
      <dgm:t>
        <a:bodyPr/>
        <a:lstStyle/>
        <a:p>
          <a:pPr>
            <a:lnSpc>
              <a:spcPct val="100000"/>
            </a:lnSpc>
          </a:pPr>
          <a:r>
            <a:rPr lang="en-CA"/>
            <a:t>Purpose</a:t>
          </a:r>
          <a:endParaRPr lang="en-US"/>
        </a:p>
      </dgm:t>
    </dgm:pt>
    <dgm:pt modelId="{F38F5CBE-676A-47BB-9F70-F7811944BF2C}" type="parTrans" cxnId="{56F5F8D7-1B26-483C-91B7-D9F83E3EA64F}">
      <dgm:prSet/>
      <dgm:spPr/>
      <dgm:t>
        <a:bodyPr/>
        <a:lstStyle/>
        <a:p>
          <a:endParaRPr lang="en-US"/>
        </a:p>
      </dgm:t>
    </dgm:pt>
    <dgm:pt modelId="{B96A9C8D-AB49-456D-9E2C-E4D8EFC19539}" type="sibTrans" cxnId="{56F5F8D7-1B26-483C-91B7-D9F83E3EA64F}">
      <dgm:prSet/>
      <dgm:spPr/>
      <dgm:t>
        <a:bodyPr/>
        <a:lstStyle/>
        <a:p>
          <a:endParaRPr lang="en-US"/>
        </a:p>
      </dgm:t>
    </dgm:pt>
    <dgm:pt modelId="{D1BFA9BF-9D83-42AE-A9FD-C22408A6B729}">
      <dgm:prSet/>
      <dgm:spPr/>
      <dgm:t>
        <a:bodyPr/>
        <a:lstStyle/>
        <a:p>
          <a:pPr>
            <a:lnSpc>
              <a:spcPct val="100000"/>
            </a:lnSpc>
          </a:pPr>
          <a:r>
            <a:rPr lang="en-CA"/>
            <a:t>Methods</a:t>
          </a:r>
          <a:endParaRPr lang="en-US"/>
        </a:p>
      </dgm:t>
    </dgm:pt>
    <dgm:pt modelId="{AAF7390D-F40F-487D-A617-640D7F263EE9}" type="parTrans" cxnId="{715E0E80-4534-4512-95A4-B1B9214B74C7}">
      <dgm:prSet/>
      <dgm:spPr/>
      <dgm:t>
        <a:bodyPr/>
        <a:lstStyle/>
        <a:p>
          <a:endParaRPr lang="en-US"/>
        </a:p>
      </dgm:t>
    </dgm:pt>
    <dgm:pt modelId="{63673A6A-2B80-4134-B8B0-855AA76E69E8}" type="sibTrans" cxnId="{715E0E80-4534-4512-95A4-B1B9214B74C7}">
      <dgm:prSet/>
      <dgm:spPr/>
      <dgm:t>
        <a:bodyPr/>
        <a:lstStyle/>
        <a:p>
          <a:endParaRPr lang="en-US"/>
        </a:p>
      </dgm:t>
    </dgm:pt>
    <dgm:pt modelId="{114E64A0-F9FE-419D-B59E-7CA86F40C71F}">
      <dgm:prSet/>
      <dgm:spPr/>
      <dgm:t>
        <a:bodyPr/>
        <a:lstStyle/>
        <a:p>
          <a:pPr>
            <a:lnSpc>
              <a:spcPct val="100000"/>
            </a:lnSpc>
          </a:pPr>
          <a:r>
            <a:rPr lang="en-CA"/>
            <a:t>Findings</a:t>
          </a:r>
          <a:endParaRPr lang="en-US"/>
        </a:p>
      </dgm:t>
    </dgm:pt>
    <dgm:pt modelId="{820453DF-CEBA-4D6A-89CB-792239D50713}" type="parTrans" cxnId="{01B039AC-B0F6-4DC2-A8E0-9A5FF11B8F66}">
      <dgm:prSet/>
      <dgm:spPr/>
      <dgm:t>
        <a:bodyPr/>
        <a:lstStyle/>
        <a:p>
          <a:endParaRPr lang="en-US"/>
        </a:p>
      </dgm:t>
    </dgm:pt>
    <dgm:pt modelId="{81A605CE-6965-4A7A-B612-38E259170F1C}" type="sibTrans" cxnId="{01B039AC-B0F6-4DC2-A8E0-9A5FF11B8F66}">
      <dgm:prSet/>
      <dgm:spPr/>
      <dgm:t>
        <a:bodyPr/>
        <a:lstStyle/>
        <a:p>
          <a:endParaRPr lang="en-US"/>
        </a:p>
      </dgm:t>
    </dgm:pt>
    <dgm:pt modelId="{E4017495-776E-4449-BF27-F8F89363F369}">
      <dgm:prSet/>
      <dgm:spPr/>
      <dgm:t>
        <a:bodyPr/>
        <a:lstStyle/>
        <a:p>
          <a:pPr>
            <a:lnSpc>
              <a:spcPct val="100000"/>
            </a:lnSpc>
          </a:pPr>
          <a:r>
            <a:rPr lang="en-CA"/>
            <a:t>Conclusion</a:t>
          </a:r>
          <a:endParaRPr lang="en-US"/>
        </a:p>
      </dgm:t>
    </dgm:pt>
    <dgm:pt modelId="{3D8694E3-BDDA-4789-A637-04AB7901B3B3}" type="parTrans" cxnId="{0CE2C9D4-82B2-4E41-8CCC-13D5D796D176}">
      <dgm:prSet/>
      <dgm:spPr/>
      <dgm:t>
        <a:bodyPr/>
        <a:lstStyle/>
        <a:p>
          <a:endParaRPr lang="en-US"/>
        </a:p>
      </dgm:t>
    </dgm:pt>
    <dgm:pt modelId="{1A96E3A2-C494-40FC-AD34-EE42AAFAF86E}" type="sibTrans" cxnId="{0CE2C9D4-82B2-4E41-8CCC-13D5D796D176}">
      <dgm:prSet/>
      <dgm:spPr/>
      <dgm:t>
        <a:bodyPr/>
        <a:lstStyle/>
        <a:p>
          <a:endParaRPr lang="en-US"/>
        </a:p>
      </dgm:t>
    </dgm:pt>
    <dgm:pt modelId="{3DE03E3B-60B7-43CF-A36E-C621E3DE7F28}" type="pres">
      <dgm:prSet presAssocID="{22AFD546-C88A-4753-A8E7-66AB9D582AEC}" presName="root" presStyleCnt="0">
        <dgm:presLayoutVars>
          <dgm:dir/>
          <dgm:resizeHandles val="exact"/>
        </dgm:presLayoutVars>
      </dgm:prSet>
      <dgm:spPr/>
    </dgm:pt>
    <dgm:pt modelId="{37EA5557-16DF-4419-B343-E119CBEBDD30}" type="pres">
      <dgm:prSet presAssocID="{97FDE208-436E-47B3-AE92-1796C5AE7628}" presName="compNode" presStyleCnt="0"/>
      <dgm:spPr/>
    </dgm:pt>
    <dgm:pt modelId="{D07CB82B-6E43-42B8-A709-816A26EF1A7A}" type="pres">
      <dgm:prSet presAssocID="{97FDE208-436E-47B3-AE92-1796C5AE762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75174512-1212-4D7D-B2D3-65FE7942E9E6}" type="pres">
      <dgm:prSet presAssocID="{97FDE208-436E-47B3-AE92-1796C5AE7628}" presName="spaceRect" presStyleCnt="0"/>
      <dgm:spPr/>
    </dgm:pt>
    <dgm:pt modelId="{49D23C35-D3DF-411A-9132-1BF2F0F438A2}" type="pres">
      <dgm:prSet presAssocID="{97FDE208-436E-47B3-AE92-1796C5AE7628}" presName="textRect" presStyleLbl="revTx" presStyleIdx="0" presStyleCnt="4">
        <dgm:presLayoutVars>
          <dgm:chMax val="1"/>
          <dgm:chPref val="1"/>
        </dgm:presLayoutVars>
      </dgm:prSet>
      <dgm:spPr/>
    </dgm:pt>
    <dgm:pt modelId="{10F1C6CB-7F6C-4D21-81E6-0FA70240E402}" type="pres">
      <dgm:prSet presAssocID="{B96A9C8D-AB49-456D-9E2C-E4D8EFC19539}" presName="sibTrans" presStyleCnt="0"/>
      <dgm:spPr/>
    </dgm:pt>
    <dgm:pt modelId="{9B9283DF-ABD9-4E96-995A-7E70C9127B61}" type="pres">
      <dgm:prSet presAssocID="{D1BFA9BF-9D83-42AE-A9FD-C22408A6B729}" presName="compNode" presStyleCnt="0"/>
      <dgm:spPr/>
    </dgm:pt>
    <dgm:pt modelId="{FB39E99C-F02C-4B5B-A8C9-A904ED3D9EED}" type="pres">
      <dgm:prSet presAssocID="{D1BFA9BF-9D83-42AE-A9FD-C22408A6B7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croscope"/>
        </a:ext>
      </dgm:extLst>
    </dgm:pt>
    <dgm:pt modelId="{35AC64F7-220A-4AD6-864F-5CA1604DC456}" type="pres">
      <dgm:prSet presAssocID="{D1BFA9BF-9D83-42AE-A9FD-C22408A6B729}" presName="spaceRect" presStyleCnt="0"/>
      <dgm:spPr/>
    </dgm:pt>
    <dgm:pt modelId="{D8C8EF28-176D-450E-B066-0943AF271045}" type="pres">
      <dgm:prSet presAssocID="{D1BFA9BF-9D83-42AE-A9FD-C22408A6B729}" presName="textRect" presStyleLbl="revTx" presStyleIdx="1" presStyleCnt="4">
        <dgm:presLayoutVars>
          <dgm:chMax val="1"/>
          <dgm:chPref val="1"/>
        </dgm:presLayoutVars>
      </dgm:prSet>
      <dgm:spPr/>
    </dgm:pt>
    <dgm:pt modelId="{B148D9F3-FBEA-4B0C-830B-4A27D73D4D86}" type="pres">
      <dgm:prSet presAssocID="{63673A6A-2B80-4134-B8B0-855AA76E69E8}" presName="sibTrans" presStyleCnt="0"/>
      <dgm:spPr/>
    </dgm:pt>
    <dgm:pt modelId="{6FABDD20-1ACC-497C-926C-4ED7DEC23F38}" type="pres">
      <dgm:prSet presAssocID="{114E64A0-F9FE-419D-B59E-7CA86F40C71F}" presName="compNode" presStyleCnt="0"/>
      <dgm:spPr/>
    </dgm:pt>
    <dgm:pt modelId="{F90CF92F-77E7-4A05-9F78-E3A28E46C1BA}" type="pres">
      <dgm:prSet presAssocID="{114E64A0-F9FE-419D-B59E-7CA86F40C7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AFD46A7A-6654-4A82-B566-21E511D59827}" type="pres">
      <dgm:prSet presAssocID="{114E64A0-F9FE-419D-B59E-7CA86F40C71F}" presName="spaceRect" presStyleCnt="0"/>
      <dgm:spPr/>
    </dgm:pt>
    <dgm:pt modelId="{465271D2-CB78-4DCA-9327-C6FE548874CE}" type="pres">
      <dgm:prSet presAssocID="{114E64A0-F9FE-419D-B59E-7CA86F40C71F}" presName="textRect" presStyleLbl="revTx" presStyleIdx="2" presStyleCnt="4">
        <dgm:presLayoutVars>
          <dgm:chMax val="1"/>
          <dgm:chPref val="1"/>
        </dgm:presLayoutVars>
      </dgm:prSet>
      <dgm:spPr/>
    </dgm:pt>
    <dgm:pt modelId="{259F3EE1-96BE-46BF-A29B-A72E2051BF2B}" type="pres">
      <dgm:prSet presAssocID="{81A605CE-6965-4A7A-B612-38E259170F1C}" presName="sibTrans" presStyleCnt="0"/>
      <dgm:spPr/>
    </dgm:pt>
    <dgm:pt modelId="{BAC633B4-6413-44ED-9166-5D213349019F}" type="pres">
      <dgm:prSet presAssocID="{E4017495-776E-4449-BF27-F8F89363F369}" presName="compNode" presStyleCnt="0"/>
      <dgm:spPr/>
    </dgm:pt>
    <dgm:pt modelId="{73A9A550-4D1F-4EE1-BD22-90F8847B9C58}" type="pres">
      <dgm:prSet presAssocID="{E4017495-776E-4449-BF27-F8F89363F36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vel"/>
        </a:ext>
      </dgm:extLst>
    </dgm:pt>
    <dgm:pt modelId="{9AAE6FCB-080D-46B2-A553-2DB7084ACC6A}" type="pres">
      <dgm:prSet presAssocID="{E4017495-776E-4449-BF27-F8F89363F369}" presName="spaceRect" presStyleCnt="0"/>
      <dgm:spPr/>
    </dgm:pt>
    <dgm:pt modelId="{6344008F-DECD-4E7A-9FAE-9193DA5CEA9F}" type="pres">
      <dgm:prSet presAssocID="{E4017495-776E-4449-BF27-F8F89363F369}" presName="textRect" presStyleLbl="revTx" presStyleIdx="3" presStyleCnt="4">
        <dgm:presLayoutVars>
          <dgm:chMax val="1"/>
          <dgm:chPref val="1"/>
        </dgm:presLayoutVars>
      </dgm:prSet>
      <dgm:spPr/>
    </dgm:pt>
  </dgm:ptLst>
  <dgm:cxnLst>
    <dgm:cxn modelId="{668E261A-04D3-4A9E-8027-9E74C98EA47B}" type="presOf" srcId="{114E64A0-F9FE-419D-B59E-7CA86F40C71F}" destId="{465271D2-CB78-4DCA-9327-C6FE548874CE}" srcOrd="0" destOrd="0" presId="urn:microsoft.com/office/officeart/2018/2/layout/IconLabelList"/>
    <dgm:cxn modelId="{A63A392F-8A34-4B57-B8D0-5317F324C2B3}" type="presOf" srcId="{E4017495-776E-4449-BF27-F8F89363F369}" destId="{6344008F-DECD-4E7A-9FAE-9193DA5CEA9F}" srcOrd="0" destOrd="0" presId="urn:microsoft.com/office/officeart/2018/2/layout/IconLabelList"/>
    <dgm:cxn modelId="{213A5C4E-C389-4F59-B28C-7B88BCB1F243}" type="presOf" srcId="{97FDE208-436E-47B3-AE92-1796C5AE7628}" destId="{49D23C35-D3DF-411A-9132-1BF2F0F438A2}" srcOrd="0" destOrd="0" presId="urn:microsoft.com/office/officeart/2018/2/layout/IconLabelList"/>
    <dgm:cxn modelId="{715E0E80-4534-4512-95A4-B1B9214B74C7}" srcId="{22AFD546-C88A-4753-A8E7-66AB9D582AEC}" destId="{D1BFA9BF-9D83-42AE-A9FD-C22408A6B729}" srcOrd="1" destOrd="0" parTransId="{AAF7390D-F40F-487D-A617-640D7F263EE9}" sibTransId="{63673A6A-2B80-4134-B8B0-855AA76E69E8}"/>
    <dgm:cxn modelId="{439D729B-6263-4F47-9349-5D23EB5792E4}" type="presOf" srcId="{22AFD546-C88A-4753-A8E7-66AB9D582AEC}" destId="{3DE03E3B-60B7-43CF-A36E-C621E3DE7F28}" srcOrd="0" destOrd="0" presId="urn:microsoft.com/office/officeart/2018/2/layout/IconLabelList"/>
    <dgm:cxn modelId="{01B039AC-B0F6-4DC2-A8E0-9A5FF11B8F66}" srcId="{22AFD546-C88A-4753-A8E7-66AB9D582AEC}" destId="{114E64A0-F9FE-419D-B59E-7CA86F40C71F}" srcOrd="2" destOrd="0" parTransId="{820453DF-CEBA-4D6A-89CB-792239D50713}" sibTransId="{81A605CE-6965-4A7A-B612-38E259170F1C}"/>
    <dgm:cxn modelId="{0CE2C9D4-82B2-4E41-8CCC-13D5D796D176}" srcId="{22AFD546-C88A-4753-A8E7-66AB9D582AEC}" destId="{E4017495-776E-4449-BF27-F8F89363F369}" srcOrd="3" destOrd="0" parTransId="{3D8694E3-BDDA-4789-A637-04AB7901B3B3}" sibTransId="{1A96E3A2-C494-40FC-AD34-EE42AAFAF86E}"/>
    <dgm:cxn modelId="{56F5F8D7-1B26-483C-91B7-D9F83E3EA64F}" srcId="{22AFD546-C88A-4753-A8E7-66AB9D582AEC}" destId="{97FDE208-436E-47B3-AE92-1796C5AE7628}" srcOrd="0" destOrd="0" parTransId="{F38F5CBE-676A-47BB-9F70-F7811944BF2C}" sibTransId="{B96A9C8D-AB49-456D-9E2C-E4D8EFC19539}"/>
    <dgm:cxn modelId="{106937E1-4AA0-4363-8496-7A4A625E6BC5}" type="presOf" srcId="{D1BFA9BF-9D83-42AE-A9FD-C22408A6B729}" destId="{D8C8EF28-176D-450E-B066-0943AF271045}" srcOrd="0" destOrd="0" presId="urn:microsoft.com/office/officeart/2018/2/layout/IconLabelList"/>
    <dgm:cxn modelId="{E98B92D8-9B25-448A-924E-C4A91F3CE641}" type="presParOf" srcId="{3DE03E3B-60B7-43CF-A36E-C621E3DE7F28}" destId="{37EA5557-16DF-4419-B343-E119CBEBDD30}" srcOrd="0" destOrd="0" presId="urn:microsoft.com/office/officeart/2018/2/layout/IconLabelList"/>
    <dgm:cxn modelId="{3F7B55C7-1B59-4F44-96CF-8829765948B9}" type="presParOf" srcId="{37EA5557-16DF-4419-B343-E119CBEBDD30}" destId="{D07CB82B-6E43-42B8-A709-816A26EF1A7A}" srcOrd="0" destOrd="0" presId="urn:microsoft.com/office/officeart/2018/2/layout/IconLabelList"/>
    <dgm:cxn modelId="{371098A2-FA89-4985-89CE-AA6554BC8AEF}" type="presParOf" srcId="{37EA5557-16DF-4419-B343-E119CBEBDD30}" destId="{75174512-1212-4D7D-B2D3-65FE7942E9E6}" srcOrd="1" destOrd="0" presId="urn:microsoft.com/office/officeart/2018/2/layout/IconLabelList"/>
    <dgm:cxn modelId="{96137E1D-FDD9-4451-8150-DC40F9E409E7}" type="presParOf" srcId="{37EA5557-16DF-4419-B343-E119CBEBDD30}" destId="{49D23C35-D3DF-411A-9132-1BF2F0F438A2}" srcOrd="2" destOrd="0" presId="urn:microsoft.com/office/officeart/2018/2/layout/IconLabelList"/>
    <dgm:cxn modelId="{0CFFA5B1-93F7-49A6-82E1-80E348F3CDFF}" type="presParOf" srcId="{3DE03E3B-60B7-43CF-A36E-C621E3DE7F28}" destId="{10F1C6CB-7F6C-4D21-81E6-0FA70240E402}" srcOrd="1" destOrd="0" presId="urn:microsoft.com/office/officeart/2018/2/layout/IconLabelList"/>
    <dgm:cxn modelId="{D448730E-F3FB-4781-B4F1-A65425301B5A}" type="presParOf" srcId="{3DE03E3B-60B7-43CF-A36E-C621E3DE7F28}" destId="{9B9283DF-ABD9-4E96-995A-7E70C9127B61}" srcOrd="2" destOrd="0" presId="urn:microsoft.com/office/officeart/2018/2/layout/IconLabelList"/>
    <dgm:cxn modelId="{F83BAF9C-04E8-4379-98A9-C18BD380111D}" type="presParOf" srcId="{9B9283DF-ABD9-4E96-995A-7E70C9127B61}" destId="{FB39E99C-F02C-4B5B-A8C9-A904ED3D9EED}" srcOrd="0" destOrd="0" presId="urn:microsoft.com/office/officeart/2018/2/layout/IconLabelList"/>
    <dgm:cxn modelId="{8E6B2E28-622B-45CA-8A07-A90AA6393BAF}" type="presParOf" srcId="{9B9283DF-ABD9-4E96-995A-7E70C9127B61}" destId="{35AC64F7-220A-4AD6-864F-5CA1604DC456}" srcOrd="1" destOrd="0" presId="urn:microsoft.com/office/officeart/2018/2/layout/IconLabelList"/>
    <dgm:cxn modelId="{2934A6EC-642A-4F23-84F7-EEE0D553C662}" type="presParOf" srcId="{9B9283DF-ABD9-4E96-995A-7E70C9127B61}" destId="{D8C8EF28-176D-450E-B066-0943AF271045}" srcOrd="2" destOrd="0" presId="urn:microsoft.com/office/officeart/2018/2/layout/IconLabelList"/>
    <dgm:cxn modelId="{F195F73B-3A33-43D5-945E-DB627774F85A}" type="presParOf" srcId="{3DE03E3B-60B7-43CF-A36E-C621E3DE7F28}" destId="{B148D9F3-FBEA-4B0C-830B-4A27D73D4D86}" srcOrd="3" destOrd="0" presId="urn:microsoft.com/office/officeart/2018/2/layout/IconLabelList"/>
    <dgm:cxn modelId="{6D607097-8064-499D-95FC-F6CE31FC92A3}" type="presParOf" srcId="{3DE03E3B-60B7-43CF-A36E-C621E3DE7F28}" destId="{6FABDD20-1ACC-497C-926C-4ED7DEC23F38}" srcOrd="4" destOrd="0" presId="urn:microsoft.com/office/officeart/2018/2/layout/IconLabelList"/>
    <dgm:cxn modelId="{74A0BE4B-1727-46D8-8EB3-2FC8FE5ED5D3}" type="presParOf" srcId="{6FABDD20-1ACC-497C-926C-4ED7DEC23F38}" destId="{F90CF92F-77E7-4A05-9F78-E3A28E46C1BA}" srcOrd="0" destOrd="0" presId="urn:microsoft.com/office/officeart/2018/2/layout/IconLabelList"/>
    <dgm:cxn modelId="{7AFF715C-D193-42EC-B291-38A58860AF41}" type="presParOf" srcId="{6FABDD20-1ACC-497C-926C-4ED7DEC23F38}" destId="{AFD46A7A-6654-4A82-B566-21E511D59827}" srcOrd="1" destOrd="0" presId="urn:microsoft.com/office/officeart/2018/2/layout/IconLabelList"/>
    <dgm:cxn modelId="{A616AA89-7F8F-4819-933F-BD6473849385}" type="presParOf" srcId="{6FABDD20-1ACC-497C-926C-4ED7DEC23F38}" destId="{465271D2-CB78-4DCA-9327-C6FE548874CE}" srcOrd="2" destOrd="0" presId="urn:microsoft.com/office/officeart/2018/2/layout/IconLabelList"/>
    <dgm:cxn modelId="{29BE29C0-C7D9-44B9-8528-80FF31CBC092}" type="presParOf" srcId="{3DE03E3B-60B7-43CF-A36E-C621E3DE7F28}" destId="{259F3EE1-96BE-46BF-A29B-A72E2051BF2B}" srcOrd="5" destOrd="0" presId="urn:microsoft.com/office/officeart/2018/2/layout/IconLabelList"/>
    <dgm:cxn modelId="{2C9DE80D-8D67-4E68-9157-3717F5E8CE17}" type="presParOf" srcId="{3DE03E3B-60B7-43CF-A36E-C621E3DE7F28}" destId="{BAC633B4-6413-44ED-9166-5D213349019F}" srcOrd="6" destOrd="0" presId="urn:microsoft.com/office/officeart/2018/2/layout/IconLabelList"/>
    <dgm:cxn modelId="{55A9F13F-EED5-4553-9020-A4BF24D4CDED}" type="presParOf" srcId="{BAC633B4-6413-44ED-9166-5D213349019F}" destId="{73A9A550-4D1F-4EE1-BD22-90F8847B9C58}" srcOrd="0" destOrd="0" presId="urn:microsoft.com/office/officeart/2018/2/layout/IconLabelList"/>
    <dgm:cxn modelId="{9033D6FD-3B89-457A-9D08-92E90CB7F704}" type="presParOf" srcId="{BAC633B4-6413-44ED-9166-5D213349019F}" destId="{9AAE6FCB-080D-46B2-A553-2DB7084ACC6A}" srcOrd="1" destOrd="0" presId="urn:microsoft.com/office/officeart/2018/2/layout/IconLabelList"/>
    <dgm:cxn modelId="{E5DB4BE7-8B7F-4EEE-B297-DCBEE3F374C2}" type="presParOf" srcId="{BAC633B4-6413-44ED-9166-5D213349019F}" destId="{6344008F-DECD-4E7A-9FAE-9193DA5CEA9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85E531-E132-4164-B3B1-A7E54010A4F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5BF818-D85E-456B-BA75-EDDBE3EFECBA}">
      <dgm:prSet/>
      <dgm:spPr/>
      <dgm:t>
        <a:bodyPr/>
        <a:lstStyle/>
        <a:p>
          <a:pPr>
            <a:lnSpc>
              <a:spcPct val="100000"/>
            </a:lnSpc>
          </a:pPr>
          <a:r>
            <a:rPr lang="en-CA" b="1" dirty="0"/>
            <a:t>Total Market Value of Equity (E)</a:t>
          </a:r>
          <a:r>
            <a:rPr lang="en-CA" dirty="0"/>
            <a:t>: Calculated as $2,624,694.80 million USD, based on the current stock price and shares outstanding.</a:t>
          </a:r>
          <a:endParaRPr lang="en-US" dirty="0"/>
        </a:p>
      </dgm:t>
    </dgm:pt>
    <dgm:pt modelId="{FA25BAAE-544A-4A00-8F8B-0C7CA78F9648}" type="parTrans" cxnId="{0727EB6D-88D3-4023-82D7-2CFE8627A252}">
      <dgm:prSet/>
      <dgm:spPr/>
      <dgm:t>
        <a:bodyPr/>
        <a:lstStyle/>
        <a:p>
          <a:endParaRPr lang="en-US"/>
        </a:p>
      </dgm:t>
    </dgm:pt>
    <dgm:pt modelId="{2571039C-B562-47EA-96E4-9DE2124DFDE2}" type="sibTrans" cxnId="{0727EB6D-88D3-4023-82D7-2CFE8627A252}">
      <dgm:prSet/>
      <dgm:spPr/>
      <dgm:t>
        <a:bodyPr/>
        <a:lstStyle/>
        <a:p>
          <a:endParaRPr lang="en-US"/>
        </a:p>
      </dgm:t>
    </dgm:pt>
    <dgm:pt modelId="{B282494C-EF4C-4E70-A286-6CEF48F6EFE3}">
      <dgm:prSet/>
      <dgm:spPr/>
      <dgm:t>
        <a:bodyPr/>
        <a:lstStyle/>
        <a:p>
          <a:pPr>
            <a:lnSpc>
              <a:spcPct val="100000"/>
            </a:lnSpc>
          </a:pPr>
          <a:r>
            <a:rPr lang="en-CA" b="1"/>
            <a:t>Total Firm Value (V = E + D)</a:t>
          </a:r>
          <a:r>
            <a:rPr lang="en-CA"/>
            <a:t>: The firm's total value amounts to $2,731,266.80 million USD, incorporating both equity and debt components.</a:t>
          </a:r>
          <a:endParaRPr lang="en-US"/>
        </a:p>
      </dgm:t>
    </dgm:pt>
    <dgm:pt modelId="{C7A3E634-8FFA-4D07-9941-B7FF0D58BDDF}" type="parTrans" cxnId="{EEAF4835-3C56-4B78-AA27-1C9B53750522}">
      <dgm:prSet/>
      <dgm:spPr/>
      <dgm:t>
        <a:bodyPr/>
        <a:lstStyle/>
        <a:p>
          <a:endParaRPr lang="en-US"/>
        </a:p>
      </dgm:t>
    </dgm:pt>
    <dgm:pt modelId="{FACF3562-0922-48E1-B8C1-E0E082F8E7EE}" type="sibTrans" cxnId="{EEAF4835-3C56-4B78-AA27-1C9B53750522}">
      <dgm:prSet/>
      <dgm:spPr/>
      <dgm:t>
        <a:bodyPr/>
        <a:lstStyle/>
        <a:p>
          <a:endParaRPr lang="en-US"/>
        </a:p>
      </dgm:t>
    </dgm:pt>
    <dgm:pt modelId="{BE674D67-40F2-44BF-B36B-04D7A2702F68}">
      <dgm:prSet/>
      <dgm:spPr/>
      <dgm:t>
        <a:bodyPr/>
        <a:lstStyle/>
        <a:p>
          <a:pPr>
            <a:lnSpc>
              <a:spcPct val="100000"/>
            </a:lnSpc>
          </a:pPr>
          <a:r>
            <a:rPr lang="en-CA" b="1"/>
            <a:t>Cost of Equity</a:t>
          </a:r>
          <a:r>
            <a:rPr lang="en-CA"/>
            <a:t>: Using the CAPM, the cost of equity is determined to be approximately 15.58%.</a:t>
          </a:r>
          <a:endParaRPr lang="en-US"/>
        </a:p>
      </dgm:t>
    </dgm:pt>
    <dgm:pt modelId="{AAB9EE98-98D1-4FFA-B235-05F68541E51E}" type="parTrans" cxnId="{A459AB08-1F5B-49D3-AC33-9254870CA10D}">
      <dgm:prSet/>
      <dgm:spPr/>
      <dgm:t>
        <a:bodyPr/>
        <a:lstStyle/>
        <a:p>
          <a:endParaRPr lang="en-US"/>
        </a:p>
      </dgm:t>
    </dgm:pt>
    <dgm:pt modelId="{472B9CFD-D7A8-482F-AF48-6BE412DF012D}" type="sibTrans" cxnId="{A459AB08-1F5B-49D3-AC33-9254870CA10D}">
      <dgm:prSet/>
      <dgm:spPr/>
      <dgm:t>
        <a:bodyPr/>
        <a:lstStyle/>
        <a:p>
          <a:endParaRPr lang="en-US"/>
        </a:p>
      </dgm:t>
    </dgm:pt>
    <dgm:pt modelId="{1AE7FD7F-CD73-48F8-94E2-47D365575ABF}">
      <dgm:prSet/>
      <dgm:spPr/>
      <dgm:t>
        <a:bodyPr/>
        <a:lstStyle/>
        <a:p>
          <a:pPr>
            <a:lnSpc>
              <a:spcPct val="100000"/>
            </a:lnSpc>
          </a:pPr>
          <a:r>
            <a:rPr lang="en-CA" b="1"/>
            <a:t>WACC Calculation</a:t>
          </a:r>
          <a:r>
            <a:rPr lang="en-CA"/>
            <a:t>: Applying the formula for WACC, the calculated WACC is approximately 15.05%.</a:t>
          </a:r>
          <a:endParaRPr lang="en-US"/>
        </a:p>
      </dgm:t>
    </dgm:pt>
    <dgm:pt modelId="{B3055431-8D3E-4F7E-948C-0348A06BA7AE}" type="parTrans" cxnId="{3C3702C0-56B4-4225-AE2F-CD1B1D2ED395}">
      <dgm:prSet/>
      <dgm:spPr/>
      <dgm:t>
        <a:bodyPr/>
        <a:lstStyle/>
        <a:p>
          <a:endParaRPr lang="en-US"/>
        </a:p>
      </dgm:t>
    </dgm:pt>
    <dgm:pt modelId="{425EAE33-3F43-46FD-BBA1-A5F3A71D70C0}" type="sibTrans" cxnId="{3C3702C0-56B4-4225-AE2F-CD1B1D2ED395}">
      <dgm:prSet/>
      <dgm:spPr/>
      <dgm:t>
        <a:bodyPr/>
        <a:lstStyle/>
        <a:p>
          <a:endParaRPr lang="en-US"/>
        </a:p>
      </dgm:t>
    </dgm:pt>
    <dgm:pt modelId="{1D925FBB-0B14-47F1-A2AF-2104387BE925}" type="pres">
      <dgm:prSet presAssocID="{BE85E531-E132-4164-B3B1-A7E54010A4FD}" presName="root" presStyleCnt="0">
        <dgm:presLayoutVars>
          <dgm:dir/>
          <dgm:resizeHandles val="exact"/>
        </dgm:presLayoutVars>
      </dgm:prSet>
      <dgm:spPr/>
    </dgm:pt>
    <dgm:pt modelId="{95414DA5-AED3-4026-BD9C-8E6124D64943}" type="pres">
      <dgm:prSet presAssocID="{D25BF818-D85E-456B-BA75-EDDBE3EFECBA}" presName="compNode" presStyleCnt="0"/>
      <dgm:spPr/>
    </dgm:pt>
    <dgm:pt modelId="{F6256056-3A4A-49BE-872B-588B26232FB4}" type="pres">
      <dgm:prSet presAssocID="{D25BF818-D85E-456B-BA75-EDDBE3EFECBA}" presName="bgRect" presStyleLbl="bgShp" presStyleIdx="0" presStyleCnt="4"/>
      <dgm:spPr/>
    </dgm:pt>
    <dgm:pt modelId="{342E661E-401C-48AE-9E8C-E1FCD938BA97}" type="pres">
      <dgm:prSet presAssocID="{D25BF818-D85E-456B-BA75-EDDBE3EFECB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Upward Trend"/>
        </a:ext>
      </dgm:extLst>
    </dgm:pt>
    <dgm:pt modelId="{5B2D5C19-637A-4806-A1B6-D6A7BCB59E99}" type="pres">
      <dgm:prSet presAssocID="{D25BF818-D85E-456B-BA75-EDDBE3EFECBA}" presName="spaceRect" presStyleCnt="0"/>
      <dgm:spPr/>
    </dgm:pt>
    <dgm:pt modelId="{ECBAE429-6864-4A7E-9AA2-38330691E60E}" type="pres">
      <dgm:prSet presAssocID="{D25BF818-D85E-456B-BA75-EDDBE3EFECBA}" presName="parTx" presStyleLbl="revTx" presStyleIdx="0" presStyleCnt="4">
        <dgm:presLayoutVars>
          <dgm:chMax val="0"/>
          <dgm:chPref val="0"/>
        </dgm:presLayoutVars>
      </dgm:prSet>
      <dgm:spPr/>
    </dgm:pt>
    <dgm:pt modelId="{48244D77-ECF9-4F4E-B8DC-DAE457BD4E4F}" type="pres">
      <dgm:prSet presAssocID="{2571039C-B562-47EA-96E4-9DE2124DFDE2}" presName="sibTrans" presStyleCnt="0"/>
      <dgm:spPr/>
    </dgm:pt>
    <dgm:pt modelId="{3D6AD3F9-69FC-4649-8436-4FA1A200A605}" type="pres">
      <dgm:prSet presAssocID="{B282494C-EF4C-4E70-A286-6CEF48F6EFE3}" presName="compNode" presStyleCnt="0"/>
      <dgm:spPr/>
    </dgm:pt>
    <dgm:pt modelId="{CC099AA0-D2FF-4B0B-BF77-E378323B05D7}" type="pres">
      <dgm:prSet presAssocID="{B282494C-EF4C-4E70-A286-6CEF48F6EFE3}" presName="bgRect" presStyleLbl="bgShp" presStyleIdx="1" presStyleCnt="4"/>
      <dgm:spPr/>
    </dgm:pt>
    <dgm:pt modelId="{52C39D0E-942C-42F0-92D9-9763372F997E}" type="pres">
      <dgm:prSet presAssocID="{B282494C-EF4C-4E70-A286-6CEF48F6EF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F70C14A0-BBB6-466A-A0E4-6F63412A5C7A}" type="pres">
      <dgm:prSet presAssocID="{B282494C-EF4C-4E70-A286-6CEF48F6EFE3}" presName="spaceRect" presStyleCnt="0"/>
      <dgm:spPr/>
    </dgm:pt>
    <dgm:pt modelId="{1BC2A662-C979-4FCA-90CB-7E6EDD7C50F5}" type="pres">
      <dgm:prSet presAssocID="{B282494C-EF4C-4E70-A286-6CEF48F6EFE3}" presName="parTx" presStyleLbl="revTx" presStyleIdx="1" presStyleCnt="4">
        <dgm:presLayoutVars>
          <dgm:chMax val="0"/>
          <dgm:chPref val="0"/>
        </dgm:presLayoutVars>
      </dgm:prSet>
      <dgm:spPr/>
    </dgm:pt>
    <dgm:pt modelId="{5243E9D8-3A07-4BE8-95B8-7579EFD95730}" type="pres">
      <dgm:prSet presAssocID="{FACF3562-0922-48E1-B8C1-E0E082F8E7EE}" presName="sibTrans" presStyleCnt="0"/>
      <dgm:spPr/>
    </dgm:pt>
    <dgm:pt modelId="{B553F97F-CF8A-4300-B787-6D29BF8D3C70}" type="pres">
      <dgm:prSet presAssocID="{BE674D67-40F2-44BF-B36B-04D7A2702F68}" presName="compNode" presStyleCnt="0"/>
      <dgm:spPr/>
    </dgm:pt>
    <dgm:pt modelId="{4843899F-563E-4A13-AA4B-1C22B758991A}" type="pres">
      <dgm:prSet presAssocID="{BE674D67-40F2-44BF-B36B-04D7A2702F68}" presName="bgRect" presStyleLbl="bgShp" presStyleIdx="2" presStyleCnt="4"/>
      <dgm:spPr/>
    </dgm:pt>
    <dgm:pt modelId="{0E59D95B-5E4B-4A0F-8202-8271C80D6CF1}" type="pres">
      <dgm:prSet presAssocID="{BE674D67-40F2-44BF-B36B-04D7A2702F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1417A121-2B48-4D95-9A9B-44E12618942F}" type="pres">
      <dgm:prSet presAssocID="{BE674D67-40F2-44BF-B36B-04D7A2702F68}" presName="spaceRect" presStyleCnt="0"/>
      <dgm:spPr/>
    </dgm:pt>
    <dgm:pt modelId="{9CA09F4B-3488-4F9C-8F23-6F67F7148F28}" type="pres">
      <dgm:prSet presAssocID="{BE674D67-40F2-44BF-B36B-04D7A2702F68}" presName="parTx" presStyleLbl="revTx" presStyleIdx="2" presStyleCnt="4">
        <dgm:presLayoutVars>
          <dgm:chMax val="0"/>
          <dgm:chPref val="0"/>
        </dgm:presLayoutVars>
      </dgm:prSet>
      <dgm:spPr/>
    </dgm:pt>
    <dgm:pt modelId="{54E411BA-A0C6-47F7-BCF0-69E47A9C0AF7}" type="pres">
      <dgm:prSet presAssocID="{472B9CFD-D7A8-482F-AF48-6BE412DF012D}" presName="sibTrans" presStyleCnt="0"/>
      <dgm:spPr/>
    </dgm:pt>
    <dgm:pt modelId="{90F3E0E4-C657-4FD8-B787-0F74EABA71A3}" type="pres">
      <dgm:prSet presAssocID="{1AE7FD7F-CD73-48F8-94E2-47D365575ABF}" presName="compNode" presStyleCnt="0"/>
      <dgm:spPr/>
    </dgm:pt>
    <dgm:pt modelId="{D614C501-8650-4EED-A17F-B68D523E1698}" type="pres">
      <dgm:prSet presAssocID="{1AE7FD7F-CD73-48F8-94E2-47D365575ABF}" presName="bgRect" presStyleLbl="bgShp" presStyleIdx="3" presStyleCnt="4"/>
      <dgm:spPr/>
    </dgm:pt>
    <dgm:pt modelId="{CFEF5E7B-3F07-427E-B764-4E8FEA87542E}" type="pres">
      <dgm:prSet presAssocID="{1AE7FD7F-CD73-48F8-94E2-47D365575AB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567C5073-2173-4036-9ED8-81782642BA92}" type="pres">
      <dgm:prSet presAssocID="{1AE7FD7F-CD73-48F8-94E2-47D365575ABF}" presName="spaceRect" presStyleCnt="0"/>
      <dgm:spPr/>
    </dgm:pt>
    <dgm:pt modelId="{CBC50574-8E41-4D44-9F11-0C51CA4BE5C6}" type="pres">
      <dgm:prSet presAssocID="{1AE7FD7F-CD73-48F8-94E2-47D365575ABF}" presName="parTx" presStyleLbl="revTx" presStyleIdx="3" presStyleCnt="4">
        <dgm:presLayoutVars>
          <dgm:chMax val="0"/>
          <dgm:chPref val="0"/>
        </dgm:presLayoutVars>
      </dgm:prSet>
      <dgm:spPr/>
    </dgm:pt>
  </dgm:ptLst>
  <dgm:cxnLst>
    <dgm:cxn modelId="{A459AB08-1F5B-49D3-AC33-9254870CA10D}" srcId="{BE85E531-E132-4164-B3B1-A7E54010A4FD}" destId="{BE674D67-40F2-44BF-B36B-04D7A2702F68}" srcOrd="2" destOrd="0" parTransId="{AAB9EE98-98D1-4FFA-B235-05F68541E51E}" sibTransId="{472B9CFD-D7A8-482F-AF48-6BE412DF012D}"/>
    <dgm:cxn modelId="{7308440F-8E32-49B0-BA86-892769FE2EAB}" type="presOf" srcId="{B282494C-EF4C-4E70-A286-6CEF48F6EFE3}" destId="{1BC2A662-C979-4FCA-90CB-7E6EDD7C50F5}" srcOrd="0" destOrd="0" presId="urn:microsoft.com/office/officeart/2018/2/layout/IconVerticalSolidList"/>
    <dgm:cxn modelId="{F83B7415-5C3F-47D7-A96B-CAE23BF3F3C1}" type="presOf" srcId="{D25BF818-D85E-456B-BA75-EDDBE3EFECBA}" destId="{ECBAE429-6864-4A7E-9AA2-38330691E60E}" srcOrd="0" destOrd="0" presId="urn:microsoft.com/office/officeart/2018/2/layout/IconVerticalSolidList"/>
    <dgm:cxn modelId="{EEAF4835-3C56-4B78-AA27-1C9B53750522}" srcId="{BE85E531-E132-4164-B3B1-A7E54010A4FD}" destId="{B282494C-EF4C-4E70-A286-6CEF48F6EFE3}" srcOrd="1" destOrd="0" parTransId="{C7A3E634-8FFA-4D07-9941-B7FF0D58BDDF}" sibTransId="{FACF3562-0922-48E1-B8C1-E0E082F8E7EE}"/>
    <dgm:cxn modelId="{AA6AE43E-E331-419F-9DC0-765B00B6C7E6}" type="presOf" srcId="{1AE7FD7F-CD73-48F8-94E2-47D365575ABF}" destId="{CBC50574-8E41-4D44-9F11-0C51CA4BE5C6}" srcOrd="0" destOrd="0" presId="urn:microsoft.com/office/officeart/2018/2/layout/IconVerticalSolidList"/>
    <dgm:cxn modelId="{0727EB6D-88D3-4023-82D7-2CFE8627A252}" srcId="{BE85E531-E132-4164-B3B1-A7E54010A4FD}" destId="{D25BF818-D85E-456B-BA75-EDDBE3EFECBA}" srcOrd="0" destOrd="0" parTransId="{FA25BAAE-544A-4A00-8F8B-0C7CA78F9648}" sibTransId="{2571039C-B562-47EA-96E4-9DE2124DFDE2}"/>
    <dgm:cxn modelId="{E0E966BC-5B6E-4576-B9DE-9518943C70F9}" type="presOf" srcId="{BE674D67-40F2-44BF-B36B-04D7A2702F68}" destId="{9CA09F4B-3488-4F9C-8F23-6F67F7148F28}" srcOrd="0" destOrd="0" presId="urn:microsoft.com/office/officeart/2018/2/layout/IconVerticalSolidList"/>
    <dgm:cxn modelId="{3C3702C0-56B4-4225-AE2F-CD1B1D2ED395}" srcId="{BE85E531-E132-4164-B3B1-A7E54010A4FD}" destId="{1AE7FD7F-CD73-48F8-94E2-47D365575ABF}" srcOrd="3" destOrd="0" parTransId="{B3055431-8D3E-4F7E-948C-0348A06BA7AE}" sibTransId="{425EAE33-3F43-46FD-BBA1-A5F3A71D70C0}"/>
    <dgm:cxn modelId="{3589A8D6-729F-46C5-A7EA-E74918A7A90A}" type="presOf" srcId="{BE85E531-E132-4164-B3B1-A7E54010A4FD}" destId="{1D925FBB-0B14-47F1-A2AF-2104387BE925}" srcOrd="0" destOrd="0" presId="urn:microsoft.com/office/officeart/2018/2/layout/IconVerticalSolidList"/>
    <dgm:cxn modelId="{ED03D6DA-3EB2-4FA7-81FE-820FD4F4A72F}" type="presParOf" srcId="{1D925FBB-0B14-47F1-A2AF-2104387BE925}" destId="{95414DA5-AED3-4026-BD9C-8E6124D64943}" srcOrd="0" destOrd="0" presId="urn:microsoft.com/office/officeart/2018/2/layout/IconVerticalSolidList"/>
    <dgm:cxn modelId="{F914DC47-2F91-4D84-89AD-5F5163F45E19}" type="presParOf" srcId="{95414DA5-AED3-4026-BD9C-8E6124D64943}" destId="{F6256056-3A4A-49BE-872B-588B26232FB4}" srcOrd="0" destOrd="0" presId="urn:microsoft.com/office/officeart/2018/2/layout/IconVerticalSolidList"/>
    <dgm:cxn modelId="{819C9981-F6EC-4D88-A49F-8451351888B7}" type="presParOf" srcId="{95414DA5-AED3-4026-BD9C-8E6124D64943}" destId="{342E661E-401C-48AE-9E8C-E1FCD938BA97}" srcOrd="1" destOrd="0" presId="urn:microsoft.com/office/officeart/2018/2/layout/IconVerticalSolidList"/>
    <dgm:cxn modelId="{3827BF3E-F3DB-4A32-8526-79E34CEA6E4A}" type="presParOf" srcId="{95414DA5-AED3-4026-BD9C-8E6124D64943}" destId="{5B2D5C19-637A-4806-A1B6-D6A7BCB59E99}" srcOrd="2" destOrd="0" presId="urn:microsoft.com/office/officeart/2018/2/layout/IconVerticalSolidList"/>
    <dgm:cxn modelId="{73D8CD53-3BD5-49E4-9B69-B717188CE93B}" type="presParOf" srcId="{95414DA5-AED3-4026-BD9C-8E6124D64943}" destId="{ECBAE429-6864-4A7E-9AA2-38330691E60E}" srcOrd="3" destOrd="0" presId="urn:microsoft.com/office/officeart/2018/2/layout/IconVerticalSolidList"/>
    <dgm:cxn modelId="{F515F40C-C44F-4A7E-809C-A08F4BF3CEFC}" type="presParOf" srcId="{1D925FBB-0B14-47F1-A2AF-2104387BE925}" destId="{48244D77-ECF9-4F4E-B8DC-DAE457BD4E4F}" srcOrd="1" destOrd="0" presId="urn:microsoft.com/office/officeart/2018/2/layout/IconVerticalSolidList"/>
    <dgm:cxn modelId="{B9D6F9D0-7E5A-410E-8177-DB06D399653E}" type="presParOf" srcId="{1D925FBB-0B14-47F1-A2AF-2104387BE925}" destId="{3D6AD3F9-69FC-4649-8436-4FA1A200A605}" srcOrd="2" destOrd="0" presId="urn:microsoft.com/office/officeart/2018/2/layout/IconVerticalSolidList"/>
    <dgm:cxn modelId="{AF0B0725-C898-46D9-B52C-41C1CAAE5867}" type="presParOf" srcId="{3D6AD3F9-69FC-4649-8436-4FA1A200A605}" destId="{CC099AA0-D2FF-4B0B-BF77-E378323B05D7}" srcOrd="0" destOrd="0" presId="urn:microsoft.com/office/officeart/2018/2/layout/IconVerticalSolidList"/>
    <dgm:cxn modelId="{5CEF6714-5992-4236-958D-FCE74E49AE34}" type="presParOf" srcId="{3D6AD3F9-69FC-4649-8436-4FA1A200A605}" destId="{52C39D0E-942C-42F0-92D9-9763372F997E}" srcOrd="1" destOrd="0" presId="urn:microsoft.com/office/officeart/2018/2/layout/IconVerticalSolidList"/>
    <dgm:cxn modelId="{4FC46F11-353A-4BFD-A6E1-B89F23EC37F8}" type="presParOf" srcId="{3D6AD3F9-69FC-4649-8436-4FA1A200A605}" destId="{F70C14A0-BBB6-466A-A0E4-6F63412A5C7A}" srcOrd="2" destOrd="0" presId="urn:microsoft.com/office/officeart/2018/2/layout/IconVerticalSolidList"/>
    <dgm:cxn modelId="{35B3D0FD-289D-427B-A708-8CD69667674D}" type="presParOf" srcId="{3D6AD3F9-69FC-4649-8436-4FA1A200A605}" destId="{1BC2A662-C979-4FCA-90CB-7E6EDD7C50F5}" srcOrd="3" destOrd="0" presId="urn:microsoft.com/office/officeart/2018/2/layout/IconVerticalSolidList"/>
    <dgm:cxn modelId="{04A500E7-9A72-4DC7-923F-32BA07D2D03E}" type="presParOf" srcId="{1D925FBB-0B14-47F1-A2AF-2104387BE925}" destId="{5243E9D8-3A07-4BE8-95B8-7579EFD95730}" srcOrd="3" destOrd="0" presId="urn:microsoft.com/office/officeart/2018/2/layout/IconVerticalSolidList"/>
    <dgm:cxn modelId="{348D33D4-3B02-40B0-9BCC-1E0C4A5E2CB9}" type="presParOf" srcId="{1D925FBB-0B14-47F1-A2AF-2104387BE925}" destId="{B553F97F-CF8A-4300-B787-6D29BF8D3C70}" srcOrd="4" destOrd="0" presId="urn:microsoft.com/office/officeart/2018/2/layout/IconVerticalSolidList"/>
    <dgm:cxn modelId="{D7793A43-7F4C-4C8F-98C7-07568DC1CFAD}" type="presParOf" srcId="{B553F97F-CF8A-4300-B787-6D29BF8D3C70}" destId="{4843899F-563E-4A13-AA4B-1C22B758991A}" srcOrd="0" destOrd="0" presId="urn:microsoft.com/office/officeart/2018/2/layout/IconVerticalSolidList"/>
    <dgm:cxn modelId="{DB667C2F-FDF9-4302-8CE2-09A952B86CF0}" type="presParOf" srcId="{B553F97F-CF8A-4300-B787-6D29BF8D3C70}" destId="{0E59D95B-5E4B-4A0F-8202-8271C80D6CF1}" srcOrd="1" destOrd="0" presId="urn:microsoft.com/office/officeart/2018/2/layout/IconVerticalSolidList"/>
    <dgm:cxn modelId="{3861B350-1541-46FE-916C-84CA568BC0C1}" type="presParOf" srcId="{B553F97F-CF8A-4300-B787-6D29BF8D3C70}" destId="{1417A121-2B48-4D95-9A9B-44E12618942F}" srcOrd="2" destOrd="0" presId="urn:microsoft.com/office/officeart/2018/2/layout/IconVerticalSolidList"/>
    <dgm:cxn modelId="{25C78AEB-0815-487A-A820-48AECFDAAB1E}" type="presParOf" srcId="{B553F97F-CF8A-4300-B787-6D29BF8D3C70}" destId="{9CA09F4B-3488-4F9C-8F23-6F67F7148F28}" srcOrd="3" destOrd="0" presId="urn:microsoft.com/office/officeart/2018/2/layout/IconVerticalSolidList"/>
    <dgm:cxn modelId="{7122EAE2-3ACD-494E-8E16-31B885DB2B5D}" type="presParOf" srcId="{1D925FBB-0B14-47F1-A2AF-2104387BE925}" destId="{54E411BA-A0C6-47F7-BCF0-69E47A9C0AF7}" srcOrd="5" destOrd="0" presId="urn:microsoft.com/office/officeart/2018/2/layout/IconVerticalSolidList"/>
    <dgm:cxn modelId="{9AE09CF2-314D-4520-9443-D5A444DBF6B0}" type="presParOf" srcId="{1D925FBB-0B14-47F1-A2AF-2104387BE925}" destId="{90F3E0E4-C657-4FD8-B787-0F74EABA71A3}" srcOrd="6" destOrd="0" presId="urn:microsoft.com/office/officeart/2018/2/layout/IconVerticalSolidList"/>
    <dgm:cxn modelId="{C46B5539-1664-463B-9CCA-7C8FD5F0BB9A}" type="presParOf" srcId="{90F3E0E4-C657-4FD8-B787-0F74EABA71A3}" destId="{D614C501-8650-4EED-A17F-B68D523E1698}" srcOrd="0" destOrd="0" presId="urn:microsoft.com/office/officeart/2018/2/layout/IconVerticalSolidList"/>
    <dgm:cxn modelId="{E4835407-A90F-4581-91CC-EFA61A515F8F}" type="presParOf" srcId="{90F3E0E4-C657-4FD8-B787-0F74EABA71A3}" destId="{CFEF5E7B-3F07-427E-B764-4E8FEA87542E}" srcOrd="1" destOrd="0" presId="urn:microsoft.com/office/officeart/2018/2/layout/IconVerticalSolidList"/>
    <dgm:cxn modelId="{BF949BAB-8AF1-4C23-B65E-A1C784A6694D}" type="presParOf" srcId="{90F3E0E4-C657-4FD8-B787-0F74EABA71A3}" destId="{567C5073-2173-4036-9ED8-81782642BA92}" srcOrd="2" destOrd="0" presId="urn:microsoft.com/office/officeart/2018/2/layout/IconVerticalSolidList"/>
    <dgm:cxn modelId="{84AC109A-3754-4248-80A8-1AD0C158D96A}" type="presParOf" srcId="{90F3E0E4-C657-4FD8-B787-0F74EABA71A3}" destId="{CBC50574-8E41-4D44-9F11-0C51CA4BE5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C0D6C5-246C-4235-AD0F-7FFF7501315D}"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EC9D2C93-72BC-4A5C-BF03-B3141C7D8475}">
      <dgm:prSet/>
      <dgm:spPr/>
      <dgm:t>
        <a:bodyPr/>
        <a:lstStyle/>
        <a:p>
          <a:pPr>
            <a:lnSpc>
              <a:spcPct val="100000"/>
            </a:lnSpc>
          </a:pPr>
          <a:r>
            <a:rPr lang="en-CA"/>
            <a:t>The calculated WACC of approximately 15.05% serves as the weighted average cost of capital for the company, representing the blended cost of equity and debt financing.</a:t>
          </a:r>
          <a:endParaRPr lang="en-US"/>
        </a:p>
      </dgm:t>
    </dgm:pt>
    <dgm:pt modelId="{BB1059D8-849E-4EB5-A664-0CC4F07075A2}" type="parTrans" cxnId="{51F59F2F-68A2-4598-9C23-5F0669A92081}">
      <dgm:prSet/>
      <dgm:spPr/>
      <dgm:t>
        <a:bodyPr/>
        <a:lstStyle/>
        <a:p>
          <a:endParaRPr lang="en-US"/>
        </a:p>
      </dgm:t>
    </dgm:pt>
    <dgm:pt modelId="{A611A835-DEFA-485D-BD23-1EC6072D1460}" type="sibTrans" cxnId="{51F59F2F-68A2-4598-9C23-5F0669A92081}">
      <dgm:prSet/>
      <dgm:spPr/>
      <dgm:t>
        <a:bodyPr/>
        <a:lstStyle/>
        <a:p>
          <a:endParaRPr lang="en-US"/>
        </a:p>
      </dgm:t>
    </dgm:pt>
    <dgm:pt modelId="{603B9A69-F923-4B0C-8AB3-82AA2E85DBA9}">
      <dgm:prSet/>
      <dgm:spPr/>
      <dgm:t>
        <a:bodyPr/>
        <a:lstStyle/>
        <a:p>
          <a:pPr>
            <a:lnSpc>
              <a:spcPct val="100000"/>
            </a:lnSpc>
          </a:pPr>
          <a:r>
            <a:rPr lang="en-CA"/>
            <a:t>This rate is utilized as the discount rate for evaluating the company's investment opportunities, guiding decisions on capital allocation and project viability.</a:t>
          </a:r>
          <a:endParaRPr lang="en-US"/>
        </a:p>
      </dgm:t>
    </dgm:pt>
    <dgm:pt modelId="{54A5F4FF-3CF9-4036-956E-F377A279AF23}" type="parTrans" cxnId="{948D9F71-EF07-4127-89B1-9DCAA68DA0F6}">
      <dgm:prSet/>
      <dgm:spPr/>
      <dgm:t>
        <a:bodyPr/>
        <a:lstStyle/>
        <a:p>
          <a:endParaRPr lang="en-US"/>
        </a:p>
      </dgm:t>
    </dgm:pt>
    <dgm:pt modelId="{CA055413-846F-4203-9E4E-EAE4FB7DFC97}" type="sibTrans" cxnId="{948D9F71-EF07-4127-89B1-9DCAA68DA0F6}">
      <dgm:prSet/>
      <dgm:spPr/>
      <dgm:t>
        <a:bodyPr/>
        <a:lstStyle/>
        <a:p>
          <a:endParaRPr lang="en-US"/>
        </a:p>
      </dgm:t>
    </dgm:pt>
    <dgm:pt modelId="{CAC1930A-6B8E-4388-ABA2-F3A7343D79A3}">
      <dgm:prSet/>
      <dgm:spPr/>
      <dgm:t>
        <a:bodyPr/>
        <a:lstStyle/>
        <a:p>
          <a:pPr>
            <a:lnSpc>
              <a:spcPct val="100000"/>
            </a:lnSpc>
          </a:pPr>
          <a:r>
            <a:rPr lang="en-CA"/>
            <a:t>While the calculated value provides a theoretical reference point, further analysis is necessary to understand any discrepancies between the calculated WACC and the market price, considering factors such as market conditions, industry dynamics, and company-specific risks.</a:t>
          </a:r>
          <a:endParaRPr lang="en-US"/>
        </a:p>
      </dgm:t>
    </dgm:pt>
    <dgm:pt modelId="{9B4D37EE-E386-4C36-B4A6-15CFF114A60B}" type="parTrans" cxnId="{C292A358-0DA9-4BAB-B9AA-F70D5130A7A7}">
      <dgm:prSet/>
      <dgm:spPr/>
      <dgm:t>
        <a:bodyPr/>
        <a:lstStyle/>
        <a:p>
          <a:endParaRPr lang="en-US"/>
        </a:p>
      </dgm:t>
    </dgm:pt>
    <dgm:pt modelId="{D374F795-E025-4D8B-9877-CAEAAFFBB8D8}" type="sibTrans" cxnId="{C292A358-0DA9-4BAB-B9AA-F70D5130A7A7}">
      <dgm:prSet/>
      <dgm:spPr/>
      <dgm:t>
        <a:bodyPr/>
        <a:lstStyle/>
        <a:p>
          <a:endParaRPr lang="en-US"/>
        </a:p>
      </dgm:t>
    </dgm:pt>
    <dgm:pt modelId="{EAEA896C-C93C-4A1A-9E96-AFCE989C8555}" type="pres">
      <dgm:prSet presAssocID="{08C0D6C5-246C-4235-AD0F-7FFF7501315D}" presName="root" presStyleCnt="0">
        <dgm:presLayoutVars>
          <dgm:dir/>
          <dgm:resizeHandles val="exact"/>
        </dgm:presLayoutVars>
      </dgm:prSet>
      <dgm:spPr/>
    </dgm:pt>
    <dgm:pt modelId="{FCFAA21A-F248-4A70-8EA1-B409FBB743E2}" type="pres">
      <dgm:prSet presAssocID="{EC9D2C93-72BC-4A5C-BF03-B3141C7D8475}" presName="compNode" presStyleCnt="0"/>
      <dgm:spPr/>
    </dgm:pt>
    <dgm:pt modelId="{96E74C2A-B5CB-48F7-B20C-E66FEA7A6C2C}" type="pres">
      <dgm:prSet presAssocID="{EC9D2C93-72BC-4A5C-BF03-B3141C7D8475}" presName="bgRect" presStyleLbl="bgShp" presStyleIdx="0" presStyleCnt="3"/>
      <dgm:spPr/>
    </dgm:pt>
    <dgm:pt modelId="{2A0EF346-09D9-41B7-8333-2A95FC7B71E5}" type="pres">
      <dgm:prSet presAssocID="{EC9D2C93-72BC-4A5C-BF03-B3141C7D847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E6129E96-C1BD-43D6-85E6-889A9D5F23C1}" type="pres">
      <dgm:prSet presAssocID="{EC9D2C93-72BC-4A5C-BF03-B3141C7D8475}" presName="spaceRect" presStyleCnt="0"/>
      <dgm:spPr/>
    </dgm:pt>
    <dgm:pt modelId="{3C09E3E3-17A3-402B-A752-6AF67B50E2D5}" type="pres">
      <dgm:prSet presAssocID="{EC9D2C93-72BC-4A5C-BF03-B3141C7D8475}" presName="parTx" presStyleLbl="revTx" presStyleIdx="0" presStyleCnt="3">
        <dgm:presLayoutVars>
          <dgm:chMax val="0"/>
          <dgm:chPref val="0"/>
        </dgm:presLayoutVars>
      </dgm:prSet>
      <dgm:spPr/>
    </dgm:pt>
    <dgm:pt modelId="{181A8ED7-EE8E-42C8-9100-7AC202CF7B8B}" type="pres">
      <dgm:prSet presAssocID="{A611A835-DEFA-485D-BD23-1EC6072D1460}" presName="sibTrans" presStyleCnt="0"/>
      <dgm:spPr/>
    </dgm:pt>
    <dgm:pt modelId="{B76D46DE-81E5-4567-B410-6CF8540B6DDF}" type="pres">
      <dgm:prSet presAssocID="{603B9A69-F923-4B0C-8AB3-82AA2E85DBA9}" presName="compNode" presStyleCnt="0"/>
      <dgm:spPr/>
    </dgm:pt>
    <dgm:pt modelId="{66499835-4A5D-4132-A9B9-664A2A6D6E31}" type="pres">
      <dgm:prSet presAssocID="{603B9A69-F923-4B0C-8AB3-82AA2E85DBA9}" presName="bgRect" presStyleLbl="bgShp" presStyleIdx="1" presStyleCnt="3"/>
      <dgm:spPr/>
    </dgm:pt>
    <dgm:pt modelId="{08FEBEE2-8872-4BD9-B6D3-9902E883B598}" type="pres">
      <dgm:prSet presAssocID="{603B9A69-F923-4B0C-8AB3-82AA2E85DB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14812326-767B-4119-8C1A-D67F8164A927}" type="pres">
      <dgm:prSet presAssocID="{603B9A69-F923-4B0C-8AB3-82AA2E85DBA9}" presName="spaceRect" presStyleCnt="0"/>
      <dgm:spPr/>
    </dgm:pt>
    <dgm:pt modelId="{C0F2642B-206F-4258-9734-B96F9D6A6BA7}" type="pres">
      <dgm:prSet presAssocID="{603B9A69-F923-4B0C-8AB3-82AA2E85DBA9}" presName="parTx" presStyleLbl="revTx" presStyleIdx="1" presStyleCnt="3">
        <dgm:presLayoutVars>
          <dgm:chMax val="0"/>
          <dgm:chPref val="0"/>
        </dgm:presLayoutVars>
      </dgm:prSet>
      <dgm:spPr/>
    </dgm:pt>
    <dgm:pt modelId="{CF44D3B5-96B5-407A-AC3D-25CA13AC1464}" type="pres">
      <dgm:prSet presAssocID="{CA055413-846F-4203-9E4E-EAE4FB7DFC97}" presName="sibTrans" presStyleCnt="0"/>
      <dgm:spPr/>
    </dgm:pt>
    <dgm:pt modelId="{D4684E67-20A4-4EDE-ACE2-A9F11D9C773B}" type="pres">
      <dgm:prSet presAssocID="{CAC1930A-6B8E-4388-ABA2-F3A7343D79A3}" presName="compNode" presStyleCnt="0"/>
      <dgm:spPr/>
    </dgm:pt>
    <dgm:pt modelId="{2B4A16D6-A58B-437D-BE42-9A687CB3C353}" type="pres">
      <dgm:prSet presAssocID="{CAC1930A-6B8E-4388-ABA2-F3A7343D79A3}" presName="bgRect" presStyleLbl="bgShp" presStyleIdx="2" presStyleCnt="3"/>
      <dgm:spPr/>
    </dgm:pt>
    <dgm:pt modelId="{CBF9E77C-6E31-4C3C-967B-0AEA303D8BC3}" type="pres">
      <dgm:prSet presAssocID="{CAC1930A-6B8E-4388-ABA2-F3A7343D79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280DAD6C-F30A-4709-AEBF-340E2E2477CC}" type="pres">
      <dgm:prSet presAssocID="{CAC1930A-6B8E-4388-ABA2-F3A7343D79A3}" presName="spaceRect" presStyleCnt="0"/>
      <dgm:spPr/>
    </dgm:pt>
    <dgm:pt modelId="{FDBA9428-192A-47C6-88FC-B312DF4F68CD}" type="pres">
      <dgm:prSet presAssocID="{CAC1930A-6B8E-4388-ABA2-F3A7343D79A3}" presName="parTx" presStyleLbl="revTx" presStyleIdx="2" presStyleCnt="3">
        <dgm:presLayoutVars>
          <dgm:chMax val="0"/>
          <dgm:chPref val="0"/>
        </dgm:presLayoutVars>
      </dgm:prSet>
      <dgm:spPr/>
    </dgm:pt>
  </dgm:ptLst>
  <dgm:cxnLst>
    <dgm:cxn modelId="{51F59F2F-68A2-4598-9C23-5F0669A92081}" srcId="{08C0D6C5-246C-4235-AD0F-7FFF7501315D}" destId="{EC9D2C93-72BC-4A5C-BF03-B3141C7D8475}" srcOrd="0" destOrd="0" parTransId="{BB1059D8-849E-4EB5-A664-0CC4F07075A2}" sibTransId="{A611A835-DEFA-485D-BD23-1EC6072D1460}"/>
    <dgm:cxn modelId="{C869A561-22C5-4454-A525-77B36FF8C823}" type="presOf" srcId="{08C0D6C5-246C-4235-AD0F-7FFF7501315D}" destId="{EAEA896C-C93C-4A1A-9E96-AFCE989C8555}" srcOrd="0" destOrd="0" presId="urn:microsoft.com/office/officeart/2018/2/layout/IconVerticalSolidList"/>
    <dgm:cxn modelId="{BD091B42-0C43-4284-A10D-98CB269981B5}" type="presOf" srcId="{603B9A69-F923-4B0C-8AB3-82AA2E85DBA9}" destId="{C0F2642B-206F-4258-9734-B96F9D6A6BA7}" srcOrd="0" destOrd="0" presId="urn:microsoft.com/office/officeart/2018/2/layout/IconVerticalSolidList"/>
    <dgm:cxn modelId="{73E98168-7F38-4BBC-948D-0FB77A633E91}" type="presOf" srcId="{CAC1930A-6B8E-4388-ABA2-F3A7343D79A3}" destId="{FDBA9428-192A-47C6-88FC-B312DF4F68CD}" srcOrd="0" destOrd="0" presId="urn:microsoft.com/office/officeart/2018/2/layout/IconVerticalSolidList"/>
    <dgm:cxn modelId="{948D9F71-EF07-4127-89B1-9DCAA68DA0F6}" srcId="{08C0D6C5-246C-4235-AD0F-7FFF7501315D}" destId="{603B9A69-F923-4B0C-8AB3-82AA2E85DBA9}" srcOrd="1" destOrd="0" parTransId="{54A5F4FF-3CF9-4036-956E-F377A279AF23}" sibTransId="{CA055413-846F-4203-9E4E-EAE4FB7DFC97}"/>
    <dgm:cxn modelId="{C292A358-0DA9-4BAB-B9AA-F70D5130A7A7}" srcId="{08C0D6C5-246C-4235-AD0F-7FFF7501315D}" destId="{CAC1930A-6B8E-4388-ABA2-F3A7343D79A3}" srcOrd="2" destOrd="0" parTransId="{9B4D37EE-E386-4C36-B4A6-15CFF114A60B}" sibTransId="{D374F795-E025-4D8B-9877-CAEAAFFBB8D8}"/>
    <dgm:cxn modelId="{A053567A-3495-4C41-AFA0-176F14DC2262}" type="presOf" srcId="{EC9D2C93-72BC-4A5C-BF03-B3141C7D8475}" destId="{3C09E3E3-17A3-402B-A752-6AF67B50E2D5}" srcOrd="0" destOrd="0" presId="urn:microsoft.com/office/officeart/2018/2/layout/IconVerticalSolidList"/>
    <dgm:cxn modelId="{E5461D02-578B-44CA-8F80-BAA7897AB074}" type="presParOf" srcId="{EAEA896C-C93C-4A1A-9E96-AFCE989C8555}" destId="{FCFAA21A-F248-4A70-8EA1-B409FBB743E2}" srcOrd="0" destOrd="0" presId="urn:microsoft.com/office/officeart/2018/2/layout/IconVerticalSolidList"/>
    <dgm:cxn modelId="{618587D9-524B-406D-BFE2-061B509DC165}" type="presParOf" srcId="{FCFAA21A-F248-4A70-8EA1-B409FBB743E2}" destId="{96E74C2A-B5CB-48F7-B20C-E66FEA7A6C2C}" srcOrd="0" destOrd="0" presId="urn:microsoft.com/office/officeart/2018/2/layout/IconVerticalSolidList"/>
    <dgm:cxn modelId="{C62A3B62-9F74-4CB1-8803-CD4F17199F6D}" type="presParOf" srcId="{FCFAA21A-F248-4A70-8EA1-B409FBB743E2}" destId="{2A0EF346-09D9-41B7-8333-2A95FC7B71E5}" srcOrd="1" destOrd="0" presId="urn:microsoft.com/office/officeart/2018/2/layout/IconVerticalSolidList"/>
    <dgm:cxn modelId="{FE8A21D0-4783-41FD-A2D2-96E795DE822F}" type="presParOf" srcId="{FCFAA21A-F248-4A70-8EA1-B409FBB743E2}" destId="{E6129E96-C1BD-43D6-85E6-889A9D5F23C1}" srcOrd="2" destOrd="0" presId="urn:microsoft.com/office/officeart/2018/2/layout/IconVerticalSolidList"/>
    <dgm:cxn modelId="{D2D60C64-F20F-4F17-BFBC-7560D962F34C}" type="presParOf" srcId="{FCFAA21A-F248-4A70-8EA1-B409FBB743E2}" destId="{3C09E3E3-17A3-402B-A752-6AF67B50E2D5}" srcOrd="3" destOrd="0" presId="urn:microsoft.com/office/officeart/2018/2/layout/IconVerticalSolidList"/>
    <dgm:cxn modelId="{8CB2550F-29E6-459B-8A31-FCF426BAE627}" type="presParOf" srcId="{EAEA896C-C93C-4A1A-9E96-AFCE989C8555}" destId="{181A8ED7-EE8E-42C8-9100-7AC202CF7B8B}" srcOrd="1" destOrd="0" presId="urn:microsoft.com/office/officeart/2018/2/layout/IconVerticalSolidList"/>
    <dgm:cxn modelId="{E23D4F98-AA10-4BBA-BD2B-B93B505EBEE1}" type="presParOf" srcId="{EAEA896C-C93C-4A1A-9E96-AFCE989C8555}" destId="{B76D46DE-81E5-4567-B410-6CF8540B6DDF}" srcOrd="2" destOrd="0" presId="urn:microsoft.com/office/officeart/2018/2/layout/IconVerticalSolidList"/>
    <dgm:cxn modelId="{0E03C2EE-1AB5-47D1-990F-D02910676DCE}" type="presParOf" srcId="{B76D46DE-81E5-4567-B410-6CF8540B6DDF}" destId="{66499835-4A5D-4132-A9B9-664A2A6D6E31}" srcOrd="0" destOrd="0" presId="urn:microsoft.com/office/officeart/2018/2/layout/IconVerticalSolidList"/>
    <dgm:cxn modelId="{605836D1-7B91-4DD4-BCD8-F25BF4EADB25}" type="presParOf" srcId="{B76D46DE-81E5-4567-B410-6CF8540B6DDF}" destId="{08FEBEE2-8872-4BD9-B6D3-9902E883B598}" srcOrd="1" destOrd="0" presId="urn:microsoft.com/office/officeart/2018/2/layout/IconVerticalSolidList"/>
    <dgm:cxn modelId="{55BCAA18-ECDE-4747-86E8-5A025B007C6A}" type="presParOf" srcId="{B76D46DE-81E5-4567-B410-6CF8540B6DDF}" destId="{14812326-767B-4119-8C1A-D67F8164A927}" srcOrd="2" destOrd="0" presId="urn:microsoft.com/office/officeart/2018/2/layout/IconVerticalSolidList"/>
    <dgm:cxn modelId="{E25996DA-680F-4C07-94C9-635B4DE62AD8}" type="presParOf" srcId="{B76D46DE-81E5-4567-B410-6CF8540B6DDF}" destId="{C0F2642B-206F-4258-9734-B96F9D6A6BA7}" srcOrd="3" destOrd="0" presId="urn:microsoft.com/office/officeart/2018/2/layout/IconVerticalSolidList"/>
    <dgm:cxn modelId="{826E30AE-910B-4CB1-8560-39F6D30435D1}" type="presParOf" srcId="{EAEA896C-C93C-4A1A-9E96-AFCE989C8555}" destId="{CF44D3B5-96B5-407A-AC3D-25CA13AC1464}" srcOrd="3" destOrd="0" presId="urn:microsoft.com/office/officeart/2018/2/layout/IconVerticalSolidList"/>
    <dgm:cxn modelId="{B04FFAD3-8B7C-466A-9752-AB9A8C29E53D}" type="presParOf" srcId="{EAEA896C-C93C-4A1A-9E96-AFCE989C8555}" destId="{D4684E67-20A4-4EDE-ACE2-A9F11D9C773B}" srcOrd="4" destOrd="0" presId="urn:microsoft.com/office/officeart/2018/2/layout/IconVerticalSolidList"/>
    <dgm:cxn modelId="{BF50ED82-682B-4605-AA54-6927883FB1F8}" type="presParOf" srcId="{D4684E67-20A4-4EDE-ACE2-A9F11D9C773B}" destId="{2B4A16D6-A58B-437D-BE42-9A687CB3C353}" srcOrd="0" destOrd="0" presId="urn:microsoft.com/office/officeart/2018/2/layout/IconVerticalSolidList"/>
    <dgm:cxn modelId="{BCB87BC7-84D7-4D7E-A339-D1EBFB092EEA}" type="presParOf" srcId="{D4684E67-20A4-4EDE-ACE2-A9F11D9C773B}" destId="{CBF9E77C-6E31-4C3C-967B-0AEA303D8BC3}" srcOrd="1" destOrd="0" presId="urn:microsoft.com/office/officeart/2018/2/layout/IconVerticalSolidList"/>
    <dgm:cxn modelId="{1D6B551C-40B1-4D1F-AFAF-2961F1D65827}" type="presParOf" srcId="{D4684E67-20A4-4EDE-ACE2-A9F11D9C773B}" destId="{280DAD6C-F30A-4709-AEBF-340E2E2477CC}" srcOrd="2" destOrd="0" presId="urn:microsoft.com/office/officeart/2018/2/layout/IconVerticalSolidList"/>
    <dgm:cxn modelId="{F9462D75-F1A9-40BA-93D8-1476CAC71DC4}" type="presParOf" srcId="{D4684E67-20A4-4EDE-ACE2-A9F11D9C773B}" destId="{FDBA9428-192A-47C6-88FC-B312DF4F68C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6A0765-C48F-4170-96BC-493448591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01512C8-F17E-4CA2-B6CC-AC46C53B86CF}">
      <dgm:prSet custT="1"/>
      <dgm:spPr/>
      <dgm:t>
        <a:bodyPr/>
        <a:lstStyle/>
        <a:p>
          <a:pPr>
            <a:lnSpc>
              <a:spcPct val="100000"/>
            </a:lnSpc>
          </a:pPr>
          <a:r>
            <a:rPr lang="en-US" sz="2000" b="0" i="0" dirty="0"/>
            <a:t>The plot shows a wide range of possible paths for the stock price, reflecting the uncertainty and volatility inherent in stock markets. Some paths show a significant increase in the stock price, while others show a decrease. This highlights the risk and potential reward of investing in stocks. </a:t>
          </a:r>
          <a:endParaRPr lang="en-US" sz="2000" dirty="0"/>
        </a:p>
      </dgm:t>
    </dgm:pt>
    <dgm:pt modelId="{9A756128-A638-4304-BBA0-14AA2699622A}" type="parTrans" cxnId="{D710C1B5-755B-4590-B964-918AFDA500FC}">
      <dgm:prSet/>
      <dgm:spPr/>
      <dgm:t>
        <a:bodyPr/>
        <a:lstStyle/>
        <a:p>
          <a:endParaRPr lang="en-US" sz="2000"/>
        </a:p>
      </dgm:t>
    </dgm:pt>
    <dgm:pt modelId="{328C050A-6CAF-4BCB-A4FB-562C651BABA7}" type="sibTrans" cxnId="{D710C1B5-755B-4590-B964-918AFDA500FC}">
      <dgm:prSet/>
      <dgm:spPr/>
      <dgm:t>
        <a:bodyPr/>
        <a:lstStyle/>
        <a:p>
          <a:endParaRPr lang="en-US" sz="2000"/>
        </a:p>
      </dgm:t>
    </dgm:pt>
    <dgm:pt modelId="{F5FD9209-1A1B-4B5E-8E5E-FEA2AD95FF29}">
      <dgm:prSet custT="1"/>
      <dgm:spPr/>
      <dgm:t>
        <a:bodyPr/>
        <a:lstStyle/>
        <a:p>
          <a:pPr>
            <a:lnSpc>
              <a:spcPct val="100000"/>
            </a:lnSpc>
          </a:pPr>
          <a:r>
            <a:rPr lang="en-US" sz="2000" b="0" i="0" dirty="0"/>
            <a:t>The average trend of the paths could be interpreted as the expected stock price movement, but it’s important to note that actual future prices can deviate significantly from this average due to the randomness and unpredictability of stock markets.</a:t>
          </a:r>
          <a:endParaRPr lang="en-US" sz="2000" dirty="0"/>
        </a:p>
      </dgm:t>
    </dgm:pt>
    <dgm:pt modelId="{FA01843F-880A-4DC2-8937-48B7B78FD4A1}" type="parTrans" cxnId="{3DB852E0-D180-4D84-855A-5829B45FFCC4}">
      <dgm:prSet/>
      <dgm:spPr/>
      <dgm:t>
        <a:bodyPr/>
        <a:lstStyle/>
        <a:p>
          <a:endParaRPr lang="en-US" sz="2000"/>
        </a:p>
      </dgm:t>
    </dgm:pt>
    <dgm:pt modelId="{294561B6-B64F-4F92-83EC-B6B5C9E9634B}" type="sibTrans" cxnId="{3DB852E0-D180-4D84-855A-5829B45FFCC4}">
      <dgm:prSet/>
      <dgm:spPr/>
      <dgm:t>
        <a:bodyPr/>
        <a:lstStyle/>
        <a:p>
          <a:endParaRPr lang="en-US" sz="2000"/>
        </a:p>
      </dgm:t>
    </dgm:pt>
    <dgm:pt modelId="{EE99F71E-7C95-4D4B-AD2F-A21EC54E9578}" type="pres">
      <dgm:prSet presAssocID="{136A0765-C48F-4170-96BC-4934485918EB}" presName="root" presStyleCnt="0">
        <dgm:presLayoutVars>
          <dgm:dir/>
          <dgm:resizeHandles val="exact"/>
        </dgm:presLayoutVars>
      </dgm:prSet>
      <dgm:spPr/>
    </dgm:pt>
    <dgm:pt modelId="{35D95B1E-4353-4684-984E-086FE65B174F}" type="pres">
      <dgm:prSet presAssocID="{701512C8-F17E-4CA2-B6CC-AC46C53B86CF}" presName="compNode" presStyleCnt="0"/>
      <dgm:spPr/>
    </dgm:pt>
    <dgm:pt modelId="{75E9B0BF-15FF-492A-9587-0E034B83CAA2}" type="pres">
      <dgm:prSet presAssocID="{701512C8-F17E-4CA2-B6CC-AC46C53B86CF}" presName="bgRect" presStyleLbl="bgShp" presStyleIdx="0" presStyleCnt="2"/>
      <dgm:spPr/>
    </dgm:pt>
    <dgm:pt modelId="{F064E474-9AB9-4DA1-8676-3B23E5B5B385}" type="pres">
      <dgm:prSet presAssocID="{701512C8-F17E-4CA2-B6CC-AC46C53B86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Downward Trend"/>
        </a:ext>
      </dgm:extLst>
    </dgm:pt>
    <dgm:pt modelId="{DDECB63A-2F22-4718-B383-749FED75C7F7}" type="pres">
      <dgm:prSet presAssocID="{701512C8-F17E-4CA2-B6CC-AC46C53B86CF}" presName="spaceRect" presStyleCnt="0"/>
      <dgm:spPr/>
    </dgm:pt>
    <dgm:pt modelId="{A0F47FB0-FCD3-4448-B558-74B62F190D77}" type="pres">
      <dgm:prSet presAssocID="{701512C8-F17E-4CA2-B6CC-AC46C53B86CF}" presName="parTx" presStyleLbl="revTx" presStyleIdx="0" presStyleCnt="2">
        <dgm:presLayoutVars>
          <dgm:chMax val="0"/>
          <dgm:chPref val="0"/>
        </dgm:presLayoutVars>
      </dgm:prSet>
      <dgm:spPr/>
    </dgm:pt>
    <dgm:pt modelId="{74AAA099-2EA2-496F-BA33-5E06B647164F}" type="pres">
      <dgm:prSet presAssocID="{328C050A-6CAF-4BCB-A4FB-562C651BABA7}" presName="sibTrans" presStyleCnt="0"/>
      <dgm:spPr/>
    </dgm:pt>
    <dgm:pt modelId="{B15ED17B-2F87-409E-AC58-676F98CC6599}" type="pres">
      <dgm:prSet presAssocID="{F5FD9209-1A1B-4B5E-8E5E-FEA2AD95FF29}" presName="compNode" presStyleCnt="0"/>
      <dgm:spPr/>
    </dgm:pt>
    <dgm:pt modelId="{2FF247EA-9BFA-4BE7-B5DA-2C07694EA521}" type="pres">
      <dgm:prSet presAssocID="{F5FD9209-1A1B-4B5E-8E5E-FEA2AD95FF29}" presName="bgRect" presStyleLbl="bgShp" presStyleIdx="1" presStyleCnt="2"/>
      <dgm:spPr/>
    </dgm:pt>
    <dgm:pt modelId="{352495FE-7C16-4082-83F6-4E02029B2E48}" type="pres">
      <dgm:prSet presAssocID="{F5FD9209-1A1B-4B5E-8E5E-FEA2AD95FF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40AF5313-4771-43F3-8E84-643568791E72}" type="pres">
      <dgm:prSet presAssocID="{F5FD9209-1A1B-4B5E-8E5E-FEA2AD95FF29}" presName="spaceRect" presStyleCnt="0"/>
      <dgm:spPr/>
    </dgm:pt>
    <dgm:pt modelId="{A3D0E7D7-DA43-45E1-B011-8FCB0095964A}" type="pres">
      <dgm:prSet presAssocID="{F5FD9209-1A1B-4B5E-8E5E-FEA2AD95FF29}" presName="parTx" presStyleLbl="revTx" presStyleIdx="1" presStyleCnt="2">
        <dgm:presLayoutVars>
          <dgm:chMax val="0"/>
          <dgm:chPref val="0"/>
        </dgm:presLayoutVars>
      </dgm:prSet>
      <dgm:spPr/>
    </dgm:pt>
  </dgm:ptLst>
  <dgm:cxnLst>
    <dgm:cxn modelId="{C8FF4314-12FD-4ACB-A755-9B992EFC963E}" type="presOf" srcId="{F5FD9209-1A1B-4B5E-8E5E-FEA2AD95FF29}" destId="{A3D0E7D7-DA43-45E1-B011-8FCB0095964A}" srcOrd="0" destOrd="0" presId="urn:microsoft.com/office/officeart/2018/2/layout/IconVerticalSolidList"/>
    <dgm:cxn modelId="{E08F4331-621F-427F-B2D5-EBB366E1E858}" type="presOf" srcId="{701512C8-F17E-4CA2-B6CC-AC46C53B86CF}" destId="{A0F47FB0-FCD3-4448-B558-74B62F190D77}" srcOrd="0" destOrd="0" presId="urn:microsoft.com/office/officeart/2018/2/layout/IconVerticalSolidList"/>
    <dgm:cxn modelId="{EF56FC4C-615D-40F3-98F2-CC8C3F3086C3}" type="presOf" srcId="{136A0765-C48F-4170-96BC-4934485918EB}" destId="{EE99F71E-7C95-4D4B-AD2F-A21EC54E9578}" srcOrd="0" destOrd="0" presId="urn:microsoft.com/office/officeart/2018/2/layout/IconVerticalSolidList"/>
    <dgm:cxn modelId="{D710C1B5-755B-4590-B964-918AFDA500FC}" srcId="{136A0765-C48F-4170-96BC-4934485918EB}" destId="{701512C8-F17E-4CA2-B6CC-AC46C53B86CF}" srcOrd="0" destOrd="0" parTransId="{9A756128-A638-4304-BBA0-14AA2699622A}" sibTransId="{328C050A-6CAF-4BCB-A4FB-562C651BABA7}"/>
    <dgm:cxn modelId="{3DB852E0-D180-4D84-855A-5829B45FFCC4}" srcId="{136A0765-C48F-4170-96BC-4934485918EB}" destId="{F5FD9209-1A1B-4B5E-8E5E-FEA2AD95FF29}" srcOrd="1" destOrd="0" parTransId="{FA01843F-880A-4DC2-8937-48B7B78FD4A1}" sibTransId="{294561B6-B64F-4F92-83EC-B6B5C9E9634B}"/>
    <dgm:cxn modelId="{9CB1C16C-CCE2-49E0-9A23-64921C3E75F5}" type="presParOf" srcId="{EE99F71E-7C95-4D4B-AD2F-A21EC54E9578}" destId="{35D95B1E-4353-4684-984E-086FE65B174F}" srcOrd="0" destOrd="0" presId="urn:microsoft.com/office/officeart/2018/2/layout/IconVerticalSolidList"/>
    <dgm:cxn modelId="{2767BAA8-A772-4FF1-ABC9-3B9D5B40D9C6}" type="presParOf" srcId="{35D95B1E-4353-4684-984E-086FE65B174F}" destId="{75E9B0BF-15FF-492A-9587-0E034B83CAA2}" srcOrd="0" destOrd="0" presId="urn:microsoft.com/office/officeart/2018/2/layout/IconVerticalSolidList"/>
    <dgm:cxn modelId="{5C5DC10B-E829-4DE2-A61D-ECB6E0BA69CC}" type="presParOf" srcId="{35D95B1E-4353-4684-984E-086FE65B174F}" destId="{F064E474-9AB9-4DA1-8676-3B23E5B5B385}" srcOrd="1" destOrd="0" presId="urn:microsoft.com/office/officeart/2018/2/layout/IconVerticalSolidList"/>
    <dgm:cxn modelId="{3BB6B59B-059B-4B9A-8EFE-F6B03DBC3BCF}" type="presParOf" srcId="{35D95B1E-4353-4684-984E-086FE65B174F}" destId="{DDECB63A-2F22-4718-B383-749FED75C7F7}" srcOrd="2" destOrd="0" presId="urn:microsoft.com/office/officeart/2018/2/layout/IconVerticalSolidList"/>
    <dgm:cxn modelId="{9AB8D174-6BA9-444C-9BD9-DB0FC03E7513}" type="presParOf" srcId="{35D95B1E-4353-4684-984E-086FE65B174F}" destId="{A0F47FB0-FCD3-4448-B558-74B62F190D77}" srcOrd="3" destOrd="0" presId="urn:microsoft.com/office/officeart/2018/2/layout/IconVerticalSolidList"/>
    <dgm:cxn modelId="{EA62DE30-F79B-403F-88F7-8C5CE849AD18}" type="presParOf" srcId="{EE99F71E-7C95-4D4B-AD2F-A21EC54E9578}" destId="{74AAA099-2EA2-496F-BA33-5E06B647164F}" srcOrd="1" destOrd="0" presId="urn:microsoft.com/office/officeart/2018/2/layout/IconVerticalSolidList"/>
    <dgm:cxn modelId="{842D9E7F-665F-4210-8506-448EEECA6F36}" type="presParOf" srcId="{EE99F71E-7C95-4D4B-AD2F-A21EC54E9578}" destId="{B15ED17B-2F87-409E-AC58-676F98CC6599}" srcOrd="2" destOrd="0" presId="urn:microsoft.com/office/officeart/2018/2/layout/IconVerticalSolidList"/>
    <dgm:cxn modelId="{14BCB93C-350A-4234-B1D4-1F93F1334569}" type="presParOf" srcId="{B15ED17B-2F87-409E-AC58-676F98CC6599}" destId="{2FF247EA-9BFA-4BE7-B5DA-2C07694EA521}" srcOrd="0" destOrd="0" presId="urn:microsoft.com/office/officeart/2018/2/layout/IconVerticalSolidList"/>
    <dgm:cxn modelId="{AD754EFB-5B17-495D-83FD-E6B1681001F5}" type="presParOf" srcId="{B15ED17B-2F87-409E-AC58-676F98CC6599}" destId="{352495FE-7C16-4082-83F6-4E02029B2E48}" srcOrd="1" destOrd="0" presId="urn:microsoft.com/office/officeart/2018/2/layout/IconVerticalSolidList"/>
    <dgm:cxn modelId="{A651E0F4-EE13-46D7-8FE0-66AEEB69263A}" type="presParOf" srcId="{B15ED17B-2F87-409E-AC58-676F98CC6599}" destId="{40AF5313-4771-43F3-8E84-643568791E72}" srcOrd="2" destOrd="0" presId="urn:microsoft.com/office/officeart/2018/2/layout/IconVerticalSolidList"/>
    <dgm:cxn modelId="{E343037D-4F08-4CF7-9BDE-41910A319BF3}" type="presParOf" srcId="{B15ED17B-2F87-409E-AC58-676F98CC6599}" destId="{A3D0E7D7-DA43-45E1-B011-8FCB009596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B8342-6AA2-49C2-A2C2-18A3FEDB05CE}">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F337A5-6908-4687-B393-9B8E5AA1E595}">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CA" sz="4800" kern="1200"/>
            <a:t>Pearlin Pereira</a:t>
          </a:r>
          <a:endParaRPr lang="en-US" sz="4800" kern="1200"/>
        </a:p>
      </dsp:txBody>
      <dsp:txXfrm>
        <a:off x="0" y="675"/>
        <a:ext cx="6900512" cy="1106957"/>
      </dsp:txXfrm>
    </dsp:sp>
    <dsp:sp modelId="{84006344-428B-4638-82C6-74362001E612}">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4DC359-CAC1-472E-932E-28D19B3A7D8D}">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CA" sz="4800" kern="1200"/>
            <a:t>Jerusha Maben</a:t>
          </a:r>
          <a:endParaRPr lang="en-US" sz="4800" kern="1200"/>
        </a:p>
      </dsp:txBody>
      <dsp:txXfrm>
        <a:off x="0" y="1107633"/>
        <a:ext cx="6900512" cy="1106957"/>
      </dsp:txXfrm>
    </dsp:sp>
    <dsp:sp modelId="{6C27B395-3B68-4CC3-9A5C-28AFE54AA87C}">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2FD166-FF71-49C6-9455-ACD38BDFE299}">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CA" sz="4800" kern="1200" dirty="0"/>
            <a:t>Vinod Solomon</a:t>
          </a:r>
          <a:endParaRPr lang="en-US" sz="4800" kern="1200" dirty="0"/>
        </a:p>
      </dsp:txBody>
      <dsp:txXfrm>
        <a:off x="0" y="2214591"/>
        <a:ext cx="6900512" cy="1106957"/>
      </dsp:txXfrm>
    </dsp:sp>
    <dsp:sp modelId="{04A3F8AD-3E74-4A71-AB9B-431F23A5B3B7}">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109534-EA2E-48F1-BB5F-7E59A424CC7E}">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CA" sz="4800" kern="1200"/>
            <a:t>Roshan Khan </a:t>
          </a:r>
          <a:endParaRPr lang="en-US" sz="4800" kern="1200"/>
        </a:p>
      </dsp:txBody>
      <dsp:txXfrm>
        <a:off x="0" y="3321549"/>
        <a:ext cx="6900512" cy="1106957"/>
      </dsp:txXfrm>
    </dsp:sp>
    <dsp:sp modelId="{5727DD4E-D536-4F29-B578-2AA390371345}">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BDBB77-B8D5-416F-B7A0-AD74483EAFC3}">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CA" sz="4800" kern="1200"/>
            <a:t>Vittlesh</a:t>
          </a:r>
          <a:endParaRPr lang="en-US" sz="4800" kern="1200"/>
        </a:p>
      </dsp:txBody>
      <dsp:txXfrm>
        <a:off x="0" y="4428507"/>
        <a:ext cx="6900512" cy="1106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CB82B-6E43-42B8-A709-816A26EF1A7A}">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D23C35-D3DF-411A-9132-1BF2F0F438A2}">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CA" sz="3500" kern="1200"/>
            <a:t>Purpose</a:t>
          </a:r>
          <a:endParaRPr lang="en-US" sz="3500" kern="1200"/>
        </a:p>
      </dsp:txBody>
      <dsp:txXfrm>
        <a:off x="569079" y="2427788"/>
        <a:ext cx="2072362" cy="720000"/>
      </dsp:txXfrm>
    </dsp:sp>
    <dsp:sp modelId="{FB39E99C-F02C-4B5B-A8C9-A904ED3D9EED}">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C8EF28-176D-450E-B066-0943AF271045}">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CA" sz="3500" kern="1200"/>
            <a:t>Methods</a:t>
          </a:r>
          <a:endParaRPr lang="en-US" sz="3500" kern="1200"/>
        </a:p>
      </dsp:txBody>
      <dsp:txXfrm>
        <a:off x="3004105" y="2427788"/>
        <a:ext cx="2072362" cy="720000"/>
      </dsp:txXfrm>
    </dsp:sp>
    <dsp:sp modelId="{F90CF92F-77E7-4A05-9F78-E3A28E46C1BA}">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5271D2-CB78-4DCA-9327-C6FE548874CE}">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CA" sz="3500" kern="1200"/>
            <a:t>Findings</a:t>
          </a:r>
          <a:endParaRPr lang="en-US" sz="3500" kern="1200"/>
        </a:p>
      </dsp:txBody>
      <dsp:txXfrm>
        <a:off x="5439131" y="2427788"/>
        <a:ext cx="2072362" cy="720000"/>
      </dsp:txXfrm>
    </dsp:sp>
    <dsp:sp modelId="{73A9A550-4D1F-4EE1-BD22-90F8847B9C58}">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44008F-DECD-4E7A-9FAE-9193DA5CEA9F}">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CA" sz="3500" kern="1200"/>
            <a:t>Conclusion</a:t>
          </a:r>
          <a:endParaRPr lang="en-US" sz="3500" kern="1200"/>
        </a:p>
      </dsp:txBody>
      <dsp:txXfrm>
        <a:off x="7874157" y="2427788"/>
        <a:ext cx="207236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56056-3A4A-49BE-872B-588B26232FB4}">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2E661E-401C-48AE-9E8C-E1FCD938BA97}">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BAE429-6864-4A7E-9AA2-38330691E60E}">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33450">
            <a:lnSpc>
              <a:spcPct val="100000"/>
            </a:lnSpc>
            <a:spcBef>
              <a:spcPct val="0"/>
            </a:spcBef>
            <a:spcAft>
              <a:spcPct val="35000"/>
            </a:spcAft>
            <a:buNone/>
          </a:pPr>
          <a:r>
            <a:rPr lang="en-CA" sz="2100" b="1" kern="1200" dirty="0"/>
            <a:t>Total Market Value of Equity (E)</a:t>
          </a:r>
          <a:r>
            <a:rPr lang="en-CA" sz="2100" kern="1200" dirty="0"/>
            <a:t>: Calculated as $2,624,694.80 million USD, based on the current stock price and shares outstanding.</a:t>
          </a:r>
          <a:endParaRPr lang="en-US" sz="2100" kern="1200" dirty="0"/>
        </a:p>
      </dsp:txBody>
      <dsp:txXfrm>
        <a:off x="1057183" y="1805"/>
        <a:ext cx="9458416" cy="915310"/>
      </dsp:txXfrm>
    </dsp:sp>
    <dsp:sp modelId="{CC099AA0-D2FF-4B0B-BF77-E378323B05D7}">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C39D0E-942C-42F0-92D9-9763372F997E}">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2A662-C979-4FCA-90CB-7E6EDD7C50F5}">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33450">
            <a:lnSpc>
              <a:spcPct val="100000"/>
            </a:lnSpc>
            <a:spcBef>
              <a:spcPct val="0"/>
            </a:spcBef>
            <a:spcAft>
              <a:spcPct val="35000"/>
            </a:spcAft>
            <a:buNone/>
          </a:pPr>
          <a:r>
            <a:rPr lang="en-CA" sz="2100" b="1" kern="1200"/>
            <a:t>Total Firm Value (V = E + D)</a:t>
          </a:r>
          <a:r>
            <a:rPr lang="en-CA" sz="2100" kern="1200"/>
            <a:t>: The firm's total value amounts to $2,731,266.80 million USD, incorporating both equity and debt components.</a:t>
          </a:r>
          <a:endParaRPr lang="en-US" sz="2100" kern="1200"/>
        </a:p>
      </dsp:txBody>
      <dsp:txXfrm>
        <a:off x="1057183" y="1145944"/>
        <a:ext cx="9458416" cy="915310"/>
      </dsp:txXfrm>
    </dsp:sp>
    <dsp:sp modelId="{4843899F-563E-4A13-AA4B-1C22B758991A}">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9D95B-5E4B-4A0F-8202-8271C80D6CF1}">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A09F4B-3488-4F9C-8F23-6F67F7148F2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33450">
            <a:lnSpc>
              <a:spcPct val="100000"/>
            </a:lnSpc>
            <a:spcBef>
              <a:spcPct val="0"/>
            </a:spcBef>
            <a:spcAft>
              <a:spcPct val="35000"/>
            </a:spcAft>
            <a:buNone/>
          </a:pPr>
          <a:r>
            <a:rPr lang="en-CA" sz="2100" b="1" kern="1200"/>
            <a:t>Cost of Equity</a:t>
          </a:r>
          <a:r>
            <a:rPr lang="en-CA" sz="2100" kern="1200"/>
            <a:t>: Using the CAPM, the cost of equity is determined to be approximately 15.58%.</a:t>
          </a:r>
          <a:endParaRPr lang="en-US" sz="2100" kern="1200"/>
        </a:p>
      </dsp:txBody>
      <dsp:txXfrm>
        <a:off x="1057183" y="2290082"/>
        <a:ext cx="9458416" cy="915310"/>
      </dsp:txXfrm>
    </dsp:sp>
    <dsp:sp modelId="{D614C501-8650-4EED-A17F-B68D523E1698}">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F5E7B-3F07-427E-B764-4E8FEA87542E}">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C50574-8E41-4D44-9F11-0C51CA4BE5C6}">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33450">
            <a:lnSpc>
              <a:spcPct val="100000"/>
            </a:lnSpc>
            <a:spcBef>
              <a:spcPct val="0"/>
            </a:spcBef>
            <a:spcAft>
              <a:spcPct val="35000"/>
            </a:spcAft>
            <a:buNone/>
          </a:pPr>
          <a:r>
            <a:rPr lang="en-CA" sz="2100" b="1" kern="1200"/>
            <a:t>WACC Calculation</a:t>
          </a:r>
          <a:r>
            <a:rPr lang="en-CA" sz="2100" kern="1200"/>
            <a:t>: Applying the formula for WACC, the calculated WACC is approximately 15.05%.</a:t>
          </a:r>
          <a:endParaRPr lang="en-US" sz="2100" kern="1200"/>
        </a:p>
      </dsp:txBody>
      <dsp:txXfrm>
        <a:off x="1057183" y="3434221"/>
        <a:ext cx="9458416" cy="91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74C2A-B5CB-48F7-B20C-E66FEA7A6C2C}">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0EF346-09D9-41B7-8333-2A95FC7B71E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09E3E3-17A3-402B-A752-6AF67B50E2D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CA" sz="1700" kern="1200"/>
            <a:t>The calculated WACC of approximately 15.05% serves as the weighted average cost of capital for the company, representing the blended cost of equity and debt financing.</a:t>
          </a:r>
          <a:endParaRPr lang="en-US" sz="1700" kern="1200"/>
        </a:p>
      </dsp:txBody>
      <dsp:txXfrm>
        <a:off x="1435590" y="531"/>
        <a:ext cx="9080009" cy="1242935"/>
      </dsp:txXfrm>
    </dsp:sp>
    <dsp:sp modelId="{66499835-4A5D-4132-A9B9-664A2A6D6E31}">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FEBEE2-8872-4BD9-B6D3-9902E883B59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F2642B-206F-4258-9734-B96F9D6A6BA7}">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CA" sz="1700" kern="1200"/>
            <a:t>This rate is utilized as the discount rate for evaluating the company's investment opportunities, guiding decisions on capital allocation and project viability.</a:t>
          </a:r>
          <a:endParaRPr lang="en-US" sz="1700" kern="1200"/>
        </a:p>
      </dsp:txBody>
      <dsp:txXfrm>
        <a:off x="1435590" y="1554201"/>
        <a:ext cx="9080009" cy="1242935"/>
      </dsp:txXfrm>
    </dsp:sp>
    <dsp:sp modelId="{2B4A16D6-A58B-437D-BE42-9A687CB3C353}">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F9E77C-6E31-4C3C-967B-0AEA303D8BC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BA9428-192A-47C6-88FC-B312DF4F68CD}">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CA" sz="1700" kern="1200"/>
            <a:t>While the calculated value provides a theoretical reference point, further analysis is necessary to understand any discrepancies between the calculated WACC and the market price, considering factors such as market conditions, industry dynamics, and company-specific risks.</a:t>
          </a:r>
          <a:endParaRPr lang="en-US" sz="1700" kern="1200"/>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9B0BF-15FF-492A-9587-0E034B83CAA2}">
      <dsp:nvSpPr>
        <dsp:cNvPr id="0" name=""/>
        <dsp:cNvSpPr/>
      </dsp:nvSpPr>
      <dsp:spPr>
        <a:xfrm>
          <a:off x="0" y="258360"/>
          <a:ext cx="10515600" cy="17541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64E474-9AB9-4DA1-8676-3B23E5B5B385}">
      <dsp:nvSpPr>
        <dsp:cNvPr id="0" name=""/>
        <dsp:cNvSpPr/>
      </dsp:nvSpPr>
      <dsp:spPr>
        <a:xfrm>
          <a:off x="530625" y="653040"/>
          <a:ext cx="964773" cy="9647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F47FB0-FCD3-4448-B558-74B62F190D77}">
      <dsp:nvSpPr>
        <dsp:cNvPr id="0" name=""/>
        <dsp:cNvSpPr/>
      </dsp:nvSpPr>
      <dsp:spPr>
        <a:xfrm>
          <a:off x="2026023" y="258360"/>
          <a:ext cx="8489576" cy="1754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646" tIns="185646" rIns="185646" bIns="185646" numCol="1" spcCol="1270" anchor="ctr" anchorCtr="0">
          <a:noAutofit/>
        </a:bodyPr>
        <a:lstStyle/>
        <a:p>
          <a:pPr marL="0" lvl="0" indent="0" algn="l" defTabSz="889000">
            <a:lnSpc>
              <a:spcPct val="100000"/>
            </a:lnSpc>
            <a:spcBef>
              <a:spcPct val="0"/>
            </a:spcBef>
            <a:spcAft>
              <a:spcPct val="35000"/>
            </a:spcAft>
            <a:buNone/>
          </a:pPr>
          <a:r>
            <a:rPr lang="en-US" sz="2000" b="0" i="0" kern="1200" dirty="0"/>
            <a:t>The plot shows a wide range of possible paths for the stock price, reflecting the uncertainty and volatility inherent in stock markets. Some paths show a significant increase in the stock price, while others show a decrease. This highlights the risk and potential reward of investing in stocks. </a:t>
          </a:r>
          <a:endParaRPr lang="en-US" sz="2000" kern="1200" dirty="0"/>
        </a:p>
      </dsp:txBody>
      <dsp:txXfrm>
        <a:off x="2026023" y="258360"/>
        <a:ext cx="8489576" cy="1754133"/>
      </dsp:txXfrm>
    </dsp:sp>
    <dsp:sp modelId="{2FF247EA-9BFA-4BE7-B5DA-2C07694EA521}">
      <dsp:nvSpPr>
        <dsp:cNvPr id="0" name=""/>
        <dsp:cNvSpPr/>
      </dsp:nvSpPr>
      <dsp:spPr>
        <a:xfrm>
          <a:off x="0" y="2338844"/>
          <a:ext cx="10515600" cy="17541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2495FE-7C16-4082-83F6-4E02029B2E48}">
      <dsp:nvSpPr>
        <dsp:cNvPr id="0" name=""/>
        <dsp:cNvSpPr/>
      </dsp:nvSpPr>
      <dsp:spPr>
        <a:xfrm>
          <a:off x="530625" y="2733524"/>
          <a:ext cx="964773" cy="9647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0E7D7-DA43-45E1-B011-8FCB0095964A}">
      <dsp:nvSpPr>
        <dsp:cNvPr id="0" name=""/>
        <dsp:cNvSpPr/>
      </dsp:nvSpPr>
      <dsp:spPr>
        <a:xfrm>
          <a:off x="2026023" y="2338844"/>
          <a:ext cx="8489576" cy="1754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646" tIns="185646" rIns="185646" bIns="185646" numCol="1" spcCol="1270" anchor="ctr" anchorCtr="0">
          <a:noAutofit/>
        </a:bodyPr>
        <a:lstStyle/>
        <a:p>
          <a:pPr marL="0" lvl="0" indent="0" algn="l" defTabSz="889000">
            <a:lnSpc>
              <a:spcPct val="100000"/>
            </a:lnSpc>
            <a:spcBef>
              <a:spcPct val="0"/>
            </a:spcBef>
            <a:spcAft>
              <a:spcPct val="35000"/>
            </a:spcAft>
            <a:buNone/>
          </a:pPr>
          <a:r>
            <a:rPr lang="en-US" sz="2000" b="0" i="0" kern="1200" dirty="0"/>
            <a:t>The average trend of the paths could be interpreted as the expected stock price movement, but it’s important to note that actual future prices can deviate significantly from this average due to the randomness and unpredictability of stock markets.</a:t>
          </a:r>
          <a:endParaRPr lang="en-US" sz="2000" kern="1200" dirty="0"/>
        </a:p>
      </dsp:txBody>
      <dsp:txXfrm>
        <a:off x="2026023" y="2338844"/>
        <a:ext cx="8489576" cy="175413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4/11/2024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Söhne"/>
              </a:rPr>
              <a:t>Modeling Approach</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Daily Returns: Modeled using geometric Brownian motion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Assumptions: Logarithmic returns are normally distributed and independent</a:t>
            </a:r>
          </a:p>
          <a:p>
            <a:pPr algn="l">
              <a:buFont typeface="Arial" panose="020B0604020202020204" pitchFamily="34" charset="0"/>
              <a:buChar char="•"/>
            </a:pPr>
            <a:r>
              <a:rPr lang="en-US" b="1" i="0" dirty="0">
                <a:solidFill>
                  <a:srgbClr val="0D0D0D"/>
                </a:solidFill>
                <a:effectLst/>
                <a:highlight>
                  <a:srgbClr val="FFFFFF"/>
                </a:highlight>
                <a:latin typeface="Söhne"/>
              </a:rPr>
              <a:t>Forecast Calculation</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Method: Previous day’s stock price multiplied by simulated daily return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Iterations: Applied across 100 simulations for each forecast day</a:t>
            </a:r>
          </a:p>
          <a:p>
            <a:pPr algn="l">
              <a:buFont typeface="Arial" panose="020B0604020202020204" pitchFamily="34" charset="0"/>
              <a:buChar char="•"/>
            </a:pPr>
            <a:r>
              <a:rPr lang="en-US" b="1" i="0" dirty="0">
                <a:solidFill>
                  <a:srgbClr val="0D0D0D"/>
                </a:solidFill>
                <a:effectLst/>
                <a:highlight>
                  <a:srgbClr val="FFFFFF"/>
                </a:highlight>
                <a:latin typeface="Söhne"/>
              </a:rPr>
              <a:t>Visualization and Interpretation</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Display: 100 simulated stock price paths for the upcoming 30 days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Interpretation: Diversity in potential outcomes depicts market volatility</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Insight: The variability in simulations reflects both risk and reward potential</a:t>
            </a:r>
          </a:p>
          <a:p>
            <a:endParaRPr lang="en-CA"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407268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4/11/2024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4/11/2024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jpeg"/><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3999" y="3899384"/>
            <a:ext cx="9144000" cy="2714589"/>
          </a:xfrm>
        </p:spPr>
        <p:txBody>
          <a:bodyPr lIns="0" tIns="0" rIns="0" bIns="0" anchor="t">
            <a:spAutoFit/>
          </a:bodyPr>
          <a:lstStyle/>
          <a:p>
            <a:r>
              <a:rPr lang="en-US" sz="4800" b="1" dirty="0">
                <a:solidFill>
                  <a:schemeClr val="bg1"/>
                </a:solidFill>
              </a:rPr>
              <a:t>Financial Analysis of Apple Inc.</a:t>
            </a:r>
            <a:br>
              <a:rPr lang="en-US" sz="4800" b="1" dirty="0">
                <a:solidFill>
                  <a:schemeClr val="bg1"/>
                </a:solidFill>
              </a:rPr>
            </a:br>
            <a:br>
              <a:rPr lang="en-US" dirty="0">
                <a:solidFill>
                  <a:schemeClr val="bg1"/>
                </a:solidFill>
              </a:rPr>
            </a:br>
            <a:r>
              <a:rPr lang="en-US" sz="4000" dirty="0">
                <a:solidFill>
                  <a:schemeClr val="accent4"/>
                </a:solidFill>
              </a:rPr>
              <a:t>Presented by Group 2</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5444159" y="914472"/>
            <a:ext cx="1303681" cy="1446442"/>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419483" y="488435"/>
            <a:ext cx="3353032" cy="3008993"/>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580709"/>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0F2602-9702-CDB0-D529-078B2362E6D4}"/>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Exponential Moving Average (EMA)</a:t>
            </a:r>
          </a:p>
        </p:txBody>
      </p:sp>
      <p:pic>
        <p:nvPicPr>
          <p:cNvPr id="2050" name="Picture 2">
            <a:extLst>
              <a:ext uri="{FF2B5EF4-FFF2-40B4-BE49-F238E27FC236}">
                <a16:creationId xmlns:a16="http://schemas.microsoft.com/office/drawing/2014/main" id="{5E2CC045-81FF-7D03-197E-A22DC6C11C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92541" y="2167730"/>
            <a:ext cx="8569387" cy="4606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05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market graph on display">
            <a:extLst>
              <a:ext uri="{FF2B5EF4-FFF2-40B4-BE49-F238E27FC236}">
                <a16:creationId xmlns:a16="http://schemas.microsoft.com/office/drawing/2014/main" id="{3C855752-D4C0-3591-1152-212DD0BC513A}"/>
              </a:ext>
            </a:extLst>
          </p:cNvPr>
          <p:cNvPicPr>
            <a:picLocks noChangeAspect="1"/>
          </p:cNvPicPr>
          <p:nvPr/>
        </p:nvPicPr>
        <p:blipFill rotWithShape="1">
          <a:blip r:embed="rId2"/>
          <a:srcRect l="37179" r="11324"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79B2DF-2BC0-6C3E-4855-FD07040E768D}"/>
              </a:ext>
            </a:extLst>
          </p:cNvPr>
          <p:cNvSpPr>
            <a:spLocks noGrp="1"/>
          </p:cNvSpPr>
          <p:nvPr>
            <p:ph type="title"/>
          </p:nvPr>
        </p:nvSpPr>
        <p:spPr>
          <a:xfrm>
            <a:off x="761801" y="328512"/>
            <a:ext cx="4778387" cy="1628970"/>
          </a:xfrm>
        </p:spPr>
        <p:txBody>
          <a:bodyPr anchor="ctr">
            <a:normAutofit/>
          </a:bodyPr>
          <a:lstStyle/>
          <a:p>
            <a:r>
              <a:rPr lang="en-CA" sz="4000" dirty="0"/>
              <a:t>Buy and Sell Analysis</a:t>
            </a:r>
          </a:p>
        </p:txBody>
      </p:sp>
      <p:sp>
        <p:nvSpPr>
          <p:cNvPr id="3" name="Content Placeholder 2">
            <a:extLst>
              <a:ext uri="{FF2B5EF4-FFF2-40B4-BE49-F238E27FC236}">
                <a16:creationId xmlns:a16="http://schemas.microsoft.com/office/drawing/2014/main" id="{7A9AECCD-302C-A31C-D07B-43C1221EEE67}"/>
              </a:ext>
            </a:extLst>
          </p:cNvPr>
          <p:cNvSpPr>
            <a:spLocks noGrp="1"/>
          </p:cNvSpPr>
          <p:nvPr>
            <p:ph idx="1"/>
          </p:nvPr>
        </p:nvSpPr>
        <p:spPr>
          <a:xfrm>
            <a:off x="761801" y="2614507"/>
            <a:ext cx="4659756" cy="3644559"/>
          </a:xfrm>
        </p:spPr>
        <p:txBody>
          <a:bodyPr anchor="ctr">
            <a:normAutofit/>
          </a:bodyPr>
          <a:lstStyle/>
          <a:p>
            <a:pPr>
              <a:buFont typeface="Arial" panose="020B0604020202020204" pitchFamily="34" charset="0"/>
              <a:buChar char="•"/>
            </a:pPr>
            <a:endParaRPr lang="en-US" sz="2000" b="0" i="0" dirty="0">
              <a:effectLst/>
              <a:highlight>
                <a:srgbClr val="FFFFFF"/>
              </a:highlight>
              <a:latin typeface="Söhne"/>
            </a:endParaRPr>
          </a:p>
          <a:p>
            <a:pPr marL="742950" lvl="1" indent="-285750">
              <a:buFont typeface="Arial" panose="020B0604020202020204" pitchFamily="34" charset="0"/>
              <a:buChar char="•"/>
            </a:pPr>
            <a:r>
              <a:rPr lang="en-US" sz="2000" b="0" i="0" dirty="0">
                <a:effectLst/>
                <a:highlight>
                  <a:srgbClr val="FFFFFF"/>
                </a:highlight>
                <a:latin typeface="Söhne"/>
              </a:rPr>
              <a:t>A </a:t>
            </a:r>
            <a:r>
              <a:rPr lang="en-US" sz="2000" b="1" i="0" dirty="0">
                <a:effectLst/>
                <a:highlight>
                  <a:srgbClr val="FFFFFF"/>
                </a:highlight>
                <a:latin typeface="Söhne"/>
              </a:rPr>
              <a:t>buy signal</a:t>
            </a:r>
            <a:r>
              <a:rPr lang="en-US" sz="2000" b="0" i="0" dirty="0">
                <a:effectLst/>
                <a:highlight>
                  <a:srgbClr val="FFFFFF"/>
                </a:highlight>
                <a:latin typeface="Söhne"/>
              </a:rPr>
              <a:t> is generated when the short-term average crosses above the long-term average.</a:t>
            </a:r>
          </a:p>
          <a:p>
            <a:pPr marL="742950" lvl="1" indent="-285750">
              <a:buFont typeface="Arial" panose="020B0604020202020204" pitchFamily="34" charset="0"/>
              <a:buChar char="•"/>
            </a:pPr>
            <a:r>
              <a:rPr lang="en-US" sz="2000" b="0" i="0" dirty="0">
                <a:effectLst/>
                <a:highlight>
                  <a:srgbClr val="FFFFFF"/>
                </a:highlight>
                <a:latin typeface="Söhne"/>
              </a:rPr>
              <a:t>A </a:t>
            </a:r>
            <a:r>
              <a:rPr lang="en-US" sz="2000" b="1" i="0" dirty="0">
                <a:effectLst/>
                <a:highlight>
                  <a:srgbClr val="FFFFFF"/>
                </a:highlight>
                <a:latin typeface="Söhne"/>
              </a:rPr>
              <a:t>sell signal</a:t>
            </a:r>
            <a:r>
              <a:rPr lang="en-US" sz="2000" b="0" i="0" dirty="0">
                <a:effectLst/>
                <a:highlight>
                  <a:srgbClr val="FFFFFF"/>
                </a:highlight>
                <a:latin typeface="Söhne"/>
              </a:rPr>
              <a:t> is generated when the short-term average crosses below the long-term average.</a:t>
            </a:r>
          </a:p>
          <a:p>
            <a:pPr marL="0" indent="0">
              <a:buNone/>
            </a:pPr>
            <a:r>
              <a:rPr lang="en-US" sz="2000" b="0" i="0" dirty="0">
                <a:effectLst/>
                <a:highlight>
                  <a:srgbClr val="FFFFFF"/>
                </a:highlight>
                <a:latin typeface="Söhne"/>
              </a:rPr>
              <a:t>These points are visualized on the plot with green upward-pointing triangles for buys and red downward-pointing triangles for sells.</a:t>
            </a:r>
          </a:p>
          <a:p>
            <a:endParaRPr lang="en-CA" sz="2000" dirty="0"/>
          </a:p>
        </p:txBody>
      </p:sp>
    </p:spTree>
    <p:extLst>
      <p:ext uri="{BB962C8B-B14F-4D97-AF65-F5344CB8AC3E}">
        <p14:creationId xmlns:p14="http://schemas.microsoft.com/office/powerpoint/2010/main" val="1891142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E4A4F-FE49-50D0-9045-F0A35125B993}"/>
              </a:ext>
            </a:extLst>
          </p:cNvPr>
          <p:cNvSpPr>
            <a:spLocks noGrp="1"/>
          </p:cNvSpPr>
          <p:nvPr>
            <p:ph type="title"/>
          </p:nvPr>
        </p:nvSpPr>
        <p:spPr>
          <a:xfrm>
            <a:off x="322326" y="2525347"/>
            <a:ext cx="5772150" cy="1807305"/>
          </a:xfrm>
        </p:spPr>
        <p:txBody>
          <a:bodyPr>
            <a:normAutofit/>
          </a:bodyPr>
          <a:lstStyle/>
          <a:p>
            <a:r>
              <a:rPr lang="en-CA" sz="4100" dirty="0"/>
              <a:t>CAPM (Capital Asset Pricing Model) Analysis</a:t>
            </a:r>
          </a:p>
        </p:txBody>
      </p:sp>
      <p:sp>
        <p:nvSpPr>
          <p:cNvPr id="3" name="Content Placeholder 2">
            <a:extLst>
              <a:ext uri="{FF2B5EF4-FFF2-40B4-BE49-F238E27FC236}">
                <a16:creationId xmlns:a16="http://schemas.microsoft.com/office/drawing/2014/main" id="{DE304851-E8B6-5077-CF57-1BECA005A7F4}"/>
              </a:ext>
            </a:extLst>
          </p:cNvPr>
          <p:cNvSpPr>
            <a:spLocks noGrp="1"/>
          </p:cNvSpPr>
          <p:nvPr>
            <p:ph idx="1"/>
          </p:nvPr>
        </p:nvSpPr>
        <p:spPr>
          <a:xfrm>
            <a:off x="323850" y="2333296"/>
            <a:ext cx="5772150" cy="4524703"/>
          </a:xfrm>
        </p:spPr>
        <p:txBody>
          <a:bodyPr>
            <a:normAutofit/>
          </a:bodyPr>
          <a:lstStyle/>
          <a:p>
            <a:pPr marL="0" indent="0">
              <a:buNone/>
            </a:pPr>
            <a:endParaRPr lang="en-CA" sz="1400" kern="100" dirty="0">
              <a:effectLst/>
              <a:latin typeface="Trebuchet MS" panose="020B0603020202020204" pitchFamily="34" charset="0"/>
              <a:ea typeface="Trebuchet MS" panose="020B0603020202020204" pitchFamily="34" charset="0"/>
              <a:cs typeface="Times New Roman" panose="02020603050405020304" pitchFamily="18" charset="0"/>
            </a:endParaRPr>
          </a:p>
        </p:txBody>
      </p:sp>
      <p:pic>
        <p:nvPicPr>
          <p:cNvPr id="5" name="Picture 4" descr="Calculator, pen, compass, money and a paper with graphs printed on it">
            <a:extLst>
              <a:ext uri="{FF2B5EF4-FFF2-40B4-BE49-F238E27FC236}">
                <a16:creationId xmlns:a16="http://schemas.microsoft.com/office/drawing/2014/main" id="{5945A14A-E60C-6C0C-66B4-B5AC50C87822}"/>
              </a:ext>
            </a:extLst>
          </p:cNvPr>
          <p:cNvPicPr>
            <a:picLocks noChangeAspect="1"/>
          </p:cNvPicPr>
          <p:nvPr/>
        </p:nvPicPr>
        <p:blipFill rotWithShape="1">
          <a:blip r:embed="rId2"/>
          <a:srcRect l="25521" r="2209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01890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E0A3B6CC-522E-EBBB-C1F1-A460A3CA0120}"/>
              </a:ext>
            </a:extLst>
          </p:cNvPr>
          <p:cNvPicPr>
            <a:picLocks noChangeAspect="1"/>
          </p:cNvPicPr>
          <p:nvPr/>
        </p:nvPicPr>
        <p:blipFill rotWithShape="1">
          <a:blip r:embed="rId2"/>
          <a:srcRect r="9091" b="23391"/>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966EBC-7853-84B0-C553-341B69065CA1}"/>
              </a:ext>
            </a:extLst>
          </p:cNvPr>
          <p:cNvSpPr>
            <a:spLocks noGrp="1"/>
          </p:cNvSpPr>
          <p:nvPr>
            <p:ph type="title"/>
          </p:nvPr>
        </p:nvSpPr>
        <p:spPr>
          <a:xfrm>
            <a:off x="838200" y="365125"/>
            <a:ext cx="10515600" cy="1325563"/>
          </a:xfrm>
        </p:spPr>
        <p:txBody>
          <a:bodyPr>
            <a:normAutofit/>
          </a:bodyPr>
          <a:lstStyle/>
          <a:p>
            <a:endParaRPr lang="en-CA" dirty="0"/>
          </a:p>
        </p:txBody>
      </p:sp>
      <p:sp>
        <p:nvSpPr>
          <p:cNvPr id="3" name="Content Placeholder 2">
            <a:extLst>
              <a:ext uri="{FF2B5EF4-FFF2-40B4-BE49-F238E27FC236}">
                <a16:creationId xmlns:a16="http://schemas.microsoft.com/office/drawing/2014/main" id="{3FEDA539-9E33-FC3A-E927-D98AFD1FCC6B}"/>
              </a:ext>
            </a:extLst>
          </p:cNvPr>
          <p:cNvSpPr>
            <a:spLocks noGrp="1"/>
          </p:cNvSpPr>
          <p:nvPr>
            <p:ph idx="1"/>
          </p:nvPr>
        </p:nvSpPr>
        <p:spPr>
          <a:xfrm>
            <a:off x="838200" y="1825625"/>
            <a:ext cx="10515600" cy="4351338"/>
          </a:xfrm>
        </p:spPr>
        <p:txBody>
          <a:bodyPr>
            <a:normAutofit/>
          </a:bodyPr>
          <a:lstStyle/>
          <a:p>
            <a:pPr>
              <a:spcAft>
                <a:spcPts val="800"/>
              </a:spcAft>
              <a:tabLst>
                <a:tab pos="457200" algn="l"/>
              </a:tabLst>
            </a:pPr>
            <a:r>
              <a:rPr lang="en-CA" sz="2000" b="1" kern="100" dirty="0">
                <a:effectLst/>
                <a:ea typeface="Trebuchet MS" panose="020B0603020202020204" pitchFamily="34" charset="0"/>
                <a:cs typeface="Times New Roman" panose="02020603050405020304" pitchFamily="18" charset="0"/>
              </a:rPr>
              <a:t>S&amp;P 500 Total Returns:</a:t>
            </a:r>
            <a:r>
              <a:rPr lang="en-CA" sz="2000" b="1" kern="100" dirty="0">
                <a:ea typeface="Trebuchet MS" panose="020B0603020202020204" pitchFamily="34" charset="0"/>
                <a:cs typeface="Times New Roman" panose="02020603050405020304" pitchFamily="18" charset="0"/>
              </a:rPr>
              <a:t> </a:t>
            </a:r>
            <a:r>
              <a:rPr lang="en-CA" sz="2000" b="1" kern="100" dirty="0">
                <a:effectLst/>
                <a:ea typeface="Trebuchet MS" panose="020B0603020202020204" pitchFamily="34" charset="0"/>
                <a:cs typeface="Times New Roman" panose="02020603050405020304" pitchFamily="18" charset="0"/>
              </a:rPr>
              <a:t>The average return of the S&amp;P 500 over the last 10 years, calculated as 13.13%, serves as an estimate for the market return (</a:t>
            </a:r>
            <a:r>
              <a:rPr lang="en-CA" sz="2000" b="1" kern="100" dirty="0" err="1">
                <a:effectLst/>
                <a:ea typeface="Trebuchet MS" panose="020B0603020202020204" pitchFamily="34" charset="0"/>
                <a:cs typeface="Times New Roman" panose="02020603050405020304" pitchFamily="18" charset="0"/>
              </a:rPr>
              <a:t>R_m</a:t>
            </a:r>
            <a:r>
              <a:rPr lang="en-CA" sz="2000" b="1" kern="100" dirty="0">
                <a:effectLst/>
                <a:ea typeface="Trebuchet MS" panose="020B0603020202020204" pitchFamily="34" charset="0"/>
                <a:cs typeface="Times New Roman" panose="02020603050405020304" pitchFamily="18" charset="0"/>
              </a:rPr>
              <a:t>)</a:t>
            </a:r>
          </a:p>
          <a:p>
            <a:pPr>
              <a:spcAft>
                <a:spcPts val="800"/>
              </a:spcAft>
              <a:tabLst>
                <a:tab pos="457200" algn="l"/>
              </a:tabLst>
            </a:pPr>
            <a:r>
              <a:rPr lang="en-CA" sz="2000" b="1" kern="100" dirty="0">
                <a:effectLst/>
                <a:ea typeface="Trebuchet MS" panose="020B0603020202020204" pitchFamily="34" charset="0"/>
                <a:cs typeface="Times New Roman" panose="02020603050405020304" pitchFamily="18" charset="0"/>
              </a:rPr>
              <a:t>CAPM Calculation</a:t>
            </a:r>
            <a:r>
              <a:rPr lang="en-CA" sz="2000" b="1" kern="100" dirty="0">
                <a:ea typeface="Trebuchet MS" panose="020B0603020202020204" pitchFamily="34" charset="0"/>
                <a:cs typeface="Times New Roman" panose="02020603050405020304" pitchFamily="18" charset="0"/>
              </a:rPr>
              <a:t>: </a:t>
            </a:r>
            <a:r>
              <a:rPr lang="en-CA" sz="2000" b="1" kern="100" dirty="0">
                <a:effectLst/>
                <a:ea typeface="Trebuchet MS" panose="020B0603020202020204" pitchFamily="34" charset="0"/>
                <a:cs typeface="Times New Roman" panose="02020603050405020304" pitchFamily="18" charset="0"/>
              </a:rPr>
              <a:t>With a risk-free rate (</a:t>
            </a:r>
            <a:r>
              <a:rPr lang="en-CA" sz="2000" b="1" kern="100" dirty="0" err="1">
                <a:effectLst/>
                <a:ea typeface="Trebuchet MS" panose="020B0603020202020204" pitchFamily="34" charset="0"/>
                <a:cs typeface="Times New Roman" panose="02020603050405020304" pitchFamily="18" charset="0"/>
              </a:rPr>
              <a:t>R_f</a:t>
            </a:r>
            <a:r>
              <a:rPr lang="en-CA" sz="2000" b="1" kern="100" dirty="0">
                <a:effectLst/>
                <a:ea typeface="Trebuchet MS" panose="020B0603020202020204" pitchFamily="34" charset="0"/>
                <a:cs typeface="Times New Roman" panose="02020603050405020304" pitchFamily="18" charset="0"/>
              </a:rPr>
              <a:t>) of 4.36%, a beta (β) of 1.28, and a market return (</a:t>
            </a:r>
            <a:r>
              <a:rPr lang="en-CA" sz="2000" b="1" kern="100" dirty="0" err="1">
                <a:effectLst/>
                <a:ea typeface="Trebuchet MS" panose="020B0603020202020204" pitchFamily="34" charset="0"/>
                <a:cs typeface="Times New Roman" panose="02020603050405020304" pitchFamily="18" charset="0"/>
              </a:rPr>
              <a:t>R_m</a:t>
            </a:r>
            <a:r>
              <a:rPr lang="en-CA" sz="2000" b="1" kern="100" dirty="0">
                <a:effectLst/>
                <a:ea typeface="Trebuchet MS" panose="020B0603020202020204" pitchFamily="34" charset="0"/>
                <a:cs typeface="Times New Roman" panose="02020603050405020304" pitchFamily="18" charset="0"/>
              </a:rPr>
              <a:t>) of 13.13%, the expected return on equity (E(</a:t>
            </a:r>
            <a:r>
              <a:rPr lang="en-CA" sz="2000" b="1" kern="100" dirty="0" err="1">
                <a:effectLst/>
                <a:ea typeface="Trebuchet MS" panose="020B0603020202020204" pitchFamily="34" charset="0"/>
                <a:cs typeface="Times New Roman" panose="02020603050405020304" pitchFamily="18" charset="0"/>
              </a:rPr>
              <a:t>R_i</a:t>
            </a:r>
            <a:r>
              <a:rPr lang="en-CA" sz="2000" b="1" kern="100" dirty="0">
                <a:effectLst/>
                <a:ea typeface="Trebuchet MS" panose="020B0603020202020204" pitchFamily="34" charset="0"/>
                <a:cs typeface="Times New Roman" panose="02020603050405020304" pitchFamily="18" charset="0"/>
              </a:rPr>
              <a:t>)) using the CAPM formula is approximately 15.58%. </a:t>
            </a:r>
          </a:p>
          <a:p>
            <a:pPr marL="0" indent="0">
              <a:spcAft>
                <a:spcPts val="800"/>
              </a:spcAft>
              <a:buNone/>
              <a:tabLst>
                <a:tab pos="457200" algn="l"/>
              </a:tabLst>
            </a:pPr>
            <a:endParaRPr lang="en-CA" sz="2000" b="1" kern="100" dirty="0">
              <a:ea typeface="Trebuchet MS" panose="020B0603020202020204" pitchFamily="34" charset="0"/>
              <a:cs typeface="Times New Roman" panose="02020603050405020304" pitchFamily="18" charset="0"/>
            </a:endParaRPr>
          </a:p>
          <a:p>
            <a:pPr marL="0" indent="0">
              <a:spcAft>
                <a:spcPts val="800"/>
              </a:spcAft>
              <a:buNone/>
              <a:tabLst>
                <a:tab pos="457200" algn="l"/>
              </a:tabLst>
            </a:pPr>
            <a:r>
              <a:rPr lang="en-CA" sz="2000" b="1" kern="100" dirty="0">
                <a:effectLst/>
                <a:ea typeface="Trebuchet MS" panose="020B0603020202020204" pitchFamily="34" charset="0"/>
                <a:cs typeface="Times New Roman" panose="02020603050405020304" pitchFamily="18" charset="0"/>
              </a:rPr>
              <a:t>The higher-than-expected return on equity (E(</a:t>
            </a:r>
            <a:r>
              <a:rPr lang="en-CA" sz="2000" b="1" kern="100" dirty="0" err="1">
                <a:effectLst/>
                <a:ea typeface="Trebuchet MS" panose="020B0603020202020204" pitchFamily="34" charset="0"/>
                <a:cs typeface="Times New Roman" panose="02020603050405020304" pitchFamily="18" charset="0"/>
              </a:rPr>
              <a:t>R_i</a:t>
            </a:r>
            <a:r>
              <a:rPr lang="en-CA" sz="2000" b="1" kern="100" dirty="0">
                <a:effectLst/>
                <a:ea typeface="Trebuchet MS" panose="020B0603020202020204" pitchFamily="34" charset="0"/>
                <a:cs typeface="Times New Roman" panose="02020603050405020304" pitchFamily="18" charset="0"/>
              </a:rPr>
              <a:t>)) of approximately 15.58% indicates that investors require a premium for holding the stock, reflecting its higher risk compared to the market. This suggests that the stock exhibits higher-than-average volatility, as indicated by its beta of 1.28, which contributes to the elevated expected return.</a:t>
            </a:r>
            <a:r>
              <a:rPr lang="en-CA" sz="2000" b="1" kern="100" dirty="0">
                <a:ea typeface="Trebuchet MS" panose="020B0603020202020204" pitchFamily="34" charset="0"/>
                <a:cs typeface="Times New Roman" panose="02020603050405020304" pitchFamily="18" charset="0"/>
              </a:rPr>
              <a:t> </a:t>
            </a:r>
            <a:r>
              <a:rPr lang="en-CA" sz="2000" b="1" kern="100" dirty="0">
                <a:effectLst/>
                <a:ea typeface="Trebuchet MS" panose="020B0603020202020204" pitchFamily="34" charset="0"/>
                <a:cs typeface="Times New Roman" panose="02020603050405020304" pitchFamily="18" charset="0"/>
              </a:rPr>
              <a:t>Investors should carefully assess their risk tolerance and investment objectives before considering the stock, considering factors such as investment horizon, diversification, and overall portfolio risk.</a:t>
            </a:r>
          </a:p>
          <a:p>
            <a:endParaRPr lang="en-CA" sz="2000" dirty="0"/>
          </a:p>
        </p:txBody>
      </p:sp>
    </p:spTree>
    <p:extLst>
      <p:ext uri="{BB962C8B-B14F-4D97-AF65-F5344CB8AC3E}">
        <p14:creationId xmlns:p14="http://schemas.microsoft.com/office/powerpoint/2010/main" val="3626231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4A159-B571-BD2F-4AE0-292DEC0745C9}"/>
              </a:ext>
            </a:extLst>
          </p:cNvPr>
          <p:cNvSpPr>
            <a:spLocks noGrp="1"/>
          </p:cNvSpPr>
          <p:nvPr>
            <p:ph type="title"/>
          </p:nvPr>
        </p:nvSpPr>
        <p:spPr>
          <a:xfrm>
            <a:off x="838205" y="2773036"/>
            <a:ext cx="6002110" cy="1495425"/>
          </a:xfrm>
        </p:spPr>
        <p:txBody>
          <a:bodyPr>
            <a:normAutofit/>
          </a:bodyPr>
          <a:lstStyle/>
          <a:p>
            <a:r>
              <a:rPr lang="en-US" sz="3400" dirty="0"/>
              <a:t>WACC (Weighted Average Cost of Capital) Analysis</a:t>
            </a:r>
            <a:endParaRPr lang="en-CA" sz="3400" dirty="0"/>
          </a:p>
        </p:txBody>
      </p:sp>
      <p:sp>
        <p:nvSpPr>
          <p:cNvPr id="3" name="Content Placeholder 2">
            <a:extLst>
              <a:ext uri="{FF2B5EF4-FFF2-40B4-BE49-F238E27FC236}">
                <a16:creationId xmlns:a16="http://schemas.microsoft.com/office/drawing/2014/main" id="{765332ED-28A2-F579-E0D1-A2B62D1B3D6B}"/>
              </a:ext>
            </a:extLst>
          </p:cNvPr>
          <p:cNvSpPr>
            <a:spLocks noGrp="1"/>
          </p:cNvSpPr>
          <p:nvPr>
            <p:ph idx="1"/>
          </p:nvPr>
        </p:nvSpPr>
        <p:spPr>
          <a:xfrm>
            <a:off x="561975" y="2405066"/>
            <a:ext cx="6276815" cy="4319583"/>
          </a:xfrm>
        </p:spPr>
        <p:txBody>
          <a:bodyPr>
            <a:normAutofit/>
          </a:bodyPr>
          <a:lstStyle/>
          <a:p>
            <a:endParaRPr lang="en-CA" sz="1700" dirty="0"/>
          </a:p>
        </p:txBody>
      </p:sp>
      <p:pic>
        <p:nvPicPr>
          <p:cNvPr id="19" name="Picture 18" descr="Stock numbers on a digital display">
            <a:extLst>
              <a:ext uri="{FF2B5EF4-FFF2-40B4-BE49-F238E27FC236}">
                <a16:creationId xmlns:a16="http://schemas.microsoft.com/office/drawing/2014/main" id="{73A4CC58-FFC1-98D9-1AA9-DFF47CA04C66}"/>
              </a:ext>
            </a:extLst>
          </p:cNvPr>
          <p:cNvPicPr>
            <a:picLocks noChangeAspect="1"/>
          </p:cNvPicPr>
          <p:nvPr/>
        </p:nvPicPr>
        <p:blipFill rotWithShape="1">
          <a:blip r:embed="rId2"/>
          <a:srcRect l="40180" r="17414" b="-1"/>
          <a:stretch/>
        </p:blipFill>
        <p:spPr>
          <a:xfrm>
            <a:off x="7199440" y="10"/>
            <a:ext cx="4992560" cy="6857990"/>
          </a:xfrm>
          <a:prstGeom prst="rect">
            <a:avLst/>
          </a:prstGeom>
          <a:effectLst/>
        </p:spPr>
      </p:pic>
    </p:spTree>
    <p:extLst>
      <p:ext uri="{BB962C8B-B14F-4D97-AF65-F5344CB8AC3E}">
        <p14:creationId xmlns:p14="http://schemas.microsoft.com/office/powerpoint/2010/main" val="117298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31B4-214C-A98C-E23E-C06BAAE0CD5D}"/>
              </a:ext>
            </a:extLst>
          </p:cNvPr>
          <p:cNvSpPr>
            <a:spLocks noGrp="1"/>
          </p:cNvSpPr>
          <p:nvPr>
            <p:ph type="title"/>
          </p:nvPr>
        </p:nvSpPr>
        <p:spPr/>
        <p:txBody>
          <a:bodyPr/>
          <a:lstStyle/>
          <a:p>
            <a:r>
              <a:rPr lang="en-CA" dirty="0"/>
              <a:t>Findings</a:t>
            </a:r>
          </a:p>
        </p:txBody>
      </p:sp>
      <p:graphicFrame>
        <p:nvGraphicFramePr>
          <p:cNvPr id="5" name="Content Placeholder 2">
            <a:extLst>
              <a:ext uri="{FF2B5EF4-FFF2-40B4-BE49-F238E27FC236}">
                <a16:creationId xmlns:a16="http://schemas.microsoft.com/office/drawing/2014/main" id="{8021E56D-CEA4-741D-89F0-C9331A81120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366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95392F7-641A-3046-6C18-ACA416E21E3C}"/>
              </a:ext>
            </a:extLst>
          </p:cNvPr>
          <p:cNvPicPr>
            <a:picLocks noChangeAspect="1"/>
          </p:cNvPicPr>
          <p:nvPr/>
        </p:nvPicPr>
        <p:blipFill rotWithShape="1">
          <a:blip r:embed="rId2">
            <a:alphaModFix amt="35000"/>
          </a:blip>
          <a:srcRect b="15730"/>
          <a:stretch/>
        </p:blipFill>
        <p:spPr>
          <a:xfrm>
            <a:off x="0" y="286449"/>
            <a:ext cx="12191980" cy="6857990"/>
          </a:xfrm>
          <a:prstGeom prst="rect">
            <a:avLst/>
          </a:prstGeom>
        </p:spPr>
      </p:pic>
      <p:sp>
        <p:nvSpPr>
          <p:cNvPr id="4" name="Title 3">
            <a:extLst>
              <a:ext uri="{FF2B5EF4-FFF2-40B4-BE49-F238E27FC236}">
                <a16:creationId xmlns:a16="http://schemas.microsoft.com/office/drawing/2014/main" id="{20FDB032-4359-9C57-7BBC-186E25066E1A}"/>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endParaRPr lang="en-US" sz="4400" dirty="0">
              <a:solidFill>
                <a:srgbClr val="FFFFFF"/>
              </a:solidFill>
            </a:endParaRPr>
          </a:p>
        </p:txBody>
      </p:sp>
      <p:graphicFrame>
        <p:nvGraphicFramePr>
          <p:cNvPr id="5" name="Content Placeholder 2">
            <a:extLst>
              <a:ext uri="{FF2B5EF4-FFF2-40B4-BE49-F238E27FC236}">
                <a16:creationId xmlns:a16="http://schemas.microsoft.com/office/drawing/2014/main" id="{F01B943F-26F3-5628-F5CE-11F3C8760E4B}"/>
              </a:ext>
            </a:extLst>
          </p:cNvPr>
          <p:cNvGraphicFramePr>
            <a:graphicFrameLocks noGrp="1"/>
          </p:cNvGraphicFramePr>
          <p:nvPr>
            <p:ph idx="4294967295"/>
            <p:extLst>
              <p:ext uri="{D42A27DB-BD31-4B8C-83A1-F6EECF244321}">
                <p14:modId xmlns:p14="http://schemas.microsoft.com/office/powerpoint/2010/main" val="14708163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522207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9B447FE-DDA9-4B30-828A-59FC56912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6096002"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52884" y="609601"/>
            <a:ext cx="6858003" cy="5638801"/>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2217950"/>
            <a:ext cx="6103518" cy="4640049"/>
          </a:xfrm>
          <a:prstGeom prst="rect">
            <a:avLst/>
          </a:prstGeom>
          <a:gradFill>
            <a:gsLst>
              <a:gs pos="0">
                <a:schemeClr val="accent1">
                  <a:alpha val="0"/>
                </a:schemeClr>
              </a:gs>
              <a:gs pos="72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C3B9CB-4E48-4726-B7B9-9E02F71B1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37312">
            <a:off x="565239" y="1211422"/>
            <a:ext cx="4640488" cy="4640488"/>
          </a:xfrm>
          <a:prstGeom prst="ellipse">
            <a:avLst/>
          </a:prstGeom>
          <a:gradFill>
            <a:gsLst>
              <a:gs pos="53000">
                <a:schemeClr val="accent1">
                  <a:alpha val="0"/>
                </a:schemeClr>
              </a:gs>
              <a:gs pos="100000">
                <a:schemeClr val="accent1">
                  <a:lumMod val="40000"/>
                  <a:lumOff val="60000"/>
                  <a:alpha val="1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0"/>
            <a:ext cx="6103519" cy="6870700"/>
          </a:xfrm>
          <a:prstGeom prst="rect">
            <a:avLst/>
          </a:prstGeom>
          <a:gradFill>
            <a:gsLst>
              <a:gs pos="24000">
                <a:schemeClr val="accent1">
                  <a:alpha val="0"/>
                </a:schemeClr>
              </a:gs>
              <a:gs pos="100000">
                <a:srgbClr val="000000">
                  <a:alpha val="71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51F9D7-B600-CA8D-BF18-C5208422083E}"/>
              </a:ext>
            </a:extLst>
          </p:cNvPr>
          <p:cNvSpPr>
            <a:spLocks noGrp="1"/>
          </p:cNvSpPr>
          <p:nvPr>
            <p:ph type="ctrTitle"/>
          </p:nvPr>
        </p:nvSpPr>
        <p:spPr>
          <a:xfrm>
            <a:off x="147624" y="449094"/>
            <a:ext cx="5736538" cy="1581608"/>
          </a:xfrm>
        </p:spPr>
        <p:txBody>
          <a:bodyPr vert="horz" lIns="91440" tIns="45720" rIns="91440" bIns="45720" rtlCol="0" anchor="t">
            <a:normAutofit/>
          </a:bodyPr>
          <a:lstStyle/>
          <a:p>
            <a:pPr algn="l"/>
            <a:r>
              <a:rPr lang="en-US" sz="4800" kern="1200" dirty="0">
                <a:solidFill>
                  <a:srgbClr val="FFFFFF"/>
                </a:solidFill>
                <a:latin typeface="+mj-lt"/>
                <a:ea typeface="+mj-ea"/>
                <a:cs typeface="+mj-cs"/>
              </a:rPr>
              <a:t>Monte Carlo Simulation</a:t>
            </a:r>
          </a:p>
        </p:txBody>
      </p:sp>
      <p:sp>
        <p:nvSpPr>
          <p:cNvPr id="5" name="Subtitle 4">
            <a:extLst>
              <a:ext uri="{FF2B5EF4-FFF2-40B4-BE49-F238E27FC236}">
                <a16:creationId xmlns:a16="http://schemas.microsoft.com/office/drawing/2014/main" id="{98E38189-539F-D412-7916-0D2AB65E8F36}"/>
              </a:ext>
            </a:extLst>
          </p:cNvPr>
          <p:cNvSpPr>
            <a:spLocks noGrp="1"/>
          </p:cNvSpPr>
          <p:nvPr>
            <p:ph type="subTitle" idx="1"/>
          </p:nvPr>
        </p:nvSpPr>
        <p:spPr>
          <a:xfrm>
            <a:off x="281908" y="2325408"/>
            <a:ext cx="4032917" cy="4083497"/>
          </a:xfrm>
        </p:spPr>
        <p:txBody>
          <a:bodyPr anchor="b">
            <a:noAutofit/>
          </a:bodyPr>
          <a:lstStyle/>
          <a:p>
            <a:pPr algn="l"/>
            <a:r>
              <a:rPr lang="en-US" dirty="0">
                <a:solidFill>
                  <a:srgbClr val="FFFFFF"/>
                </a:solidFill>
              </a:rPr>
              <a:t>Initial Stock Price: $168.79</a:t>
            </a:r>
          </a:p>
          <a:p>
            <a:pPr algn="l"/>
            <a:r>
              <a:rPr lang="en-US" dirty="0">
                <a:solidFill>
                  <a:srgbClr val="FFFFFF"/>
                </a:solidFill>
              </a:rPr>
              <a:t>Annualized Volatility (σ): 20.69%</a:t>
            </a:r>
          </a:p>
          <a:p>
            <a:pPr algn="l"/>
            <a:r>
              <a:rPr lang="en-US" dirty="0">
                <a:solidFill>
                  <a:srgbClr val="FFFFFF"/>
                </a:solidFill>
              </a:rPr>
              <a:t>Net Profit Margin: 25.31%</a:t>
            </a:r>
          </a:p>
          <a:p>
            <a:pPr algn="l"/>
            <a:r>
              <a:rPr lang="en-US" dirty="0">
                <a:solidFill>
                  <a:srgbClr val="FFFFFF"/>
                </a:solidFill>
              </a:rPr>
              <a:t>Drift (μ): Net profit margin adjusted for a 2% risk-free rate.</a:t>
            </a:r>
          </a:p>
          <a:p>
            <a:pPr algn="l"/>
            <a:r>
              <a:rPr lang="en-US" dirty="0">
                <a:solidFill>
                  <a:srgbClr val="FFFFFF"/>
                </a:solidFill>
              </a:rPr>
              <a:t>Forecast Period: 30 days</a:t>
            </a:r>
          </a:p>
          <a:p>
            <a:pPr algn="l"/>
            <a:r>
              <a:rPr lang="en-US" dirty="0">
                <a:solidFill>
                  <a:srgbClr val="FFFFFF"/>
                </a:solidFill>
              </a:rPr>
              <a:t>Number of Simulations: 100</a:t>
            </a:r>
            <a:endParaRPr lang="en-CA" dirty="0">
              <a:solidFill>
                <a:srgbClr val="FFFFFF"/>
              </a:solidFill>
            </a:endParaRPr>
          </a:p>
        </p:txBody>
      </p:sp>
      <p:pic>
        <p:nvPicPr>
          <p:cNvPr id="6" name="Picture 5" descr="A graph of different colored lines&#10;&#10;Description automatically generated">
            <a:extLst>
              <a:ext uri="{FF2B5EF4-FFF2-40B4-BE49-F238E27FC236}">
                <a16:creationId xmlns:a16="http://schemas.microsoft.com/office/drawing/2014/main" id="{69AFA2E3-47ED-1E5A-E230-4447AF3761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4826" y="1019446"/>
            <a:ext cx="7705724" cy="4665015"/>
          </a:xfrm>
          <a:prstGeom prst="rect">
            <a:avLst/>
          </a:prstGeom>
          <a:noFill/>
          <a:ln>
            <a:noFill/>
          </a:ln>
        </p:spPr>
      </p:pic>
    </p:spTree>
    <p:extLst>
      <p:ext uri="{BB962C8B-B14F-4D97-AF65-F5344CB8AC3E}">
        <p14:creationId xmlns:p14="http://schemas.microsoft.com/office/powerpoint/2010/main" val="267069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4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4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4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4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5">
                                            <p:txEl>
                                              <p:pRg st="4" end="4"/>
                                            </p:txEl>
                                          </p:spTgt>
                                        </p:tgtEl>
                                        <p:attrNameLst>
                                          <p:attrName>style.visibility</p:attrName>
                                        </p:attrNameLst>
                                      </p:cBhvr>
                                      <p:to>
                                        <p:strVal val="visible"/>
                                      </p:to>
                                    </p:set>
                                    <p:animEffect transition="in" filter="fade">
                                      <p:cBhvr>
                                        <p:cTn id="30" dur="4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2000"/>
                                  </p:stCondLst>
                                  <p:iterate type="lt">
                                    <p:tmPct val="10000"/>
                                  </p:iterate>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4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A6E8-FAEF-6CC1-B175-8D8DAD5890D1}"/>
              </a:ext>
            </a:extLst>
          </p:cNvPr>
          <p:cNvSpPr>
            <a:spLocks noGrp="1"/>
          </p:cNvSpPr>
          <p:nvPr>
            <p:ph type="title"/>
          </p:nvPr>
        </p:nvSpPr>
        <p:spPr/>
        <p:txBody>
          <a:bodyPr/>
          <a:lstStyle/>
          <a:p>
            <a:r>
              <a:rPr lang="en-CA" dirty="0"/>
              <a:t>Findings</a:t>
            </a:r>
          </a:p>
        </p:txBody>
      </p:sp>
      <p:graphicFrame>
        <p:nvGraphicFramePr>
          <p:cNvPr id="5" name="Content Placeholder 2">
            <a:extLst>
              <a:ext uri="{FF2B5EF4-FFF2-40B4-BE49-F238E27FC236}">
                <a16:creationId xmlns:a16="http://schemas.microsoft.com/office/drawing/2014/main" id="{482770FD-C14D-9FA7-F1AC-2FAE17410F5B}"/>
              </a:ext>
            </a:extLst>
          </p:cNvPr>
          <p:cNvGraphicFramePr>
            <a:graphicFrameLocks noGrp="1"/>
          </p:cNvGraphicFramePr>
          <p:nvPr>
            <p:ph idx="1"/>
            <p:extLst>
              <p:ext uri="{D42A27DB-BD31-4B8C-83A1-F6EECF244321}">
                <p14:modId xmlns:p14="http://schemas.microsoft.com/office/powerpoint/2010/main" val="25859380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696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18B04-8A69-DB0E-E4EA-9A71F1AA725E}"/>
              </a:ext>
            </a:extLst>
          </p:cNvPr>
          <p:cNvSpPr>
            <a:spLocks noGrp="1"/>
          </p:cNvSpPr>
          <p:nvPr>
            <p:ph type="title"/>
          </p:nvPr>
        </p:nvSpPr>
        <p:spPr>
          <a:xfrm>
            <a:off x="1156851" y="637762"/>
            <a:ext cx="9888496" cy="900131"/>
          </a:xfrm>
        </p:spPr>
        <p:txBody>
          <a:bodyPr anchor="t">
            <a:normAutofit/>
          </a:bodyPr>
          <a:lstStyle/>
          <a:p>
            <a:r>
              <a:rPr lang="en-CA" sz="4000">
                <a:solidFill>
                  <a:schemeClr val="bg1"/>
                </a:solidFill>
              </a:rPr>
              <a:t>Facebook Prophet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1C6876-1AB9-168C-536D-1032C830DC6B}"/>
              </a:ext>
            </a:extLst>
          </p:cNvPr>
          <p:cNvSpPr>
            <a:spLocks noGrp="1"/>
          </p:cNvSpPr>
          <p:nvPr>
            <p:ph idx="1"/>
          </p:nvPr>
        </p:nvSpPr>
        <p:spPr>
          <a:xfrm>
            <a:off x="501445" y="2217342"/>
            <a:ext cx="11405419" cy="4442537"/>
          </a:xfrm>
        </p:spPr>
        <p:txBody>
          <a:bodyPr>
            <a:normAutofit lnSpcReduction="10000"/>
          </a:bodyPr>
          <a:lstStyle/>
          <a:p>
            <a:pPr>
              <a:buFont typeface="Arial" panose="020B0604020202020204" pitchFamily="34" charset="0"/>
              <a:buChar char="•"/>
            </a:pPr>
            <a:r>
              <a:rPr lang="en-US" sz="2300" b="1" i="0" dirty="0">
                <a:effectLst/>
                <a:highlight>
                  <a:srgbClr val="FFFFFF"/>
                </a:highlight>
                <a:latin typeface="Söhne"/>
              </a:rPr>
              <a:t>Objective</a:t>
            </a:r>
            <a:r>
              <a:rPr lang="en-US" sz="2300" b="0" i="0" dirty="0">
                <a:effectLst/>
                <a:highlight>
                  <a:srgbClr val="FFFFFF"/>
                </a:highlight>
                <a:latin typeface="Söhne"/>
              </a:rPr>
              <a:t>: Utilize Facebook Prophet to project Apple Inc.'s stock trends based on historical data patterns.</a:t>
            </a:r>
          </a:p>
          <a:p>
            <a:pPr>
              <a:buFont typeface="Arial" panose="020B0604020202020204" pitchFamily="34" charset="0"/>
              <a:buChar char="•"/>
            </a:pPr>
            <a:r>
              <a:rPr lang="en-US" sz="2300" b="1" i="0" dirty="0">
                <a:effectLst/>
                <a:highlight>
                  <a:srgbClr val="FFFFFF"/>
                </a:highlight>
                <a:latin typeface="Söhne"/>
              </a:rPr>
              <a:t>Methodology</a:t>
            </a:r>
            <a:r>
              <a:rPr lang="en-US" sz="2300" b="0" i="0" dirty="0">
                <a:effectLst/>
                <a:highlight>
                  <a:srgbClr val="FFFFFF"/>
                </a:highlight>
                <a:latin typeface="Söhne"/>
              </a:rPr>
              <a:t>: Time series analysis capturing daily seasonality and long-term trends.</a:t>
            </a:r>
          </a:p>
          <a:p>
            <a:pPr>
              <a:buFont typeface="Arial" panose="020B0604020202020204" pitchFamily="34" charset="0"/>
              <a:buChar char="•"/>
            </a:pPr>
            <a:r>
              <a:rPr lang="en-US" sz="2300" b="1" i="0" dirty="0">
                <a:effectLst/>
                <a:highlight>
                  <a:srgbClr val="FFFFFF"/>
                </a:highlight>
                <a:latin typeface="Söhne"/>
              </a:rPr>
              <a:t>Data Inputs</a:t>
            </a:r>
            <a:r>
              <a:rPr lang="en-US" sz="2300" b="0" i="0" dirty="0">
                <a:effectLst/>
                <a:highlight>
                  <a:srgbClr val="FFFFFF"/>
                </a:highlight>
                <a:latin typeface="Söhne"/>
              </a:rPr>
              <a:t>: Historical stock prices formatted specifically for Prophet analysis.</a:t>
            </a:r>
          </a:p>
          <a:p>
            <a:pPr>
              <a:buFont typeface="Arial" panose="020B0604020202020204" pitchFamily="34" charset="0"/>
              <a:buChar char="•"/>
            </a:pPr>
            <a:r>
              <a:rPr lang="en-US" sz="2300" b="1" i="0" dirty="0">
                <a:effectLst/>
                <a:highlight>
                  <a:srgbClr val="FFFFFF"/>
                </a:highlight>
                <a:latin typeface="Söhne"/>
              </a:rPr>
              <a:t>Forecast Output</a:t>
            </a:r>
            <a:r>
              <a:rPr lang="en-US" sz="2300" b="0" i="0" dirty="0">
                <a:effectLst/>
                <a:highlight>
                  <a:srgbClr val="FFFFFF"/>
                </a:highlight>
                <a:latin typeface="Söhne"/>
              </a:rPr>
              <a:t>: A predictive trend line, including confidence intervals, suggests continued growth.</a:t>
            </a:r>
          </a:p>
          <a:p>
            <a:pPr>
              <a:buFont typeface="Arial" panose="020B0604020202020204" pitchFamily="34" charset="0"/>
              <a:buChar char="•"/>
            </a:pPr>
            <a:r>
              <a:rPr lang="en-US" sz="2300" b="1" i="0" dirty="0">
                <a:effectLst/>
                <a:highlight>
                  <a:srgbClr val="FFFFFF"/>
                </a:highlight>
                <a:latin typeface="Söhne"/>
              </a:rPr>
              <a:t>Seasonality Insights</a:t>
            </a:r>
            <a:r>
              <a:rPr lang="en-US" sz="2300" b="0" i="0" dirty="0">
                <a:effectLst/>
                <a:highlight>
                  <a:srgbClr val="FFFFFF"/>
                </a:highlight>
                <a:latin typeface="Söhne"/>
              </a:rPr>
              <a:t>: Identifies and visualizes underlying weekly and yearly patterns affecting stock prices.</a:t>
            </a:r>
          </a:p>
          <a:p>
            <a:pPr>
              <a:buFont typeface="Arial" panose="020B0604020202020204" pitchFamily="34" charset="0"/>
              <a:buChar char="•"/>
            </a:pPr>
            <a:r>
              <a:rPr lang="en-US" sz="2300" b="1" i="0" dirty="0">
                <a:effectLst/>
                <a:highlight>
                  <a:srgbClr val="FFFFFF"/>
                </a:highlight>
                <a:latin typeface="Söhne"/>
              </a:rPr>
              <a:t>Investor Takeaway</a:t>
            </a:r>
            <a:r>
              <a:rPr lang="en-US" sz="2300" b="0" i="0" dirty="0">
                <a:effectLst/>
                <a:highlight>
                  <a:srgbClr val="FFFFFF"/>
                </a:highlight>
                <a:latin typeface="Söhne"/>
              </a:rPr>
              <a:t>: The forecast supports a positive outlook, bolstering confidence in Apple's ongoing market performance and innovation-driven growth.</a:t>
            </a:r>
          </a:p>
          <a:p>
            <a:pPr>
              <a:buFont typeface="Arial" panose="020B0604020202020204" pitchFamily="34" charset="0"/>
              <a:buChar char="•"/>
            </a:pPr>
            <a:r>
              <a:rPr lang="en-US" sz="2300" b="1" i="0" dirty="0">
                <a:effectLst/>
                <a:highlight>
                  <a:srgbClr val="FFFFFF"/>
                </a:highlight>
                <a:latin typeface="Söhne"/>
              </a:rPr>
              <a:t>Considerations</a:t>
            </a:r>
            <a:r>
              <a:rPr lang="en-US" sz="2300" b="0" i="0" dirty="0">
                <a:effectLst/>
                <a:highlight>
                  <a:srgbClr val="FFFFFF"/>
                </a:highlight>
                <a:latin typeface="Söhne"/>
              </a:rPr>
              <a:t>: While indicative of growth, the forecast is one of several tools for investors, who should also consider market dynamics and individual risk profiles</a:t>
            </a:r>
          </a:p>
          <a:p>
            <a:pPr marL="0" indent="0">
              <a:buNone/>
            </a:pPr>
            <a:endParaRPr lang="en-CA" sz="1700" dirty="0"/>
          </a:p>
        </p:txBody>
      </p:sp>
    </p:spTree>
    <p:extLst>
      <p:ext uri="{BB962C8B-B14F-4D97-AF65-F5344CB8AC3E}">
        <p14:creationId xmlns:p14="http://schemas.microsoft.com/office/powerpoint/2010/main" val="92729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4C984-EAA5-8783-2696-40C174BC4D7E}"/>
              </a:ext>
            </a:extLst>
          </p:cNvPr>
          <p:cNvSpPr>
            <a:spLocks noGrp="1"/>
          </p:cNvSpPr>
          <p:nvPr>
            <p:ph type="title"/>
          </p:nvPr>
        </p:nvSpPr>
        <p:spPr>
          <a:xfrm>
            <a:off x="635000" y="640823"/>
            <a:ext cx="3418659" cy="5583148"/>
          </a:xfrm>
        </p:spPr>
        <p:txBody>
          <a:bodyPr anchor="ctr">
            <a:normAutofit/>
          </a:bodyPr>
          <a:lstStyle/>
          <a:p>
            <a:r>
              <a:rPr lang="en-CA" sz="5400"/>
              <a:t>Group Members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12AC643-5F12-C563-093D-3BAD5E6646D9}"/>
              </a:ext>
            </a:extLst>
          </p:cNvPr>
          <p:cNvGraphicFramePr>
            <a:graphicFrameLocks noGrp="1"/>
          </p:cNvGraphicFramePr>
          <p:nvPr>
            <p:ph idx="1"/>
            <p:extLst>
              <p:ext uri="{D42A27DB-BD31-4B8C-83A1-F6EECF244321}">
                <p14:modId xmlns:p14="http://schemas.microsoft.com/office/powerpoint/2010/main" val="218683122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6937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5" name="Rectangle 14">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99F31E39-ADE9-CE2F-DDA4-3020F9A99D6F}"/>
              </a:ext>
            </a:extLst>
          </p:cNvPr>
          <p:cNvSpPr>
            <a:spLocks noGrp="1"/>
          </p:cNvSpPr>
          <p:nvPr>
            <p:ph type="title"/>
          </p:nvPr>
        </p:nvSpPr>
        <p:spPr>
          <a:xfrm>
            <a:off x="6597016" y="905012"/>
            <a:ext cx="4589328" cy="885940"/>
          </a:xfrm>
        </p:spPr>
        <p:txBody>
          <a:bodyPr anchor="b">
            <a:normAutofit/>
          </a:bodyPr>
          <a:lstStyle/>
          <a:p>
            <a:r>
              <a:rPr lang="en-CA" sz="4800" dirty="0"/>
              <a:t>Graph 1: </a:t>
            </a:r>
          </a:p>
        </p:txBody>
      </p:sp>
      <p:pic>
        <p:nvPicPr>
          <p:cNvPr id="4" name="Picture 3" descr="A graph with a line going up&#10;&#10;Description automatically generated">
            <a:extLst>
              <a:ext uri="{FF2B5EF4-FFF2-40B4-BE49-F238E27FC236}">
                <a16:creationId xmlns:a16="http://schemas.microsoft.com/office/drawing/2014/main" id="{3B6BE45D-EA3E-771A-99D0-7A970C2B6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57316" y="1189703"/>
            <a:ext cx="6214103" cy="4483510"/>
          </a:xfrm>
          <a:prstGeom prst="rect">
            <a:avLst/>
          </a:prstGeom>
          <a:noFill/>
        </p:spPr>
      </p:pic>
      <p:sp>
        <p:nvSpPr>
          <p:cNvPr id="3" name="Content Placeholder 2">
            <a:extLst>
              <a:ext uri="{FF2B5EF4-FFF2-40B4-BE49-F238E27FC236}">
                <a16:creationId xmlns:a16="http://schemas.microsoft.com/office/drawing/2014/main" id="{5DBBB960-83C4-ED53-53D9-4FC5F66A1534}"/>
              </a:ext>
            </a:extLst>
          </p:cNvPr>
          <p:cNvSpPr>
            <a:spLocks noGrp="1"/>
          </p:cNvSpPr>
          <p:nvPr>
            <p:ph idx="1"/>
          </p:nvPr>
        </p:nvSpPr>
        <p:spPr>
          <a:xfrm>
            <a:off x="6597016" y="1830280"/>
            <a:ext cx="4814925" cy="4065195"/>
          </a:xfrm>
        </p:spPr>
        <p:txBody>
          <a:bodyPr>
            <a:normAutofit/>
          </a:bodyPr>
          <a:lstStyle/>
          <a:p>
            <a:pPr marL="0" indent="0">
              <a:buNone/>
            </a:pPr>
            <a:r>
              <a:rPr lang="en-CA" sz="2400" b="1" dirty="0"/>
              <a:t>This </a:t>
            </a:r>
            <a:r>
              <a:rPr lang="en-US" sz="2400" b="1" dirty="0"/>
              <a:t>graph represents the historical stock prices and the projected future prices of Apple Inc., using the Facebook Prophet model. The black dots indicate the actual past stock prices, the blue line represents the model's fit to this historical data, and the light blue shaded area illustrates the uncertainty interval for the forecast. The trend shows a significant increase over the years, with an acceleration around 2017.</a:t>
            </a:r>
            <a:endParaRPr lang="en-CA" sz="2400" b="1" dirty="0"/>
          </a:p>
        </p:txBody>
      </p:sp>
    </p:spTree>
    <p:extLst>
      <p:ext uri="{BB962C8B-B14F-4D97-AF65-F5344CB8AC3E}">
        <p14:creationId xmlns:p14="http://schemas.microsoft.com/office/powerpoint/2010/main" val="91747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803386D-8EC0-490A-9296-FAFCF1ADA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C4720EDA-E218-43A9-8817-08F09F4DB6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6" name="Rectangle 15">
            <a:extLst>
              <a:ext uri="{FF2B5EF4-FFF2-40B4-BE49-F238E27FC236}">
                <a16:creationId xmlns:a16="http://schemas.microsoft.com/office/drawing/2014/main" id="{D87C4F29-0DC4-4901-A2FD-7C88889E6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6A781BA-2341-444F-811D-870633C4F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20B2186A-5566-5B03-1A9C-A41EE241C3C9}"/>
              </a:ext>
            </a:extLst>
          </p:cNvPr>
          <p:cNvSpPr>
            <a:spLocks noGrp="1"/>
          </p:cNvSpPr>
          <p:nvPr>
            <p:ph type="title"/>
          </p:nvPr>
        </p:nvSpPr>
        <p:spPr>
          <a:xfrm>
            <a:off x="1191965" y="552811"/>
            <a:ext cx="4804659" cy="804042"/>
          </a:xfrm>
        </p:spPr>
        <p:txBody>
          <a:bodyPr anchor="b">
            <a:normAutofit/>
          </a:bodyPr>
          <a:lstStyle/>
          <a:p>
            <a:r>
              <a:rPr lang="en-CA" sz="4800" dirty="0"/>
              <a:t>Graph 2: </a:t>
            </a:r>
          </a:p>
        </p:txBody>
      </p:sp>
      <p:sp>
        <p:nvSpPr>
          <p:cNvPr id="3" name="Content Placeholder 2">
            <a:extLst>
              <a:ext uri="{FF2B5EF4-FFF2-40B4-BE49-F238E27FC236}">
                <a16:creationId xmlns:a16="http://schemas.microsoft.com/office/drawing/2014/main" id="{54F41185-3D91-7BDB-2790-36941836B17A}"/>
              </a:ext>
            </a:extLst>
          </p:cNvPr>
          <p:cNvSpPr>
            <a:spLocks noGrp="1"/>
          </p:cNvSpPr>
          <p:nvPr>
            <p:ph idx="1"/>
          </p:nvPr>
        </p:nvSpPr>
        <p:spPr>
          <a:xfrm>
            <a:off x="837073" y="1455175"/>
            <a:ext cx="5593224" cy="5122606"/>
          </a:xfrm>
        </p:spPr>
        <p:txBody>
          <a:bodyPr anchor="t">
            <a:normAutofit lnSpcReduction="10000"/>
          </a:bodyPr>
          <a:lstStyle/>
          <a:p>
            <a:pPr marL="0" indent="0">
              <a:spcAft>
                <a:spcPts val="800"/>
              </a:spcAft>
              <a:buNone/>
            </a:pPr>
            <a:r>
              <a:rPr lang="en-CA" sz="1900" kern="100" dirty="0">
                <a:effectLst/>
                <a:latin typeface="Tahoma" panose="020B0604030504040204" pitchFamily="34" charset="0"/>
                <a:ea typeface="Trebuchet MS" panose="020B0603020202020204" pitchFamily="34" charset="0"/>
                <a:cs typeface="Times New Roman" panose="02020603050405020304" pitchFamily="18" charset="0"/>
              </a:rPr>
              <a:t>This graph displays the decomposition of the forecast into different components:</a:t>
            </a:r>
            <a:endParaRPr lang="en-CA" sz="1900" kern="100" dirty="0">
              <a:effectLst/>
              <a:latin typeface="Trebuchet MS" panose="020B0603020202020204" pitchFamily="34" charset="0"/>
              <a:ea typeface="Trebuchet MS" panose="020B0603020202020204" pitchFamily="34" charset="0"/>
              <a:cs typeface="Times New Roman" panose="02020603050405020304" pitchFamily="18" charset="0"/>
            </a:endParaRPr>
          </a:p>
          <a:p>
            <a:pPr marL="342900" lvl="0" indent="-342900">
              <a:buFont typeface="Symbol" panose="05050102010706020507" pitchFamily="18" charset="2"/>
              <a:buChar char=""/>
            </a:pPr>
            <a:r>
              <a:rPr lang="en-CA" sz="1900" kern="100" dirty="0">
                <a:effectLst/>
                <a:latin typeface="Tahoma" panose="020B0604030504040204" pitchFamily="34" charset="0"/>
                <a:ea typeface="Trebuchet MS" panose="020B0603020202020204" pitchFamily="34" charset="0"/>
                <a:cs typeface="Times New Roman" panose="02020603050405020304" pitchFamily="18" charset="0"/>
              </a:rPr>
              <a:t>The first subplot shows the overall trend component of the stock price, reflecting a long-term increase.</a:t>
            </a:r>
            <a:endParaRPr lang="en-CA" sz="1900" kern="100" dirty="0">
              <a:effectLst/>
              <a:latin typeface="Trebuchet MS" panose="020B0603020202020204" pitchFamily="34" charset="0"/>
              <a:ea typeface="Trebuchet MS" panose="020B0603020202020204" pitchFamily="34" charset="0"/>
              <a:cs typeface="Times New Roman" panose="02020603050405020304" pitchFamily="18" charset="0"/>
            </a:endParaRPr>
          </a:p>
          <a:p>
            <a:pPr marL="342900" lvl="0" indent="-342900">
              <a:buFont typeface="Symbol" panose="05050102010706020507" pitchFamily="18" charset="2"/>
              <a:buChar char=""/>
            </a:pPr>
            <a:r>
              <a:rPr lang="en-CA" sz="1900" kern="100" dirty="0">
                <a:effectLst/>
                <a:latin typeface="Tahoma" panose="020B0604030504040204" pitchFamily="34" charset="0"/>
                <a:ea typeface="Trebuchet MS" panose="020B0603020202020204" pitchFamily="34" charset="0"/>
                <a:cs typeface="Times New Roman" panose="02020603050405020304" pitchFamily="18" charset="0"/>
              </a:rPr>
              <a:t>The second subplot indicates the weekly seasonality component, revealing how stock prices tend to behave differently on different weekdays.</a:t>
            </a:r>
            <a:endParaRPr lang="en-CA" sz="1900" kern="100" dirty="0">
              <a:effectLst/>
              <a:latin typeface="Trebuchet MS" panose="020B0603020202020204" pitchFamily="34" charset="0"/>
              <a:ea typeface="Trebuchet MS" panose="020B0603020202020204" pitchFamily="34" charset="0"/>
              <a:cs typeface="Times New Roman" panose="02020603050405020304" pitchFamily="18" charset="0"/>
            </a:endParaRPr>
          </a:p>
          <a:p>
            <a:pPr marL="342900" lvl="0" indent="-342900">
              <a:buFont typeface="Symbol" panose="05050102010706020507" pitchFamily="18" charset="2"/>
              <a:buChar char=""/>
            </a:pPr>
            <a:r>
              <a:rPr lang="en-CA" sz="1900" kern="100" dirty="0">
                <a:effectLst/>
                <a:latin typeface="Tahoma" panose="020B0604030504040204" pitchFamily="34" charset="0"/>
                <a:ea typeface="Trebuchet MS" panose="020B0603020202020204" pitchFamily="34" charset="0"/>
                <a:cs typeface="Times New Roman" panose="02020603050405020304" pitchFamily="18" charset="0"/>
              </a:rPr>
              <a:t>The third subplot details the yearly seasonality, showing fluctuations that likely correspond to annual events and cycles in the company’s business operations.</a:t>
            </a:r>
            <a:endParaRPr lang="en-CA" sz="1900" kern="100" dirty="0">
              <a:effectLst/>
              <a:latin typeface="Trebuchet MS" panose="020B0603020202020204" pitchFamily="34" charset="0"/>
              <a:ea typeface="Trebuchet MS" panose="020B060302020202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CA" sz="1900" kern="100" dirty="0">
                <a:effectLst/>
                <a:latin typeface="Tahoma" panose="020B0604030504040204" pitchFamily="34" charset="0"/>
                <a:ea typeface="Trebuchet MS" panose="020B0603020202020204" pitchFamily="34" charset="0"/>
                <a:cs typeface="Times New Roman" panose="02020603050405020304" pitchFamily="18" charset="0"/>
              </a:rPr>
              <a:t>The bottom subplot highlights the daily seasonality, which appears to show the intraday variation in stock prices, although such granularity is not typically the focus of long-term investors.</a:t>
            </a:r>
            <a:endParaRPr lang="en-CA" sz="1900" kern="100" dirty="0">
              <a:effectLst/>
              <a:latin typeface="Trebuchet MS" panose="020B0603020202020204" pitchFamily="34" charset="0"/>
              <a:ea typeface="Trebuchet MS" panose="020B0603020202020204" pitchFamily="34" charset="0"/>
              <a:cs typeface="Times New Roman" panose="02020603050405020304" pitchFamily="18" charset="0"/>
            </a:endParaRPr>
          </a:p>
          <a:p>
            <a:endParaRPr lang="en-CA" sz="1300" dirty="0"/>
          </a:p>
        </p:txBody>
      </p:sp>
      <p:pic>
        <p:nvPicPr>
          <p:cNvPr id="5" name="Picture 4" descr="A graph of a number of days and months&#10;&#10;Description automatically generated with medium confidence">
            <a:extLst>
              <a:ext uri="{FF2B5EF4-FFF2-40B4-BE49-F238E27FC236}">
                <a16:creationId xmlns:a16="http://schemas.microsoft.com/office/drawing/2014/main" id="{2D368F48-105C-1D90-35D8-AC15FB36F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01579" y="163375"/>
            <a:ext cx="4853349" cy="6514564"/>
          </a:xfrm>
          <a:prstGeom prst="rect">
            <a:avLst/>
          </a:prstGeom>
          <a:noFill/>
        </p:spPr>
      </p:pic>
    </p:spTree>
    <p:extLst>
      <p:ext uri="{BB962C8B-B14F-4D97-AF65-F5344CB8AC3E}">
        <p14:creationId xmlns:p14="http://schemas.microsoft.com/office/powerpoint/2010/main" val="2511060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4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828BB-4A0D-AD6B-58C1-CB0F71FF8355}"/>
              </a:ext>
            </a:extLst>
          </p:cNvPr>
          <p:cNvSpPr>
            <a:spLocks noGrp="1"/>
          </p:cNvSpPr>
          <p:nvPr>
            <p:ph type="title"/>
          </p:nvPr>
        </p:nvSpPr>
        <p:spPr>
          <a:xfrm>
            <a:off x="466722" y="586855"/>
            <a:ext cx="3201366" cy="3387497"/>
          </a:xfrm>
        </p:spPr>
        <p:txBody>
          <a:bodyPr anchor="b">
            <a:normAutofit/>
          </a:bodyPr>
          <a:lstStyle/>
          <a:p>
            <a:r>
              <a:rPr lang="en-CA" sz="3100" b="1" kern="100" dirty="0">
                <a:solidFill>
                  <a:srgbClr val="FFFFFF"/>
                </a:solidFill>
                <a:effectLst/>
                <a:latin typeface="Tahoma" panose="020B0604030504040204" pitchFamily="34" charset="0"/>
                <a:ea typeface="Trebuchet MS" panose="020B0603020202020204" pitchFamily="34" charset="0"/>
                <a:cs typeface="Times New Roman" panose="02020603050405020304" pitchFamily="18" charset="0"/>
              </a:rPr>
              <a:t>Analysis and Interpretation</a:t>
            </a:r>
            <a:br>
              <a:rPr lang="en-CA" sz="3100" kern="100" dirty="0">
                <a:solidFill>
                  <a:srgbClr val="FFFFFF"/>
                </a:solidFill>
                <a:effectLst/>
                <a:latin typeface="Trebuchet MS" panose="020B0603020202020204" pitchFamily="34" charset="0"/>
                <a:ea typeface="Trebuchet MS" panose="020B0603020202020204" pitchFamily="34" charset="0"/>
                <a:cs typeface="Times New Roman" panose="02020603050405020304" pitchFamily="18" charset="0"/>
              </a:rPr>
            </a:br>
            <a:endParaRPr lang="en-CA" sz="3100" dirty="0">
              <a:solidFill>
                <a:srgbClr val="FFFFFF"/>
              </a:solidFill>
            </a:endParaRPr>
          </a:p>
        </p:txBody>
      </p:sp>
      <p:sp>
        <p:nvSpPr>
          <p:cNvPr id="3" name="Content Placeholder 2">
            <a:extLst>
              <a:ext uri="{FF2B5EF4-FFF2-40B4-BE49-F238E27FC236}">
                <a16:creationId xmlns:a16="http://schemas.microsoft.com/office/drawing/2014/main" id="{8489393C-E889-C5F6-8087-BA291FD812D5}"/>
              </a:ext>
            </a:extLst>
          </p:cNvPr>
          <p:cNvSpPr>
            <a:spLocks noGrp="1"/>
          </p:cNvSpPr>
          <p:nvPr>
            <p:ph idx="1"/>
          </p:nvPr>
        </p:nvSpPr>
        <p:spPr>
          <a:xfrm>
            <a:off x="4367695" y="511388"/>
            <a:ext cx="6997911" cy="6194212"/>
          </a:xfrm>
        </p:spPr>
        <p:txBody>
          <a:bodyPr anchor="ctr">
            <a:normAutofit fontScale="92500" lnSpcReduction="10000"/>
          </a:bodyPr>
          <a:lstStyle/>
          <a:p>
            <a:pPr marL="0" indent="0">
              <a:spcAft>
                <a:spcPts val="800"/>
              </a:spcAft>
              <a:buNone/>
            </a:pPr>
            <a:r>
              <a:rPr lang="en-CA" sz="1900" b="1" kern="100" dirty="0">
                <a:effectLst/>
                <a:latin typeface="Tahoma" panose="020B0604030504040204" pitchFamily="34" charset="0"/>
                <a:ea typeface="Trebuchet MS" panose="020B0603020202020204" pitchFamily="34" charset="0"/>
                <a:cs typeface="Times New Roman" panose="02020603050405020304" pitchFamily="18" charset="0"/>
              </a:rPr>
              <a:t>Trend Component:</a:t>
            </a:r>
            <a:endParaRPr lang="en-CA" sz="1900" kern="100" dirty="0">
              <a:effectLst/>
              <a:latin typeface="Trebuchet MS" panose="020B0603020202020204" pitchFamily="34" charset="0"/>
              <a:ea typeface="Trebuchet MS" panose="020B0603020202020204" pitchFamily="34" charset="0"/>
              <a:cs typeface="Times New Roman" panose="02020603050405020304" pitchFamily="18" charset="0"/>
            </a:endParaRPr>
          </a:p>
          <a:p>
            <a:pPr marL="0" indent="0">
              <a:spcAft>
                <a:spcPts val="800"/>
              </a:spcAft>
              <a:buNone/>
            </a:pPr>
            <a:r>
              <a:rPr lang="en-CA" sz="1900" kern="100" dirty="0">
                <a:effectLst/>
                <a:latin typeface="Tahoma" panose="020B0604030504040204" pitchFamily="34" charset="0"/>
                <a:ea typeface="Trebuchet MS" panose="020B0603020202020204" pitchFamily="34" charset="0"/>
                <a:cs typeface="Times New Roman" panose="02020603050405020304" pitchFamily="18" charset="0"/>
              </a:rPr>
              <a:t>The trend component confirms a consistent growth in Apple's stock value, suggesting that the company is expanding and remains a dominant player in the tech industry. The projection also indicates that the growth trend is expected to continue.</a:t>
            </a:r>
            <a:endParaRPr lang="en-CA" sz="1900" kern="100" dirty="0">
              <a:effectLst/>
              <a:latin typeface="Trebuchet MS" panose="020B0603020202020204" pitchFamily="34" charset="0"/>
              <a:ea typeface="Trebuchet MS" panose="020B0603020202020204" pitchFamily="34" charset="0"/>
              <a:cs typeface="Times New Roman" panose="02020603050405020304" pitchFamily="18" charset="0"/>
            </a:endParaRPr>
          </a:p>
          <a:p>
            <a:pPr marL="0" indent="0">
              <a:spcAft>
                <a:spcPts val="800"/>
              </a:spcAft>
              <a:buNone/>
            </a:pPr>
            <a:r>
              <a:rPr lang="en-CA" sz="1900" b="1" kern="100" dirty="0">
                <a:effectLst/>
                <a:latin typeface="Tahoma" panose="020B0604030504040204" pitchFamily="34" charset="0"/>
                <a:ea typeface="Trebuchet MS" panose="020B0603020202020204" pitchFamily="34" charset="0"/>
                <a:cs typeface="Times New Roman" panose="02020603050405020304" pitchFamily="18" charset="0"/>
              </a:rPr>
              <a:t>Weekly Seasonality:</a:t>
            </a:r>
            <a:endParaRPr lang="en-CA" sz="1900" kern="100" dirty="0">
              <a:effectLst/>
              <a:latin typeface="Trebuchet MS" panose="020B0603020202020204" pitchFamily="34" charset="0"/>
              <a:ea typeface="Trebuchet MS" panose="020B0603020202020204" pitchFamily="34" charset="0"/>
              <a:cs typeface="Times New Roman" panose="02020603050405020304" pitchFamily="18" charset="0"/>
            </a:endParaRPr>
          </a:p>
          <a:p>
            <a:pPr marL="0" indent="0">
              <a:spcAft>
                <a:spcPts val="800"/>
              </a:spcAft>
              <a:buNone/>
            </a:pPr>
            <a:r>
              <a:rPr lang="en-CA" sz="1900" kern="100" dirty="0">
                <a:effectLst/>
                <a:latin typeface="Tahoma" panose="020B0604030504040204" pitchFamily="34" charset="0"/>
                <a:ea typeface="Trebuchet MS" panose="020B0603020202020204" pitchFamily="34" charset="0"/>
                <a:cs typeface="Times New Roman" panose="02020603050405020304" pitchFamily="18" charset="0"/>
              </a:rPr>
              <a:t>Weekly patterns demonstrate that prices might dip mid-week and then peak towards the end of the week. This could be due to various market factors, such as trading volumes and investor sentiment fluctuations.</a:t>
            </a:r>
            <a:endParaRPr lang="en-CA" sz="1900" kern="100" dirty="0">
              <a:effectLst/>
              <a:latin typeface="Trebuchet MS" panose="020B0603020202020204" pitchFamily="34" charset="0"/>
              <a:ea typeface="Trebuchet MS" panose="020B0603020202020204" pitchFamily="34" charset="0"/>
              <a:cs typeface="Times New Roman" panose="02020603050405020304" pitchFamily="18" charset="0"/>
            </a:endParaRPr>
          </a:p>
          <a:p>
            <a:pPr marL="0" indent="0">
              <a:spcAft>
                <a:spcPts val="800"/>
              </a:spcAft>
              <a:buNone/>
            </a:pPr>
            <a:r>
              <a:rPr lang="en-CA" sz="1900" b="1" kern="100" dirty="0">
                <a:effectLst/>
                <a:latin typeface="Tahoma" panose="020B0604030504040204" pitchFamily="34" charset="0"/>
                <a:ea typeface="Trebuchet MS" panose="020B0603020202020204" pitchFamily="34" charset="0"/>
                <a:cs typeface="Times New Roman" panose="02020603050405020304" pitchFamily="18" charset="0"/>
              </a:rPr>
              <a:t>Yearly Seasonality:</a:t>
            </a:r>
            <a:endParaRPr lang="en-CA" sz="1900" kern="100" dirty="0">
              <a:effectLst/>
              <a:latin typeface="Trebuchet MS" panose="020B0603020202020204" pitchFamily="34" charset="0"/>
              <a:ea typeface="Trebuchet MS" panose="020B0603020202020204" pitchFamily="34" charset="0"/>
              <a:cs typeface="Times New Roman" panose="02020603050405020304" pitchFamily="18" charset="0"/>
            </a:endParaRPr>
          </a:p>
          <a:p>
            <a:pPr marL="0" indent="0">
              <a:spcAft>
                <a:spcPts val="800"/>
              </a:spcAft>
              <a:buNone/>
            </a:pPr>
            <a:r>
              <a:rPr lang="en-CA" sz="1900" kern="100" dirty="0">
                <a:effectLst/>
                <a:latin typeface="Tahoma" panose="020B0604030504040204" pitchFamily="34" charset="0"/>
                <a:ea typeface="Trebuchet MS" panose="020B0603020202020204" pitchFamily="34" charset="0"/>
                <a:cs typeface="Times New Roman" panose="02020603050405020304" pitchFamily="18" charset="0"/>
              </a:rPr>
              <a:t>The yearly seasonality shows a more complex pattern, with peaks and troughs possibly aligning with Apple's product launch events, holiday sales cycles, or financial reporting periods.</a:t>
            </a:r>
            <a:endParaRPr lang="en-CA" sz="1900" kern="100" dirty="0">
              <a:effectLst/>
              <a:latin typeface="Trebuchet MS" panose="020B0603020202020204" pitchFamily="34" charset="0"/>
              <a:ea typeface="Trebuchet MS" panose="020B0603020202020204" pitchFamily="34" charset="0"/>
              <a:cs typeface="Times New Roman" panose="02020603050405020304" pitchFamily="18" charset="0"/>
            </a:endParaRPr>
          </a:p>
          <a:p>
            <a:pPr marL="0" indent="0">
              <a:spcAft>
                <a:spcPts val="800"/>
              </a:spcAft>
              <a:buNone/>
            </a:pPr>
            <a:r>
              <a:rPr lang="en-CA" sz="1900" b="1" kern="100" dirty="0">
                <a:effectLst/>
                <a:latin typeface="Tahoma" panose="020B0604030504040204" pitchFamily="34" charset="0"/>
                <a:ea typeface="Trebuchet MS" panose="020B0603020202020204" pitchFamily="34" charset="0"/>
                <a:cs typeface="Times New Roman" panose="02020603050405020304" pitchFamily="18" charset="0"/>
              </a:rPr>
              <a:t>Daily Seasonality:</a:t>
            </a:r>
            <a:endParaRPr lang="en-CA" sz="1900" kern="100" dirty="0">
              <a:effectLst/>
              <a:latin typeface="Trebuchet MS" panose="020B0603020202020204" pitchFamily="34" charset="0"/>
              <a:ea typeface="Trebuchet MS" panose="020B0603020202020204" pitchFamily="34" charset="0"/>
              <a:cs typeface="Times New Roman" panose="02020603050405020304" pitchFamily="18" charset="0"/>
            </a:endParaRPr>
          </a:p>
          <a:p>
            <a:pPr marL="0" indent="0">
              <a:spcAft>
                <a:spcPts val="800"/>
              </a:spcAft>
              <a:buNone/>
            </a:pPr>
            <a:r>
              <a:rPr lang="en-CA" sz="1900" kern="100" dirty="0">
                <a:effectLst/>
                <a:latin typeface="Tahoma" panose="020B0604030504040204" pitchFamily="34" charset="0"/>
                <a:ea typeface="Trebuchet MS" panose="020B0603020202020204" pitchFamily="34" charset="0"/>
                <a:cs typeface="Times New Roman" panose="02020603050405020304" pitchFamily="18" charset="0"/>
              </a:rPr>
              <a:t>Daily fluctuations are evident, with certain times showing higher variability. These patterns might be useful for day traders or those interested in short-term market movements.</a:t>
            </a:r>
            <a:endParaRPr lang="en-CA" sz="1900" kern="100" dirty="0">
              <a:effectLst/>
              <a:latin typeface="Trebuchet MS" panose="020B0603020202020204" pitchFamily="34" charset="0"/>
              <a:ea typeface="Trebuchet MS" panose="020B0603020202020204" pitchFamily="34" charset="0"/>
              <a:cs typeface="Times New Roman" panose="02020603050405020304" pitchFamily="18" charset="0"/>
            </a:endParaRPr>
          </a:p>
          <a:p>
            <a:endParaRPr lang="en-CA" sz="1400" dirty="0"/>
          </a:p>
        </p:txBody>
      </p:sp>
    </p:spTree>
    <p:extLst>
      <p:ext uri="{BB962C8B-B14F-4D97-AF65-F5344CB8AC3E}">
        <p14:creationId xmlns:p14="http://schemas.microsoft.com/office/powerpoint/2010/main" val="500561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Graph on document with pen">
            <a:extLst>
              <a:ext uri="{FF2B5EF4-FFF2-40B4-BE49-F238E27FC236}">
                <a16:creationId xmlns:a16="http://schemas.microsoft.com/office/drawing/2014/main" id="{6D4090D5-919E-678A-2BCA-5AA873EE79F1}"/>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Content Placeholder 2">
            <a:extLst>
              <a:ext uri="{FF2B5EF4-FFF2-40B4-BE49-F238E27FC236}">
                <a16:creationId xmlns:a16="http://schemas.microsoft.com/office/drawing/2014/main" id="{C9AE1234-1D1F-9699-4E3A-487E1B635E7D}"/>
              </a:ext>
            </a:extLst>
          </p:cNvPr>
          <p:cNvSpPr>
            <a:spLocks noGrp="1"/>
          </p:cNvSpPr>
          <p:nvPr>
            <p:ph idx="1"/>
          </p:nvPr>
        </p:nvSpPr>
        <p:spPr>
          <a:xfrm>
            <a:off x="838200" y="1088206"/>
            <a:ext cx="10515600" cy="4351338"/>
          </a:xfrm>
        </p:spPr>
        <p:txBody>
          <a:bodyPr>
            <a:normAutofit/>
          </a:bodyPr>
          <a:lstStyle/>
          <a:p>
            <a:pPr marL="0" indent="0">
              <a:spcAft>
                <a:spcPts val="800"/>
              </a:spcAft>
              <a:buNone/>
            </a:pPr>
            <a:r>
              <a:rPr lang="en-CA" sz="2600" kern="100" dirty="0">
                <a:effectLst/>
                <a:latin typeface="Tahoma" panose="020B0604030504040204" pitchFamily="34" charset="0"/>
                <a:ea typeface="Trebuchet MS" panose="020B0603020202020204" pitchFamily="34" charset="0"/>
                <a:cs typeface="Times New Roman" panose="02020603050405020304" pitchFamily="18" charset="0"/>
              </a:rPr>
              <a:t>Apple Inc., Prophet's forecasting can be instrumental in planning investment strategies. The model's ability to account for the company's specific growth cap and market saturation levels allows it to adapt to the upper limits of Apple's stock growth potential. The inclusion of product release cycles and the significant effect of holiday shopping seasons are uniquely addressed within Prophet's flexible modeling environment.</a:t>
            </a:r>
            <a:endParaRPr lang="en-CA" sz="2600" kern="100" dirty="0">
              <a:effectLst/>
              <a:latin typeface="Trebuchet MS" panose="020B0603020202020204" pitchFamily="34" charset="0"/>
              <a:ea typeface="Trebuchet MS" panose="020B0603020202020204" pitchFamily="34" charset="0"/>
              <a:cs typeface="Times New Roman" panose="02020603050405020304" pitchFamily="18" charset="0"/>
            </a:endParaRPr>
          </a:p>
          <a:p>
            <a:pPr marL="0" indent="0">
              <a:spcAft>
                <a:spcPts val="800"/>
              </a:spcAft>
              <a:buNone/>
            </a:pPr>
            <a:r>
              <a:rPr lang="en-CA" sz="2600" kern="100" dirty="0">
                <a:effectLst/>
                <a:latin typeface="Tahoma" panose="020B0604030504040204" pitchFamily="34" charset="0"/>
                <a:ea typeface="Trebuchet MS" panose="020B0603020202020204" pitchFamily="34" charset="0"/>
                <a:cs typeface="Times New Roman" panose="02020603050405020304" pitchFamily="18" charset="0"/>
              </a:rPr>
              <a:t>By leveraging this tool, analysts and investors can gain a nuanced understanding of Apple's stock price trajectory, backed by a data-driven, robust forecasting model that simplifies complex time series data into actionable insights.</a:t>
            </a:r>
            <a:endParaRPr lang="en-CA" sz="2600" kern="100" dirty="0">
              <a:effectLst/>
              <a:latin typeface="Trebuchet MS" panose="020B0603020202020204" pitchFamily="34" charset="0"/>
              <a:ea typeface="Trebuchet MS" panose="020B0603020202020204" pitchFamily="34" charset="0"/>
              <a:cs typeface="Times New Roman" panose="02020603050405020304" pitchFamily="18" charset="0"/>
            </a:endParaRPr>
          </a:p>
          <a:p>
            <a:endParaRPr lang="en-CA" sz="2600" dirty="0"/>
          </a:p>
        </p:txBody>
      </p:sp>
    </p:spTree>
    <p:extLst>
      <p:ext uri="{BB962C8B-B14F-4D97-AF65-F5344CB8AC3E}">
        <p14:creationId xmlns:p14="http://schemas.microsoft.com/office/powerpoint/2010/main" val="4157237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277D6-EA32-0F31-6A2E-469197678696}"/>
              </a:ext>
            </a:extLst>
          </p:cNvPr>
          <p:cNvSpPr>
            <a:spLocks noGrp="1"/>
          </p:cNvSpPr>
          <p:nvPr>
            <p:ph type="title"/>
          </p:nvPr>
        </p:nvSpPr>
        <p:spPr>
          <a:xfrm>
            <a:off x="1371599" y="294538"/>
            <a:ext cx="9895951" cy="1033669"/>
          </a:xfrm>
        </p:spPr>
        <p:txBody>
          <a:bodyPr>
            <a:normAutofit/>
          </a:bodyPr>
          <a:lstStyle/>
          <a:p>
            <a:r>
              <a:rPr lang="en-CA" sz="4000">
                <a:solidFill>
                  <a:srgbClr val="FFFFFF"/>
                </a:solidFill>
              </a:rPr>
              <a:t>Recommendations</a:t>
            </a:r>
          </a:p>
        </p:txBody>
      </p:sp>
      <p:sp>
        <p:nvSpPr>
          <p:cNvPr id="3" name="Content Placeholder 2">
            <a:extLst>
              <a:ext uri="{FF2B5EF4-FFF2-40B4-BE49-F238E27FC236}">
                <a16:creationId xmlns:a16="http://schemas.microsoft.com/office/drawing/2014/main" id="{307AE3E6-F8FA-4C4B-14BA-E8EB80F7C07C}"/>
              </a:ext>
            </a:extLst>
          </p:cNvPr>
          <p:cNvSpPr>
            <a:spLocks noGrp="1"/>
          </p:cNvSpPr>
          <p:nvPr>
            <p:ph idx="1"/>
          </p:nvPr>
        </p:nvSpPr>
        <p:spPr>
          <a:xfrm>
            <a:off x="373627" y="1622745"/>
            <a:ext cx="11732646" cy="5122184"/>
          </a:xfrm>
        </p:spPr>
        <p:txBody>
          <a:bodyPr anchor="ctr">
            <a:normAutofit/>
          </a:bodyPr>
          <a:lstStyle/>
          <a:p>
            <a:pPr>
              <a:buFont typeface="Arial" panose="020B0604020202020204" pitchFamily="34" charset="0"/>
              <a:buChar char="•"/>
            </a:pPr>
            <a:r>
              <a:rPr lang="en-US" sz="1900" b="1" i="0" dirty="0">
                <a:effectLst/>
                <a:highlight>
                  <a:srgbClr val="FFFFFF"/>
                </a:highlight>
                <a:latin typeface="Söhne"/>
              </a:rPr>
              <a:t>Sustained Growth Outlook</a:t>
            </a:r>
            <a:r>
              <a:rPr lang="en-US" sz="1900" b="0" i="0" dirty="0">
                <a:effectLst/>
                <a:highlight>
                  <a:srgbClr val="FFFFFF"/>
                </a:highlight>
                <a:latin typeface="Söhne"/>
              </a:rPr>
              <a:t>: Apple's enduring market leadership and innovative product pipeline suggest a positive long-term growth trajectory.</a:t>
            </a:r>
          </a:p>
          <a:p>
            <a:pPr>
              <a:buFont typeface="Arial" panose="020B0604020202020204" pitchFamily="34" charset="0"/>
              <a:buChar char="•"/>
            </a:pPr>
            <a:r>
              <a:rPr lang="en-US" sz="1900" b="1" i="0" dirty="0">
                <a:effectLst/>
                <a:highlight>
                  <a:srgbClr val="FFFFFF"/>
                </a:highlight>
                <a:latin typeface="Söhne"/>
              </a:rPr>
              <a:t>Financial Stability and Profitability</a:t>
            </a:r>
            <a:r>
              <a:rPr lang="en-US" sz="1900" b="0" i="0" dirty="0">
                <a:effectLst/>
                <a:highlight>
                  <a:srgbClr val="FFFFFF"/>
                </a:highlight>
                <a:latin typeface="Söhne"/>
              </a:rPr>
              <a:t>: Robust profitability ratios and efficient asset utilization underscore Apple's solid financial stability.</a:t>
            </a:r>
          </a:p>
          <a:p>
            <a:pPr>
              <a:buFont typeface="Arial" panose="020B0604020202020204" pitchFamily="34" charset="0"/>
              <a:buChar char="•"/>
            </a:pPr>
            <a:r>
              <a:rPr lang="en-US" sz="1900" b="1" i="0" dirty="0">
                <a:effectLst/>
                <a:highlight>
                  <a:srgbClr val="FFFFFF"/>
                </a:highlight>
                <a:latin typeface="Söhne"/>
              </a:rPr>
              <a:t>Stock Price Volatility and Forecasting</a:t>
            </a:r>
            <a:r>
              <a:rPr lang="en-US" sz="1900" b="0" i="0" dirty="0">
                <a:effectLst/>
                <a:highlight>
                  <a:srgbClr val="FFFFFF"/>
                </a:highlight>
                <a:latin typeface="Söhne"/>
              </a:rPr>
              <a:t>: While Monte Carlo simulations indicate potential volatility, the overall trend from the Facebook Prophet model projects upward growth.</a:t>
            </a:r>
          </a:p>
          <a:p>
            <a:pPr>
              <a:buFont typeface="Arial" panose="020B0604020202020204" pitchFamily="34" charset="0"/>
              <a:buChar char="•"/>
            </a:pPr>
            <a:r>
              <a:rPr lang="en-US" sz="1900" b="1" i="0" dirty="0">
                <a:effectLst/>
                <a:highlight>
                  <a:srgbClr val="FFFFFF"/>
                </a:highlight>
                <a:latin typeface="Söhne"/>
              </a:rPr>
              <a:t>Strategic Portfolio Inclusion</a:t>
            </a:r>
            <a:r>
              <a:rPr lang="en-US" sz="1900" b="0" i="0" dirty="0">
                <a:effectLst/>
                <a:highlight>
                  <a:srgbClr val="FFFFFF"/>
                </a:highlight>
                <a:latin typeface="Söhne"/>
              </a:rPr>
              <a:t>: Apple's stock is recommended as a strategic addition to portfolios, especially for investors seeking long-term appreciation.</a:t>
            </a:r>
          </a:p>
          <a:p>
            <a:pPr>
              <a:buFont typeface="Arial" panose="020B0604020202020204" pitchFamily="34" charset="0"/>
              <a:buChar char="•"/>
            </a:pPr>
            <a:r>
              <a:rPr lang="en-US" sz="1900" b="1" i="0" dirty="0">
                <a:effectLst/>
                <a:highlight>
                  <a:srgbClr val="FFFFFF"/>
                </a:highlight>
                <a:latin typeface="Söhne"/>
              </a:rPr>
              <a:t>Diversification and Risk Management</a:t>
            </a:r>
            <a:r>
              <a:rPr lang="en-US" sz="1900" b="0" i="0" dirty="0">
                <a:effectLst/>
                <a:highlight>
                  <a:srgbClr val="FFFFFF"/>
                </a:highlight>
                <a:latin typeface="Söhne"/>
              </a:rPr>
              <a:t>: Investors should maintain a diversified portfolio to mitigate risk, and Apple's forecasted growth can be a key component of a balanced investment strategy.</a:t>
            </a:r>
          </a:p>
          <a:p>
            <a:pPr>
              <a:buFont typeface="Arial" panose="020B0604020202020204" pitchFamily="34" charset="0"/>
              <a:buChar char="•"/>
            </a:pPr>
            <a:r>
              <a:rPr lang="en-US" sz="1900" b="1" i="0" dirty="0">
                <a:effectLst/>
                <a:highlight>
                  <a:srgbClr val="FFFFFF"/>
                </a:highlight>
                <a:latin typeface="Söhne"/>
              </a:rPr>
              <a:t>Active Monitoring and Dynamic Approach</a:t>
            </a:r>
            <a:r>
              <a:rPr lang="en-US" sz="1900" b="0" i="0" dirty="0">
                <a:effectLst/>
                <a:highlight>
                  <a:srgbClr val="FFFFFF"/>
                </a:highlight>
                <a:latin typeface="Söhne"/>
              </a:rPr>
              <a:t>: Continuous monitoring of Apple's financials and market performance is advised to dynamically align investment decisions with evolving market conditions.</a:t>
            </a:r>
          </a:p>
          <a:p>
            <a:pPr>
              <a:buFont typeface="Arial" panose="020B0604020202020204" pitchFamily="34" charset="0"/>
              <a:buChar char="•"/>
            </a:pPr>
            <a:r>
              <a:rPr lang="en-US" sz="1900" b="1" i="0" dirty="0">
                <a:effectLst/>
                <a:highlight>
                  <a:srgbClr val="FFFFFF"/>
                </a:highlight>
                <a:latin typeface="Söhne"/>
              </a:rPr>
              <a:t>Buy, Hold, or Strategic Buying</a:t>
            </a:r>
            <a:r>
              <a:rPr lang="en-US" sz="1900" b="0" i="0" dirty="0">
                <a:effectLst/>
                <a:highlight>
                  <a:srgbClr val="FFFFFF"/>
                </a:highlight>
                <a:latin typeface="Söhne"/>
              </a:rPr>
              <a:t>: Current investors should hold given the positive outlook. New investors might consider buying, particularly on dips aligned with the identified seasonal patterns, to capitalize on the forecasted growth.</a:t>
            </a:r>
          </a:p>
        </p:txBody>
      </p:sp>
    </p:spTree>
    <p:extLst>
      <p:ext uri="{BB962C8B-B14F-4D97-AF65-F5344CB8AC3E}">
        <p14:creationId xmlns:p14="http://schemas.microsoft.com/office/powerpoint/2010/main" val="586561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49F5-4F17-1AA4-5EC9-7EB7BFB1E5E3}"/>
              </a:ext>
            </a:extLst>
          </p:cNvPr>
          <p:cNvSpPr>
            <a:spLocks noGrp="1"/>
          </p:cNvSpPr>
          <p:nvPr>
            <p:ph type="title"/>
          </p:nvPr>
        </p:nvSpPr>
        <p:spPr>
          <a:xfrm>
            <a:off x="6401091" y="279275"/>
            <a:ext cx="4491821" cy="1616203"/>
          </a:xfrm>
        </p:spPr>
        <p:txBody>
          <a:bodyPr anchor="b">
            <a:normAutofit/>
          </a:bodyPr>
          <a:lstStyle/>
          <a:p>
            <a:r>
              <a:rPr lang="en-CA" sz="6000" dirty="0"/>
              <a:t>Conclusion</a:t>
            </a:r>
          </a:p>
        </p:txBody>
      </p:sp>
      <p:pic>
        <p:nvPicPr>
          <p:cNvPr id="17" name="Picture 16" descr="Graph">
            <a:extLst>
              <a:ext uri="{FF2B5EF4-FFF2-40B4-BE49-F238E27FC236}">
                <a16:creationId xmlns:a16="http://schemas.microsoft.com/office/drawing/2014/main" id="{5340F0AB-9493-8802-785C-5A3A1FF9732F}"/>
              </a:ext>
            </a:extLst>
          </p:cNvPr>
          <p:cNvPicPr>
            <a:picLocks noChangeAspect="1"/>
          </p:cNvPicPr>
          <p:nvPr/>
        </p:nvPicPr>
        <p:blipFill rotWithShape="1">
          <a:blip r:embed="rId2"/>
          <a:srcRect l="14656" r="29789"/>
          <a:stretch/>
        </p:blipFill>
        <p:spPr>
          <a:xfrm>
            <a:off x="20" y="10"/>
            <a:ext cx="6095980" cy="6857990"/>
          </a:xfrm>
          <a:prstGeom prst="rect">
            <a:avLst/>
          </a:prstGeom>
        </p:spPr>
      </p:pic>
      <p:grpSp>
        <p:nvGrpSpPr>
          <p:cNvPr id="36" name="Group 35">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25" name="Rectangle 24">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A614F50-886D-E2E9-0B36-4D95DD6D8631}"/>
              </a:ext>
            </a:extLst>
          </p:cNvPr>
          <p:cNvSpPr>
            <a:spLocks noGrp="1"/>
          </p:cNvSpPr>
          <p:nvPr>
            <p:ph idx="1"/>
          </p:nvPr>
        </p:nvSpPr>
        <p:spPr>
          <a:xfrm>
            <a:off x="6538741" y="2238507"/>
            <a:ext cx="5299297" cy="4340217"/>
          </a:xfrm>
        </p:spPr>
        <p:txBody>
          <a:bodyPr anchor="t">
            <a:normAutofit/>
          </a:bodyPr>
          <a:lstStyle/>
          <a:p>
            <a:pPr marL="0" indent="0">
              <a:buNone/>
            </a:pPr>
            <a:r>
              <a:rPr lang="en-CA" sz="2400" kern="100" dirty="0">
                <a:effectLst/>
                <a:latin typeface="Tahoma" panose="020B0604030504040204" pitchFamily="34" charset="0"/>
                <a:ea typeface="Trebuchet MS" panose="020B0603020202020204" pitchFamily="34" charset="0"/>
                <a:cs typeface="Times New Roman" panose="02020603050405020304" pitchFamily="18" charset="0"/>
              </a:rPr>
              <a:t>This forecasting suggests optimism for Apple Inc.'s future stock performance. However, it's crucial to remember that forecasts are not guarantees and should be one of many tools used in making informed investment decisions. Monitoring market trends, staying informed about Apple's business strategies, and understanding broader economic factors are all essential practices for investors.</a:t>
            </a:r>
            <a:endParaRPr lang="en-CA" sz="2400" kern="100" dirty="0">
              <a:effectLst/>
              <a:latin typeface="Trebuchet MS" panose="020B0603020202020204" pitchFamily="34" charset="0"/>
              <a:ea typeface="Trebuchet MS" panose="020B0603020202020204" pitchFamily="34" charset="0"/>
              <a:cs typeface="Times New Roman" panose="02020603050405020304" pitchFamily="18" charset="0"/>
            </a:endParaRPr>
          </a:p>
          <a:p>
            <a:endParaRPr lang="en-CA" sz="2000" dirty="0"/>
          </a:p>
        </p:txBody>
      </p:sp>
    </p:spTree>
    <p:extLst>
      <p:ext uri="{BB962C8B-B14F-4D97-AF65-F5344CB8AC3E}">
        <p14:creationId xmlns:p14="http://schemas.microsoft.com/office/powerpoint/2010/main" val="1532592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82A1-682C-2738-454A-C76D5661D89E}"/>
              </a:ext>
            </a:extLst>
          </p:cNvPr>
          <p:cNvSpPr>
            <a:spLocks noGrp="1"/>
          </p:cNvSpPr>
          <p:nvPr>
            <p:ph type="title"/>
          </p:nvPr>
        </p:nvSpPr>
        <p:spPr/>
        <p:txBody>
          <a:bodyPr/>
          <a:lstStyle/>
          <a:p>
            <a:r>
              <a:rPr lang="en-CA" dirty="0"/>
              <a:t>Abstract</a:t>
            </a:r>
          </a:p>
        </p:txBody>
      </p:sp>
      <p:graphicFrame>
        <p:nvGraphicFramePr>
          <p:cNvPr id="5" name="Content Placeholder 2">
            <a:extLst>
              <a:ext uri="{FF2B5EF4-FFF2-40B4-BE49-F238E27FC236}">
                <a16:creationId xmlns:a16="http://schemas.microsoft.com/office/drawing/2014/main" id="{1D4C58AC-CDDA-84EA-96B4-2989E16EF26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536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Digital financial graph">
            <a:extLst>
              <a:ext uri="{FF2B5EF4-FFF2-40B4-BE49-F238E27FC236}">
                <a16:creationId xmlns:a16="http://schemas.microsoft.com/office/drawing/2014/main" id="{9CE5528D-F7AE-011E-51CE-CEB11DE2E6F5}"/>
              </a:ext>
            </a:extLst>
          </p:cNvPr>
          <p:cNvPicPr>
            <a:picLocks noChangeAspect="1"/>
          </p:cNvPicPr>
          <p:nvPr/>
        </p:nvPicPr>
        <p:blipFill rotWithShape="1">
          <a:blip r:embed="rId2"/>
          <a:srcRect t="1311" r="9091" b="7780"/>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08509C-DC89-0A18-087B-4D0DF6CDF6BB}"/>
              </a:ext>
            </a:extLst>
          </p:cNvPr>
          <p:cNvSpPr>
            <a:spLocks noGrp="1"/>
          </p:cNvSpPr>
          <p:nvPr>
            <p:ph type="title"/>
          </p:nvPr>
        </p:nvSpPr>
        <p:spPr>
          <a:xfrm>
            <a:off x="838200" y="365125"/>
            <a:ext cx="10515600" cy="1325563"/>
          </a:xfrm>
        </p:spPr>
        <p:txBody>
          <a:bodyPr>
            <a:normAutofit/>
          </a:bodyPr>
          <a:lstStyle/>
          <a:p>
            <a:r>
              <a:rPr lang="en-CA" dirty="0"/>
              <a:t>Introduction</a:t>
            </a:r>
          </a:p>
        </p:txBody>
      </p:sp>
      <p:sp>
        <p:nvSpPr>
          <p:cNvPr id="7" name="Content Placeholder 2">
            <a:extLst>
              <a:ext uri="{FF2B5EF4-FFF2-40B4-BE49-F238E27FC236}">
                <a16:creationId xmlns:a16="http://schemas.microsoft.com/office/drawing/2014/main" id="{6D54DB5E-EF63-465A-6B51-0C616DD68EC3}"/>
              </a:ext>
            </a:extLst>
          </p:cNvPr>
          <p:cNvSpPr>
            <a:spLocks noGrp="1"/>
          </p:cNvSpPr>
          <p:nvPr>
            <p:ph idx="1"/>
          </p:nvPr>
        </p:nvSpPr>
        <p:spPr>
          <a:xfrm>
            <a:off x="838200" y="1825625"/>
            <a:ext cx="10515600" cy="4351338"/>
          </a:xfrm>
        </p:spPr>
        <p:txBody>
          <a:bodyPr>
            <a:normAutofit/>
          </a:bodyPr>
          <a:lstStyle/>
          <a:p>
            <a:r>
              <a:rPr lang="en-US" sz="2600" b="1" dirty="0"/>
              <a:t>This project undertakes a comprehensive financial analysis of Apple Inc., a leader in the global technology market, renowned for its innovative products and robust financial performance. Through a combination of ratio analysis, Capital Asset Pricing Model (CAPM) calculations, Monte Carlo simulations, and Facebook Prophet forecasting, this study provides an integrated view of the company's financial health and market position.</a:t>
            </a:r>
          </a:p>
          <a:p>
            <a:r>
              <a:rPr lang="en-US" sz="2600" b="1" dirty="0"/>
              <a:t>Apple's journey from a garage startup to a global technology behemoth is a testament to its innovative drive. Today, Apple's product suite extends from iPhones to services like Apple Pay, supported by a macroeconomic strategy focused on sustained organic growth and strategic acquisitions.</a:t>
            </a:r>
          </a:p>
          <a:p>
            <a:pPr marL="0" indent="0">
              <a:buNone/>
            </a:pPr>
            <a:endParaRPr lang="en-CA" sz="2600" dirty="0"/>
          </a:p>
        </p:txBody>
      </p:sp>
    </p:spTree>
    <p:extLst>
      <p:ext uri="{BB962C8B-B14F-4D97-AF65-F5344CB8AC3E}">
        <p14:creationId xmlns:p14="http://schemas.microsoft.com/office/powerpoint/2010/main" val="84477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8776F1CD-2C77-B226-C745-1AF3E4599046}"/>
              </a:ext>
            </a:extLst>
          </p:cNvPr>
          <p:cNvPicPr>
            <a:picLocks noChangeAspect="1"/>
          </p:cNvPicPr>
          <p:nvPr/>
        </p:nvPicPr>
        <p:blipFill rotWithShape="1">
          <a:blip r:embed="rId2"/>
          <a:srcRect l="37069" r="21819"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04F9A1DA-D5FC-6E7F-CDB0-0E8AB2AD3B99}"/>
              </a:ext>
            </a:extLst>
          </p:cNvPr>
          <p:cNvSpPr>
            <a:spLocks noGrp="1"/>
          </p:cNvSpPr>
          <p:nvPr>
            <p:ph type="title"/>
          </p:nvPr>
        </p:nvSpPr>
        <p:spPr>
          <a:xfrm>
            <a:off x="1137034" y="609600"/>
            <a:ext cx="6831188" cy="1322887"/>
          </a:xfrm>
        </p:spPr>
        <p:txBody>
          <a:bodyPr>
            <a:normAutofit/>
          </a:bodyPr>
          <a:lstStyle/>
          <a:p>
            <a:r>
              <a:rPr lang="en-US" sz="3700" dirty="0"/>
              <a:t>FINANCIAL PERFORMANCE OVERVIEW</a:t>
            </a:r>
            <a:endParaRPr lang="en-CA" sz="3700" dirty="0"/>
          </a:p>
        </p:txBody>
      </p:sp>
      <p:sp>
        <p:nvSpPr>
          <p:cNvPr id="3" name="Content Placeholder 2">
            <a:extLst>
              <a:ext uri="{FF2B5EF4-FFF2-40B4-BE49-F238E27FC236}">
                <a16:creationId xmlns:a16="http://schemas.microsoft.com/office/drawing/2014/main" id="{2500A62E-BAB6-E210-3C45-29782F00FE86}"/>
              </a:ext>
            </a:extLst>
          </p:cNvPr>
          <p:cNvSpPr>
            <a:spLocks noGrp="1"/>
          </p:cNvSpPr>
          <p:nvPr>
            <p:ph idx="1"/>
          </p:nvPr>
        </p:nvSpPr>
        <p:spPr>
          <a:xfrm>
            <a:off x="1137035" y="2194102"/>
            <a:ext cx="6516216" cy="3908585"/>
          </a:xfrm>
        </p:spPr>
        <p:txBody>
          <a:bodyPr>
            <a:noAutofit/>
          </a:bodyPr>
          <a:lstStyle/>
          <a:p>
            <a:r>
              <a:rPr lang="en-US" sz="2400" b="1" kern="1200" dirty="0">
                <a:latin typeface="+mn-lt"/>
                <a:ea typeface="+mn-ea"/>
                <a:cs typeface="+mn-cs"/>
              </a:rPr>
              <a:t>Financial ratios distill complex financial statements into understandable metrics. They provide essential insights into Apple's operational efficiency, liquidity management, and value proposition to investors.</a:t>
            </a:r>
            <a:endParaRPr lang="en-US" sz="2400" b="1" dirty="0"/>
          </a:p>
          <a:p>
            <a:r>
              <a:rPr lang="en-US" sz="2400" b="1" kern="1200" dirty="0">
                <a:latin typeface="+mn-lt"/>
                <a:ea typeface="+mn-ea"/>
                <a:cs typeface="+mn-cs"/>
              </a:rPr>
              <a:t>Our ratio analysis reveals Apple's substantial profit margins and efficient use of equity, asserting its financial prowess. A considered review of liquidity measures suggests Apple is well-positioned to manage its short-term obligations while aggressively pursuing growth opportunities</a:t>
            </a:r>
            <a:endParaRPr lang="en-CA" sz="2400" b="1" dirty="0"/>
          </a:p>
        </p:txBody>
      </p:sp>
    </p:spTree>
    <p:extLst>
      <p:ext uri="{BB962C8B-B14F-4D97-AF65-F5344CB8AC3E}">
        <p14:creationId xmlns:p14="http://schemas.microsoft.com/office/powerpoint/2010/main" val="275850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001EAE-016C-66B2-54F1-2B593853410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Ratio and Valuation Analysis</a:t>
            </a:r>
          </a:p>
        </p:txBody>
      </p:sp>
      <p:graphicFrame>
        <p:nvGraphicFramePr>
          <p:cNvPr id="4" name="Content Placeholder 3">
            <a:extLst>
              <a:ext uri="{FF2B5EF4-FFF2-40B4-BE49-F238E27FC236}">
                <a16:creationId xmlns:a16="http://schemas.microsoft.com/office/drawing/2014/main" id="{BC2E99A8-49B7-5F0D-9C33-F6E25693718A}"/>
              </a:ext>
            </a:extLst>
          </p:cNvPr>
          <p:cNvGraphicFramePr>
            <a:graphicFrameLocks noGrp="1"/>
          </p:cNvGraphicFramePr>
          <p:nvPr>
            <p:ph idx="1"/>
            <p:extLst>
              <p:ext uri="{D42A27DB-BD31-4B8C-83A1-F6EECF244321}">
                <p14:modId xmlns:p14="http://schemas.microsoft.com/office/powerpoint/2010/main" val="1727116760"/>
              </p:ext>
            </p:extLst>
          </p:nvPr>
        </p:nvGraphicFramePr>
        <p:xfrm>
          <a:off x="657226" y="1485901"/>
          <a:ext cx="10725151" cy="5306328"/>
        </p:xfrm>
        <a:graphic>
          <a:graphicData uri="http://schemas.openxmlformats.org/drawingml/2006/table">
            <a:tbl>
              <a:tblPr firstRow="1" firstCol="1" lastRow="1" lastCol="1" bandRow="1" bandCol="1">
                <a:noFill/>
              </a:tblPr>
              <a:tblGrid>
                <a:gridCol w="669083">
                  <a:extLst>
                    <a:ext uri="{9D8B030D-6E8A-4147-A177-3AD203B41FA5}">
                      <a16:colId xmlns:a16="http://schemas.microsoft.com/office/drawing/2014/main" val="837642048"/>
                    </a:ext>
                  </a:extLst>
                </a:gridCol>
                <a:gridCol w="2519089">
                  <a:extLst>
                    <a:ext uri="{9D8B030D-6E8A-4147-A177-3AD203B41FA5}">
                      <a16:colId xmlns:a16="http://schemas.microsoft.com/office/drawing/2014/main" val="4167338564"/>
                    </a:ext>
                  </a:extLst>
                </a:gridCol>
                <a:gridCol w="5939228">
                  <a:extLst>
                    <a:ext uri="{9D8B030D-6E8A-4147-A177-3AD203B41FA5}">
                      <a16:colId xmlns:a16="http://schemas.microsoft.com/office/drawing/2014/main" val="688018011"/>
                    </a:ext>
                  </a:extLst>
                </a:gridCol>
                <a:gridCol w="1597751">
                  <a:extLst>
                    <a:ext uri="{9D8B030D-6E8A-4147-A177-3AD203B41FA5}">
                      <a16:colId xmlns:a16="http://schemas.microsoft.com/office/drawing/2014/main" val="859183487"/>
                    </a:ext>
                  </a:extLst>
                </a:gridCol>
              </a:tblGrid>
              <a:tr h="336237">
                <a:tc>
                  <a:txBody>
                    <a:bodyPr/>
                    <a:lstStyle/>
                    <a:p>
                      <a:pPr marR="64008" algn="r" fontAlgn="t">
                        <a:lnSpc>
                          <a:spcPts val="1240"/>
                        </a:lnSpc>
                        <a:spcBef>
                          <a:spcPts val="0"/>
                        </a:spcBef>
                        <a:spcAft>
                          <a:spcPts val="0"/>
                        </a:spcAft>
                      </a:pPr>
                      <a:r>
                        <a:rPr lang="en-US" sz="1200" b="0" i="0" u="none" strike="noStrike" kern="100" cap="none" spc="60">
                          <a:solidFill>
                            <a:schemeClr val="bg1"/>
                          </a:solidFill>
                          <a:effectLst/>
                          <a:latin typeface="Tahoma" panose="020B0604030504040204" pitchFamily="34" charset="0"/>
                          <a:ea typeface="Tahoma" panose="020B0604030504040204" pitchFamily="34" charset="0"/>
                        </a:rPr>
                        <a:t>1</a:t>
                      </a:r>
                      <a:endParaRPr lang="en-US" sz="1200" b="0" i="0" u="none" strike="noStrike" cap="none" spc="60">
                        <a:solidFill>
                          <a:schemeClr val="bg1"/>
                        </a:solidFill>
                        <a:effectLst/>
                        <a:latin typeface="Arial" panose="020B0604020202020204" pitchFamily="34" charset="0"/>
                      </a:endParaRPr>
                    </a:p>
                  </a:txBody>
                  <a:tcPr marL="6441" marR="6441" marT="67968"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73152" algn="l" fontAlgn="t">
                        <a:lnSpc>
                          <a:spcPts val="1240"/>
                        </a:lnSpc>
                        <a:spcBef>
                          <a:spcPts val="0"/>
                        </a:spcBef>
                        <a:spcAft>
                          <a:spcPts val="0"/>
                        </a:spcAft>
                      </a:pPr>
                      <a:r>
                        <a:rPr lang="en-US" sz="1200" b="0" i="0" u="none" strike="noStrike" kern="100" cap="none" spc="60">
                          <a:solidFill>
                            <a:schemeClr val="bg1"/>
                          </a:solidFill>
                          <a:effectLst/>
                          <a:latin typeface="Tahoma" panose="020B0604030504040204" pitchFamily="34" charset="0"/>
                          <a:ea typeface="Tahoma" panose="020B0604030504040204" pitchFamily="34" charset="0"/>
                        </a:rPr>
                        <a:t>Profitability Ratios:</a:t>
                      </a:r>
                      <a:endParaRPr lang="en-US" sz="1200" b="0" i="0" u="none" strike="noStrike" cap="none" spc="60">
                        <a:solidFill>
                          <a:schemeClr val="bg1"/>
                        </a:solidFill>
                        <a:effectLst/>
                        <a:latin typeface="Arial" panose="020B0604020202020204" pitchFamily="34" charset="0"/>
                      </a:endParaRPr>
                    </a:p>
                  </a:txBody>
                  <a:tcPr marL="6441" marR="6441" marT="67968"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l" fontAlgn="t">
                        <a:lnSpc>
                          <a:spcPct val="107000"/>
                        </a:lnSpc>
                        <a:spcBef>
                          <a:spcPts val="0"/>
                        </a:spcBef>
                        <a:spcAft>
                          <a:spcPts val="0"/>
                        </a:spcAft>
                      </a:pPr>
                      <a:r>
                        <a:rPr lang="en-US" sz="1200" b="0" i="0" u="none" strike="noStrike" kern="100" cap="none" spc="60">
                          <a:solidFill>
                            <a:schemeClr val="bg1"/>
                          </a:solidFill>
                          <a:effectLst/>
                          <a:latin typeface="Tahoma" panose="020B0604030504040204" pitchFamily="34" charset="0"/>
                          <a:ea typeface="Tahoma" panose="020B0604030504040204" pitchFamily="34" charset="0"/>
                        </a:rPr>
                        <a:t> </a:t>
                      </a:r>
                      <a:endParaRPr lang="en-US" sz="1200" b="0" i="0" u="none" strike="noStrike" cap="none" spc="60">
                        <a:solidFill>
                          <a:schemeClr val="bg1"/>
                        </a:solidFill>
                        <a:effectLst/>
                        <a:latin typeface="Arial" panose="020B0604020202020204" pitchFamily="34" charset="0"/>
                      </a:endParaRPr>
                    </a:p>
                  </a:txBody>
                  <a:tcPr marL="6441" marR="6441" marT="67968"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l" fontAlgn="t">
                        <a:lnSpc>
                          <a:spcPct val="107000"/>
                        </a:lnSpc>
                        <a:spcBef>
                          <a:spcPts val="0"/>
                        </a:spcBef>
                        <a:spcAft>
                          <a:spcPts val="0"/>
                        </a:spcAft>
                      </a:pPr>
                      <a:r>
                        <a:rPr lang="en-US" sz="1200" b="0" i="0" u="none" strike="noStrike" kern="100" cap="none" spc="60">
                          <a:solidFill>
                            <a:schemeClr val="bg1"/>
                          </a:solidFill>
                          <a:effectLst/>
                          <a:latin typeface="Tahoma" panose="020B0604030504040204" pitchFamily="34" charset="0"/>
                          <a:ea typeface="Tahoma" panose="020B0604030504040204" pitchFamily="34" charset="0"/>
                        </a:rPr>
                        <a:t> </a:t>
                      </a:r>
                      <a:endParaRPr lang="en-US" sz="1200" b="0" i="0" u="none" strike="noStrike" cap="none" spc="60">
                        <a:solidFill>
                          <a:schemeClr val="bg1"/>
                        </a:solidFill>
                        <a:effectLst/>
                        <a:latin typeface="Arial" panose="020B0604020202020204" pitchFamily="34" charset="0"/>
                      </a:endParaRPr>
                    </a:p>
                  </a:txBody>
                  <a:tcPr marL="6441" marR="6441" marT="67968"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270978769"/>
                  </a:ext>
                </a:extLst>
              </a:tr>
              <a:tr h="308021">
                <a:tc>
                  <a:txBody>
                    <a:bodyPr/>
                    <a:lstStyle/>
                    <a:p>
                      <a:pPr algn="l" fontAlgn="t">
                        <a:lnSpc>
                          <a:spcPct val="107000"/>
                        </a:lnSpc>
                        <a:spcBef>
                          <a:spcPts val="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0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38100" cmpd="sng">
                      <a:noFill/>
                    </a:lnT>
                    <a:lnB w="12700" cap="flat" cmpd="sng" algn="ctr">
                      <a:noFill/>
                      <a:prstDash val="solid"/>
                    </a:lnB>
                    <a:noFill/>
                  </a:tcPr>
                </a:tc>
                <a:tc>
                  <a:txBody>
                    <a:bodyPr/>
                    <a:lstStyle/>
                    <a:p>
                      <a:pPr marL="73152" algn="l" fontAlgn="t">
                        <a:lnSpc>
                          <a:spcPts val="124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Net Profit Margin</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38100" cmpd="sng">
                      <a:noFill/>
                    </a:lnT>
                    <a:lnB w="12700" cap="flat" cmpd="sng" algn="ctr">
                      <a:noFill/>
                      <a:prstDash val="solid"/>
                    </a:lnB>
                    <a:noFill/>
                  </a:tcPr>
                </a:tc>
                <a:tc>
                  <a:txBody>
                    <a:bodyPr/>
                    <a:lstStyle/>
                    <a:p>
                      <a:pPr marL="73152" algn="l" fontAlgn="t">
                        <a:lnSpc>
                          <a:spcPts val="124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(Net Income / Revenue) * 100</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38100" cmpd="sng">
                      <a:noFill/>
                    </a:lnT>
                    <a:lnB w="12700" cmpd="sng">
                      <a:noFill/>
                      <a:prstDash val="solid"/>
                    </a:lnB>
                    <a:solidFill>
                      <a:schemeClr val="bg1">
                        <a:lumMod val="95000"/>
                      </a:schemeClr>
                    </a:solidFill>
                  </a:tcPr>
                </a:tc>
                <a:tc>
                  <a:txBody>
                    <a:bodyPr/>
                    <a:lstStyle/>
                    <a:p>
                      <a:pPr marR="64008" algn="l" fontAlgn="t">
                        <a:lnSpc>
                          <a:spcPts val="1240"/>
                        </a:lnSpc>
                        <a:spcBef>
                          <a:spcPts val="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25.30%</a:t>
                      </a:r>
                      <a:endParaRPr lang="en-US" sz="14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686551865"/>
                  </a:ext>
                </a:extLst>
              </a:tr>
              <a:tr h="463085">
                <a:tc>
                  <a:txBody>
                    <a:bodyPr/>
                    <a:lstStyle/>
                    <a:p>
                      <a:pPr algn="l" fontAlgn="t">
                        <a:lnSpc>
                          <a:spcPct val="107000"/>
                        </a:lnSpc>
                        <a:spcBef>
                          <a:spcPts val="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0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73152" algn="l" fontAlgn="t">
                        <a:lnSpc>
                          <a:spcPts val="126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Return on Assets</a:t>
                      </a:r>
                      <a:endParaRPr lang="en-US" sz="1400" b="0" i="0" u="none" strike="noStrike" cap="none" spc="0">
                        <a:solidFill>
                          <a:schemeClr val="tx1"/>
                        </a:solidFill>
                        <a:effectLst/>
                        <a:latin typeface="Arial" panose="020B0604020202020204" pitchFamily="34" charset="0"/>
                      </a:endParaRPr>
                    </a:p>
                    <a:p>
                      <a:pPr marL="73152" algn="l" fontAlgn="t">
                        <a:lnSpc>
                          <a:spcPts val="1310"/>
                        </a:lnSpc>
                        <a:spcBef>
                          <a:spcPts val="15"/>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(ROA)</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t">
                        <a:lnSpc>
                          <a:spcPct val="107000"/>
                        </a:lnSpc>
                        <a:spcBef>
                          <a:spcPts val="1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0" i="0" u="none" strike="noStrike" cap="none" spc="0">
                        <a:solidFill>
                          <a:schemeClr val="tx1"/>
                        </a:solidFill>
                        <a:effectLst/>
                        <a:latin typeface="Arial" panose="020B0604020202020204" pitchFamily="34" charset="0"/>
                      </a:endParaRPr>
                    </a:p>
                    <a:p>
                      <a:pPr marL="73152" algn="l" fontAlgn="t">
                        <a:lnSpc>
                          <a:spcPts val="131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(Net Income / Total Assets) * 100</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t">
                        <a:lnSpc>
                          <a:spcPct val="107000"/>
                        </a:lnSpc>
                        <a:spcBef>
                          <a:spcPts val="1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1" i="0" u="none" strike="noStrike" cap="none" spc="0">
                        <a:solidFill>
                          <a:schemeClr val="tx1"/>
                        </a:solidFill>
                        <a:effectLst/>
                        <a:latin typeface="Arial" panose="020B0604020202020204" pitchFamily="34" charset="0"/>
                      </a:endParaRPr>
                    </a:p>
                    <a:p>
                      <a:pPr marR="64008" algn="l" fontAlgn="t">
                        <a:lnSpc>
                          <a:spcPts val="1310"/>
                        </a:lnSpc>
                        <a:spcBef>
                          <a:spcPts val="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27.50%</a:t>
                      </a:r>
                      <a:endParaRPr lang="en-US" sz="14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06400010"/>
                  </a:ext>
                </a:extLst>
              </a:tr>
              <a:tr h="652739">
                <a:tc>
                  <a:txBody>
                    <a:bodyPr/>
                    <a:lstStyle/>
                    <a:p>
                      <a:pPr algn="l" fontAlgn="t">
                        <a:lnSpc>
                          <a:spcPct val="107000"/>
                        </a:lnSpc>
                        <a:spcBef>
                          <a:spcPts val="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0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73152" algn="l" fontAlgn="t">
                        <a:lnSpc>
                          <a:spcPts val="126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Return on Equity</a:t>
                      </a:r>
                      <a:endParaRPr lang="en-US" sz="1400" b="0" i="0" u="none" strike="noStrike" cap="none" spc="0">
                        <a:solidFill>
                          <a:schemeClr val="tx1"/>
                        </a:solidFill>
                        <a:effectLst/>
                        <a:latin typeface="Arial" panose="020B0604020202020204" pitchFamily="34" charset="0"/>
                      </a:endParaRPr>
                    </a:p>
                    <a:p>
                      <a:pPr marL="73152" algn="l" fontAlgn="t">
                        <a:lnSpc>
                          <a:spcPts val="1310"/>
                        </a:lnSpc>
                        <a:spcBef>
                          <a:spcPts val="15"/>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(ROE)</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t">
                        <a:lnSpc>
                          <a:spcPct val="107000"/>
                        </a:lnSpc>
                        <a:spcBef>
                          <a:spcPts val="1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0" i="0" u="none" strike="noStrike" cap="none" spc="0">
                        <a:solidFill>
                          <a:schemeClr val="tx1"/>
                        </a:solidFill>
                        <a:effectLst/>
                        <a:latin typeface="Arial" panose="020B0604020202020204" pitchFamily="34" charset="0"/>
                      </a:endParaRPr>
                    </a:p>
                    <a:p>
                      <a:pPr marL="73152" algn="l" fontAlgn="t">
                        <a:lnSpc>
                          <a:spcPts val="131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(Net Income / Shareholders' Equity) * 100</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t">
                        <a:lnSpc>
                          <a:spcPct val="107000"/>
                        </a:lnSpc>
                        <a:spcBef>
                          <a:spcPts val="1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1" i="0" u="none" strike="noStrike" cap="none" spc="0">
                        <a:solidFill>
                          <a:schemeClr val="tx1"/>
                        </a:solidFill>
                        <a:effectLst/>
                        <a:latin typeface="Arial" panose="020B0604020202020204" pitchFamily="34" charset="0"/>
                      </a:endParaRPr>
                    </a:p>
                    <a:p>
                      <a:pPr marR="64008" algn="l" fontAlgn="t">
                        <a:lnSpc>
                          <a:spcPts val="1310"/>
                        </a:lnSpc>
                        <a:spcBef>
                          <a:spcPts val="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156.07%</a:t>
                      </a:r>
                      <a:endParaRPr lang="en-US" sz="1400" b="1" i="0" u="none" strike="noStrike" cap="none" spc="0">
                        <a:solidFill>
                          <a:schemeClr val="tx1"/>
                        </a:solidFill>
                        <a:effectLst/>
                        <a:latin typeface="Arial" panose="020B0604020202020204" pitchFamily="34" charset="0"/>
                      </a:endParaRPr>
                    </a:p>
                    <a:p>
                      <a:pPr marR="64008" algn="l" fontAlgn="t">
                        <a:lnSpc>
                          <a:spcPts val="1310"/>
                        </a:lnSpc>
                        <a:spcBef>
                          <a:spcPts val="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947979728"/>
                  </a:ext>
                </a:extLst>
              </a:tr>
              <a:tr h="308021">
                <a:tc>
                  <a:txBody>
                    <a:bodyPr/>
                    <a:lstStyle/>
                    <a:p>
                      <a:pPr algn="l" fontAlgn="t">
                        <a:lnSpc>
                          <a:spcPct val="107000"/>
                        </a:lnSpc>
                        <a:spcBef>
                          <a:spcPts val="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0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238874981"/>
                  </a:ext>
                </a:extLst>
              </a:tr>
              <a:tr h="308021">
                <a:tc>
                  <a:txBody>
                    <a:bodyPr/>
                    <a:lstStyle/>
                    <a:p>
                      <a:pPr marR="64008" algn="r" fontAlgn="t">
                        <a:lnSpc>
                          <a:spcPts val="1240"/>
                        </a:lnSpc>
                        <a:spcBef>
                          <a:spcPts val="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2</a:t>
                      </a:r>
                      <a:endParaRPr lang="en-US" sz="10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73152" algn="l" fontAlgn="t">
                        <a:lnSpc>
                          <a:spcPts val="124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Liquidity Ratios:</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t">
                        <a:lnSpc>
                          <a:spcPct val="10700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922853019"/>
                  </a:ext>
                </a:extLst>
              </a:tr>
              <a:tr h="308021">
                <a:tc>
                  <a:txBody>
                    <a:bodyPr/>
                    <a:lstStyle/>
                    <a:p>
                      <a:pPr algn="l" fontAlgn="t">
                        <a:lnSpc>
                          <a:spcPct val="107000"/>
                        </a:lnSpc>
                        <a:spcBef>
                          <a:spcPts val="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0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73152" algn="l" fontAlgn="t">
                        <a:lnSpc>
                          <a:spcPts val="124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Current Ratio</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73152" algn="l" fontAlgn="t">
                        <a:lnSpc>
                          <a:spcPts val="124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Current Assets / Current Liabilities</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R="64008" algn="l" fontAlgn="t">
                        <a:lnSpc>
                          <a:spcPts val="1240"/>
                        </a:lnSpc>
                        <a:spcBef>
                          <a:spcPts val="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0.98</a:t>
                      </a:r>
                      <a:endParaRPr lang="en-US" sz="14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812279001"/>
                  </a:ext>
                </a:extLst>
              </a:tr>
              <a:tr h="433544">
                <a:tc>
                  <a:txBody>
                    <a:bodyPr/>
                    <a:lstStyle/>
                    <a:p>
                      <a:pPr algn="l" fontAlgn="t">
                        <a:lnSpc>
                          <a:spcPct val="107000"/>
                        </a:lnSpc>
                        <a:spcBef>
                          <a:spcPts val="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0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73152" algn="l" fontAlgn="t">
                        <a:lnSpc>
                          <a:spcPts val="124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Ǫuick Ratio</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73152" algn="l" fontAlgn="t">
                        <a:lnSpc>
                          <a:spcPts val="124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(Current Assets - Inventory) / Current Liabilities</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R="64008" algn="l" fontAlgn="t">
                        <a:lnSpc>
                          <a:spcPts val="1240"/>
                        </a:lnSpc>
                        <a:spcBef>
                          <a:spcPts val="0"/>
                        </a:spcBef>
                        <a:spcAft>
                          <a:spcPts val="0"/>
                        </a:spcAft>
                      </a:pPr>
                      <a:r>
                        <a:rPr lang="en-CA" sz="1400" b="1" i="0" u="none" strike="noStrike" kern="100" cap="none" spc="0">
                          <a:solidFill>
                            <a:schemeClr val="tx1"/>
                          </a:solidFill>
                          <a:effectLst/>
                          <a:latin typeface="Tahoma" panose="020B0604030504040204" pitchFamily="34" charset="0"/>
                          <a:ea typeface="Tahoma" panose="020B0604030504040204" pitchFamily="34" charset="0"/>
                        </a:rPr>
                        <a:t>0.94</a:t>
                      </a:r>
                      <a:endParaRPr lang="en-CA" sz="1400" b="1" i="0" u="none" strike="noStrike" cap="none" spc="0">
                        <a:solidFill>
                          <a:schemeClr val="tx1"/>
                        </a:solidFill>
                        <a:effectLst/>
                        <a:latin typeface="Arial" panose="020B0604020202020204" pitchFamily="34" charset="0"/>
                      </a:endParaRPr>
                    </a:p>
                    <a:p>
                      <a:pPr marR="64008" algn="l" fontAlgn="t">
                        <a:lnSpc>
                          <a:spcPts val="1240"/>
                        </a:lnSpc>
                        <a:spcBef>
                          <a:spcPts val="0"/>
                        </a:spcBef>
                        <a:spcAft>
                          <a:spcPts val="0"/>
                        </a:spcAft>
                      </a:pPr>
                      <a:r>
                        <a:rPr lang="en-CA" sz="1400" b="1" i="0" u="none" strike="noStrike" kern="100" cap="none" spc="0">
                          <a:solidFill>
                            <a:schemeClr val="tx1"/>
                          </a:solidFill>
                          <a:effectLst/>
                          <a:latin typeface="Tahoma" panose="020B0604030504040204" pitchFamily="34" charset="0"/>
                          <a:ea typeface="Tahoma" panose="020B0604030504040204" pitchFamily="34" charset="0"/>
                        </a:rPr>
                        <a:t> </a:t>
                      </a:r>
                      <a:endParaRPr lang="en-CA" sz="14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636601087"/>
                  </a:ext>
                </a:extLst>
              </a:tr>
              <a:tr h="308021">
                <a:tc>
                  <a:txBody>
                    <a:bodyPr/>
                    <a:lstStyle/>
                    <a:p>
                      <a:pPr algn="l" fontAlgn="t">
                        <a:lnSpc>
                          <a:spcPct val="107000"/>
                        </a:lnSpc>
                        <a:spcBef>
                          <a:spcPts val="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0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244382928"/>
                  </a:ext>
                </a:extLst>
              </a:tr>
              <a:tr h="463085">
                <a:tc>
                  <a:txBody>
                    <a:bodyPr/>
                    <a:lstStyle/>
                    <a:p>
                      <a:pPr algn="l" fontAlgn="t">
                        <a:lnSpc>
                          <a:spcPct val="107000"/>
                        </a:lnSpc>
                        <a:spcBef>
                          <a:spcPts val="1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000" b="1" i="0" u="none" strike="noStrike" cap="none" spc="0">
                        <a:solidFill>
                          <a:schemeClr val="tx1"/>
                        </a:solidFill>
                        <a:effectLst/>
                        <a:latin typeface="Arial" panose="020B0604020202020204" pitchFamily="34" charset="0"/>
                      </a:endParaRPr>
                    </a:p>
                    <a:p>
                      <a:pPr marR="64008" algn="r" fontAlgn="t">
                        <a:lnSpc>
                          <a:spcPts val="1310"/>
                        </a:lnSpc>
                        <a:spcBef>
                          <a:spcPts val="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4</a:t>
                      </a:r>
                      <a:endParaRPr lang="en-US" sz="10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73152" algn="l" fontAlgn="t">
                        <a:lnSpc>
                          <a:spcPts val="126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Dividend Payout</a:t>
                      </a:r>
                      <a:endParaRPr lang="en-US" sz="1400" b="0" i="0" u="none" strike="noStrike" cap="none" spc="0">
                        <a:solidFill>
                          <a:schemeClr val="tx1"/>
                        </a:solidFill>
                        <a:effectLst/>
                        <a:latin typeface="Arial" panose="020B0604020202020204" pitchFamily="34" charset="0"/>
                      </a:endParaRPr>
                    </a:p>
                    <a:p>
                      <a:pPr marL="73152" algn="l" fontAlgn="t">
                        <a:lnSpc>
                          <a:spcPts val="1310"/>
                        </a:lnSpc>
                        <a:spcBef>
                          <a:spcPts val="15"/>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Ratio</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t">
                        <a:lnSpc>
                          <a:spcPct val="107000"/>
                        </a:lnSpc>
                        <a:spcBef>
                          <a:spcPts val="1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0" i="0" u="none" strike="noStrike" cap="none" spc="0">
                        <a:solidFill>
                          <a:schemeClr val="tx1"/>
                        </a:solidFill>
                        <a:effectLst/>
                        <a:latin typeface="Arial" panose="020B0604020202020204" pitchFamily="34" charset="0"/>
                      </a:endParaRPr>
                    </a:p>
                    <a:p>
                      <a:pPr marL="73152" algn="l" fontAlgn="t">
                        <a:lnSpc>
                          <a:spcPts val="131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(Dividends Paid / Net Income) * 100</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t">
                        <a:lnSpc>
                          <a:spcPct val="107000"/>
                        </a:lnSpc>
                        <a:spcBef>
                          <a:spcPts val="1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1" i="0" u="none" strike="noStrike" cap="none" spc="0">
                        <a:solidFill>
                          <a:schemeClr val="tx1"/>
                        </a:solidFill>
                        <a:effectLst/>
                        <a:latin typeface="Arial" panose="020B0604020202020204" pitchFamily="34" charset="0"/>
                      </a:endParaRPr>
                    </a:p>
                    <a:p>
                      <a:pPr marR="54864" algn="l" fontAlgn="t">
                        <a:lnSpc>
                          <a:spcPts val="1310"/>
                        </a:lnSpc>
                        <a:spcBef>
                          <a:spcPts val="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15.46%</a:t>
                      </a:r>
                      <a:endParaRPr lang="en-US" sz="14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591887040"/>
                  </a:ext>
                </a:extLst>
              </a:tr>
              <a:tr h="449046">
                <a:tc>
                  <a:txBody>
                    <a:bodyPr/>
                    <a:lstStyle/>
                    <a:p>
                      <a:pPr algn="l" fontAlgn="t">
                        <a:lnSpc>
                          <a:spcPct val="107000"/>
                        </a:lnSpc>
                        <a:spcBef>
                          <a:spcPts val="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0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Sustainability Growth Rate</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 roe / 100 * (1 – dividend payout ratio)</a:t>
                      </a:r>
                      <a:endParaRPr lang="en-US" sz="1400" b="0" i="0" u="none" strike="noStrike" cap="none" spc="0">
                        <a:solidFill>
                          <a:schemeClr val="tx1"/>
                        </a:solidFill>
                        <a:effectLst/>
                        <a:latin typeface="Arial" panose="020B0604020202020204" pitchFamily="34" charset="0"/>
                      </a:endParaRPr>
                    </a:p>
                    <a:p>
                      <a:pPr algn="l" fontAlgn="t">
                        <a:lnSpc>
                          <a:spcPct val="10700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132 %</a:t>
                      </a:r>
                      <a:endParaRPr lang="en-US" sz="14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84341212"/>
                  </a:ext>
                </a:extLst>
              </a:tr>
              <a:tr h="308021">
                <a:tc>
                  <a:txBody>
                    <a:bodyPr/>
                    <a:lstStyle/>
                    <a:p>
                      <a:pPr algn="l" fontAlgn="t">
                        <a:lnSpc>
                          <a:spcPct val="107000"/>
                        </a:lnSpc>
                        <a:spcBef>
                          <a:spcPts val="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0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t">
                        <a:lnSpc>
                          <a:spcPct val="10700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l" fontAlgn="t">
                        <a:lnSpc>
                          <a:spcPct val="10700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t">
                        <a:lnSpc>
                          <a:spcPct val="107000"/>
                        </a:lnSpc>
                        <a:spcBef>
                          <a:spcPts val="0"/>
                        </a:spcBef>
                        <a:spcAft>
                          <a:spcPts val="0"/>
                        </a:spcAft>
                      </a:pPr>
                      <a:r>
                        <a:rPr lang="en-US" sz="14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4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799948156"/>
                  </a:ext>
                </a:extLst>
              </a:tr>
              <a:tr h="256296">
                <a:tc>
                  <a:txBody>
                    <a:bodyPr/>
                    <a:lstStyle/>
                    <a:p>
                      <a:pPr marR="64008" algn="r" fontAlgn="t">
                        <a:lnSpc>
                          <a:spcPts val="1240"/>
                        </a:lnSpc>
                        <a:spcBef>
                          <a:spcPts val="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5</a:t>
                      </a:r>
                      <a:endParaRPr lang="en-US" sz="10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ap="flat" cmpd="sng" algn="ctr">
                      <a:solidFill>
                        <a:schemeClr val="accent1"/>
                      </a:solidFill>
                      <a:prstDash val="solid"/>
                    </a:lnB>
                    <a:solidFill>
                      <a:schemeClr val="bg1">
                        <a:lumMod val="95000"/>
                      </a:schemeClr>
                    </a:solidFill>
                  </a:tcPr>
                </a:tc>
                <a:tc>
                  <a:txBody>
                    <a:bodyPr/>
                    <a:lstStyle/>
                    <a:p>
                      <a:pPr marL="73152" algn="l" fontAlgn="t">
                        <a:lnSpc>
                          <a:spcPts val="124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Debt-to-Equity Ratio</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ap="flat" cmpd="sng" algn="ctr">
                      <a:solidFill>
                        <a:schemeClr val="accent1"/>
                      </a:solidFill>
                      <a:prstDash val="solid"/>
                    </a:lnB>
                    <a:solidFill>
                      <a:schemeClr val="bg1">
                        <a:lumMod val="95000"/>
                      </a:schemeClr>
                    </a:solidFill>
                  </a:tcPr>
                </a:tc>
                <a:tc>
                  <a:txBody>
                    <a:bodyPr/>
                    <a:lstStyle/>
                    <a:p>
                      <a:pPr marL="73152" algn="l" fontAlgn="t">
                        <a:lnSpc>
                          <a:spcPts val="1240"/>
                        </a:lnSpc>
                        <a:spcBef>
                          <a:spcPts val="0"/>
                        </a:spcBef>
                        <a:spcAft>
                          <a:spcPts val="0"/>
                        </a:spcAft>
                      </a:pPr>
                      <a:r>
                        <a:rPr lang="en-US" sz="1400" b="0" i="0" u="none" strike="noStrike" kern="100" cap="none" spc="0">
                          <a:solidFill>
                            <a:schemeClr val="tx1"/>
                          </a:solidFill>
                          <a:effectLst/>
                          <a:latin typeface="Tahoma" panose="020B0604030504040204" pitchFamily="34" charset="0"/>
                          <a:ea typeface="Tahoma" panose="020B0604030504040204" pitchFamily="34" charset="0"/>
                        </a:rPr>
                        <a:t>Total Debt / Shareholders' Equity</a:t>
                      </a:r>
                      <a:endParaRPr lang="en-US" sz="1400" b="0"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mpd="sng">
                      <a:noFill/>
                      <a:prstDash val="solid"/>
                    </a:lnT>
                    <a:lnB w="12700" cap="flat" cmpd="sng" algn="ctr">
                      <a:solidFill>
                        <a:schemeClr val="accent1"/>
                      </a:solidFill>
                      <a:prstDash val="solid"/>
                    </a:lnB>
                    <a:solidFill>
                      <a:schemeClr val="bg1">
                        <a:lumMod val="95000"/>
                      </a:schemeClr>
                    </a:solidFill>
                  </a:tcPr>
                </a:tc>
                <a:tc>
                  <a:txBody>
                    <a:bodyPr/>
                    <a:lstStyle/>
                    <a:p>
                      <a:pPr marR="64008" algn="l" fontAlgn="t">
                        <a:lnSpc>
                          <a:spcPts val="1240"/>
                        </a:lnSpc>
                        <a:spcBef>
                          <a:spcPts val="0"/>
                        </a:spcBef>
                        <a:spcAft>
                          <a:spcPts val="0"/>
                        </a:spcAft>
                      </a:pPr>
                      <a:r>
                        <a:rPr lang="en-US" sz="1400" b="1" i="0" u="none" strike="noStrike" kern="100" cap="none" spc="0" dirty="0">
                          <a:solidFill>
                            <a:schemeClr val="tx1"/>
                          </a:solidFill>
                          <a:effectLst/>
                          <a:latin typeface="Tahoma" panose="020B0604030504040204" pitchFamily="34" charset="0"/>
                          <a:ea typeface="Tahoma" panose="020B0604030504040204" pitchFamily="34" charset="0"/>
                        </a:rPr>
                        <a:t>4.67</a:t>
                      </a:r>
                      <a:endParaRPr lang="en-US" sz="1400" b="1" i="0" u="none" strike="noStrike" cap="none" spc="0" dirty="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noFill/>
                      <a:prstDash val="solid"/>
                    </a:lnT>
                    <a:lnB w="12700" cap="flat" cmpd="sng" algn="ctr">
                      <a:solidFill>
                        <a:schemeClr val="accent1"/>
                      </a:solidFill>
                      <a:prstDash val="solid"/>
                    </a:lnB>
                    <a:solidFill>
                      <a:schemeClr val="bg1">
                        <a:lumMod val="95000"/>
                      </a:schemeClr>
                    </a:solidFill>
                  </a:tcPr>
                </a:tc>
                <a:extLst>
                  <a:ext uri="{0D108BD9-81ED-4DB2-BD59-A6C34878D82A}">
                    <a16:rowId xmlns:a16="http://schemas.microsoft.com/office/drawing/2014/main" val="1739482113"/>
                  </a:ext>
                </a:extLst>
              </a:tr>
              <a:tr h="308021">
                <a:tc>
                  <a:txBody>
                    <a:bodyPr/>
                    <a:lstStyle/>
                    <a:p>
                      <a:pPr algn="l" fontAlgn="t">
                        <a:lnSpc>
                          <a:spcPct val="107000"/>
                        </a:lnSpc>
                        <a:spcBef>
                          <a:spcPts val="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0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pPr algn="l" fontAlgn="t">
                        <a:lnSpc>
                          <a:spcPct val="107000"/>
                        </a:lnSpc>
                        <a:spcBef>
                          <a:spcPts val="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0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pPr marL="73152" algn="l" fontAlgn="t">
                        <a:lnSpc>
                          <a:spcPts val="1240"/>
                        </a:lnSpc>
                        <a:spcBef>
                          <a:spcPts val="0"/>
                        </a:spcBef>
                        <a:spcAft>
                          <a:spcPts val="0"/>
                        </a:spcAft>
                      </a:pPr>
                      <a:r>
                        <a:rPr lang="en-US" sz="1000" b="1" i="0" u="none" strike="noStrike" kern="100" cap="none" spc="0">
                          <a:solidFill>
                            <a:schemeClr val="tx1"/>
                          </a:solidFill>
                          <a:effectLst/>
                          <a:latin typeface="Tahoma" panose="020B0604030504040204" pitchFamily="34" charset="0"/>
                          <a:ea typeface="Tahoma" panose="020B0604030504040204" pitchFamily="34" charset="0"/>
                        </a:rPr>
                        <a:t> </a:t>
                      </a:r>
                      <a:endParaRPr lang="en-US" sz="1000" b="1" i="0" u="none" strike="noStrike" cap="none" spc="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pPr marR="64008" algn="l" fontAlgn="t">
                        <a:lnSpc>
                          <a:spcPts val="1240"/>
                        </a:lnSpc>
                        <a:spcBef>
                          <a:spcPts val="0"/>
                        </a:spcBef>
                        <a:spcAft>
                          <a:spcPts val="0"/>
                        </a:spcAft>
                      </a:pPr>
                      <a:r>
                        <a:rPr lang="en-US" sz="1000" b="1" i="0" u="none" strike="noStrike" kern="100" cap="none" spc="0" dirty="0">
                          <a:solidFill>
                            <a:schemeClr val="tx1"/>
                          </a:solidFill>
                          <a:effectLst/>
                          <a:latin typeface="Tahoma" panose="020B0604030504040204" pitchFamily="34" charset="0"/>
                          <a:ea typeface="Tahoma" panose="020B0604030504040204" pitchFamily="34" charset="0"/>
                        </a:rPr>
                        <a:t> </a:t>
                      </a:r>
                      <a:endParaRPr lang="en-US" sz="1000" b="1" i="0" u="none" strike="noStrike" cap="none" spc="0" dirty="0">
                        <a:solidFill>
                          <a:schemeClr val="tx1"/>
                        </a:solidFill>
                        <a:effectLst/>
                        <a:latin typeface="Arial" panose="020B0604020202020204" pitchFamily="34" charset="0"/>
                      </a:endParaRPr>
                    </a:p>
                  </a:txBody>
                  <a:tcPr marL="6441" marR="6441" marT="67968" marB="0">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extLst>
                  <a:ext uri="{0D108BD9-81ED-4DB2-BD59-A6C34878D82A}">
                    <a16:rowId xmlns:a16="http://schemas.microsoft.com/office/drawing/2014/main" val="3902384452"/>
                  </a:ext>
                </a:extLst>
              </a:tr>
            </a:tbl>
          </a:graphicData>
        </a:graphic>
      </p:graphicFrame>
    </p:spTree>
    <p:extLst>
      <p:ext uri="{BB962C8B-B14F-4D97-AF65-F5344CB8AC3E}">
        <p14:creationId xmlns:p14="http://schemas.microsoft.com/office/powerpoint/2010/main" val="220778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482EAD-1F38-960C-4633-D217DF69E4DA}"/>
              </a:ext>
            </a:extLst>
          </p:cNvPr>
          <p:cNvSpPr>
            <a:spLocks noGrp="1"/>
          </p:cNvSpPr>
          <p:nvPr>
            <p:ph type="title"/>
          </p:nvPr>
        </p:nvSpPr>
        <p:spPr>
          <a:xfrm>
            <a:off x="838201" y="365125"/>
            <a:ext cx="5251316" cy="1807305"/>
          </a:xfrm>
        </p:spPr>
        <p:txBody>
          <a:bodyPr>
            <a:normAutofit/>
          </a:bodyPr>
          <a:lstStyle/>
          <a:p>
            <a:r>
              <a:rPr lang="en-CA"/>
              <a:t>Overall Assessment</a:t>
            </a:r>
          </a:p>
        </p:txBody>
      </p:sp>
      <p:sp>
        <p:nvSpPr>
          <p:cNvPr id="3" name="Content Placeholder 2">
            <a:extLst>
              <a:ext uri="{FF2B5EF4-FFF2-40B4-BE49-F238E27FC236}">
                <a16:creationId xmlns:a16="http://schemas.microsoft.com/office/drawing/2014/main" id="{1A020CA2-3CD8-7AB6-D649-DAA24E968B25}"/>
              </a:ext>
            </a:extLst>
          </p:cNvPr>
          <p:cNvSpPr>
            <a:spLocks noGrp="1"/>
          </p:cNvSpPr>
          <p:nvPr>
            <p:ph idx="1"/>
          </p:nvPr>
        </p:nvSpPr>
        <p:spPr>
          <a:xfrm>
            <a:off x="838200" y="2333297"/>
            <a:ext cx="4619621" cy="3843666"/>
          </a:xfrm>
        </p:spPr>
        <p:txBody>
          <a:bodyPr>
            <a:normAutofit/>
          </a:bodyPr>
          <a:lstStyle/>
          <a:p>
            <a:pPr marL="0" indent="0">
              <a:buNone/>
            </a:pPr>
            <a:r>
              <a:rPr lang="en-CA" sz="2000" kern="100">
                <a:effectLst/>
                <a:latin typeface="Tahoma" panose="020B0604030504040204" pitchFamily="34" charset="0"/>
                <a:ea typeface="Trebuchet MS" panose="020B0603020202020204" pitchFamily="34" charset="0"/>
                <a:cs typeface="Times New Roman" panose="02020603050405020304" pitchFamily="18" charset="0"/>
              </a:rPr>
              <a:t>Apple demonstrates strong profitability, efficient asset utilization, and moderate financial leverage. While liquidity ratios suggest relatively tight liquidity positions, the company's robust cash reserves and stable cash flows mitigate liquidity risks. Additionally, the moderate dividend payout ratio and high sustainable growth rate underscore Apple's ability to balance shareholder returns with reinvestment for future growth.</a:t>
            </a:r>
            <a:endParaRPr lang="en-CA" sz="2000" kern="100">
              <a:effectLst/>
              <a:latin typeface="Trebuchet MS" panose="020B0603020202020204" pitchFamily="34" charset="0"/>
              <a:ea typeface="Trebuchet MS" panose="020B0603020202020204" pitchFamily="34" charset="0"/>
              <a:cs typeface="Times New Roman" panose="02020603050405020304" pitchFamily="18" charset="0"/>
            </a:endParaRPr>
          </a:p>
          <a:p>
            <a:pPr marL="0" indent="0">
              <a:buNone/>
            </a:pPr>
            <a:endParaRPr lang="en-CA" sz="2000" dirty="0"/>
          </a:p>
        </p:txBody>
      </p:sp>
      <p:pic>
        <p:nvPicPr>
          <p:cNvPr id="16" name="Picture 15" descr="Financial graphs on a dark display">
            <a:extLst>
              <a:ext uri="{FF2B5EF4-FFF2-40B4-BE49-F238E27FC236}">
                <a16:creationId xmlns:a16="http://schemas.microsoft.com/office/drawing/2014/main" id="{7A7284FE-8C85-73C4-55A4-356CB72F4A90}"/>
              </a:ext>
            </a:extLst>
          </p:cNvPr>
          <p:cNvPicPr>
            <a:picLocks noChangeAspect="1"/>
          </p:cNvPicPr>
          <p:nvPr/>
        </p:nvPicPr>
        <p:blipFill rotWithShape="1">
          <a:blip r:embed="rId2"/>
          <a:srcRect l="21468" r="241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5315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D4DDEA-245A-7942-070A-1A3DE8F24C3D}"/>
              </a:ext>
            </a:extLst>
          </p:cNvPr>
          <p:cNvPicPr>
            <a:picLocks noChangeAspect="1"/>
          </p:cNvPicPr>
          <p:nvPr/>
        </p:nvPicPr>
        <p:blipFill rotWithShape="1">
          <a:blip r:embed="rId2"/>
          <a:srcRect r="50058"/>
          <a:stretch/>
        </p:blipFill>
        <p:spPr>
          <a:xfrm>
            <a:off x="6103027" y="10"/>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F8B64-8CAE-308E-96E3-944F58A05ECD}"/>
              </a:ext>
            </a:extLst>
          </p:cNvPr>
          <p:cNvSpPr>
            <a:spLocks noGrp="1"/>
          </p:cNvSpPr>
          <p:nvPr>
            <p:ph type="title"/>
          </p:nvPr>
        </p:nvSpPr>
        <p:spPr>
          <a:xfrm>
            <a:off x="761801" y="328512"/>
            <a:ext cx="4778387" cy="1628970"/>
          </a:xfrm>
        </p:spPr>
        <p:txBody>
          <a:bodyPr anchor="ctr">
            <a:normAutofit/>
          </a:bodyPr>
          <a:lstStyle/>
          <a:p>
            <a:r>
              <a:rPr lang="en-CA" sz="4000"/>
              <a:t>SMA and EMA</a:t>
            </a:r>
          </a:p>
        </p:txBody>
      </p:sp>
      <p:sp>
        <p:nvSpPr>
          <p:cNvPr id="3" name="Content Placeholder 2">
            <a:extLst>
              <a:ext uri="{FF2B5EF4-FFF2-40B4-BE49-F238E27FC236}">
                <a16:creationId xmlns:a16="http://schemas.microsoft.com/office/drawing/2014/main" id="{7616056E-C127-45D9-BBAE-B3489A1BFDA2}"/>
              </a:ext>
            </a:extLst>
          </p:cNvPr>
          <p:cNvSpPr>
            <a:spLocks noGrp="1"/>
          </p:cNvSpPr>
          <p:nvPr>
            <p:ph idx="1"/>
          </p:nvPr>
        </p:nvSpPr>
        <p:spPr>
          <a:xfrm>
            <a:off x="761801" y="2884929"/>
            <a:ext cx="4659756" cy="3374137"/>
          </a:xfrm>
        </p:spPr>
        <p:txBody>
          <a:bodyPr anchor="ctr">
            <a:normAutofit/>
          </a:bodyPr>
          <a:lstStyle/>
          <a:p>
            <a:pPr>
              <a:buFont typeface="Arial" panose="020B0604020202020204" pitchFamily="34" charset="0"/>
              <a:buChar char="•"/>
            </a:pPr>
            <a:r>
              <a:rPr lang="en-US" sz="2000" b="1" i="0">
                <a:effectLst/>
                <a:highlight>
                  <a:srgbClr val="FFFFFF"/>
                </a:highlight>
                <a:latin typeface="Söhne"/>
              </a:rPr>
              <a:t>SMAs (Simple Moving Average)</a:t>
            </a:r>
            <a:r>
              <a:rPr lang="en-US" sz="2000" b="0" i="0">
                <a:effectLst/>
                <a:highlight>
                  <a:srgbClr val="FFFFFF"/>
                </a:highlight>
                <a:latin typeface="Söhne"/>
              </a:rPr>
              <a:t> are calculated by taking the average of the stock prices over the specified period (20 or 50 days). They provide a smoothed indication of the price trend.</a:t>
            </a:r>
          </a:p>
          <a:p>
            <a:pPr>
              <a:buFont typeface="Arial" panose="020B0604020202020204" pitchFamily="34" charset="0"/>
              <a:buChar char="•"/>
            </a:pPr>
            <a:r>
              <a:rPr lang="en-US" sz="2000" b="1" i="0">
                <a:effectLst/>
                <a:highlight>
                  <a:srgbClr val="FFFFFF"/>
                </a:highlight>
                <a:latin typeface="Söhne"/>
              </a:rPr>
              <a:t>EMAs (Exponential Moving Average)</a:t>
            </a:r>
            <a:r>
              <a:rPr lang="en-US" sz="2000" b="0" i="0">
                <a:effectLst/>
                <a:highlight>
                  <a:srgbClr val="FFFFFF"/>
                </a:highlight>
                <a:latin typeface="Söhne"/>
              </a:rPr>
              <a:t> give more weight to recent prices, making them more responsive to new information. This can be particularly useful for traders following short-term trends.</a:t>
            </a:r>
          </a:p>
          <a:p>
            <a:pPr marL="0" indent="0">
              <a:buNone/>
            </a:pPr>
            <a:endParaRPr lang="en-CA" sz="2000"/>
          </a:p>
        </p:txBody>
      </p:sp>
    </p:spTree>
    <p:extLst>
      <p:ext uri="{BB962C8B-B14F-4D97-AF65-F5344CB8AC3E}">
        <p14:creationId xmlns:p14="http://schemas.microsoft.com/office/powerpoint/2010/main" val="4227362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828AD4-2E34-1AAC-A81F-C704A3FFE076}"/>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Simple Moving Average (SMA)</a:t>
            </a:r>
          </a:p>
        </p:txBody>
      </p:sp>
      <p:pic>
        <p:nvPicPr>
          <p:cNvPr id="1026" name="Picture 2">
            <a:extLst>
              <a:ext uri="{FF2B5EF4-FFF2-40B4-BE49-F238E27FC236}">
                <a16:creationId xmlns:a16="http://schemas.microsoft.com/office/drawing/2014/main" id="{979152E7-9DA8-A268-B95E-C5AEF0E943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25561" y="2209482"/>
            <a:ext cx="8740877" cy="4522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45983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189</TotalTime>
  <Words>1992</Words>
  <Application>Microsoft Office PowerPoint</Application>
  <PresentationFormat>Widescreen</PresentationFormat>
  <Paragraphs>175</Paragraphs>
  <Slides>26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Century Gothic</vt:lpstr>
      <vt:lpstr>Segoe UI Light</vt:lpstr>
      <vt:lpstr>Söhne</vt:lpstr>
      <vt:lpstr>Symbol</vt:lpstr>
      <vt:lpstr>Tahoma</vt:lpstr>
      <vt:lpstr>Trebuchet MS</vt:lpstr>
      <vt:lpstr>Office Theme</vt:lpstr>
      <vt:lpstr>Financial Analysis of Apple Inc.  Presented by Group 2</vt:lpstr>
      <vt:lpstr>Group Members</vt:lpstr>
      <vt:lpstr>Abstract</vt:lpstr>
      <vt:lpstr>Introduction</vt:lpstr>
      <vt:lpstr>FINANCIAL PERFORMANCE OVERVIEW</vt:lpstr>
      <vt:lpstr>Ratio and Valuation Analysis</vt:lpstr>
      <vt:lpstr>Overall Assessment</vt:lpstr>
      <vt:lpstr>SMA and EMA</vt:lpstr>
      <vt:lpstr>Simple Moving Average (SMA)</vt:lpstr>
      <vt:lpstr>Exponential Moving Average (EMA)</vt:lpstr>
      <vt:lpstr>Buy and Sell Analysis</vt:lpstr>
      <vt:lpstr>CAPM (Capital Asset Pricing Model) Analysis</vt:lpstr>
      <vt:lpstr>PowerPoint Presentation</vt:lpstr>
      <vt:lpstr>WACC (Weighted Average Cost of Capital) Analysis</vt:lpstr>
      <vt:lpstr>Findings</vt:lpstr>
      <vt:lpstr>PowerPoint Presentation</vt:lpstr>
      <vt:lpstr>Monte Carlo Simulation</vt:lpstr>
      <vt:lpstr>Findings</vt:lpstr>
      <vt:lpstr>Facebook Prophet </vt:lpstr>
      <vt:lpstr>Graph 1: </vt:lpstr>
      <vt:lpstr>Graph 2: </vt:lpstr>
      <vt:lpstr>Analysis and Interpretation </vt:lpstr>
      <vt:lpstr>PowerPoint Presentation</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of Apple Inc.  Presented by Group 2</dc:title>
  <dc:creator>Pearlin Pereira</dc:creator>
  <cp:lastModifiedBy>Roshan Feroz Khan</cp:lastModifiedBy>
  <cp:revision>5</cp:revision>
  <dcterms:created xsi:type="dcterms:W3CDTF">2024-04-11T06:23:15Z</dcterms:created>
  <dcterms:modified xsi:type="dcterms:W3CDTF">2024-04-11T18:43:29Z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