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96" r:id="rId4"/>
    <p:sldId id="259" r:id="rId5"/>
    <p:sldId id="260" r:id="rId6"/>
    <p:sldId id="261" r:id="rId7"/>
    <p:sldId id="274" r:id="rId8"/>
    <p:sldId id="308" r:id="rId9"/>
    <p:sldId id="262" r:id="rId10"/>
    <p:sldId id="271" r:id="rId11"/>
    <p:sldId id="297" r:id="rId12"/>
    <p:sldId id="302" r:id="rId13"/>
    <p:sldId id="304" r:id="rId14"/>
    <p:sldId id="303" r:id="rId15"/>
    <p:sldId id="298" r:id="rId16"/>
    <p:sldId id="299" r:id="rId17"/>
    <p:sldId id="300" r:id="rId18"/>
    <p:sldId id="301" r:id="rId19"/>
    <p:sldId id="272" r:id="rId20"/>
    <p:sldId id="305" r:id="rId21"/>
    <p:sldId id="273" r:id="rId22"/>
    <p:sldId id="275" r:id="rId23"/>
    <p:sldId id="263" r:id="rId24"/>
    <p:sldId id="268" r:id="rId25"/>
    <p:sldId id="270" r:id="rId26"/>
    <p:sldId id="269" r:id="rId27"/>
    <p:sldId id="264" r:id="rId28"/>
    <p:sldId id="265" r:id="rId29"/>
    <p:sldId id="276" r:id="rId30"/>
    <p:sldId id="266" r:id="rId31"/>
    <p:sldId id="277" r:id="rId32"/>
    <p:sldId id="278" r:id="rId33"/>
    <p:sldId id="283" r:id="rId34"/>
    <p:sldId id="280" r:id="rId35"/>
    <p:sldId id="284" r:id="rId36"/>
    <p:sldId id="279" r:id="rId37"/>
    <p:sldId id="285" r:id="rId38"/>
    <p:sldId id="281" r:id="rId39"/>
    <p:sldId id="286" r:id="rId40"/>
    <p:sldId id="295"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95" autoAdjust="0"/>
    <p:restoredTop sz="93190" autoAdjust="0"/>
  </p:normalViewPr>
  <p:slideViewPr>
    <p:cSldViewPr>
      <p:cViewPr>
        <p:scale>
          <a:sx n="60" d="100"/>
          <a:sy n="60" d="100"/>
        </p:scale>
        <p:origin x="-1620"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5E0A61AA-1B49-4F86-8982-53ACE768C6E7}" type="datetimeFigureOut">
              <a:rPr lang="fr-FR" smtClean="0"/>
              <a:pPr/>
              <a:t>06/07/2021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0946FDC5-EE60-44C9-A03A-0493450FF600}"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SIG system d’information</a:t>
            </a:r>
            <a:r>
              <a:rPr lang="fr-FR" baseline="0" dirty="0" smtClean="0"/>
              <a:t> </a:t>
            </a:r>
            <a:r>
              <a:rPr lang="fr-FR" baseline="0" dirty="0" err="1" smtClean="0"/>
              <a:t>geographique</a:t>
            </a:r>
            <a:r>
              <a:rPr lang="fr-FR" baseline="0" dirty="0" smtClean="0"/>
              <a:t> </a:t>
            </a:r>
          </a:p>
          <a:p>
            <a:r>
              <a:rPr lang="fr-FR" baseline="0" dirty="0" smtClean="0"/>
              <a:t>GIS </a:t>
            </a:r>
            <a:r>
              <a:rPr lang="fr-FR" baseline="0" dirty="0" err="1" smtClean="0"/>
              <a:t>geographique</a:t>
            </a:r>
            <a:r>
              <a:rPr lang="fr-FR" baseline="0" dirty="0" smtClean="0"/>
              <a:t> information système</a:t>
            </a:r>
          </a:p>
          <a:p>
            <a:r>
              <a:rPr lang="fr-FR" sz="1200" b="1" i="1" kern="1200" dirty="0" smtClean="0">
                <a:solidFill>
                  <a:schemeClr val="tx1"/>
                </a:solidFill>
                <a:latin typeface="+mn-lt"/>
                <a:ea typeface="+mn-ea"/>
                <a:cs typeface="+mn-cs"/>
              </a:rPr>
              <a:t>GNU General Public License</a:t>
            </a:r>
            <a:endParaRPr lang="fr-FR" baseline="0" dirty="0" smtClean="0"/>
          </a:p>
          <a:p>
            <a:r>
              <a:rPr lang="fr-FR" baseline="0" dirty="0" err="1" smtClean="0"/>
              <a:t>Metamodele</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La FIPA (</a:t>
            </a:r>
            <a:r>
              <a:rPr lang="fr-FR" sz="1200" b="0" i="0" kern="1200" dirty="0" err="1" smtClean="0">
                <a:solidFill>
                  <a:schemeClr val="tx1"/>
                </a:solidFill>
                <a:latin typeface="+mn-lt"/>
                <a:ea typeface="+mn-ea"/>
                <a:cs typeface="+mn-cs"/>
              </a:rPr>
              <a:t>Foundation</a:t>
            </a:r>
            <a:r>
              <a:rPr lang="fr-FR" sz="1200" b="0" i="0" kern="1200" dirty="0" smtClean="0">
                <a:solidFill>
                  <a:schemeClr val="tx1"/>
                </a:solidFill>
                <a:latin typeface="+mn-lt"/>
                <a:ea typeface="+mn-ea"/>
                <a:cs typeface="+mn-cs"/>
              </a:rPr>
              <a:t> for Intelligent </a:t>
            </a:r>
            <a:r>
              <a:rPr lang="fr-FR" sz="1200" b="0" i="0" kern="1200" dirty="0" err="1" smtClean="0">
                <a:solidFill>
                  <a:schemeClr val="tx1"/>
                </a:solidFill>
                <a:latin typeface="+mn-lt"/>
                <a:ea typeface="+mn-ea"/>
                <a:cs typeface="+mn-cs"/>
              </a:rPr>
              <a:t>Physical</a:t>
            </a:r>
            <a:r>
              <a:rPr lang="fr-FR" sz="1200" b="0" i="0" kern="1200" dirty="0" smtClean="0">
                <a:solidFill>
                  <a:schemeClr val="tx1"/>
                </a:solidFill>
                <a:latin typeface="+mn-lt"/>
                <a:ea typeface="+mn-ea"/>
                <a:cs typeface="+mn-cs"/>
              </a:rPr>
              <a:t> Agents)</a:t>
            </a:r>
          </a:p>
          <a:p>
            <a:r>
              <a:rPr lang="fr-FR" dirty="0" smtClean="0"/>
              <a:t>Telecom </a:t>
            </a:r>
            <a:r>
              <a:rPr lang="fr-FR" dirty="0" err="1" smtClean="0"/>
              <a:t>Italia</a:t>
            </a:r>
            <a:r>
              <a:rPr lang="fr-FR" dirty="0" smtClean="0"/>
              <a:t> </a:t>
            </a:r>
            <a:r>
              <a:rPr lang="fr-FR" dirty="0" err="1" smtClean="0"/>
              <a:t>Lab</a:t>
            </a:r>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il peut migrer à l’intérieur de la plateforme</a:t>
            </a:r>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000" dirty="0" smtClean="0"/>
              <a:t>ACC)</a:t>
            </a:r>
            <a:r>
              <a:rPr lang="fr-FR" sz="1200" dirty="0" smtClean="0"/>
              <a:t>qui fournit le service de nommage (pour assurer par exemple que chaque agent possède un identifiant unique dans la plateforme) et qui représente l'autorité de la plateforme (par exemple il est possible de créer/arrêter des agents en envoyant des requêtes à l'AMS)</a:t>
            </a:r>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9</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946FDC5-EE60-44C9-A03A-0493450FF600}" type="slidenum">
              <a:rPr lang="fr-FR" smtClean="0"/>
              <a:pPr/>
              <a:t>17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3640D7B0-BDBE-425C-811C-DC840927CAE2}" type="datetimeFigureOut">
              <a:rPr lang="fr-FR" smtClean="0"/>
              <a:pPr/>
              <a:t>06/07/2021</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4550811-A167-422C-B094-B165693A96F7}"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640D7B0-BDBE-425C-811C-DC840927CAE2}" type="datetimeFigureOut">
              <a:rPr lang="fr-FR" smtClean="0"/>
              <a:pPr/>
              <a:t>06/07/2021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550811-A167-422C-B094-B165693A96F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640D7B0-BDBE-425C-811C-DC840927CAE2}" type="datetimeFigureOut">
              <a:rPr lang="fr-FR" smtClean="0"/>
              <a:pPr/>
              <a:t>06/07/2021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550811-A167-422C-B094-B165693A96F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3640D7B0-BDBE-425C-811C-DC840927CAE2}" type="datetimeFigureOut">
              <a:rPr lang="fr-FR" smtClean="0"/>
              <a:pPr/>
              <a:t>06/07/2021</a:t>
            </a:fld>
            <a:endParaRPr lang="fr-FR"/>
          </a:p>
        </p:txBody>
      </p:sp>
      <p:sp>
        <p:nvSpPr>
          <p:cNvPr id="9" name="Espace réservé du numéro de diapositive 8"/>
          <p:cNvSpPr>
            <a:spLocks noGrp="1"/>
          </p:cNvSpPr>
          <p:nvPr>
            <p:ph type="sldNum" sz="quarter" idx="15"/>
          </p:nvPr>
        </p:nvSpPr>
        <p:spPr/>
        <p:txBody>
          <a:bodyPr rtlCol="0"/>
          <a:lstStyle/>
          <a:p>
            <a:fld id="{C4550811-A167-422C-B094-B165693A96F7}"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3640D7B0-BDBE-425C-811C-DC840927CAE2}" type="datetimeFigureOut">
              <a:rPr lang="fr-FR" smtClean="0"/>
              <a:pPr/>
              <a:t>06/07/2021</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4550811-A167-422C-B094-B165693A96F7}"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3640D7B0-BDBE-425C-811C-DC840927CAE2}" type="datetimeFigureOut">
              <a:rPr lang="fr-FR" smtClean="0"/>
              <a:pPr/>
              <a:t>06/07/2021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550811-A167-422C-B094-B165693A96F7}"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3640D7B0-BDBE-425C-811C-DC840927CAE2}" type="datetimeFigureOut">
              <a:rPr lang="fr-FR" smtClean="0"/>
              <a:pPr/>
              <a:t>06/07/2021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550811-A167-422C-B094-B165693A96F7}"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3640D7B0-BDBE-425C-811C-DC840927CAE2}" type="datetimeFigureOut">
              <a:rPr lang="fr-FR" smtClean="0"/>
              <a:pPr/>
              <a:t>06/07/2021</a:t>
            </a:fld>
            <a:endParaRPr lang="fr-FR"/>
          </a:p>
        </p:txBody>
      </p:sp>
      <p:sp>
        <p:nvSpPr>
          <p:cNvPr id="7" name="Espace réservé du numéro de diapositive 6"/>
          <p:cNvSpPr>
            <a:spLocks noGrp="1"/>
          </p:cNvSpPr>
          <p:nvPr>
            <p:ph type="sldNum" sz="quarter" idx="11"/>
          </p:nvPr>
        </p:nvSpPr>
        <p:spPr/>
        <p:txBody>
          <a:bodyPr rtlCol="0"/>
          <a:lstStyle/>
          <a:p>
            <a:fld id="{C4550811-A167-422C-B094-B165693A96F7}"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40D7B0-BDBE-425C-811C-DC840927CAE2}" type="datetimeFigureOut">
              <a:rPr lang="fr-FR" smtClean="0"/>
              <a:pPr/>
              <a:t>06/07/2021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550811-A167-422C-B094-B165693A96F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3640D7B0-BDBE-425C-811C-DC840927CAE2}" type="datetimeFigureOut">
              <a:rPr lang="fr-FR" smtClean="0"/>
              <a:pPr/>
              <a:t>06/07/2021</a:t>
            </a:fld>
            <a:endParaRPr lang="fr-FR"/>
          </a:p>
        </p:txBody>
      </p:sp>
      <p:sp>
        <p:nvSpPr>
          <p:cNvPr id="22" name="Espace réservé du numéro de diapositive 21"/>
          <p:cNvSpPr>
            <a:spLocks noGrp="1"/>
          </p:cNvSpPr>
          <p:nvPr>
            <p:ph type="sldNum" sz="quarter" idx="15"/>
          </p:nvPr>
        </p:nvSpPr>
        <p:spPr/>
        <p:txBody>
          <a:bodyPr rtlCol="0"/>
          <a:lstStyle/>
          <a:p>
            <a:fld id="{C4550811-A167-422C-B094-B165693A96F7}"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640D7B0-BDBE-425C-811C-DC840927CAE2}" type="datetimeFigureOut">
              <a:rPr lang="fr-FR" smtClean="0"/>
              <a:pPr/>
              <a:t>06/07/2021</a:t>
            </a:fld>
            <a:endParaRPr lang="fr-FR"/>
          </a:p>
        </p:txBody>
      </p:sp>
      <p:sp>
        <p:nvSpPr>
          <p:cNvPr id="18" name="Espace réservé du numéro de diapositive 17"/>
          <p:cNvSpPr>
            <a:spLocks noGrp="1"/>
          </p:cNvSpPr>
          <p:nvPr>
            <p:ph type="sldNum" sz="quarter" idx="11"/>
          </p:nvPr>
        </p:nvSpPr>
        <p:spPr/>
        <p:txBody>
          <a:bodyPr rtlCol="0"/>
          <a:lstStyle/>
          <a:p>
            <a:fld id="{C4550811-A167-422C-B094-B165693A96F7}"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640D7B0-BDBE-425C-811C-DC840927CAE2}" type="datetimeFigureOut">
              <a:rPr lang="fr-FR" smtClean="0"/>
              <a:pPr/>
              <a:t>06/07/2021</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4550811-A167-422C-B094-B165693A96F7}"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bitpix.com/business/main/bitpix.htm" TargetMode="External"/><Relationship Id="rId5" Type="http://schemas.openxmlformats.org/officeDocument/2006/relationships/hyperlink" Target="http://www-cdr.stanford.edu/ABE/JavaAgent.html" TargetMode="External"/><Relationship Id="rId4" Type="http://schemas.openxmlformats.org/officeDocument/2006/relationships/hyperlink" Target="http://www.agentbuilder.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pa.org/specs/fipa00061/SC00061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4414" y="2000240"/>
            <a:ext cx="7858180" cy="1857388"/>
          </a:xfrm>
        </p:spPr>
        <p:txBody>
          <a:bodyPr>
            <a:normAutofit/>
          </a:bodyPr>
          <a:lstStyle/>
          <a:p>
            <a:pPr algn="ctr"/>
            <a:r>
              <a:rPr lang="fr-FR" dirty="0" smtClean="0"/>
              <a:t>plate forme </a:t>
            </a:r>
            <a:r>
              <a:rPr lang="fr-FR" dirty="0" err="1" smtClean="0"/>
              <a:t>SMA:Jade</a:t>
            </a:r>
            <a:r>
              <a:rPr lang="fr-FR" dirty="0" smtClean="0"/>
              <a:t> </a:t>
            </a:r>
            <a:r>
              <a:rPr lang="fr-FR" dirty="0" smtClean="0"/>
              <a:t/>
            </a:r>
            <a:br>
              <a:rPr lang="fr-FR" dirty="0" smtClean="0"/>
            </a:br>
            <a:r>
              <a:rPr lang="fr-FR" sz="3200" spc="50" dirty="0" smtClean="0">
                <a:ln w="11430"/>
                <a:solidFill>
                  <a:srgbClr val="990033"/>
                </a:solidFill>
                <a:effectLst>
                  <a:glow rad="139700">
                    <a:schemeClr val="accent1">
                      <a:satMod val="175000"/>
                      <a:alpha val="40000"/>
                    </a:schemeClr>
                  </a:glow>
                  <a:outerShdw blurRad="76200" dist="50800" dir="5400000" algn="tl" rotWithShape="0">
                    <a:srgbClr val="000000">
                      <a:alpha val="65000"/>
                    </a:srgbClr>
                  </a:outerShdw>
                </a:effectLst>
                <a:latin typeface="Times New Roman" pitchFamily="18" charset="0"/>
                <a:cs typeface="Times New Roman" pitchFamily="18" charset="0"/>
              </a:rPr>
              <a:t/>
            </a:r>
            <a:br>
              <a:rPr lang="fr-FR" sz="3200" spc="50" dirty="0" smtClean="0">
                <a:ln w="11430"/>
                <a:solidFill>
                  <a:srgbClr val="990033"/>
                </a:solidFill>
                <a:effectLst>
                  <a:glow rad="139700">
                    <a:schemeClr val="accent1">
                      <a:satMod val="175000"/>
                      <a:alpha val="40000"/>
                    </a:schemeClr>
                  </a:glow>
                  <a:outerShdw blurRad="76200" dist="50800" dir="5400000" algn="tl" rotWithShape="0">
                    <a:srgbClr val="000000">
                      <a:alpha val="65000"/>
                    </a:srgbClr>
                  </a:outerShdw>
                </a:effectLst>
                <a:latin typeface="Times New Roman" pitchFamily="18" charset="0"/>
                <a:cs typeface="Times New Roman" pitchFamily="18" charset="0"/>
              </a:rPr>
            </a:br>
            <a:endParaRPr lang="fr-FR" dirty="0"/>
          </a:p>
        </p:txBody>
      </p:sp>
      <p:sp>
        <p:nvSpPr>
          <p:cNvPr id="4" name="Rectangle 9"/>
          <p:cNvSpPr>
            <a:spLocks noChangeArrowheads="1"/>
          </p:cNvSpPr>
          <p:nvPr/>
        </p:nvSpPr>
        <p:spPr bwMode="auto">
          <a:xfrm>
            <a:off x="811242" y="-24"/>
            <a:ext cx="7975600" cy="1059113"/>
          </a:xfrm>
          <a:prstGeom prst="rect">
            <a:avLst/>
          </a:prstGeom>
          <a:noFill/>
          <a:ln w="9525">
            <a:noFill/>
            <a:round/>
            <a:headEnd/>
            <a:tailEnd/>
          </a:ln>
        </p:spPr>
        <p:txBody>
          <a:bodyPr lIns="0" tIns="94338" rIns="0" bIns="0" anchor="ctr">
            <a:spAutoFit/>
          </a:bodyPr>
          <a:lstStyle/>
          <a:p>
            <a:pPr algn="ctr">
              <a:lnSpc>
                <a:spcPct val="87000"/>
              </a:lnSpc>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en-GB" b="1" dirty="0">
                <a:solidFill>
                  <a:srgbClr val="002060"/>
                </a:solidFill>
                <a:latin typeface="Footlight MT Light" pitchFamily="18" charset="0"/>
              </a:rPr>
              <a:t>MINISTERE DE L’ENSEIGNEMENT SUPERIEUR ET DE LA RECHERCHE SCIENTIFIQUE</a:t>
            </a:r>
          </a:p>
          <a:p>
            <a:pPr algn="ctr">
              <a:lnSpc>
                <a:spcPct val="87000"/>
              </a:lnSpc>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en-GB" b="1" dirty="0" smtClean="0">
                <a:solidFill>
                  <a:srgbClr val="002060"/>
                </a:solidFill>
                <a:latin typeface="Footlight MT Light" pitchFamily="18" charset="0"/>
              </a:rPr>
              <a:t>UNIVERSITAIRE </a:t>
            </a:r>
            <a:r>
              <a:rPr lang="en-GB" b="1" dirty="0" err="1" smtClean="0">
                <a:solidFill>
                  <a:srgbClr val="002060"/>
                </a:solidFill>
                <a:latin typeface="Footlight MT Light" pitchFamily="18" charset="0"/>
              </a:rPr>
              <a:t>d’AIN</a:t>
            </a:r>
            <a:r>
              <a:rPr lang="en-GB" b="1" dirty="0" smtClean="0">
                <a:solidFill>
                  <a:srgbClr val="002060"/>
                </a:solidFill>
                <a:latin typeface="Footlight MT Light" pitchFamily="18" charset="0"/>
              </a:rPr>
              <a:t> TEMOUCHENT BELHADJ </a:t>
            </a:r>
            <a:r>
              <a:rPr lang="en-GB" b="1" dirty="0" err="1" smtClean="0">
                <a:solidFill>
                  <a:srgbClr val="002060"/>
                </a:solidFill>
                <a:latin typeface="Footlight MT Light" pitchFamily="18" charset="0"/>
              </a:rPr>
              <a:t>Bouchaib</a:t>
            </a:r>
            <a:r>
              <a:rPr lang="en-GB" b="1" dirty="0" smtClean="0">
                <a:solidFill>
                  <a:srgbClr val="002060"/>
                </a:solidFill>
                <a:latin typeface="Footlight MT Light" pitchFamily="18" charset="0"/>
              </a:rPr>
              <a:t> </a:t>
            </a:r>
            <a:endParaRPr lang="en-GB" b="1" dirty="0" smtClean="0">
              <a:solidFill>
                <a:srgbClr val="002060"/>
              </a:solidFill>
              <a:latin typeface="Footlight MT Light" pitchFamily="18" charset="0"/>
            </a:endParaRPr>
          </a:p>
          <a:p>
            <a:pPr lvl="0" algn="ctr">
              <a:lnSpc>
                <a:spcPct val="87000"/>
              </a:lnSpc>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fr-FR" b="1" dirty="0" smtClean="0">
                <a:solidFill>
                  <a:srgbClr val="002060"/>
                </a:solidFill>
                <a:latin typeface="Footlight MT Light" pitchFamily="18" charset="0"/>
                <a:ea typeface="Calibri" pitchFamily="34" charset="0"/>
                <a:cs typeface="Arial" pitchFamily="34" charset="0"/>
              </a:rPr>
              <a:t>DÉPARTEMENT des  MATHÉMATIQUE</a:t>
            </a:r>
            <a:r>
              <a:rPr lang="fr-FR" b="1" dirty="0" smtClean="0">
                <a:solidFill>
                  <a:srgbClr val="002060"/>
                </a:solidFill>
                <a:latin typeface="Footlight MT Light" pitchFamily="18" charset="0"/>
                <a:ea typeface="Calibri" pitchFamily="34" charset="0"/>
                <a:cs typeface="Arial" pitchFamily="34" charset="0"/>
              </a:rPr>
              <a:t>S </a:t>
            </a:r>
            <a:r>
              <a:rPr lang="fr-FR" b="1" dirty="0" smtClean="0">
                <a:solidFill>
                  <a:srgbClr val="002060"/>
                </a:solidFill>
                <a:latin typeface="Footlight MT Light" pitchFamily="18" charset="0"/>
                <a:ea typeface="Calibri" pitchFamily="34" charset="0"/>
                <a:cs typeface="Arial" pitchFamily="34" charset="0"/>
              </a:rPr>
              <a:t>ET D’ </a:t>
            </a:r>
            <a:r>
              <a:rPr lang="fr-FR" b="1" dirty="0" smtClean="0">
                <a:solidFill>
                  <a:srgbClr val="002060"/>
                </a:solidFill>
                <a:latin typeface="Footlight MT Light" pitchFamily="18" charset="0"/>
                <a:ea typeface="Calibri" pitchFamily="34" charset="0"/>
                <a:cs typeface="Arial" pitchFamily="34" charset="0"/>
              </a:rPr>
              <a:t>INFORMATIQUE</a:t>
            </a:r>
            <a:endParaRPr lang="fr-FR" sz="2800" dirty="0" smtClean="0">
              <a:solidFill>
                <a:srgbClr val="002060"/>
              </a:solidFill>
              <a:latin typeface="Footlight MT Light" pitchFamily="18" charset="0"/>
              <a:cs typeface="Arial" pitchFamily="34" charset="0"/>
            </a:endParaRPr>
          </a:p>
          <a:p>
            <a:pPr algn="ctr">
              <a:lnSpc>
                <a:spcPct val="87000"/>
              </a:lnSpc>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endParaRPr lang="en-GB" b="1" dirty="0">
              <a:solidFill>
                <a:srgbClr val="002060"/>
              </a:solidFill>
              <a:latin typeface="Footlight MT Light" pitchFamily="18" charset="0"/>
            </a:endParaRPr>
          </a:p>
        </p:txBody>
      </p:sp>
      <p:sp>
        <p:nvSpPr>
          <p:cNvPr id="5" name="Espace réservé du pied de page 4"/>
          <p:cNvSpPr>
            <a:spLocks noGrp="1"/>
          </p:cNvSpPr>
          <p:nvPr>
            <p:ph type="ftr" sz="quarter" idx="11"/>
          </p:nvPr>
        </p:nvSpPr>
        <p:spPr>
          <a:xfrm>
            <a:off x="1857388" y="6302375"/>
            <a:ext cx="7429520" cy="555625"/>
          </a:xfrm>
        </p:spPr>
        <p:txBody>
          <a:bodyPr/>
          <a:lstStyle/>
          <a:p>
            <a:pPr>
              <a:defRPr/>
            </a:pPr>
            <a:r>
              <a:rPr lang="fr-FR" dirty="0">
                <a:solidFill>
                  <a:schemeClr val="tx1"/>
                </a:solidFill>
              </a:rPr>
              <a:t> </a:t>
            </a:r>
            <a:r>
              <a:rPr lang="fr-FR" sz="1400" b="1" dirty="0" smtClean="0">
                <a:solidFill>
                  <a:schemeClr val="tx1"/>
                </a:solidFill>
              </a:rPr>
              <a:t>Mme  Belgrana                     	                              Semestre  2 -Master </a:t>
            </a:r>
            <a:r>
              <a:rPr lang="fr-FR" sz="1400" b="1" dirty="0" smtClean="0">
                <a:solidFill>
                  <a:schemeClr val="tx1"/>
                </a:solidFill>
              </a:rPr>
              <a:t>2020-2021      </a:t>
            </a:r>
            <a:endParaRPr lang="fr-FR" sz="1400" b="1" dirty="0">
              <a:solidFill>
                <a:schemeClr val="tx1"/>
              </a:solidFill>
            </a:endParaRPr>
          </a:p>
          <a:p>
            <a:pPr>
              <a:defRPr/>
            </a:pPr>
            <a:endParaRPr lang="fr-FR" dirty="0">
              <a:solidFill>
                <a:schemeClr val="tx1"/>
              </a:solidFill>
            </a:endParaRPr>
          </a:p>
        </p:txBody>
      </p:sp>
      <p:sp>
        <p:nvSpPr>
          <p:cNvPr id="6" name="Rectangle 5"/>
          <p:cNvSpPr/>
          <p:nvPr/>
        </p:nvSpPr>
        <p:spPr>
          <a:xfrm>
            <a:off x="428596" y="1214422"/>
            <a:ext cx="8786874" cy="707886"/>
          </a:xfrm>
          <a:prstGeom prst="rect">
            <a:avLst/>
          </a:prstGeom>
          <a:noFill/>
          <a:ln>
            <a:no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800" b="1" spc="50" dirty="0" smtClean="0">
                <a:ln w="11430"/>
                <a:solidFill>
                  <a:srgbClr val="002060"/>
                </a:solidFill>
                <a:effectLst>
                  <a:glow rad="139700">
                    <a:schemeClr val="accent1">
                      <a:satMod val="175000"/>
                      <a:alpha val="40000"/>
                    </a:schemeClr>
                  </a:glow>
                  <a:outerShdw blurRad="76200" dist="50800" dir="5400000" algn="tl" rotWithShape="0">
                    <a:srgbClr val="000000">
                      <a:alpha val="65000"/>
                    </a:srgbClr>
                  </a:outerShdw>
                </a:effectLst>
                <a:latin typeface="Times New Roman" pitchFamily="18" charset="0"/>
                <a:cs typeface="Times New Roman" pitchFamily="18" charset="0"/>
              </a:rPr>
              <a:t>Système multi-agents</a:t>
            </a:r>
            <a:r>
              <a:rPr lang="fr-FR" sz="4000" dirty="0" smtClean="0"/>
              <a:t> </a:t>
            </a:r>
            <a:endParaRPr lang="fr-FR" sz="3800" b="1" spc="50" dirty="0" smtClean="0">
              <a:ln w="11430"/>
              <a:solidFill>
                <a:srgbClr val="002060"/>
              </a:solidFill>
              <a:effectLst>
                <a:glow rad="139700">
                  <a:schemeClr val="accent1">
                    <a:satMod val="175000"/>
                    <a:alpha val="40000"/>
                  </a:schemeClr>
                </a:glow>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1026" name="Picture 2" descr="C:\Users\DELL\Desktop\cour 2017 mi\sma\images.jpg"/>
          <p:cNvPicPr>
            <a:picLocks noChangeAspect="1" noChangeArrowheads="1"/>
          </p:cNvPicPr>
          <p:nvPr/>
        </p:nvPicPr>
        <p:blipFill>
          <a:blip r:embed="rId3"/>
          <a:srcRect/>
          <a:stretch>
            <a:fillRect/>
          </a:stretch>
        </p:blipFill>
        <p:spPr bwMode="auto">
          <a:xfrm>
            <a:off x="7286644" y="1285860"/>
            <a:ext cx="1071570" cy="1143008"/>
          </a:xfrm>
          <a:prstGeom prst="rect">
            <a:avLst/>
          </a:prstGeom>
          <a:noFill/>
        </p:spPr>
      </p:pic>
      <p:pic>
        <p:nvPicPr>
          <p:cNvPr id="1027" name="Picture 3" descr="C:\Users\DELL\Desktop\cour 2017 mi\sma\téléchargement.jpg"/>
          <p:cNvPicPr>
            <a:picLocks noChangeAspect="1" noChangeArrowheads="1"/>
          </p:cNvPicPr>
          <p:nvPr/>
        </p:nvPicPr>
        <p:blipFill>
          <a:blip r:embed="rId4"/>
          <a:srcRect/>
          <a:stretch>
            <a:fillRect/>
          </a:stretch>
        </p:blipFill>
        <p:spPr bwMode="auto">
          <a:xfrm>
            <a:off x="2571736" y="3571876"/>
            <a:ext cx="5572164" cy="264320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0"/>
            <a:ext cx="8715404" cy="1143000"/>
          </a:xfrm>
        </p:spPr>
        <p:txBody>
          <a:bodyPr>
            <a:normAutofit/>
          </a:bodyPr>
          <a:lstStyle/>
          <a:p>
            <a:pPr algn="ctr"/>
            <a:r>
              <a:rPr lang="fr-FR" dirty="0" smtClean="0"/>
              <a:t>Plate forme: Jade </a:t>
            </a:r>
            <a:br>
              <a:rPr lang="fr-FR" dirty="0" smtClean="0"/>
            </a:br>
            <a:r>
              <a:rPr lang="fr-FR" b="1" dirty="0" smtClean="0">
                <a:solidFill>
                  <a:srgbClr val="CC0066"/>
                </a:solidFill>
              </a:rPr>
              <a:t>D’autres agents de la plate-forme Jade</a:t>
            </a:r>
            <a:endParaRPr lang="fr-FR" b="1" dirty="0">
              <a:solidFill>
                <a:srgbClr val="CC0066"/>
              </a:solidFill>
            </a:endParaRPr>
          </a:p>
        </p:txBody>
      </p:sp>
      <p:sp>
        <p:nvSpPr>
          <p:cNvPr id="3" name="Espace réservé du contenu 2"/>
          <p:cNvSpPr>
            <a:spLocks noGrp="1"/>
          </p:cNvSpPr>
          <p:nvPr>
            <p:ph sz="quarter" idx="1"/>
          </p:nvPr>
        </p:nvSpPr>
        <p:spPr/>
        <p:txBody>
          <a:bodyPr/>
          <a:lstStyle/>
          <a:p>
            <a:endParaRPr lang="fr-FR" dirty="0" smtClean="0"/>
          </a:p>
          <a:p>
            <a:endParaRPr lang="fr-FR" dirty="0" smtClean="0"/>
          </a:p>
          <a:p>
            <a:endParaRPr lang="fr-FR" dirty="0"/>
          </a:p>
        </p:txBody>
      </p:sp>
      <p:pic>
        <p:nvPicPr>
          <p:cNvPr id="1026" name="Picture 2"/>
          <p:cNvPicPr>
            <a:picLocks noChangeAspect="1" noChangeArrowheads="1"/>
          </p:cNvPicPr>
          <p:nvPr/>
        </p:nvPicPr>
        <p:blipFill>
          <a:blip r:embed="rId2"/>
          <a:srcRect/>
          <a:stretch>
            <a:fillRect/>
          </a:stretch>
        </p:blipFill>
        <p:spPr bwMode="auto">
          <a:xfrm>
            <a:off x="357158" y="1785926"/>
            <a:ext cx="8358246" cy="5072098"/>
          </a:xfrm>
          <a:prstGeom prst="rect">
            <a:avLst/>
          </a:prstGeom>
          <a:noFill/>
          <a:ln w="9525">
            <a:noFill/>
            <a:miter lim="800000"/>
            <a:headEnd/>
            <a:tailEnd/>
          </a:ln>
          <a:effectLst/>
        </p:spPr>
      </p:pic>
      <p:sp>
        <p:nvSpPr>
          <p:cNvPr id="5" name="Rectangle 4"/>
          <p:cNvSpPr/>
          <p:nvPr/>
        </p:nvSpPr>
        <p:spPr>
          <a:xfrm>
            <a:off x="1928794" y="1357298"/>
            <a:ext cx="4009431" cy="369332"/>
          </a:xfrm>
          <a:prstGeom prst="rect">
            <a:avLst/>
          </a:prstGeom>
        </p:spPr>
        <p:txBody>
          <a:bodyPr wrap="none">
            <a:spAutoFit/>
          </a:bodyPr>
          <a:lstStyle/>
          <a:p>
            <a:r>
              <a:rPr lang="fr-FR" b="1" dirty="0" smtClean="0"/>
              <a:t>RMA: </a:t>
            </a:r>
            <a:r>
              <a:rPr lang="fr-FR" b="1" dirty="0" err="1" smtClean="0"/>
              <a:t>Remote</a:t>
            </a:r>
            <a:r>
              <a:rPr lang="fr-FR" b="1" dirty="0" smtClean="0"/>
              <a:t> Monitoring Agent</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14282" y="-142900"/>
            <a:ext cx="8715404" cy="1143000"/>
          </a:xfrm>
        </p:spPr>
        <p:txBody>
          <a:bodyPr>
            <a:normAutofit/>
          </a:bodyPr>
          <a:lstStyle/>
          <a:p>
            <a:pPr algn="ctr"/>
            <a:r>
              <a:rPr lang="fr-FR" dirty="0" smtClean="0"/>
              <a:t>Plate forme: Jade </a:t>
            </a:r>
            <a:br>
              <a:rPr lang="fr-FR" dirty="0" smtClean="0"/>
            </a:br>
            <a:r>
              <a:rPr lang="fr-FR" b="1" dirty="0" smtClean="0">
                <a:solidFill>
                  <a:srgbClr val="CC0066"/>
                </a:solidFill>
              </a:rPr>
              <a:t>D’autres agents de la plate-forme Jade</a:t>
            </a:r>
            <a:endParaRPr lang="fr-FR" b="1" dirty="0">
              <a:solidFill>
                <a:srgbClr val="CC0066"/>
              </a:solidFill>
            </a:endParaRPr>
          </a:p>
        </p:txBody>
      </p:sp>
      <p:pic>
        <p:nvPicPr>
          <p:cNvPr id="3075" name="Picture 3"/>
          <p:cNvPicPr>
            <a:picLocks noChangeAspect="1" noChangeArrowheads="1"/>
          </p:cNvPicPr>
          <p:nvPr/>
        </p:nvPicPr>
        <p:blipFill>
          <a:blip r:embed="rId2"/>
          <a:srcRect/>
          <a:stretch>
            <a:fillRect/>
          </a:stretch>
        </p:blipFill>
        <p:spPr bwMode="auto">
          <a:xfrm>
            <a:off x="928662" y="1428736"/>
            <a:ext cx="7429552" cy="1428760"/>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571472" y="-142924"/>
            <a:ext cx="7786742" cy="7000924"/>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285852" y="1571612"/>
            <a:ext cx="6010275" cy="44291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500034" y="1357298"/>
            <a:ext cx="7929586" cy="52864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5122"/>
                                        </p:tgtEl>
                                      </p:cBhvr>
                                    </p:animEffect>
                                    <p:set>
                                      <p:cBhvr>
                                        <p:cTn id="17" dur="1" fill="hold">
                                          <p:stCondLst>
                                            <p:cond delay="499"/>
                                          </p:stCondLst>
                                        </p:cTn>
                                        <p:tgtEl>
                                          <p:spTgt spid="5122"/>
                                        </p:tgtEl>
                                        <p:attrNameLst>
                                          <p:attrName>style.visibility</p:attrName>
                                        </p:attrNameLst>
                                      </p:cBhvr>
                                      <p:to>
                                        <p:strVal val="hidden"/>
                                      </p:to>
                                    </p:set>
                                  </p:childTnLst>
                                </p:cTn>
                              </p:par>
                              <p:par>
                                <p:cTn id="18" presetID="5" presetClass="entr" presetSubtype="10" fill="hold" nodeType="withEffect">
                                  <p:stCondLst>
                                    <p:cond delay="0"/>
                                  </p:stCondLst>
                                  <p:childTnLst>
                                    <p:set>
                                      <p:cBhvr>
                                        <p:cTn id="19" dur="1" fill="hold">
                                          <p:stCondLst>
                                            <p:cond delay="0"/>
                                          </p:stCondLst>
                                        </p:cTn>
                                        <p:tgtEl>
                                          <p:spTgt spid="5124"/>
                                        </p:tgtEl>
                                        <p:attrNameLst>
                                          <p:attrName>style.visibility</p:attrName>
                                        </p:attrNameLst>
                                      </p:cBhvr>
                                      <p:to>
                                        <p:strVal val="visible"/>
                                      </p:to>
                                    </p:set>
                                    <p:animEffect transition="in" filter="checkerboard(across)">
                                      <p:cBhvr>
                                        <p:cTn id="20" dur="500"/>
                                        <p:tgtEl>
                                          <p:spTgt spid="512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xit" presetSubtype="10" fill="hold" nodeType="clickEffect">
                                  <p:stCondLst>
                                    <p:cond delay="0"/>
                                  </p:stCondLst>
                                  <p:childTnLst>
                                    <p:animEffect transition="out" filter="checkerboard(across)">
                                      <p:cBhvr>
                                        <p:cTn id="24" dur="500"/>
                                        <p:tgtEl>
                                          <p:spTgt spid="5124"/>
                                        </p:tgtEl>
                                      </p:cBhvr>
                                    </p:animEffect>
                                    <p:set>
                                      <p:cBhvr>
                                        <p:cTn id="25" dur="1" fill="hold">
                                          <p:stCondLst>
                                            <p:cond delay="499"/>
                                          </p:stCondLst>
                                        </p:cTn>
                                        <p:tgtEl>
                                          <p:spTgt spid="5124"/>
                                        </p:tgtEl>
                                        <p:attrNameLst>
                                          <p:attrName>style.visibility</p:attrName>
                                        </p:attrNameLst>
                                      </p:cBhvr>
                                      <p:to>
                                        <p:strVal val="hidden"/>
                                      </p:to>
                                    </p:set>
                                  </p:childTnLst>
                                </p:cTn>
                              </p:par>
                              <p:par>
                                <p:cTn id="26" presetID="5" presetClass="entr" presetSubtype="1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checkerboard(across)">
                                      <p:cBhvr>
                                        <p:cTn id="28"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srcRect/>
          <a:stretch>
            <a:fillRect/>
          </a:stretch>
        </p:blipFill>
        <p:spPr bwMode="auto">
          <a:xfrm>
            <a:off x="785786" y="2643182"/>
            <a:ext cx="7215238" cy="4214818"/>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428596" y="1285860"/>
            <a:ext cx="8286808" cy="1428760"/>
          </a:xfrm>
          <a:prstGeom prst="rect">
            <a:avLst/>
          </a:prstGeom>
          <a:noFill/>
          <a:ln w="9525">
            <a:noFill/>
            <a:miter lim="800000"/>
            <a:headEnd/>
            <a:tailEnd/>
          </a:ln>
          <a:effectLst/>
        </p:spPr>
      </p:pic>
      <p:sp>
        <p:nvSpPr>
          <p:cNvPr id="6" name="Titre 1"/>
          <p:cNvSpPr txBox="1">
            <a:spLocks/>
          </p:cNvSpPr>
          <p:nvPr/>
        </p:nvSpPr>
        <p:spPr>
          <a:xfrm>
            <a:off x="214282" y="0"/>
            <a:ext cx="8715404"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Plate forme: Jade </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1" i="0" u="none" strike="noStrike" kern="1200" cap="small" spc="0" normalizeH="0" baseline="0" noProof="0" dirty="0" smtClean="0">
                <a:ln>
                  <a:noFill/>
                </a:ln>
                <a:solidFill>
                  <a:srgbClr val="CC0066"/>
                </a:solidFill>
                <a:effectLst/>
                <a:uLnTx/>
                <a:uFillTx/>
                <a:latin typeface="+mj-lt"/>
                <a:ea typeface="+mj-ea"/>
                <a:cs typeface="+mj-cs"/>
              </a:rPr>
              <a:t>D’autres agents de la plate-forme Jade</a:t>
            </a:r>
            <a:endParaRPr kumimoji="0" lang="fr-FR" sz="3000" b="1" i="0" u="none" strike="noStrike" kern="1200" cap="small" spc="0" normalizeH="0" baseline="0" noProof="0" dirty="0">
              <a:ln>
                <a:noFill/>
              </a:ln>
              <a:solidFill>
                <a:srgbClr val="CC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heckerboard(across)">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14282" y="-214338"/>
            <a:ext cx="8715404"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Plate forme: Jade </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1" i="0" u="none" strike="noStrike" kern="1200" cap="small" spc="0" normalizeH="0" baseline="0" noProof="0" dirty="0" smtClean="0">
                <a:ln>
                  <a:noFill/>
                </a:ln>
                <a:solidFill>
                  <a:srgbClr val="CC0066"/>
                </a:solidFill>
                <a:effectLst/>
                <a:uLnTx/>
                <a:uFillTx/>
                <a:latin typeface="+mj-lt"/>
                <a:ea typeface="+mj-ea"/>
                <a:cs typeface="+mj-cs"/>
              </a:rPr>
              <a:t>D’autres agents de la plate-forme Jade</a:t>
            </a:r>
            <a:endParaRPr kumimoji="0" lang="fr-FR" sz="3000" b="1" i="0" u="none" strike="noStrike" kern="1200" cap="small" spc="0" normalizeH="0" baseline="0" noProof="0" dirty="0">
              <a:ln>
                <a:noFill/>
              </a:ln>
              <a:solidFill>
                <a:srgbClr val="CC0066"/>
              </a:solidFill>
              <a:effectLst/>
              <a:uLnTx/>
              <a:uFillTx/>
              <a:latin typeface="+mj-lt"/>
              <a:ea typeface="+mj-ea"/>
              <a:cs typeface="+mj-cs"/>
            </a:endParaRPr>
          </a:p>
        </p:txBody>
      </p:sp>
      <p:pic>
        <p:nvPicPr>
          <p:cNvPr id="5" name="Picture 5"/>
          <p:cNvPicPr>
            <a:picLocks noChangeAspect="1" noChangeArrowheads="1"/>
          </p:cNvPicPr>
          <p:nvPr/>
        </p:nvPicPr>
        <p:blipFill>
          <a:blip r:embed="rId2"/>
          <a:srcRect/>
          <a:stretch>
            <a:fillRect/>
          </a:stretch>
        </p:blipFill>
        <p:spPr bwMode="auto">
          <a:xfrm>
            <a:off x="428596" y="1500174"/>
            <a:ext cx="7786742" cy="1857388"/>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0" y="904850"/>
            <a:ext cx="9144000" cy="5953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checkerboard(across)">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Df</a:t>
            </a:r>
            <a:r>
              <a:rPr lang="fr-FR" dirty="0" smtClean="0"/>
              <a:t> </a:t>
            </a:r>
            <a:endParaRPr lang="fr-FR"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428596" y="785794"/>
            <a:ext cx="8153434" cy="5786447"/>
          </a:xfrm>
          <a:prstGeom prst="rect">
            <a:avLst/>
          </a:prstGeom>
          <a:noFill/>
          <a:ln w="9525">
            <a:noFill/>
            <a:miter lim="800000"/>
            <a:headEnd/>
            <a:tailEnd/>
          </a:ln>
          <a:effectLst/>
        </p:spPr>
      </p:pic>
      <p:sp>
        <p:nvSpPr>
          <p:cNvPr id="5" name="Titre 1"/>
          <p:cNvSpPr txBox="1">
            <a:spLocks/>
          </p:cNvSpPr>
          <p:nvPr/>
        </p:nvSpPr>
        <p:spPr>
          <a:xfrm>
            <a:off x="214282" y="-214338"/>
            <a:ext cx="8715404"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Plate forme: Jade </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1" i="0" u="none" strike="noStrike" kern="1200" cap="small" spc="0" normalizeH="0" baseline="0" noProof="0" dirty="0" smtClean="0">
                <a:ln>
                  <a:noFill/>
                </a:ln>
                <a:solidFill>
                  <a:srgbClr val="CC0066"/>
                </a:solidFill>
                <a:effectLst/>
                <a:uLnTx/>
                <a:uFillTx/>
                <a:latin typeface="+mj-lt"/>
                <a:ea typeface="+mj-ea"/>
                <a:cs typeface="+mj-cs"/>
              </a:rPr>
              <a:t>Directory </a:t>
            </a:r>
            <a:r>
              <a:rPr kumimoji="0" lang="fr-FR" sz="3000" b="1" i="0" u="none" strike="noStrike" kern="1200" cap="small" spc="0" normalizeH="0" baseline="0" noProof="0" dirty="0" err="1" smtClean="0">
                <a:ln>
                  <a:noFill/>
                </a:ln>
                <a:solidFill>
                  <a:srgbClr val="CC0066"/>
                </a:solidFill>
                <a:effectLst/>
                <a:uLnTx/>
                <a:uFillTx/>
                <a:latin typeface="+mj-lt"/>
                <a:ea typeface="+mj-ea"/>
                <a:cs typeface="+mj-cs"/>
              </a:rPr>
              <a:t>Facilitor</a:t>
            </a:r>
            <a:r>
              <a:rPr kumimoji="0" lang="fr-FR" sz="3000" b="1" i="0" u="none" strike="noStrike" kern="1200" cap="small" spc="0" normalizeH="0" baseline="0" noProof="0" dirty="0" smtClean="0">
                <a:ln>
                  <a:noFill/>
                </a:ln>
                <a:solidFill>
                  <a:srgbClr val="CC0066"/>
                </a:solidFill>
                <a:effectLst/>
                <a:uLnTx/>
                <a:uFillTx/>
                <a:latin typeface="+mj-lt"/>
                <a:ea typeface="+mj-ea"/>
                <a:cs typeface="+mj-cs"/>
              </a:rPr>
              <a:t>: DF</a:t>
            </a:r>
            <a:endParaRPr kumimoji="0" lang="fr-FR" sz="3000" b="1" i="0" u="none" strike="noStrike" kern="1200" cap="small" spc="0" normalizeH="0" baseline="0" noProof="0" dirty="0">
              <a:ln>
                <a:noFill/>
              </a:ln>
              <a:solidFill>
                <a:srgbClr val="CC0066"/>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1416" y="0"/>
            <a:ext cx="8972584" cy="1143000"/>
          </a:xfrm>
        </p:spPr>
        <p:txBody>
          <a:bodyPr>
            <a:normAutofit/>
          </a:bodyPr>
          <a:lstStyle/>
          <a:p>
            <a:pPr algn="ctr"/>
            <a:r>
              <a:rPr lang="fr-FR" dirty="0" smtClean="0"/>
              <a:t>Plate forme: Jade </a:t>
            </a:r>
            <a:br>
              <a:rPr lang="fr-FR" dirty="0" smtClean="0"/>
            </a:br>
            <a:r>
              <a:rPr lang="fr-FR" b="1" dirty="0" smtClean="0">
                <a:solidFill>
                  <a:srgbClr val="CC0066"/>
                </a:solidFill>
              </a:rPr>
              <a:t>Démarrer un agent au sein du RMA 1 </a:t>
            </a:r>
            <a:endParaRPr lang="fr-FR" b="1" dirty="0">
              <a:solidFill>
                <a:srgbClr val="CC0066"/>
              </a:solidFill>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500034" y="1357298"/>
            <a:ext cx="8001024"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428596" y="1285836"/>
            <a:ext cx="8358246" cy="5572164"/>
          </a:xfrm>
          <a:prstGeom prst="rect">
            <a:avLst/>
          </a:prstGeom>
          <a:noFill/>
          <a:ln w="9525">
            <a:noFill/>
            <a:miter lim="800000"/>
            <a:headEnd/>
            <a:tailEnd/>
          </a:ln>
          <a:effectLst/>
        </p:spPr>
      </p:pic>
      <p:sp>
        <p:nvSpPr>
          <p:cNvPr id="5" name="Titre 1"/>
          <p:cNvSpPr>
            <a:spLocks noGrp="1"/>
          </p:cNvSpPr>
          <p:nvPr>
            <p:ph type="title"/>
          </p:nvPr>
        </p:nvSpPr>
        <p:spPr>
          <a:xfrm>
            <a:off x="171416" y="0"/>
            <a:ext cx="8972584" cy="1143000"/>
          </a:xfrm>
        </p:spPr>
        <p:txBody>
          <a:bodyPr>
            <a:normAutofit/>
          </a:bodyPr>
          <a:lstStyle/>
          <a:p>
            <a:pPr algn="ctr"/>
            <a:r>
              <a:rPr lang="fr-FR" dirty="0" smtClean="0"/>
              <a:t>Plate forme: Jade </a:t>
            </a:r>
            <a:br>
              <a:rPr lang="fr-FR" dirty="0" smtClean="0"/>
            </a:br>
            <a:r>
              <a:rPr lang="fr-FR" b="1" dirty="0" smtClean="0">
                <a:solidFill>
                  <a:srgbClr val="CC0066"/>
                </a:solidFill>
              </a:rPr>
              <a:t>Démarrer un agent au sein du RMA 2 </a:t>
            </a:r>
            <a:endParaRPr lang="fr-FR" b="1" dirty="0">
              <a:solidFill>
                <a:srgbClr val="CC006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3"/>
          <a:srcRect/>
          <a:stretch>
            <a:fillRect/>
          </a:stretch>
        </p:blipFill>
        <p:spPr bwMode="auto">
          <a:xfrm>
            <a:off x="142876" y="1000108"/>
            <a:ext cx="8643966" cy="5715040"/>
          </a:xfrm>
          <a:prstGeom prst="rect">
            <a:avLst/>
          </a:prstGeom>
          <a:noFill/>
          <a:ln w="9525">
            <a:noFill/>
            <a:miter lim="800000"/>
            <a:headEnd/>
            <a:tailEnd/>
          </a:ln>
          <a:effectLst/>
        </p:spPr>
      </p:pic>
      <p:sp>
        <p:nvSpPr>
          <p:cNvPr id="5" name="Titre 1"/>
          <p:cNvSpPr txBox="1">
            <a:spLocks/>
          </p:cNvSpPr>
          <p:nvPr/>
        </p:nvSpPr>
        <p:spPr>
          <a:xfrm>
            <a:off x="171416" y="-214338"/>
            <a:ext cx="8972584"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Plate forme: Jade </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1" i="0" u="none" strike="noStrike" kern="1200" cap="small" spc="0" normalizeH="0" baseline="0" noProof="0" dirty="0" smtClean="0">
                <a:ln>
                  <a:noFill/>
                </a:ln>
                <a:solidFill>
                  <a:srgbClr val="CC0066"/>
                </a:solidFill>
                <a:effectLst/>
                <a:uLnTx/>
                <a:uFillTx/>
                <a:latin typeface="+mj-lt"/>
                <a:ea typeface="+mj-ea"/>
                <a:cs typeface="+mj-cs"/>
              </a:rPr>
              <a:t>Démarrer un agent au sein du RMA 3 </a:t>
            </a:r>
            <a:endParaRPr kumimoji="0" lang="fr-FR" sz="3000" b="1" i="0" u="none" strike="noStrike" kern="1200" cap="small" spc="0" normalizeH="0" baseline="0" noProof="0" dirty="0">
              <a:ln>
                <a:noFill/>
              </a:ln>
              <a:solidFill>
                <a:srgbClr val="CC0066"/>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642910" y="1142984"/>
            <a:ext cx="7715304" cy="5357850"/>
          </a:xfrm>
          <a:prstGeom prst="rect">
            <a:avLst/>
          </a:prstGeom>
          <a:noFill/>
          <a:ln w="9525">
            <a:noFill/>
            <a:miter lim="800000"/>
            <a:headEnd/>
            <a:tailEnd/>
          </a:ln>
          <a:effectLst/>
        </p:spPr>
      </p:pic>
      <p:sp>
        <p:nvSpPr>
          <p:cNvPr id="5" name="Titre 1"/>
          <p:cNvSpPr txBox="1">
            <a:spLocks/>
          </p:cNvSpPr>
          <p:nvPr/>
        </p:nvSpPr>
        <p:spPr>
          <a:xfrm>
            <a:off x="171416" y="-71454"/>
            <a:ext cx="8972584"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Plate forme: Jade </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1" i="0" u="none" strike="noStrike" kern="1200" cap="small" spc="0" normalizeH="0" baseline="0" noProof="0" dirty="0" smtClean="0">
                <a:ln>
                  <a:noFill/>
                </a:ln>
                <a:solidFill>
                  <a:srgbClr val="CC0066"/>
                </a:solidFill>
                <a:effectLst/>
                <a:uLnTx/>
                <a:uFillTx/>
                <a:latin typeface="+mj-lt"/>
                <a:ea typeface="+mj-ea"/>
                <a:cs typeface="+mj-cs"/>
              </a:rPr>
              <a:t>Démarrer un agent au sein du RMA 3 </a:t>
            </a:r>
            <a:endParaRPr kumimoji="0" lang="fr-FR" sz="3000" b="1" i="0" u="none" strike="noStrike" kern="1200" cap="small" spc="0" normalizeH="0" baseline="0" noProof="0" dirty="0">
              <a:ln>
                <a:noFill/>
              </a:ln>
              <a:solidFill>
                <a:srgbClr val="CC0066"/>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28652"/>
            <a:ext cx="7901014" cy="1143000"/>
          </a:xfrm>
        </p:spPr>
        <p:txBody>
          <a:bodyPr>
            <a:normAutofit/>
          </a:bodyPr>
          <a:lstStyle/>
          <a:p>
            <a:pPr algn="ctr"/>
            <a:r>
              <a:rPr lang="fr-FR" dirty="0" smtClean="0"/>
              <a:t>Plate forme Jade :</a:t>
            </a:r>
            <a:r>
              <a:rPr lang="fr-FR" b="1" dirty="0" smtClean="0">
                <a:solidFill>
                  <a:srgbClr val="CC0066"/>
                </a:solidFill>
              </a:rPr>
              <a:t>Les packages jade </a:t>
            </a:r>
            <a:endParaRPr lang="fr-FR" dirty="0">
              <a:solidFill>
                <a:srgbClr val="CC0066"/>
              </a:solidFill>
            </a:endParaRPr>
          </a:p>
        </p:txBody>
      </p:sp>
      <p:sp>
        <p:nvSpPr>
          <p:cNvPr id="3" name="Espace réservé du contenu 2"/>
          <p:cNvSpPr>
            <a:spLocks noGrp="1"/>
          </p:cNvSpPr>
          <p:nvPr>
            <p:ph sz="quarter" idx="1"/>
          </p:nvPr>
        </p:nvSpPr>
        <p:spPr>
          <a:xfrm>
            <a:off x="457200" y="571480"/>
            <a:ext cx="7901014" cy="6500858"/>
          </a:xfrm>
        </p:spPr>
        <p:txBody>
          <a:bodyPr>
            <a:normAutofit fontScale="62500" lnSpcReduction="20000"/>
          </a:bodyPr>
          <a:lstStyle/>
          <a:p>
            <a:pPr algn="just"/>
            <a:endParaRPr lang="fr-FR" dirty="0" smtClean="0"/>
          </a:p>
          <a:p>
            <a:pPr algn="just"/>
            <a:r>
              <a:rPr lang="fr-FR" sz="2900" b="1" dirty="0" err="1" smtClean="0"/>
              <a:t>jade.core</a:t>
            </a:r>
            <a:r>
              <a:rPr lang="fr-FR" sz="2900" b="1" dirty="0" smtClean="0"/>
              <a:t> :</a:t>
            </a:r>
          </a:p>
          <a:p>
            <a:pPr algn="just">
              <a:buNone/>
            </a:pPr>
            <a:r>
              <a:rPr lang="fr-FR" sz="2900" dirty="0" smtClean="0"/>
              <a:t>             implante le noyau du </a:t>
            </a:r>
            <a:r>
              <a:rPr lang="fr-FR" sz="2900" dirty="0" err="1" smtClean="0"/>
              <a:t>systeme</a:t>
            </a:r>
            <a:r>
              <a:rPr lang="fr-FR" sz="2900" dirty="0" smtClean="0"/>
              <a:t> et possède les classes</a:t>
            </a:r>
            <a:r>
              <a:rPr lang="fr-FR" sz="2900" b="1" dirty="0" smtClean="0"/>
              <a:t> 'Agent'</a:t>
            </a:r>
            <a:r>
              <a:rPr lang="fr-FR" sz="2900" dirty="0" smtClean="0"/>
              <a:t> et </a:t>
            </a:r>
            <a:r>
              <a:rPr lang="fr-FR" sz="2900" b="1" dirty="0" smtClean="0"/>
              <a:t>'</a:t>
            </a:r>
            <a:r>
              <a:rPr lang="fr-FR" sz="2900" b="1" dirty="0" err="1" smtClean="0"/>
              <a:t>behaviours</a:t>
            </a:r>
            <a:r>
              <a:rPr lang="fr-FR" sz="2900" dirty="0" smtClean="0"/>
              <a:t> ‘ et contient le  sous package :</a:t>
            </a:r>
          </a:p>
          <a:p>
            <a:pPr algn="just">
              <a:buNone/>
            </a:pPr>
            <a:r>
              <a:rPr lang="fr-FR" sz="2900" dirty="0" smtClean="0"/>
              <a:t>                                         </a:t>
            </a:r>
            <a:r>
              <a:rPr lang="fr-FR" sz="2900" dirty="0" err="1" smtClean="0"/>
              <a:t>jade.core.behaviours</a:t>
            </a:r>
            <a:r>
              <a:rPr lang="fr-FR" sz="2900" dirty="0" smtClean="0"/>
              <a:t> </a:t>
            </a:r>
          </a:p>
          <a:p>
            <a:pPr algn="just"/>
            <a:r>
              <a:rPr lang="fr-FR" sz="2900" dirty="0" smtClean="0"/>
              <a:t> </a:t>
            </a:r>
            <a:r>
              <a:rPr lang="fr-FR" sz="2900" b="1" dirty="0" err="1" smtClean="0">
                <a:solidFill>
                  <a:srgbClr val="CC0066"/>
                </a:solidFill>
              </a:rPr>
              <a:t>jade.lang</a:t>
            </a:r>
            <a:r>
              <a:rPr lang="fr-FR" sz="2900" b="1" dirty="0" smtClean="0">
                <a:solidFill>
                  <a:srgbClr val="CC0066"/>
                </a:solidFill>
              </a:rPr>
              <a:t>.</a:t>
            </a:r>
          </a:p>
          <a:p>
            <a:pPr algn="just">
              <a:buNone/>
            </a:pPr>
            <a:r>
              <a:rPr lang="fr-FR" sz="2900" dirty="0" smtClean="0"/>
              <a:t>            contient un sous package  </a:t>
            </a:r>
            <a:r>
              <a:rPr lang="fr-FR" sz="2900" b="1" dirty="0" err="1" smtClean="0">
                <a:solidFill>
                  <a:srgbClr val="CC0066"/>
                </a:solidFill>
              </a:rPr>
              <a:t>jade.lang.acl</a:t>
            </a:r>
            <a:r>
              <a:rPr lang="fr-FR" sz="2900" b="1" dirty="0" smtClean="0">
                <a:solidFill>
                  <a:srgbClr val="CC0066"/>
                </a:solidFill>
              </a:rPr>
              <a:t>  </a:t>
            </a:r>
            <a:r>
              <a:rPr lang="fr-FR" sz="2900" dirty="0" smtClean="0"/>
              <a:t>pour chaque langage de communication utilisé par jade</a:t>
            </a:r>
          </a:p>
          <a:p>
            <a:pPr algn="just"/>
            <a:r>
              <a:rPr lang="fr-FR" sz="2900" dirty="0" err="1" smtClean="0">
                <a:solidFill>
                  <a:srgbClr val="CC0066"/>
                </a:solidFill>
              </a:rPr>
              <a:t>jade.content</a:t>
            </a:r>
            <a:r>
              <a:rPr lang="fr-FR" sz="2900" dirty="0" smtClean="0">
                <a:solidFill>
                  <a:srgbClr val="CC0066"/>
                </a:solidFill>
              </a:rPr>
              <a:t> </a:t>
            </a:r>
          </a:p>
          <a:p>
            <a:pPr algn="just">
              <a:buNone/>
            </a:pPr>
            <a:r>
              <a:rPr lang="fr-FR" sz="2900" dirty="0" smtClean="0"/>
              <a:t>      contient l'ensemble du classes qui définissent les ontologie.</a:t>
            </a:r>
          </a:p>
          <a:p>
            <a:pPr algn="just"/>
            <a:r>
              <a:rPr lang="fr-FR" sz="2900" b="1" dirty="0" smtClean="0">
                <a:solidFill>
                  <a:srgbClr val="CC0066"/>
                </a:solidFill>
              </a:rPr>
              <a:t>jade.gui </a:t>
            </a:r>
          </a:p>
          <a:p>
            <a:pPr algn="just">
              <a:buNone/>
            </a:pPr>
            <a:r>
              <a:rPr lang="fr-FR" sz="2900" dirty="0" smtClean="0"/>
              <a:t>      contient les classes utiles pour créer des </a:t>
            </a:r>
            <a:r>
              <a:rPr lang="fr-FR" sz="2900" dirty="0" err="1" smtClean="0"/>
              <a:t>GUIs</a:t>
            </a:r>
            <a:r>
              <a:rPr lang="fr-FR" sz="2900" dirty="0" smtClean="0"/>
              <a:t>, l'</a:t>
            </a:r>
            <a:r>
              <a:rPr lang="fr-FR" sz="2900" dirty="0" err="1" smtClean="0"/>
              <a:t>edition</a:t>
            </a:r>
            <a:r>
              <a:rPr lang="fr-FR" sz="2900" dirty="0" smtClean="0"/>
              <a:t> des messages et la description des agents</a:t>
            </a:r>
          </a:p>
          <a:p>
            <a:pPr algn="just"/>
            <a:r>
              <a:rPr lang="fr-FR" sz="2900" b="1" dirty="0" err="1" smtClean="0">
                <a:solidFill>
                  <a:srgbClr val="CC0066"/>
                </a:solidFill>
              </a:rPr>
              <a:t>jade.domain</a:t>
            </a:r>
            <a:r>
              <a:rPr lang="fr-FR" sz="2900" b="1" dirty="0" smtClean="0">
                <a:solidFill>
                  <a:srgbClr val="CC0066"/>
                </a:solidFill>
              </a:rPr>
              <a:t> :</a:t>
            </a:r>
          </a:p>
          <a:p>
            <a:pPr marL="273050" indent="-7938" algn="just">
              <a:buNone/>
            </a:pPr>
            <a:r>
              <a:rPr lang="fr-FR" sz="2900" dirty="0" smtClean="0"/>
              <a:t>    contient toutes les classes java qui </a:t>
            </a:r>
            <a:r>
              <a:rPr lang="fr-FR" sz="2900" dirty="0" err="1" smtClean="0"/>
              <a:t>representent</a:t>
            </a:r>
            <a:r>
              <a:rPr lang="fr-FR" sz="2900" dirty="0" smtClean="0"/>
              <a:t> les </a:t>
            </a:r>
            <a:r>
              <a:rPr lang="fr-FR" sz="2900" dirty="0" err="1" smtClean="0"/>
              <a:t>entites</a:t>
            </a:r>
            <a:r>
              <a:rPr lang="fr-FR" sz="2900" dirty="0" smtClean="0"/>
              <a:t>  agent management définies par FIPA particulièrement AMS, DF.</a:t>
            </a:r>
          </a:p>
          <a:p>
            <a:pPr algn="just"/>
            <a:r>
              <a:rPr lang="fr-FR" sz="2900" b="1" dirty="0" smtClean="0">
                <a:solidFill>
                  <a:srgbClr val="CC0066"/>
                </a:solidFill>
              </a:rPr>
              <a:t>jade.mtp </a:t>
            </a:r>
          </a:p>
          <a:p>
            <a:pPr algn="just">
              <a:buNone/>
            </a:pPr>
            <a:r>
              <a:rPr lang="fr-FR" sz="2900" b="1" dirty="0" smtClean="0">
                <a:solidFill>
                  <a:srgbClr val="CC0066"/>
                </a:solidFill>
              </a:rPr>
              <a:t>      </a:t>
            </a:r>
            <a:r>
              <a:rPr lang="fr-FR" sz="2900" dirty="0" smtClean="0"/>
              <a:t>contient une interface java que chaque MIP (MESSAGE TRANSPORT PROTOCOL) doit implémenter. </a:t>
            </a:r>
          </a:p>
          <a:p>
            <a:pPr algn="just"/>
            <a:r>
              <a:rPr lang="fr-FR" sz="2900" b="1" dirty="0" err="1" smtClean="0">
                <a:solidFill>
                  <a:srgbClr val="CC0066"/>
                </a:solidFill>
              </a:rPr>
              <a:t>jade.proto</a:t>
            </a:r>
            <a:endParaRPr lang="fr-FR" sz="2900" b="1" dirty="0" smtClean="0">
              <a:solidFill>
                <a:srgbClr val="CC0066"/>
              </a:solidFill>
            </a:endParaRPr>
          </a:p>
          <a:p>
            <a:pPr algn="just">
              <a:buNone/>
            </a:pPr>
            <a:r>
              <a:rPr lang="fr-FR" sz="2900" dirty="0" smtClean="0"/>
              <a:t>      contient les classes qui </a:t>
            </a:r>
            <a:r>
              <a:rPr lang="fr-FR" sz="2900" dirty="0" err="1" smtClean="0"/>
              <a:t>modelisent</a:t>
            </a:r>
            <a:r>
              <a:rPr lang="fr-FR" sz="2900" dirty="0" smtClean="0"/>
              <a:t> les protocoles standards d'interaction, et permettre aux pro</a:t>
            </a:r>
            <a:r>
              <a:rPr lang="fr-FR" sz="2900" baseline="-25000" dirty="0" smtClean="0"/>
              <a:t>g</a:t>
            </a:r>
            <a:r>
              <a:rPr lang="fr-FR" sz="2900" dirty="0" smtClean="0"/>
              <a:t>rammeurs d'ajouter d'autres protocoles.</a:t>
            </a:r>
            <a:endParaRPr lang="fr-FR" sz="2900" i="1" dirty="0" smtClean="0"/>
          </a:p>
          <a:p>
            <a:pPr algn="just"/>
            <a:endParaRPr lang="fr-FR" dirty="0"/>
          </a:p>
        </p:txBody>
      </p:sp>
      <p:sp>
        <p:nvSpPr>
          <p:cNvPr id="4" name="Ellipse 3"/>
          <p:cNvSpPr/>
          <p:nvPr/>
        </p:nvSpPr>
        <p:spPr>
          <a:xfrm>
            <a:off x="357158" y="642918"/>
            <a:ext cx="2286016" cy="714380"/>
          </a:xfrm>
          <a:prstGeom prst="ellipse">
            <a:avLst/>
          </a:prstGeom>
          <a:no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llipse 4"/>
          <p:cNvSpPr/>
          <p:nvPr/>
        </p:nvSpPr>
        <p:spPr>
          <a:xfrm>
            <a:off x="428596" y="1857364"/>
            <a:ext cx="2286016" cy="428628"/>
          </a:xfrm>
          <a:prstGeom prst="ellipse">
            <a:avLst/>
          </a:prstGeom>
          <a:no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Ellipse 5"/>
          <p:cNvSpPr/>
          <p:nvPr/>
        </p:nvSpPr>
        <p:spPr>
          <a:xfrm>
            <a:off x="357158" y="3214686"/>
            <a:ext cx="2286016" cy="428628"/>
          </a:xfrm>
          <a:prstGeom prst="ellipse">
            <a:avLst/>
          </a:prstGeom>
          <a:no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214"/>
            <a:ext cx="7467600" cy="1143000"/>
          </a:xfrm>
        </p:spPr>
        <p:txBody>
          <a:bodyPr/>
          <a:lstStyle/>
          <a:p>
            <a:pPr algn="ctr"/>
            <a:r>
              <a:rPr lang="fr-FR" dirty="0" smtClean="0"/>
              <a:t>Plate-forme  SMA</a:t>
            </a:r>
            <a:endParaRPr lang="fr-FR" dirty="0"/>
          </a:p>
        </p:txBody>
      </p:sp>
      <p:sp>
        <p:nvSpPr>
          <p:cNvPr id="3" name="Espace réservé du contenu 2"/>
          <p:cNvSpPr>
            <a:spLocks noGrp="1"/>
          </p:cNvSpPr>
          <p:nvPr>
            <p:ph sz="quarter" idx="1"/>
          </p:nvPr>
        </p:nvSpPr>
        <p:spPr>
          <a:xfrm>
            <a:off x="357158" y="1071546"/>
            <a:ext cx="8215370" cy="4873752"/>
          </a:xfrm>
        </p:spPr>
        <p:txBody>
          <a:bodyPr>
            <a:normAutofit/>
          </a:bodyPr>
          <a:lstStyle/>
          <a:p>
            <a:pPr algn="just">
              <a:buBlip>
                <a:blip r:embed="rId3"/>
              </a:buBlip>
            </a:pPr>
            <a:r>
              <a:rPr lang="fr-FR" dirty="0" smtClean="0"/>
              <a:t>une infrastructure de logiciels utilisée comme environnement pour le déploiement et l'exécution d'un ensemble d'agents.</a:t>
            </a:r>
          </a:p>
          <a:p>
            <a:pPr algn="just">
              <a:buBlip>
                <a:blip r:embed="rId3"/>
              </a:buBlip>
            </a:pPr>
            <a:r>
              <a:rPr lang="fr-FR" dirty="0" smtClean="0"/>
              <a:t>Quelque plates-formes:</a:t>
            </a:r>
          </a:p>
          <a:p>
            <a:pPr marL="273050" indent="-3175" algn="just">
              <a:buSzPct val="100000"/>
              <a:buFont typeface="Arial" pitchFamily="34" charset="0"/>
              <a:buChar char="•"/>
            </a:pPr>
            <a:r>
              <a:rPr lang="fr-FR" dirty="0" smtClean="0"/>
              <a:t>  Agent </a:t>
            </a:r>
            <a:r>
              <a:rPr lang="fr-FR" dirty="0" err="1" smtClean="0"/>
              <a:t>Builder</a:t>
            </a:r>
            <a:r>
              <a:rPr lang="fr-FR" dirty="0" smtClean="0"/>
              <a:t> : (entièrement programmé en Java)</a:t>
            </a:r>
          </a:p>
          <a:p>
            <a:pPr marL="633413" indent="-3175" algn="just">
              <a:buNone/>
            </a:pPr>
            <a:r>
              <a:rPr lang="fr-FR" dirty="0" smtClean="0"/>
              <a:t>    </a:t>
            </a:r>
            <a:r>
              <a:rPr lang="fr-FR" dirty="0" smtClean="0">
                <a:hlinkClick r:id="rId4"/>
              </a:rPr>
              <a:t>http://www.agentbuilder.com</a:t>
            </a:r>
            <a:endParaRPr lang="fr-FR" dirty="0" smtClean="0"/>
          </a:p>
          <a:p>
            <a:pPr marL="273050" indent="87313" algn="just">
              <a:buFont typeface="Arial" pitchFamily="34" charset="0"/>
              <a:buChar char="•"/>
            </a:pPr>
            <a:r>
              <a:rPr lang="fr-FR" dirty="0" smtClean="0"/>
              <a:t>JAT : Java Agent Template</a:t>
            </a:r>
          </a:p>
          <a:p>
            <a:pPr marL="633413" indent="87313" algn="just">
              <a:buFont typeface="Wingdings" pitchFamily="2" charset="2"/>
              <a:buChar char="ü"/>
            </a:pPr>
            <a:r>
              <a:rPr lang="fr-FR" dirty="0" smtClean="0"/>
              <a:t> </a:t>
            </a:r>
            <a:r>
              <a:rPr lang="fr-FR" dirty="0" smtClean="0">
                <a:hlinkClick r:id="rId5"/>
              </a:rPr>
              <a:t>http://www-cdr.stanford.edu/ABE/JavaAgent.html</a:t>
            </a:r>
            <a:endParaRPr lang="fr-FR" dirty="0" smtClean="0"/>
          </a:p>
          <a:p>
            <a:pPr marL="273050" indent="-93663" algn="just">
              <a:buFont typeface="Arial" pitchFamily="34" charset="0"/>
              <a:buChar char="•"/>
            </a:pPr>
            <a:r>
              <a:rPr lang="fr-FR" dirty="0" smtClean="0"/>
              <a:t> Java Intelligent Agent Library(les agents mobiles)</a:t>
            </a:r>
          </a:p>
          <a:p>
            <a:pPr marL="630238" indent="0" algn="just">
              <a:buFont typeface="Wingdings" pitchFamily="2" charset="2"/>
              <a:buChar char="ü"/>
            </a:pPr>
            <a:r>
              <a:rPr lang="fr-FR" dirty="0" smtClean="0"/>
              <a:t> </a:t>
            </a:r>
            <a:r>
              <a:rPr lang="fr-FR" dirty="0" smtClean="0">
                <a:hlinkClick r:id="rId6"/>
              </a:rPr>
              <a:t>http://www.bitpix.com/business/main/bitpix.htm</a:t>
            </a:r>
            <a:endParaRPr lang="fr-FR" dirty="0" smtClean="0"/>
          </a:p>
          <a:p>
            <a:pPr marL="630238" indent="0" algn="just">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28596" y="1000108"/>
            <a:ext cx="8143932" cy="785818"/>
          </a:xfrm>
        </p:spPr>
        <p:txBody>
          <a:bodyPr>
            <a:normAutofit fontScale="92500" lnSpcReduction="10000"/>
          </a:bodyPr>
          <a:lstStyle/>
          <a:p>
            <a:r>
              <a:rPr lang="fr-FR" dirty="0" smtClean="0"/>
              <a:t>1 agent = 1 thread implémenté en JAVA  dans JADE</a:t>
            </a:r>
          </a:p>
          <a:p>
            <a:pPr>
              <a:buNone/>
            </a:pPr>
            <a:r>
              <a:rPr lang="fr-FR" dirty="0" smtClean="0"/>
              <a:t> </a:t>
            </a:r>
          </a:p>
          <a:p>
            <a:endParaRPr lang="fr-FR" dirty="0"/>
          </a:p>
        </p:txBody>
      </p:sp>
      <p:sp>
        <p:nvSpPr>
          <p:cNvPr id="4" name="Titre 1"/>
          <p:cNvSpPr>
            <a:spLocks noGrp="1"/>
          </p:cNvSpPr>
          <p:nvPr>
            <p:ph type="title"/>
          </p:nvPr>
        </p:nvSpPr>
        <p:spPr>
          <a:xfrm>
            <a:off x="285720" y="71446"/>
            <a:ext cx="8686800" cy="714348"/>
          </a:xfrm>
        </p:spPr>
        <p:txBody>
          <a:bodyPr>
            <a:normAutofit/>
          </a:bodyPr>
          <a:lstStyle/>
          <a:p>
            <a:pPr algn="ctr"/>
            <a:r>
              <a:rPr lang="fr-FR" dirty="0" smtClean="0"/>
              <a:t>Plate forme Jade :</a:t>
            </a:r>
            <a:r>
              <a:rPr lang="fr-FR" b="1" dirty="0" smtClean="0">
                <a:solidFill>
                  <a:srgbClr val="CC0066"/>
                </a:solidFill>
              </a:rPr>
              <a:t>Un agent dans jade </a:t>
            </a:r>
            <a:endParaRPr lang="fr-FR" b="1" dirty="0">
              <a:solidFill>
                <a:srgbClr val="CC0066"/>
              </a:solidFill>
            </a:endParaRPr>
          </a:p>
        </p:txBody>
      </p:sp>
      <p:pic>
        <p:nvPicPr>
          <p:cNvPr id="9218" name="Picture 2"/>
          <p:cNvPicPr>
            <a:picLocks noChangeAspect="1" noChangeArrowheads="1"/>
          </p:cNvPicPr>
          <p:nvPr/>
        </p:nvPicPr>
        <p:blipFill>
          <a:blip r:embed="rId2"/>
          <a:srcRect/>
          <a:stretch>
            <a:fillRect/>
          </a:stretch>
        </p:blipFill>
        <p:spPr bwMode="auto">
          <a:xfrm>
            <a:off x="500034" y="1500174"/>
            <a:ext cx="7667625" cy="5072074"/>
          </a:xfrm>
          <a:prstGeom prst="rect">
            <a:avLst/>
          </a:prstGeom>
          <a:noFill/>
          <a:ln w="9525">
            <a:noFill/>
            <a:miter lim="800000"/>
            <a:headEnd/>
            <a:tailEnd/>
          </a:ln>
          <a:effectLst/>
        </p:spPr>
      </p:pic>
      <p:sp>
        <p:nvSpPr>
          <p:cNvPr id="7" name="Rectangle 6"/>
          <p:cNvSpPr/>
          <p:nvPr/>
        </p:nvSpPr>
        <p:spPr>
          <a:xfrm>
            <a:off x="571472" y="1571612"/>
            <a:ext cx="7429536" cy="4801314"/>
          </a:xfrm>
          <a:prstGeom prst="rect">
            <a:avLst/>
          </a:prstGeom>
        </p:spPr>
        <p:txBody>
          <a:bodyPr wrap="square">
            <a:spAutoFit/>
          </a:bodyPr>
          <a:lstStyle/>
          <a:p>
            <a:r>
              <a:rPr lang="fr-FR" b="1" dirty="0" smtClean="0"/>
              <a:t>package </a:t>
            </a:r>
            <a:r>
              <a:rPr lang="fr-FR" b="1" dirty="0" err="1" smtClean="0"/>
              <a:t>proces</a:t>
            </a:r>
            <a:r>
              <a:rPr lang="fr-FR" b="1" dirty="0" smtClean="0"/>
              <a:t>;</a:t>
            </a:r>
          </a:p>
          <a:p>
            <a:endParaRPr lang="fr-FR" b="1" dirty="0" smtClean="0"/>
          </a:p>
          <a:p>
            <a:r>
              <a:rPr lang="fr-FR" b="1" dirty="0" smtClean="0"/>
              <a:t>import </a:t>
            </a:r>
            <a:r>
              <a:rPr lang="fr-FR" b="1" dirty="0" err="1" smtClean="0"/>
              <a:t>jade.core.Agent</a:t>
            </a:r>
            <a:r>
              <a:rPr lang="fr-FR" b="1" dirty="0" smtClean="0"/>
              <a:t>;</a:t>
            </a:r>
          </a:p>
          <a:p>
            <a:endParaRPr lang="fr-FR" b="1" dirty="0" smtClean="0"/>
          </a:p>
          <a:p>
            <a:r>
              <a:rPr lang="en-US" b="1" dirty="0" smtClean="0"/>
              <a:t>public class </a:t>
            </a:r>
            <a:r>
              <a:rPr lang="en-US" b="1" u="sng" dirty="0" err="1" smtClean="0"/>
              <a:t>tpmaster</a:t>
            </a:r>
            <a:r>
              <a:rPr lang="en-US" b="1" u="sng" dirty="0" smtClean="0"/>
              <a:t> extends Agent {</a:t>
            </a:r>
          </a:p>
          <a:p>
            <a:r>
              <a:rPr lang="fr-FR" b="1" dirty="0" err="1" smtClean="0"/>
              <a:t>protected</a:t>
            </a:r>
            <a:r>
              <a:rPr lang="fr-FR" b="1" dirty="0" smtClean="0"/>
              <a:t> </a:t>
            </a:r>
            <a:r>
              <a:rPr lang="fr-FR" b="1" dirty="0" err="1" smtClean="0"/>
              <a:t>void</a:t>
            </a:r>
            <a:r>
              <a:rPr lang="fr-FR" b="1" dirty="0" smtClean="0"/>
              <a:t> setup(){</a:t>
            </a:r>
          </a:p>
          <a:p>
            <a:r>
              <a:rPr lang="fr-FR" b="1" dirty="0" smtClean="0"/>
              <a:t>// </a:t>
            </a:r>
            <a:r>
              <a:rPr lang="fr-FR" b="1" u="sng" dirty="0" smtClean="0"/>
              <a:t>Initialisation de l’agent</a:t>
            </a:r>
          </a:p>
          <a:p>
            <a:r>
              <a:rPr lang="fr-FR" b="1" dirty="0" smtClean="0"/>
              <a:t>System.</a:t>
            </a:r>
            <a:r>
              <a:rPr lang="fr-FR" b="1" i="1" dirty="0" smtClean="0"/>
              <a:t>out.println(</a:t>
            </a:r>
            <a:r>
              <a:rPr lang="fr-FR" b="1" i="1" dirty="0" err="1" smtClean="0"/>
              <a:t>this.getAID</a:t>
            </a:r>
            <a:r>
              <a:rPr lang="fr-FR" b="1" i="1" dirty="0" smtClean="0"/>
              <a:t>()+ "</a:t>
            </a:r>
            <a:r>
              <a:rPr lang="fr-FR" b="1" i="1" dirty="0" err="1" smtClean="0"/>
              <a:t>ready</a:t>
            </a:r>
            <a:r>
              <a:rPr lang="fr-FR" b="1" i="1" dirty="0" smtClean="0"/>
              <a:t>");</a:t>
            </a:r>
          </a:p>
          <a:p>
            <a:r>
              <a:rPr lang="fr-FR" b="1" dirty="0" smtClean="0"/>
              <a:t>                                          }</a:t>
            </a:r>
          </a:p>
          <a:p>
            <a:r>
              <a:rPr lang="fr-FR" b="1" dirty="0" err="1" smtClean="0"/>
              <a:t>protected</a:t>
            </a:r>
            <a:r>
              <a:rPr lang="fr-FR" b="1" dirty="0" smtClean="0"/>
              <a:t> </a:t>
            </a:r>
            <a:r>
              <a:rPr lang="fr-FR" b="1" dirty="0" err="1" smtClean="0"/>
              <a:t>void</a:t>
            </a:r>
            <a:r>
              <a:rPr lang="fr-FR" b="1" dirty="0" smtClean="0"/>
              <a:t> </a:t>
            </a:r>
            <a:r>
              <a:rPr lang="fr-FR" b="1" dirty="0" err="1" smtClean="0"/>
              <a:t>takeDown</a:t>
            </a:r>
            <a:r>
              <a:rPr lang="fr-FR" b="1" dirty="0" smtClean="0"/>
              <a:t>(){</a:t>
            </a:r>
          </a:p>
          <a:p>
            <a:r>
              <a:rPr lang="fr-FR" b="1" dirty="0" smtClean="0"/>
              <a:t>// </a:t>
            </a:r>
            <a:r>
              <a:rPr lang="fr-FR" b="1" u="sng" dirty="0" smtClean="0"/>
              <a:t>Traitement de fin</a:t>
            </a:r>
          </a:p>
          <a:p>
            <a:r>
              <a:rPr lang="fr-FR" b="1" dirty="0" smtClean="0"/>
              <a:t> System.</a:t>
            </a:r>
            <a:r>
              <a:rPr lang="fr-FR" b="1" i="1" dirty="0" smtClean="0"/>
              <a:t>out.println(</a:t>
            </a:r>
            <a:r>
              <a:rPr lang="fr-FR" b="1" i="1" dirty="0" err="1" smtClean="0"/>
              <a:t>this.getName</a:t>
            </a:r>
            <a:r>
              <a:rPr lang="fr-FR" b="1" i="1" dirty="0" smtClean="0"/>
              <a:t>()+</a:t>
            </a:r>
          </a:p>
          <a:p>
            <a:r>
              <a:rPr lang="fr-FR" b="1" dirty="0" smtClean="0"/>
              <a:t> "</a:t>
            </a:r>
            <a:r>
              <a:rPr lang="fr-FR" b="1" dirty="0" err="1" smtClean="0"/>
              <a:t>done</a:t>
            </a:r>
            <a:r>
              <a:rPr lang="fr-FR" b="1" dirty="0" smtClean="0"/>
              <a:t>");</a:t>
            </a:r>
          </a:p>
          <a:p>
            <a:r>
              <a:rPr lang="fr-FR" b="1" dirty="0" smtClean="0"/>
              <a:t>                                                  }</a:t>
            </a:r>
          </a:p>
          <a:p>
            <a:endParaRPr lang="fr-FR" b="1" dirty="0" smtClean="0"/>
          </a:p>
          <a:p>
            <a:endParaRPr lang="fr-FR" b="1" dirty="0" smtClean="0"/>
          </a:p>
          <a:p>
            <a:r>
              <a:rPr lang="fr-FR" b="1" dirty="0" smtClean="0"/>
              <a:t>                                                                   }</a:t>
            </a:r>
            <a:endParaRPr lang="fr-FR" b="1" dirty="0"/>
          </a:p>
        </p:txBody>
      </p:sp>
      <p:pic>
        <p:nvPicPr>
          <p:cNvPr id="9220" name="Picture 4"/>
          <p:cNvPicPr>
            <a:picLocks noChangeAspect="1" noChangeArrowheads="1"/>
          </p:cNvPicPr>
          <p:nvPr/>
        </p:nvPicPr>
        <p:blipFill>
          <a:blip r:embed="rId3"/>
          <a:srcRect/>
          <a:stretch>
            <a:fillRect/>
          </a:stretch>
        </p:blipFill>
        <p:spPr bwMode="auto">
          <a:xfrm>
            <a:off x="428596" y="1571612"/>
            <a:ext cx="8124825" cy="419577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checkerboard(across)">
                                      <p:cBhvr>
                                        <p:cTn id="17" dur="500"/>
                                        <p:tgtEl>
                                          <p:spTgt spid="92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9218"/>
                                        </p:tgtEl>
                                      </p:cBhvr>
                                    </p:animEffect>
                                    <p:set>
                                      <p:cBhvr>
                                        <p:cTn id="22" dur="1" fill="hold">
                                          <p:stCondLst>
                                            <p:cond delay="499"/>
                                          </p:stCondLst>
                                        </p:cTn>
                                        <p:tgtEl>
                                          <p:spTgt spid="9218"/>
                                        </p:tgtEl>
                                        <p:attrNameLst>
                                          <p:attrName>style.visibility</p:attrName>
                                        </p:attrNameLst>
                                      </p:cBhvr>
                                      <p:to>
                                        <p:strVal val="hidden"/>
                                      </p:to>
                                    </p:set>
                                  </p:childTnLst>
                                </p:cTn>
                              </p:par>
                              <p:par>
                                <p:cTn id="23" presetID="5" presetClass="exit" presetSubtype="10" fill="hold" nodeType="withEffect">
                                  <p:stCondLst>
                                    <p:cond delay="0"/>
                                  </p:stCondLst>
                                  <p:childTnLst>
                                    <p:animEffect transition="out" filter="checkerboard(across)">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5" presetClass="entr" presetSubtype="10" fill="hold"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checkerboard(across)">
                                      <p:cBhvr>
                                        <p:cTn id="28" dur="500"/>
                                        <p:tgtEl>
                                          <p:spTgt spid="7">
                                            <p:txEl>
                                              <p:pRg st="0" end="0"/>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checkerboard(across)">
                                      <p:cBhvr>
                                        <p:cTn id="31" dur="500"/>
                                        <p:tgtEl>
                                          <p:spTgt spid="7">
                                            <p:txEl>
                                              <p:pRg st="2" end="2"/>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checkerboard(across)">
                                      <p:cBhvr>
                                        <p:cTn id="34" dur="500"/>
                                        <p:tgtEl>
                                          <p:spTgt spid="7">
                                            <p:txEl>
                                              <p:pRg st="4" end="4"/>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37" dur="500"/>
                                        <p:tgtEl>
                                          <p:spTgt spid="7">
                                            <p:txEl>
                                              <p:pRg st="16"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checkerboard(across)">
                                      <p:cBhvr>
                                        <p:cTn id="42" dur="500"/>
                                        <p:tgtEl>
                                          <p:spTgt spid="7">
                                            <p:txEl>
                                              <p:pRg st="5" end="5"/>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checkerboard(across)">
                                      <p:cBhvr>
                                        <p:cTn id="45" dur="500"/>
                                        <p:tgtEl>
                                          <p:spTgt spid="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7">
                                            <p:txEl>
                                              <p:pRg st="6" end="6"/>
                                            </p:txEl>
                                          </p:spTgt>
                                        </p:tgtEl>
                                        <p:attrNameLst>
                                          <p:attrName>style.visibility</p:attrName>
                                        </p:attrNameLst>
                                      </p:cBhvr>
                                      <p:to>
                                        <p:strVal val="visible"/>
                                      </p:to>
                                    </p:set>
                                    <p:animEffect transition="in" filter="checkerboard(across)">
                                      <p:cBhvr>
                                        <p:cTn id="50" dur="500"/>
                                        <p:tgtEl>
                                          <p:spTgt spid="7">
                                            <p:txEl>
                                              <p:pRg st="6" end="6"/>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checkerboard(across)">
                                      <p:cBhvr>
                                        <p:cTn id="53" dur="500"/>
                                        <p:tgtEl>
                                          <p:spTgt spid="7">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checkerboard(across)">
                                      <p:cBhvr>
                                        <p:cTn id="58" dur="500"/>
                                        <p:tgtEl>
                                          <p:spTgt spid="7">
                                            <p:txEl>
                                              <p:pRg st="9" end="9"/>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61" dur="500"/>
                                        <p:tgtEl>
                                          <p:spTgt spid="7">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66" dur="500"/>
                                        <p:tgtEl>
                                          <p:spTgt spid="7">
                                            <p:txEl>
                                              <p:pRg st="10" end="10"/>
                                            </p:txEl>
                                          </p:spTgt>
                                        </p:tgtEl>
                                      </p:cBhvr>
                                    </p:animEffect>
                                  </p:childTnLst>
                                </p:cTn>
                              </p:par>
                              <p:par>
                                <p:cTn id="67" presetID="5" presetClass="entr" presetSubtype="10" fill="hold" nodeType="withEffect">
                                  <p:stCondLst>
                                    <p:cond delay="0"/>
                                  </p:stCondLst>
                                  <p:childTnLst>
                                    <p:set>
                                      <p:cBhvr>
                                        <p:cTn id="68"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69" dur="500"/>
                                        <p:tgtEl>
                                          <p:spTgt spid="7">
                                            <p:txEl>
                                              <p:pRg st="11" end="11"/>
                                            </p:txEl>
                                          </p:spTgt>
                                        </p:tgtEl>
                                      </p:cBhvr>
                                    </p:animEffect>
                                  </p:childTnLst>
                                </p:cTn>
                              </p:par>
                              <p:par>
                                <p:cTn id="70" presetID="5" presetClass="entr" presetSubtype="10" fill="hold" nodeType="withEffect">
                                  <p:stCondLst>
                                    <p:cond delay="0"/>
                                  </p:stCondLst>
                                  <p:childTnLst>
                                    <p:set>
                                      <p:cBhvr>
                                        <p:cTn id="7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72" dur="500"/>
                                        <p:tgtEl>
                                          <p:spTgt spid="7">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7">
                                            <p:txEl>
                                              <p:pRg st="0" end="0"/>
                                            </p:txEl>
                                          </p:spTgt>
                                        </p:tgtEl>
                                      </p:cBhvr>
                                    </p:animEffect>
                                    <p:set>
                                      <p:cBhvr>
                                        <p:cTn id="77" dur="1" fill="hold">
                                          <p:stCondLst>
                                            <p:cond delay="499"/>
                                          </p:stCondLst>
                                        </p:cTn>
                                        <p:tgtEl>
                                          <p:spTgt spid="7">
                                            <p:txEl>
                                              <p:pRg st="0" end="0"/>
                                            </p:txEl>
                                          </p:spTgt>
                                        </p:tgtEl>
                                        <p:attrNameLst>
                                          <p:attrName>style.visibility</p:attrName>
                                        </p:attrNameLst>
                                      </p:cBhvr>
                                      <p:to>
                                        <p:strVal val="hidden"/>
                                      </p:to>
                                    </p:set>
                                  </p:childTnLst>
                                </p:cTn>
                              </p:par>
                              <p:par>
                                <p:cTn id="78" presetID="5" presetClass="exit" presetSubtype="10" fill="hold" grpId="0" nodeType="withEffect">
                                  <p:stCondLst>
                                    <p:cond delay="0"/>
                                  </p:stCondLst>
                                  <p:childTnLst>
                                    <p:animEffect transition="out" filter="checkerboard(across)">
                                      <p:cBhvr>
                                        <p:cTn id="79" dur="500"/>
                                        <p:tgtEl>
                                          <p:spTgt spid="7">
                                            <p:txEl>
                                              <p:pRg st="2" end="2"/>
                                            </p:txEl>
                                          </p:spTgt>
                                        </p:tgtEl>
                                      </p:cBhvr>
                                    </p:animEffect>
                                    <p:set>
                                      <p:cBhvr>
                                        <p:cTn id="80" dur="1" fill="hold">
                                          <p:stCondLst>
                                            <p:cond delay="499"/>
                                          </p:stCondLst>
                                        </p:cTn>
                                        <p:tgtEl>
                                          <p:spTgt spid="7">
                                            <p:txEl>
                                              <p:pRg st="2" end="2"/>
                                            </p:txEl>
                                          </p:spTgt>
                                        </p:tgtEl>
                                        <p:attrNameLst>
                                          <p:attrName>style.visibility</p:attrName>
                                        </p:attrNameLst>
                                      </p:cBhvr>
                                      <p:to>
                                        <p:strVal val="hidden"/>
                                      </p:to>
                                    </p:set>
                                  </p:childTnLst>
                                </p:cTn>
                              </p:par>
                              <p:par>
                                <p:cTn id="81" presetID="5" presetClass="exit" presetSubtype="10" fill="hold" grpId="0" nodeType="withEffect">
                                  <p:stCondLst>
                                    <p:cond delay="0"/>
                                  </p:stCondLst>
                                  <p:childTnLst>
                                    <p:animEffect transition="out" filter="checkerboard(across)">
                                      <p:cBhvr>
                                        <p:cTn id="82" dur="500"/>
                                        <p:tgtEl>
                                          <p:spTgt spid="7">
                                            <p:txEl>
                                              <p:pRg st="4" end="4"/>
                                            </p:txEl>
                                          </p:spTgt>
                                        </p:tgtEl>
                                      </p:cBhvr>
                                    </p:animEffect>
                                    <p:set>
                                      <p:cBhvr>
                                        <p:cTn id="83" dur="1" fill="hold">
                                          <p:stCondLst>
                                            <p:cond delay="499"/>
                                          </p:stCondLst>
                                        </p:cTn>
                                        <p:tgtEl>
                                          <p:spTgt spid="7">
                                            <p:txEl>
                                              <p:pRg st="4" end="4"/>
                                            </p:txEl>
                                          </p:spTgt>
                                        </p:tgtEl>
                                        <p:attrNameLst>
                                          <p:attrName>style.visibility</p:attrName>
                                        </p:attrNameLst>
                                      </p:cBhvr>
                                      <p:to>
                                        <p:strVal val="hidden"/>
                                      </p:to>
                                    </p:set>
                                  </p:childTnLst>
                                </p:cTn>
                              </p:par>
                              <p:par>
                                <p:cTn id="84" presetID="5" presetClass="exit" presetSubtype="10" fill="hold" grpId="0" nodeType="withEffect">
                                  <p:stCondLst>
                                    <p:cond delay="0"/>
                                  </p:stCondLst>
                                  <p:childTnLst>
                                    <p:animEffect transition="out" filter="checkerboard(across)">
                                      <p:cBhvr>
                                        <p:cTn id="85" dur="500"/>
                                        <p:tgtEl>
                                          <p:spTgt spid="7">
                                            <p:txEl>
                                              <p:pRg st="5" end="5"/>
                                            </p:txEl>
                                          </p:spTgt>
                                        </p:tgtEl>
                                      </p:cBhvr>
                                    </p:animEffect>
                                    <p:set>
                                      <p:cBhvr>
                                        <p:cTn id="86" dur="1" fill="hold">
                                          <p:stCondLst>
                                            <p:cond delay="499"/>
                                          </p:stCondLst>
                                        </p:cTn>
                                        <p:tgtEl>
                                          <p:spTgt spid="7">
                                            <p:txEl>
                                              <p:pRg st="5" end="5"/>
                                            </p:txEl>
                                          </p:spTgt>
                                        </p:tgtEl>
                                        <p:attrNameLst>
                                          <p:attrName>style.visibility</p:attrName>
                                        </p:attrNameLst>
                                      </p:cBhvr>
                                      <p:to>
                                        <p:strVal val="hidden"/>
                                      </p:to>
                                    </p:set>
                                  </p:childTnLst>
                                </p:cTn>
                              </p:par>
                              <p:par>
                                <p:cTn id="87" presetID="5" presetClass="exit" presetSubtype="10" fill="hold" grpId="0" nodeType="withEffect">
                                  <p:stCondLst>
                                    <p:cond delay="0"/>
                                  </p:stCondLst>
                                  <p:childTnLst>
                                    <p:animEffect transition="out" filter="checkerboard(across)">
                                      <p:cBhvr>
                                        <p:cTn id="88" dur="500"/>
                                        <p:tgtEl>
                                          <p:spTgt spid="7">
                                            <p:txEl>
                                              <p:pRg st="6" end="6"/>
                                            </p:txEl>
                                          </p:spTgt>
                                        </p:tgtEl>
                                      </p:cBhvr>
                                    </p:animEffect>
                                    <p:set>
                                      <p:cBhvr>
                                        <p:cTn id="89" dur="1" fill="hold">
                                          <p:stCondLst>
                                            <p:cond delay="499"/>
                                          </p:stCondLst>
                                        </p:cTn>
                                        <p:tgtEl>
                                          <p:spTgt spid="7">
                                            <p:txEl>
                                              <p:pRg st="6" end="6"/>
                                            </p:txEl>
                                          </p:spTgt>
                                        </p:tgtEl>
                                        <p:attrNameLst>
                                          <p:attrName>style.visibility</p:attrName>
                                        </p:attrNameLst>
                                      </p:cBhvr>
                                      <p:to>
                                        <p:strVal val="hidden"/>
                                      </p:to>
                                    </p:set>
                                  </p:childTnLst>
                                </p:cTn>
                              </p:par>
                              <p:par>
                                <p:cTn id="90" presetID="5" presetClass="exit" presetSubtype="10" fill="hold" grpId="0" nodeType="withEffect">
                                  <p:stCondLst>
                                    <p:cond delay="0"/>
                                  </p:stCondLst>
                                  <p:childTnLst>
                                    <p:animEffect transition="out" filter="checkerboard(across)">
                                      <p:cBhvr>
                                        <p:cTn id="91" dur="500"/>
                                        <p:tgtEl>
                                          <p:spTgt spid="7">
                                            <p:txEl>
                                              <p:pRg st="7" end="7"/>
                                            </p:txEl>
                                          </p:spTgt>
                                        </p:tgtEl>
                                      </p:cBhvr>
                                    </p:animEffect>
                                    <p:set>
                                      <p:cBhvr>
                                        <p:cTn id="92" dur="1" fill="hold">
                                          <p:stCondLst>
                                            <p:cond delay="499"/>
                                          </p:stCondLst>
                                        </p:cTn>
                                        <p:tgtEl>
                                          <p:spTgt spid="7">
                                            <p:txEl>
                                              <p:pRg st="7" end="7"/>
                                            </p:txEl>
                                          </p:spTgt>
                                        </p:tgtEl>
                                        <p:attrNameLst>
                                          <p:attrName>style.visibility</p:attrName>
                                        </p:attrNameLst>
                                      </p:cBhvr>
                                      <p:to>
                                        <p:strVal val="hidden"/>
                                      </p:to>
                                    </p:set>
                                  </p:childTnLst>
                                </p:cTn>
                              </p:par>
                              <p:par>
                                <p:cTn id="93" presetID="5" presetClass="exit" presetSubtype="10" fill="hold" grpId="0" nodeType="withEffect">
                                  <p:stCondLst>
                                    <p:cond delay="0"/>
                                  </p:stCondLst>
                                  <p:childTnLst>
                                    <p:animEffect transition="out" filter="checkerboard(across)">
                                      <p:cBhvr>
                                        <p:cTn id="94" dur="500"/>
                                        <p:tgtEl>
                                          <p:spTgt spid="7">
                                            <p:txEl>
                                              <p:pRg st="8" end="8"/>
                                            </p:txEl>
                                          </p:spTgt>
                                        </p:tgtEl>
                                      </p:cBhvr>
                                    </p:animEffect>
                                    <p:set>
                                      <p:cBhvr>
                                        <p:cTn id="95" dur="1" fill="hold">
                                          <p:stCondLst>
                                            <p:cond delay="499"/>
                                          </p:stCondLst>
                                        </p:cTn>
                                        <p:tgtEl>
                                          <p:spTgt spid="7">
                                            <p:txEl>
                                              <p:pRg st="8" end="8"/>
                                            </p:txEl>
                                          </p:spTgt>
                                        </p:tgtEl>
                                        <p:attrNameLst>
                                          <p:attrName>style.visibility</p:attrName>
                                        </p:attrNameLst>
                                      </p:cBhvr>
                                      <p:to>
                                        <p:strVal val="hidden"/>
                                      </p:to>
                                    </p:set>
                                  </p:childTnLst>
                                </p:cTn>
                              </p:par>
                              <p:par>
                                <p:cTn id="96" presetID="5" presetClass="exit" presetSubtype="10" fill="hold" grpId="0" nodeType="withEffect">
                                  <p:stCondLst>
                                    <p:cond delay="0"/>
                                  </p:stCondLst>
                                  <p:childTnLst>
                                    <p:animEffect transition="out" filter="checkerboard(across)">
                                      <p:cBhvr>
                                        <p:cTn id="97" dur="500"/>
                                        <p:tgtEl>
                                          <p:spTgt spid="7">
                                            <p:txEl>
                                              <p:pRg st="9" end="9"/>
                                            </p:txEl>
                                          </p:spTgt>
                                        </p:tgtEl>
                                      </p:cBhvr>
                                    </p:animEffect>
                                    <p:set>
                                      <p:cBhvr>
                                        <p:cTn id="98" dur="1" fill="hold">
                                          <p:stCondLst>
                                            <p:cond delay="499"/>
                                          </p:stCondLst>
                                        </p:cTn>
                                        <p:tgtEl>
                                          <p:spTgt spid="7">
                                            <p:txEl>
                                              <p:pRg st="9" end="9"/>
                                            </p:txEl>
                                          </p:spTgt>
                                        </p:tgtEl>
                                        <p:attrNameLst>
                                          <p:attrName>style.visibility</p:attrName>
                                        </p:attrNameLst>
                                      </p:cBhvr>
                                      <p:to>
                                        <p:strVal val="hidden"/>
                                      </p:to>
                                    </p:set>
                                  </p:childTnLst>
                                </p:cTn>
                              </p:par>
                              <p:par>
                                <p:cTn id="99" presetID="5" presetClass="exit" presetSubtype="10" fill="hold" grpId="0" nodeType="withEffect">
                                  <p:stCondLst>
                                    <p:cond delay="0"/>
                                  </p:stCondLst>
                                  <p:childTnLst>
                                    <p:animEffect transition="out" filter="checkerboard(across)">
                                      <p:cBhvr>
                                        <p:cTn id="100" dur="500"/>
                                        <p:tgtEl>
                                          <p:spTgt spid="7">
                                            <p:txEl>
                                              <p:pRg st="10" end="10"/>
                                            </p:txEl>
                                          </p:spTgt>
                                        </p:tgtEl>
                                      </p:cBhvr>
                                    </p:animEffect>
                                    <p:set>
                                      <p:cBhvr>
                                        <p:cTn id="101" dur="1" fill="hold">
                                          <p:stCondLst>
                                            <p:cond delay="499"/>
                                          </p:stCondLst>
                                        </p:cTn>
                                        <p:tgtEl>
                                          <p:spTgt spid="7">
                                            <p:txEl>
                                              <p:pRg st="10" end="10"/>
                                            </p:txEl>
                                          </p:spTgt>
                                        </p:tgtEl>
                                        <p:attrNameLst>
                                          <p:attrName>style.visibility</p:attrName>
                                        </p:attrNameLst>
                                      </p:cBhvr>
                                      <p:to>
                                        <p:strVal val="hidden"/>
                                      </p:to>
                                    </p:set>
                                  </p:childTnLst>
                                </p:cTn>
                              </p:par>
                              <p:par>
                                <p:cTn id="102" presetID="5" presetClass="exit" presetSubtype="10" fill="hold" grpId="0" nodeType="withEffect">
                                  <p:stCondLst>
                                    <p:cond delay="0"/>
                                  </p:stCondLst>
                                  <p:childTnLst>
                                    <p:animEffect transition="out" filter="checkerboard(across)">
                                      <p:cBhvr>
                                        <p:cTn id="103" dur="500"/>
                                        <p:tgtEl>
                                          <p:spTgt spid="7">
                                            <p:txEl>
                                              <p:pRg st="11" end="11"/>
                                            </p:txEl>
                                          </p:spTgt>
                                        </p:tgtEl>
                                      </p:cBhvr>
                                    </p:animEffect>
                                    <p:set>
                                      <p:cBhvr>
                                        <p:cTn id="104" dur="1" fill="hold">
                                          <p:stCondLst>
                                            <p:cond delay="499"/>
                                          </p:stCondLst>
                                        </p:cTn>
                                        <p:tgtEl>
                                          <p:spTgt spid="7">
                                            <p:txEl>
                                              <p:pRg st="11" end="11"/>
                                            </p:txEl>
                                          </p:spTgt>
                                        </p:tgtEl>
                                        <p:attrNameLst>
                                          <p:attrName>style.visibility</p:attrName>
                                        </p:attrNameLst>
                                      </p:cBhvr>
                                      <p:to>
                                        <p:strVal val="hidden"/>
                                      </p:to>
                                    </p:set>
                                  </p:childTnLst>
                                </p:cTn>
                              </p:par>
                              <p:par>
                                <p:cTn id="105" presetID="5" presetClass="exit" presetSubtype="10" fill="hold" grpId="0" nodeType="withEffect">
                                  <p:stCondLst>
                                    <p:cond delay="0"/>
                                  </p:stCondLst>
                                  <p:childTnLst>
                                    <p:animEffect transition="out" filter="checkerboard(across)">
                                      <p:cBhvr>
                                        <p:cTn id="106" dur="500"/>
                                        <p:tgtEl>
                                          <p:spTgt spid="7">
                                            <p:txEl>
                                              <p:pRg st="12" end="12"/>
                                            </p:txEl>
                                          </p:spTgt>
                                        </p:tgtEl>
                                      </p:cBhvr>
                                    </p:animEffect>
                                    <p:set>
                                      <p:cBhvr>
                                        <p:cTn id="107" dur="1" fill="hold">
                                          <p:stCondLst>
                                            <p:cond delay="499"/>
                                          </p:stCondLst>
                                        </p:cTn>
                                        <p:tgtEl>
                                          <p:spTgt spid="7">
                                            <p:txEl>
                                              <p:pRg st="12" end="12"/>
                                            </p:txEl>
                                          </p:spTgt>
                                        </p:tgtEl>
                                        <p:attrNameLst>
                                          <p:attrName>style.visibility</p:attrName>
                                        </p:attrNameLst>
                                      </p:cBhvr>
                                      <p:to>
                                        <p:strVal val="hidden"/>
                                      </p:to>
                                    </p:set>
                                  </p:childTnLst>
                                </p:cTn>
                              </p:par>
                              <p:par>
                                <p:cTn id="108" presetID="5" presetClass="exit" presetSubtype="10" fill="hold" grpId="0" nodeType="withEffect">
                                  <p:stCondLst>
                                    <p:cond delay="0"/>
                                  </p:stCondLst>
                                  <p:childTnLst>
                                    <p:animEffect transition="out" filter="checkerboard(across)">
                                      <p:cBhvr>
                                        <p:cTn id="109" dur="500"/>
                                        <p:tgtEl>
                                          <p:spTgt spid="7">
                                            <p:txEl>
                                              <p:pRg st="13" end="13"/>
                                            </p:txEl>
                                          </p:spTgt>
                                        </p:tgtEl>
                                      </p:cBhvr>
                                    </p:animEffect>
                                    <p:set>
                                      <p:cBhvr>
                                        <p:cTn id="110" dur="1" fill="hold">
                                          <p:stCondLst>
                                            <p:cond delay="499"/>
                                          </p:stCondLst>
                                        </p:cTn>
                                        <p:tgtEl>
                                          <p:spTgt spid="7">
                                            <p:txEl>
                                              <p:pRg st="13" end="13"/>
                                            </p:txEl>
                                          </p:spTgt>
                                        </p:tgtEl>
                                        <p:attrNameLst>
                                          <p:attrName>style.visibility</p:attrName>
                                        </p:attrNameLst>
                                      </p:cBhvr>
                                      <p:to>
                                        <p:strVal val="hidden"/>
                                      </p:to>
                                    </p:set>
                                  </p:childTnLst>
                                </p:cTn>
                              </p:par>
                              <p:par>
                                <p:cTn id="111" presetID="5" presetClass="exit" presetSubtype="10" fill="hold" grpId="0" nodeType="withEffect">
                                  <p:stCondLst>
                                    <p:cond delay="0"/>
                                  </p:stCondLst>
                                  <p:childTnLst>
                                    <p:animEffect transition="out" filter="checkerboard(across)">
                                      <p:cBhvr>
                                        <p:cTn id="112" dur="500"/>
                                        <p:tgtEl>
                                          <p:spTgt spid="7">
                                            <p:txEl>
                                              <p:pRg st="16" end="16"/>
                                            </p:txEl>
                                          </p:spTgt>
                                        </p:tgtEl>
                                      </p:cBhvr>
                                    </p:animEffect>
                                    <p:set>
                                      <p:cBhvr>
                                        <p:cTn id="113" dur="1" fill="hold">
                                          <p:stCondLst>
                                            <p:cond delay="499"/>
                                          </p:stCondLst>
                                        </p:cTn>
                                        <p:tgtEl>
                                          <p:spTgt spid="7">
                                            <p:txEl>
                                              <p:pRg st="16" end="16"/>
                                            </p:txEl>
                                          </p:spTgt>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5" presetClass="entr" presetSubtype="10" fill="hold" nodeType="clickEffect">
                                  <p:stCondLst>
                                    <p:cond delay="0"/>
                                  </p:stCondLst>
                                  <p:childTnLst>
                                    <p:set>
                                      <p:cBhvr>
                                        <p:cTn id="117" dur="1" fill="hold">
                                          <p:stCondLst>
                                            <p:cond delay="0"/>
                                          </p:stCondLst>
                                        </p:cTn>
                                        <p:tgtEl>
                                          <p:spTgt spid="9220"/>
                                        </p:tgtEl>
                                        <p:attrNameLst>
                                          <p:attrName>style.visibility</p:attrName>
                                        </p:attrNameLst>
                                      </p:cBhvr>
                                      <p:to>
                                        <p:strVal val="visible"/>
                                      </p:to>
                                    </p:set>
                                    <p:animEffect transition="in" filter="checkerboard(across)">
                                      <p:cBhvr>
                                        <p:cTn id="118"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Plate forme: Jade </a:t>
            </a:r>
            <a:br>
              <a:rPr lang="fr-FR" dirty="0" smtClean="0"/>
            </a:br>
            <a:r>
              <a:rPr lang="fr-FR" dirty="0" smtClean="0"/>
              <a:t>l’agent </a:t>
            </a:r>
            <a:br>
              <a:rPr lang="fr-FR" dirty="0" smtClean="0"/>
            </a:br>
            <a:endParaRPr lang="fr-FR" dirty="0"/>
          </a:p>
        </p:txBody>
      </p:sp>
      <p:sp>
        <p:nvSpPr>
          <p:cNvPr id="3" name="Espace réservé du contenu 2"/>
          <p:cNvSpPr>
            <a:spLocks noGrp="1"/>
          </p:cNvSpPr>
          <p:nvPr>
            <p:ph sz="quarter" idx="1"/>
          </p:nvPr>
        </p:nvSpPr>
        <p:spPr>
          <a:xfrm>
            <a:off x="285720" y="1600200"/>
            <a:ext cx="8401080" cy="4873752"/>
          </a:xfrm>
        </p:spPr>
        <p:txBody>
          <a:bodyPr>
            <a:normAutofit/>
          </a:bodyPr>
          <a:lstStyle/>
          <a:p>
            <a:pPr algn="just">
              <a:buNone/>
            </a:pPr>
            <a:r>
              <a:rPr lang="fr-FR" dirty="0" smtClean="0"/>
              <a:t>•Exécute un ensemble d’actions regroupées en comportements  (</a:t>
            </a:r>
            <a:r>
              <a:rPr lang="fr-FR" dirty="0" err="1" smtClean="0"/>
              <a:t>behaviour</a:t>
            </a:r>
            <a:r>
              <a:rPr lang="fr-FR" dirty="0" smtClean="0"/>
              <a:t>) </a:t>
            </a:r>
          </a:p>
          <a:p>
            <a:pPr>
              <a:buNone/>
            </a:pPr>
            <a:r>
              <a:rPr lang="fr-FR" dirty="0" smtClean="0"/>
              <a:t>• Différents types de comportements : parallèle, composite, cyclique (objectif du cour s prochain )</a:t>
            </a:r>
          </a:p>
          <a:p>
            <a:pPr>
              <a:buNone/>
            </a:pPr>
            <a:r>
              <a:rPr lang="fr-FR" dirty="0" smtClean="0"/>
              <a:t>• Interaction entre agents par envoi de messages dont le contenu est exprimé en ACL  </a:t>
            </a:r>
          </a:p>
          <a:p>
            <a:pPr>
              <a:buNone/>
            </a:pPr>
            <a:r>
              <a:rPr lang="fr-FR" dirty="0" smtClean="0"/>
              <a:t>• Au sein d’une plateforme les communications se font par RMI </a:t>
            </a:r>
          </a:p>
          <a:p>
            <a:pPr>
              <a:buNone/>
            </a:pPr>
            <a:r>
              <a:rPr lang="fr-FR" dirty="0" smtClean="0"/>
              <a:t>• Entre plateformes les communications se font par HTTP, IIOP, JMS, … selon la configuration de la plateforme au lancement </a:t>
            </a:r>
            <a:endParaRPr lang="fr-FR" dirty="0"/>
          </a:p>
        </p:txBody>
      </p:sp>
      <p:pic>
        <p:nvPicPr>
          <p:cNvPr id="5" name="Picture 2"/>
          <p:cNvPicPr>
            <a:picLocks noChangeAspect="1" noChangeArrowheads="1"/>
          </p:cNvPicPr>
          <p:nvPr/>
        </p:nvPicPr>
        <p:blipFill>
          <a:blip r:embed="rId2"/>
          <a:srcRect/>
          <a:stretch>
            <a:fillRect/>
          </a:stretch>
        </p:blipFill>
        <p:spPr bwMode="auto">
          <a:xfrm>
            <a:off x="142844" y="1500174"/>
            <a:ext cx="7929618" cy="50720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par>
                                <p:cTn id="28" presetID="4" presetClass="exit" presetSubtype="16" fill="hold" nodeType="withEffect">
                                  <p:stCondLst>
                                    <p:cond delay="0"/>
                                  </p:stCondLst>
                                  <p:childTnLst>
                                    <p:animEffect transition="out" filter="box(in)">
                                      <p:cBhvr>
                                        <p:cTn id="29" dur="500"/>
                                        <p:tgtEl>
                                          <p:spTgt spid="3">
                                            <p:txEl>
                                              <p:pRg st="0" end="0"/>
                                            </p:txEl>
                                          </p:spTgt>
                                        </p:tgtEl>
                                      </p:cBhvr>
                                    </p:animEffect>
                                    <p:set>
                                      <p:cBhvr>
                                        <p:cTn id="30" dur="1" fill="hold">
                                          <p:stCondLst>
                                            <p:cond delay="499"/>
                                          </p:stCondLst>
                                        </p:cTn>
                                        <p:tgtEl>
                                          <p:spTgt spid="3">
                                            <p:txEl>
                                              <p:pRg st="0" end="0"/>
                                            </p:txEl>
                                          </p:spTgt>
                                        </p:tgtEl>
                                        <p:attrNameLst>
                                          <p:attrName>style.visibility</p:attrName>
                                        </p:attrNameLst>
                                      </p:cBhvr>
                                      <p:to>
                                        <p:strVal val="hidden"/>
                                      </p:to>
                                    </p:set>
                                  </p:childTnLst>
                                </p:cTn>
                              </p:par>
                              <p:par>
                                <p:cTn id="31" presetID="4" presetClass="exit" presetSubtype="16" fill="hold" nodeType="withEffect">
                                  <p:stCondLst>
                                    <p:cond delay="0"/>
                                  </p:stCondLst>
                                  <p:childTnLst>
                                    <p:animEffect transition="out" filter="box(in)">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4" presetClass="exit" presetSubtype="16" fill="hold" nodeType="withEffect">
                                  <p:stCondLst>
                                    <p:cond delay="0"/>
                                  </p:stCondLst>
                                  <p:childTnLst>
                                    <p:animEffect transition="out" filter="box(in)">
                                      <p:cBhvr>
                                        <p:cTn id="35" dur="500"/>
                                        <p:tgtEl>
                                          <p:spTgt spid="3">
                                            <p:txEl>
                                              <p:pRg st="2" end="2"/>
                                            </p:txEl>
                                          </p:spTgt>
                                        </p:tgtEl>
                                      </p:cBhvr>
                                    </p:animEffect>
                                    <p:set>
                                      <p:cBhvr>
                                        <p:cTn id="36" dur="1" fill="hold">
                                          <p:stCondLst>
                                            <p:cond delay="499"/>
                                          </p:stCondLst>
                                        </p:cTn>
                                        <p:tgtEl>
                                          <p:spTgt spid="3">
                                            <p:txEl>
                                              <p:pRg st="2" end="2"/>
                                            </p:txEl>
                                          </p:spTgt>
                                        </p:tgtEl>
                                        <p:attrNameLst>
                                          <p:attrName>style.visibility</p:attrName>
                                        </p:attrNameLst>
                                      </p:cBhvr>
                                      <p:to>
                                        <p:strVal val="hidden"/>
                                      </p:to>
                                    </p:set>
                                  </p:childTnLst>
                                </p:cTn>
                              </p:par>
                              <p:par>
                                <p:cTn id="37" presetID="4" presetClass="exit" presetSubtype="16" fill="hold" nodeType="withEffect">
                                  <p:stCondLst>
                                    <p:cond delay="0"/>
                                  </p:stCondLst>
                                  <p:childTnLst>
                                    <p:animEffect transition="out" filter="box(in)">
                                      <p:cBhvr>
                                        <p:cTn id="38" dur="500"/>
                                        <p:tgtEl>
                                          <p:spTgt spid="3">
                                            <p:txEl>
                                              <p:pRg st="3" end="3"/>
                                            </p:txEl>
                                          </p:spTgt>
                                        </p:tgtEl>
                                      </p:cBhvr>
                                    </p:animEffect>
                                    <p:set>
                                      <p:cBhvr>
                                        <p:cTn id="3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heckerboard(across)">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62"/>
            <a:ext cx="7467600" cy="1143000"/>
          </a:xfrm>
        </p:spPr>
        <p:txBody>
          <a:bodyPr/>
          <a:lstStyle/>
          <a:p>
            <a:pPr algn="ctr"/>
            <a:r>
              <a:rPr lang="fr-FR" dirty="0" smtClean="0"/>
              <a:t>Plate forme: Jade </a:t>
            </a:r>
            <a:endParaRPr lang="fr-FR"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500034" y="1142984"/>
            <a:ext cx="8143932"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660" y="285736"/>
            <a:ext cx="9967930" cy="1143000"/>
          </a:xfrm>
        </p:spPr>
        <p:txBody>
          <a:bodyPr>
            <a:normAutofit fontScale="90000"/>
          </a:bodyPr>
          <a:lstStyle/>
          <a:p>
            <a:pPr algn="ctr"/>
            <a:r>
              <a:rPr lang="fr-FR" sz="2800" b="1" dirty="0" smtClean="0"/>
              <a:t>Les communications entre agents  dans JADE</a:t>
            </a:r>
            <a:br>
              <a:rPr lang="fr-FR" sz="2800" b="1" dirty="0" smtClean="0"/>
            </a:br>
            <a:r>
              <a:rPr lang="fr-FR" sz="2800" b="1" dirty="0" smtClean="0">
                <a:solidFill>
                  <a:srgbClr val="CC0066"/>
                </a:solidFill>
              </a:rPr>
              <a:t>communication par message: FIPA-ACL</a:t>
            </a:r>
            <a:r>
              <a:rPr lang="fr-FR" sz="2800" b="1" dirty="0" smtClean="0"/>
              <a:t/>
            </a:r>
            <a:br>
              <a:rPr lang="fr-FR" sz="2800" b="1" dirty="0" smtClean="0"/>
            </a:br>
            <a:endParaRPr lang="fr-FR" sz="2800" dirty="0"/>
          </a:p>
        </p:txBody>
      </p:sp>
      <p:sp>
        <p:nvSpPr>
          <p:cNvPr id="3" name="Espace réservé du contenu 2"/>
          <p:cNvSpPr>
            <a:spLocks noGrp="1"/>
          </p:cNvSpPr>
          <p:nvPr>
            <p:ph sz="quarter" idx="1"/>
          </p:nvPr>
        </p:nvSpPr>
        <p:spPr>
          <a:xfrm>
            <a:off x="214282" y="1412768"/>
            <a:ext cx="8043890" cy="4873752"/>
          </a:xfrm>
        </p:spPr>
        <p:txBody>
          <a:bodyPr>
            <a:normAutofit fontScale="92500" lnSpcReduction="20000"/>
          </a:bodyPr>
          <a:lstStyle/>
          <a:p>
            <a:pPr algn="just"/>
            <a:r>
              <a:rPr lang="fr-FR" dirty="0" smtClean="0"/>
              <a:t>Les agents JADE utilisent des messages conformes aux spécifications de la FIPA (</a:t>
            </a:r>
            <a:r>
              <a:rPr lang="fr-FR" b="1" dirty="0" smtClean="0">
                <a:hlinkClick r:id="rId2"/>
              </a:rPr>
              <a:t>FIPA-ACL</a:t>
            </a:r>
            <a:r>
              <a:rPr lang="fr-FR" dirty="0" smtClean="0"/>
              <a:t> ) .</a:t>
            </a:r>
          </a:p>
          <a:p>
            <a:pPr algn="just"/>
            <a:r>
              <a:rPr lang="fr-FR" dirty="0" smtClean="0"/>
              <a:t>les messages JADE sont des instances de la classe ACL Message du package </a:t>
            </a:r>
            <a:r>
              <a:rPr lang="fr-FR" dirty="0" err="1" smtClean="0"/>
              <a:t>jade.lang.acl</a:t>
            </a:r>
            <a:r>
              <a:rPr lang="fr-FR" dirty="0" smtClean="0"/>
              <a:t>. </a:t>
            </a:r>
          </a:p>
          <a:p>
            <a:pPr algn="just"/>
            <a:r>
              <a:rPr lang="fr-FR" dirty="0" smtClean="0"/>
              <a:t>Ces messages sont composés en général de :</a:t>
            </a:r>
          </a:p>
          <a:p>
            <a:pPr marL="452438" indent="-3175" algn="just">
              <a:buFont typeface="Wingdings" pitchFamily="2" charset="2"/>
              <a:buChar char="ü"/>
            </a:pPr>
            <a:r>
              <a:rPr lang="fr-FR" dirty="0" smtClean="0"/>
              <a:t>L'émetteur du message : un champ rempli automatiquement lors de l'envoi d'un message.</a:t>
            </a:r>
          </a:p>
          <a:p>
            <a:pPr marL="452438" indent="-3175" algn="just">
              <a:buFont typeface="Wingdings" pitchFamily="2" charset="2"/>
              <a:buChar char="ü"/>
            </a:pPr>
            <a:r>
              <a:rPr lang="fr-FR" dirty="0" smtClean="0"/>
              <a:t>L'ensemble des récepteurs du message : un message peut être envoyé à plusieurs agents simultanément.</a:t>
            </a:r>
          </a:p>
          <a:p>
            <a:pPr marL="452438" indent="-3175" algn="just">
              <a:buFont typeface="Wingdings" pitchFamily="2" charset="2"/>
              <a:buChar char="ü"/>
            </a:pPr>
            <a:r>
              <a:rPr lang="fr-FR" dirty="0" smtClean="0"/>
              <a:t>L'acte de communication : qui représente le but de l'envoi du message en cours (informer l'agent récepteur, appel d'offre, réponse à une requête,…)</a:t>
            </a:r>
          </a:p>
          <a:p>
            <a:pPr marL="452438" indent="-3175" algn="just">
              <a:buFont typeface="Wingdings" pitchFamily="2" charset="2"/>
              <a:buChar char="ü"/>
            </a:pPr>
            <a:r>
              <a:rPr lang="fr-FR" dirty="0" smtClean="0"/>
              <a:t>Le contenu du message.</a:t>
            </a:r>
          </a:p>
          <a:p>
            <a:pPr marL="452438" indent="-3175" algn="just">
              <a:buFont typeface="Wingdings" pitchFamily="2" charset="2"/>
              <a:buChar char="ü"/>
            </a:pPr>
            <a:r>
              <a:rPr lang="fr-FR" dirty="0" smtClean="0"/>
              <a:t>Un ensemble de champs facultatifs, comme la langue utilisée, l'ontologie, le </a:t>
            </a:r>
            <a:r>
              <a:rPr lang="fr-FR" dirty="0" err="1" smtClean="0"/>
              <a:t>timeOut</a:t>
            </a:r>
            <a:r>
              <a:rPr lang="fr-FR" dirty="0" smtClean="0"/>
              <a:t>, l'adresse de réponse…</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042" y="214290"/>
            <a:ext cx="8686800" cy="1143000"/>
          </a:xfrm>
        </p:spPr>
        <p:txBody>
          <a:bodyPr>
            <a:normAutofit fontScale="90000"/>
          </a:bodyPr>
          <a:lstStyle/>
          <a:p>
            <a:pPr algn="ctr"/>
            <a:r>
              <a:rPr lang="fr-FR" b="1" dirty="0" smtClean="0"/>
              <a:t>Les communications entre agents  dans JADE</a:t>
            </a:r>
            <a:br>
              <a:rPr lang="fr-FR" b="1" dirty="0" smtClean="0"/>
            </a:br>
            <a:r>
              <a:rPr lang="fr-FR" dirty="0" smtClean="0"/>
              <a:t>FIPA-ACL</a:t>
            </a:r>
            <a:br>
              <a:rPr lang="fr-FR" dirty="0" smtClean="0"/>
            </a:br>
            <a:endParaRPr lang="fr-FR" dirty="0"/>
          </a:p>
        </p:txBody>
      </p:sp>
      <p:sp>
        <p:nvSpPr>
          <p:cNvPr id="3" name="Espace réservé du contenu 2"/>
          <p:cNvSpPr>
            <a:spLocks noGrp="1"/>
          </p:cNvSpPr>
          <p:nvPr>
            <p:ph sz="quarter" idx="1"/>
          </p:nvPr>
        </p:nvSpPr>
        <p:spPr>
          <a:xfrm>
            <a:off x="142844" y="1169866"/>
            <a:ext cx="8215370" cy="5545282"/>
          </a:xfrm>
        </p:spPr>
        <p:txBody>
          <a:bodyPr>
            <a:normAutofit fontScale="92500" lnSpcReduction="20000"/>
          </a:bodyPr>
          <a:lstStyle/>
          <a:p>
            <a:pPr marL="630238" indent="3175">
              <a:buFont typeface="Wingdings" pitchFamily="2" charset="2"/>
              <a:buChar char="Ø"/>
            </a:pPr>
            <a:r>
              <a:rPr lang="fr-FR" dirty="0" err="1" smtClean="0"/>
              <a:t>sender</a:t>
            </a:r>
            <a:r>
              <a:rPr lang="fr-FR" dirty="0" smtClean="0"/>
              <a:t> : l’émetteur du message</a:t>
            </a:r>
          </a:p>
          <a:p>
            <a:pPr marL="630238" indent="3175" algn="just">
              <a:buFont typeface="Wingdings" pitchFamily="2" charset="2"/>
              <a:buChar char="Ø"/>
            </a:pPr>
            <a:r>
              <a:rPr lang="fr-FR" dirty="0" smtClean="0"/>
              <a:t> </a:t>
            </a:r>
            <a:r>
              <a:rPr lang="fr-FR" dirty="0" err="1" smtClean="0"/>
              <a:t>receiver</a:t>
            </a:r>
            <a:r>
              <a:rPr lang="fr-FR" dirty="0" smtClean="0"/>
              <a:t> : le destinataire du message</a:t>
            </a:r>
          </a:p>
          <a:p>
            <a:pPr marL="630238" indent="3175" algn="just">
              <a:buFont typeface="Wingdings" pitchFamily="2" charset="2"/>
              <a:buChar char="Ø"/>
            </a:pPr>
            <a:r>
              <a:rPr lang="fr-FR" dirty="0" smtClean="0"/>
              <a:t> </a:t>
            </a:r>
            <a:r>
              <a:rPr lang="fr-FR" dirty="0" err="1" smtClean="0"/>
              <a:t>reply</a:t>
            </a:r>
            <a:r>
              <a:rPr lang="fr-FR" dirty="0" smtClean="0"/>
              <a:t>-to : participant à l’acte de communication</a:t>
            </a:r>
          </a:p>
          <a:p>
            <a:pPr marL="630238" indent="3175" algn="just">
              <a:buFont typeface="Wingdings" pitchFamily="2" charset="2"/>
              <a:buChar char="Ø"/>
            </a:pPr>
            <a:r>
              <a:rPr lang="fr-FR" dirty="0" smtClean="0"/>
              <a:t>content : le contenu du message (l’information transportée par la performative)</a:t>
            </a:r>
          </a:p>
          <a:p>
            <a:pPr marL="630238" indent="3175" algn="just">
              <a:buFont typeface="Wingdings" pitchFamily="2" charset="2"/>
              <a:buChar char="Ø"/>
            </a:pPr>
            <a:r>
              <a:rPr lang="fr-FR" dirty="0" smtClean="0"/>
              <a:t> </a:t>
            </a:r>
            <a:r>
              <a:rPr lang="fr-FR" dirty="0" err="1" smtClean="0"/>
              <a:t>language</a:t>
            </a:r>
            <a:r>
              <a:rPr lang="fr-FR" dirty="0" smtClean="0"/>
              <a:t> : le langage dans lequel le contenu est représenté</a:t>
            </a:r>
          </a:p>
          <a:p>
            <a:pPr marL="630238" indent="3175" algn="just">
              <a:buFont typeface="Wingdings" pitchFamily="2" charset="2"/>
              <a:buChar char="Ø"/>
            </a:pPr>
            <a:r>
              <a:rPr lang="fr-FR" dirty="0" err="1" smtClean="0"/>
              <a:t>ontology</a:t>
            </a:r>
            <a:r>
              <a:rPr lang="fr-FR" dirty="0" smtClean="0"/>
              <a:t> : le nom de l'ontologie utilisé pour donner un sens aux termes utilisés dans le content</a:t>
            </a:r>
          </a:p>
          <a:p>
            <a:pPr marL="630238" indent="3175" algn="just">
              <a:buFont typeface="Wingdings" pitchFamily="2" charset="2"/>
              <a:buChar char="Ø"/>
            </a:pPr>
            <a:r>
              <a:rPr lang="fr-FR" dirty="0" smtClean="0"/>
              <a:t>Conversation-id : identificateur de la conversation</a:t>
            </a:r>
          </a:p>
          <a:p>
            <a:pPr marL="630238" indent="3175" algn="just">
              <a:buFont typeface="Wingdings" pitchFamily="2" charset="2"/>
              <a:buChar char="Ø"/>
            </a:pPr>
            <a:r>
              <a:rPr lang="fr-FR" dirty="0" err="1" smtClean="0"/>
              <a:t>reply</a:t>
            </a:r>
            <a:r>
              <a:rPr lang="fr-FR" dirty="0" smtClean="0"/>
              <a:t>-</a:t>
            </a:r>
            <a:r>
              <a:rPr lang="fr-FR" dirty="0" err="1" smtClean="0"/>
              <a:t>with</a:t>
            </a:r>
            <a:r>
              <a:rPr lang="fr-FR" dirty="0" smtClean="0"/>
              <a:t> : identificateur unique du message, en vue d'une référence ultérieure</a:t>
            </a:r>
          </a:p>
          <a:p>
            <a:pPr marL="630238" indent="3175" algn="just">
              <a:buFont typeface="Wingdings" pitchFamily="2" charset="2"/>
              <a:buChar char="Ø"/>
            </a:pPr>
            <a:r>
              <a:rPr lang="fr-FR" dirty="0" smtClean="0"/>
              <a:t>in-</a:t>
            </a:r>
            <a:r>
              <a:rPr lang="fr-FR" dirty="0" err="1" smtClean="0"/>
              <a:t>reply</a:t>
            </a:r>
            <a:r>
              <a:rPr lang="fr-FR" dirty="0" smtClean="0"/>
              <a:t>-to : référence à un message auquel l'agent est entrain de répondre (précisé par l’attribut </a:t>
            </a:r>
            <a:r>
              <a:rPr lang="fr-FR" dirty="0" err="1" smtClean="0"/>
              <a:t>reply</a:t>
            </a:r>
            <a:r>
              <a:rPr lang="fr-FR" dirty="0" smtClean="0"/>
              <a:t>-</a:t>
            </a:r>
            <a:r>
              <a:rPr lang="fr-FR" dirty="0" err="1" smtClean="0"/>
              <a:t>with</a:t>
            </a:r>
            <a:r>
              <a:rPr lang="fr-FR" dirty="0" smtClean="0"/>
              <a:t> de l’émetteur)</a:t>
            </a:r>
          </a:p>
          <a:p>
            <a:pPr marL="630238" indent="3175" algn="just">
              <a:buFont typeface="Wingdings" pitchFamily="2" charset="2"/>
              <a:buChar char="Ø"/>
            </a:pPr>
            <a:r>
              <a:rPr lang="fr-FR" dirty="0" err="1" smtClean="0"/>
              <a:t>reply</a:t>
            </a:r>
            <a:r>
              <a:rPr lang="fr-FR" dirty="0" smtClean="0"/>
              <a:t>-by : impose un délai pour la réponse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pPr>
              <a:buBlip>
                <a:blip r:embed="rId2"/>
              </a:buBlip>
            </a:pPr>
            <a:r>
              <a:rPr lang="fr-FR" dirty="0" smtClean="0"/>
              <a:t>Catégorie de performatives FIPA</a:t>
            </a:r>
          </a:p>
          <a:p>
            <a:pPr marL="354013" indent="-88900">
              <a:buFont typeface="Wingdings" pitchFamily="2" charset="2"/>
              <a:buChar char="Ø"/>
            </a:pPr>
            <a:r>
              <a:rPr lang="fr-FR" dirty="0" smtClean="0"/>
              <a:t> Information</a:t>
            </a:r>
          </a:p>
          <a:p>
            <a:pPr marL="811213" indent="-88900" algn="just"/>
            <a:r>
              <a:rPr lang="fr-FR" dirty="0" smtClean="0"/>
              <a:t> </a:t>
            </a:r>
            <a:r>
              <a:rPr lang="fr-FR" dirty="0" err="1" smtClean="0"/>
              <a:t>query_if</a:t>
            </a:r>
            <a:r>
              <a:rPr lang="fr-FR" dirty="0" smtClean="0"/>
              <a:t>, </a:t>
            </a:r>
            <a:r>
              <a:rPr lang="fr-FR" dirty="0" err="1" smtClean="0"/>
              <a:t>query_ref</a:t>
            </a:r>
            <a:r>
              <a:rPr lang="fr-FR" dirty="0" smtClean="0"/>
              <a:t>, </a:t>
            </a:r>
            <a:r>
              <a:rPr lang="fr-FR" dirty="0" err="1" smtClean="0"/>
              <a:t>sunscribe</a:t>
            </a:r>
            <a:r>
              <a:rPr lang="fr-FR" dirty="0" smtClean="0"/>
              <a:t>, </a:t>
            </a:r>
            <a:r>
              <a:rPr lang="fr-FR" dirty="0" err="1" smtClean="0"/>
              <a:t>inform</a:t>
            </a:r>
            <a:r>
              <a:rPr lang="fr-FR" dirty="0" smtClean="0"/>
              <a:t>, </a:t>
            </a:r>
            <a:r>
              <a:rPr lang="fr-FR" dirty="0" err="1" smtClean="0"/>
              <a:t>inform_if</a:t>
            </a:r>
            <a:r>
              <a:rPr lang="fr-FR" dirty="0" smtClean="0"/>
              <a:t>, </a:t>
            </a:r>
            <a:r>
              <a:rPr lang="fr-FR" dirty="0" err="1" smtClean="0"/>
              <a:t>inform_ref</a:t>
            </a:r>
            <a:r>
              <a:rPr lang="fr-FR" dirty="0" smtClean="0"/>
              <a:t>, </a:t>
            </a:r>
            <a:r>
              <a:rPr lang="fr-FR" dirty="0" err="1" smtClean="0"/>
              <a:t>confirm</a:t>
            </a:r>
            <a:r>
              <a:rPr lang="fr-FR" dirty="0" smtClean="0"/>
              <a:t>, </a:t>
            </a:r>
          </a:p>
          <a:p>
            <a:pPr marL="811213" indent="-88900" algn="just"/>
            <a:r>
              <a:rPr lang="fr-FR" dirty="0" smtClean="0"/>
              <a:t> </a:t>
            </a:r>
            <a:r>
              <a:rPr lang="fr-FR" dirty="0" err="1" smtClean="0"/>
              <a:t>disconfirm</a:t>
            </a:r>
            <a:r>
              <a:rPr lang="fr-FR" dirty="0" smtClean="0"/>
              <a:t>, </a:t>
            </a:r>
            <a:r>
              <a:rPr lang="fr-FR" dirty="0" err="1" smtClean="0"/>
              <a:t>not_understood</a:t>
            </a:r>
            <a:endParaRPr lang="fr-FR" dirty="0" smtClean="0"/>
          </a:p>
          <a:p>
            <a:pPr marL="265113" indent="265113">
              <a:buFont typeface="Wingdings" pitchFamily="2" charset="2"/>
              <a:buChar char="Ø"/>
            </a:pPr>
            <a:r>
              <a:rPr lang="fr-FR" dirty="0" smtClean="0"/>
              <a:t> Gestion des erreurs</a:t>
            </a:r>
          </a:p>
          <a:p>
            <a:pPr marL="811213" indent="-88900"/>
            <a:r>
              <a:rPr lang="fr-FR" dirty="0" smtClean="0"/>
              <a:t> not-</a:t>
            </a:r>
            <a:r>
              <a:rPr lang="fr-FR" dirty="0" err="1" smtClean="0"/>
              <a:t>understood</a:t>
            </a:r>
            <a:r>
              <a:rPr lang="fr-FR" dirty="0" smtClean="0"/>
              <a:t>, </a:t>
            </a:r>
            <a:r>
              <a:rPr lang="fr-FR" dirty="0" err="1" smtClean="0"/>
              <a:t>failure</a:t>
            </a:r>
            <a:endParaRPr lang="fr-FR" dirty="0" smtClean="0"/>
          </a:p>
          <a:p>
            <a:pPr marL="265113" indent="0">
              <a:buFont typeface="Wingdings" pitchFamily="2" charset="2"/>
              <a:buChar char="Ø"/>
            </a:pPr>
            <a:r>
              <a:rPr lang="fr-FR" dirty="0" smtClean="0"/>
              <a:t> Négociation</a:t>
            </a:r>
          </a:p>
          <a:p>
            <a:pPr marL="811213" indent="-88900">
              <a:buNone/>
            </a:pPr>
            <a:r>
              <a:rPr lang="fr-FR" dirty="0" smtClean="0"/>
              <a:t>     </a:t>
            </a:r>
            <a:r>
              <a:rPr lang="fr-FR" dirty="0" err="1" smtClean="0"/>
              <a:t>cfp</a:t>
            </a:r>
            <a:r>
              <a:rPr lang="fr-FR" dirty="0" smtClean="0"/>
              <a:t> (Call for </a:t>
            </a:r>
            <a:r>
              <a:rPr lang="fr-FR" dirty="0" err="1" smtClean="0"/>
              <a:t>proposal</a:t>
            </a:r>
            <a:r>
              <a:rPr lang="fr-FR" dirty="0" smtClean="0"/>
              <a:t>), propose, </a:t>
            </a:r>
            <a:r>
              <a:rPr lang="fr-FR" dirty="0" err="1" smtClean="0"/>
              <a:t>accept_proposal</a:t>
            </a:r>
            <a:r>
              <a:rPr lang="fr-FR" dirty="0" smtClean="0"/>
              <a:t>, </a:t>
            </a:r>
            <a:r>
              <a:rPr lang="fr-FR" dirty="0" err="1" smtClean="0"/>
              <a:t>reject_proposal</a:t>
            </a:r>
            <a:endParaRPr lang="fr-FR" dirty="0" smtClean="0"/>
          </a:p>
          <a:p>
            <a:pPr marL="811213" indent="-88900">
              <a:buNone/>
            </a:pPr>
            <a:r>
              <a:rPr lang="fr-FR" dirty="0" smtClean="0"/>
              <a:t>……</a:t>
            </a:r>
          </a:p>
          <a:p>
            <a:pPr>
              <a:buNone/>
            </a:pPr>
            <a:r>
              <a:rPr lang="fr-FR" dirty="0" smtClean="0"/>
              <a:t> ……</a:t>
            </a:r>
            <a:endParaRPr lang="fr-FR" dirty="0"/>
          </a:p>
        </p:txBody>
      </p:sp>
      <p:sp>
        <p:nvSpPr>
          <p:cNvPr id="4" name="Titre 1"/>
          <p:cNvSpPr>
            <a:spLocks noGrp="1"/>
          </p:cNvSpPr>
          <p:nvPr>
            <p:ph type="title"/>
          </p:nvPr>
        </p:nvSpPr>
        <p:spPr>
          <a:xfrm>
            <a:off x="100042" y="214290"/>
            <a:ext cx="8686800" cy="1143000"/>
          </a:xfrm>
        </p:spPr>
        <p:txBody>
          <a:bodyPr>
            <a:normAutofit fontScale="90000"/>
          </a:bodyPr>
          <a:lstStyle/>
          <a:p>
            <a:pPr algn="ctr"/>
            <a:r>
              <a:rPr lang="fr-FR" b="1" dirty="0" smtClean="0"/>
              <a:t>Les communications entre agents  dans JADE</a:t>
            </a:r>
            <a:br>
              <a:rPr lang="fr-FR" b="1" dirty="0" smtClean="0"/>
            </a:br>
            <a:r>
              <a:rPr lang="fr-FR" dirty="0" smtClean="0"/>
              <a:t>FIPA-ACL</a:t>
            </a:r>
            <a:br>
              <a:rPr lang="fr-FR" dirty="0" smtClean="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28660" y="285736"/>
            <a:ext cx="9967930" cy="1143000"/>
          </a:xfrm>
        </p:spPr>
        <p:txBody>
          <a:bodyPr>
            <a:normAutofit fontScale="90000"/>
          </a:bodyPr>
          <a:lstStyle/>
          <a:p>
            <a:pPr algn="ctr"/>
            <a:r>
              <a:rPr lang="fr-FR" sz="2800" b="1" dirty="0" smtClean="0"/>
              <a:t>Les communications entre agents  dans JADE</a:t>
            </a:r>
            <a:br>
              <a:rPr lang="fr-FR" sz="2800" b="1" dirty="0" smtClean="0"/>
            </a:br>
            <a:r>
              <a:rPr lang="fr-FR" sz="2400" b="1" dirty="0" smtClean="0">
                <a:latin typeface="Times New Roman" pitchFamily="18" charset="0"/>
                <a:cs typeface="Times New Roman" pitchFamily="18" charset="0"/>
              </a:rPr>
              <a:t> </a:t>
            </a:r>
            <a:r>
              <a:rPr lang="fr-FR" sz="3100" b="1" dirty="0" smtClean="0">
                <a:solidFill>
                  <a:srgbClr val="CC0066"/>
                </a:solidFill>
                <a:latin typeface="Times New Roman" pitchFamily="18" charset="0"/>
                <a:cs typeface="Times New Roman" pitchFamily="18" charset="0"/>
              </a:rPr>
              <a:t>Performatives FIPA-ACL </a:t>
            </a:r>
            <a:r>
              <a:rPr lang="fr-FR" sz="2800" b="1" dirty="0" smtClean="0"/>
              <a:t/>
            </a:r>
            <a:br>
              <a:rPr lang="fr-FR" sz="2800" b="1" dirty="0" smtClean="0"/>
            </a:br>
            <a:endParaRPr lang="fr-FR" sz="2800" dirty="0"/>
          </a:p>
        </p:txBody>
      </p:sp>
      <p:pic>
        <p:nvPicPr>
          <p:cNvPr id="5122" name="Picture 2"/>
          <p:cNvPicPr>
            <a:picLocks noChangeAspect="1" noChangeArrowheads="1"/>
          </p:cNvPicPr>
          <p:nvPr/>
        </p:nvPicPr>
        <p:blipFill>
          <a:blip r:embed="rId2"/>
          <a:srcRect/>
          <a:stretch>
            <a:fillRect/>
          </a:stretch>
        </p:blipFill>
        <p:spPr bwMode="auto">
          <a:xfrm>
            <a:off x="285720" y="1071546"/>
            <a:ext cx="8001024" cy="5786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Les communications des agents JADE</a:t>
            </a:r>
            <a:br>
              <a:rPr lang="fr-FR" b="1" dirty="0" smtClean="0"/>
            </a:br>
            <a:r>
              <a:rPr lang="fr-FR" b="1" dirty="0" smtClean="0"/>
              <a:t>L'envoi d'un message</a:t>
            </a:r>
            <a:br>
              <a:rPr lang="fr-FR" b="1" dirty="0" smtClean="0"/>
            </a:br>
            <a:endParaRPr lang="fr-FR"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928662" y="1785926"/>
            <a:ext cx="6634191" cy="2714644"/>
          </a:xfrm>
          <a:prstGeom prst="rect">
            <a:avLst/>
          </a:prstGeom>
          <a:noFill/>
          <a:ln w="9525">
            <a:noFill/>
            <a:miter lim="800000"/>
            <a:headEnd/>
            <a:tailEnd/>
          </a:ln>
          <a:effectLst/>
        </p:spPr>
      </p:pic>
      <p:sp>
        <p:nvSpPr>
          <p:cNvPr id="5" name="Rectangle 4"/>
          <p:cNvSpPr/>
          <p:nvPr/>
        </p:nvSpPr>
        <p:spPr>
          <a:xfrm>
            <a:off x="714348" y="4714884"/>
            <a:ext cx="7572428" cy="369332"/>
          </a:xfrm>
          <a:prstGeom prst="rect">
            <a:avLst/>
          </a:prstGeom>
        </p:spPr>
        <p:txBody>
          <a:bodyPr wrap="square">
            <a:spAutoFit/>
          </a:bodyPr>
          <a:lstStyle/>
          <a:p>
            <a:r>
              <a:rPr lang="fr-FR" dirty="0" smtClean="0"/>
              <a:t>Ce message est envoyé à l'agent appelé </a:t>
            </a:r>
            <a:r>
              <a:rPr lang="fr-FR" dirty="0" err="1" smtClean="0"/>
              <a:t>Said</a:t>
            </a:r>
            <a:r>
              <a:rPr lang="fr-FR" dirty="0" smtClean="0"/>
              <a:t> pour lui dire bonjour.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Les communications des agents JADE </a:t>
            </a:r>
            <a:br>
              <a:rPr lang="fr-FR" b="1" dirty="0" smtClean="0"/>
            </a:br>
            <a:r>
              <a:rPr lang="fr-FR" b="1" dirty="0" smtClean="0"/>
              <a:t>La réception d'un message</a:t>
            </a:r>
            <a:br>
              <a:rPr lang="fr-FR" b="1" dirty="0" smtClean="0"/>
            </a:br>
            <a:endParaRPr lang="fr-FR" dirty="0"/>
          </a:p>
        </p:txBody>
      </p:sp>
      <p:sp>
        <p:nvSpPr>
          <p:cNvPr id="3" name="Espace réservé du contenu 2"/>
          <p:cNvSpPr>
            <a:spLocks noGrp="1"/>
          </p:cNvSpPr>
          <p:nvPr>
            <p:ph sz="quarter" idx="1"/>
          </p:nvPr>
        </p:nvSpPr>
        <p:spPr>
          <a:xfrm>
            <a:off x="0" y="1571612"/>
            <a:ext cx="7467600" cy="828668"/>
          </a:xfrm>
        </p:spPr>
        <p:txBody>
          <a:bodyPr>
            <a:normAutofit/>
          </a:bodyPr>
          <a:lstStyle/>
          <a:p>
            <a:pPr lvl="1"/>
            <a:r>
              <a:rPr lang="fr-FR" dirty="0" smtClean="0"/>
              <a:t> Méthode </a:t>
            </a:r>
            <a:r>
              <a:rPr lang="fr-FR" dirty="0" err="1" smtClean="0"/>
              <a:t>receive</a:t>
            </a:r>
            <a:r>
              <a:rPr lang="fr-FR" dirty="0" smtClean="0"/>
              <a:t>()</a:t>
            </a:r>
          </a:p>
          <a:p>
            <a:pPr lvl="1"/>
            <a:r>
              <a:rPr lang="fr-FR" dirty="0" smtClean="0"/>
              <a:t> Exemple : réception d’un message</a:t>
            </a:r>
          </a:p>
          <a:p>
            <a:pPr lvl="1">
              <a:buNone/>
            </a:pPr>
            <a:endParaRPr lang="fr-FR" dirty="0"/>
          </a:p>
        </p:txBody>
      </p:sp>
      <p:pic>
        <p:nvPicPr>
          <p:cNvPr id="2051" name="Picture 3"/>
          <p:cNvPicPr>
            <a:picLocks noChangeAspect="1" noChangeArrowheads="1"/>
          </p:cNvPicPr>
          <p:nvPr/>
        </p:nvPicPr>
        <p:blipFill>
          <a:blip r:embed="rId2"/>
          <a:srcRect/>
          <a:stretch>
            <a:fillRect/>
          </a:stretch>
        </p:blipFill>
        <p:spPr bwMode="auto">
          <a:xfrm>
            <a:off x="1357290" y="2571744"/>
            <a:ext cx="5224696" cy="79057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214414" y="4643446"/>
            <a:ext cx="6715172" cy="1857388"/>
          </a:xfrm>
          <a:prstGeom prst="rect">
            <a:avLst/>
          </a:prstGeom>
          <a:noFill/>
          <a:ln w="9525">
            <a:noFill/>
            <a:miter lim="800000"/>
            <a:headEnd/>
            <a:tailEnd/>
          </a:ln>
          <a:effectLst/>
        </p:spPr>
      </p:pic>
      <p:sp>
        <p:nvSpPr>
          <p:cNvPr id="7" name="Rectangle 6"/>
          <p:cNvSpPr/>
          <p:nvPr/>
        </p:nvSpPr>
        <p:spPr>
          <a:xfrm>
            <a:off x="357158" y="3429000"/>
            <a:ext cx="8429652" cy="1015663"/>
          </a:xfrm>
          <a:prstGeom prst="rect">
            <a:avLst/>
          </a:prstGeom>
        </p:spPr>
        <p:txBody>
          <a:bodyPr wrap="square">
            <a:spAutoFit/>
          </a:bodyPr>
          <a:lstStyle/>
          <a:p>
            <a:pPr algn="just">
              <a:buClr>
                <a:schemeClr val="tx2">
                  <a:lumMod val="60000"/>
                  <a:lumOff val="40000"/>
                </a:schemeClr>
              </a:buClr>
              <a:buFont typeface="Arial" pitchFamily="34" charset="0"/>
              <a:buChar char="•"/>
            </a:pPr>
            <a:r>
              <a:rPr lang="fr-FR" sz="2000" dirty="0" smtClean="0"/>
              <a:t> La méthode </a:t>
            </a:r>
            <a:r>
              <a:rPr lang="fr-FR" sz="2000" dirty="0" err="1" smtClean="0"/>
              <a:t>getSender</a:t>
            </a:r>
            <a:r>
              <a:rPr lang="fr-FR" sz="2000" dirty="0" smtClean="0"/>
              <a:t>() : récupère l'identité de l'émetteur du message</a:t>
            </a:r>
          </a:p>
          <a:p>
            <a:pPr algn="just">
              <a:buClr>
                <a:schemeClr val="tx2">
                  <a:lumMod val="60000"/>
                  <a:lumOff val="40000"/>
                </a:schemeClr>
              </a:buClr>
              <a:buFont typeface="Arial" pitchFamily="34" charset="0"/>
              <a:buChar char="•"/>
            </a:pPr>
            <a:r>
              <a:rPr lang="fr-FR" sz="2000" dirty="0" smtClean="0"/>
              <a:t> Exemple: répondre à un message reçu</a:t>
            </a:r>
            <a:endParaRPr lang="fr-FR"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7467600" cy="785786"/>
          </a:xfrm>
        </p:spPr>
        <p:txBody>
          <a:bodyPr/>
          <a:lstStyle/>
          <a:p>
            <a:pPr algn="ctr"/>
            <a:r>
              <a:rPr lang="fr-FR" dirty="0" smtClean="0"/>
              <a:t>L'attente d'un message</a:t>
            </a:r>
            <a:endParaRPr lang="fr-FR" dirty="0"/>
          </a:p>
        </p:txBody>
      </p:sp>
      <p:pic>
        <p:nvPicPr>
          <p:cNvPr id="1027" name="Picture 3"/>
          <p:cNvPicPr>
            <a:picLocks noChangeAspect="1" noChangeArrowheads="1"/>
          </p:cNvPicPr>
          <p:nvPr/>
        </p:nvPicPr>
        <p:blipFill>
          <a:blip r:embed="rId2"/>
          <a:srcRect/>
          <a:stretch>
            <a:fillRect/>
          </a:stretch>
        </p:blipFill>
        <p:spPr bwMode="auto">
          <a:xfrm>
            <a:off x="785786" y="2071678"/>
            <a:ext cx="7858180" cy="1500198"/>
          </a:xfrm>
          <a:prstGeom prst="rect">
            <a:avLst/>
          </a:prstGeom>
          <a:noFill/>
          <a:ln w="9525">
            <a:noFill/>
            <a:miter lim="800000"/>
            <a:headEnd/>
            <a:tailEnd/>
          </a:ln>
          <a:effectLst/>
        </p:spPr>
      </p:pic>
      <p:sp>
        <p:nvSpPr>
          <p:cNvPr id="7" name="Rectangle 6"/>
          <p:cNvSpPr/>
          <p:nvPr/>
        </p:nvSpPr>
        <p:spPr>
          <a:xfrm>
            <a:off x="285720" y="928670"/>
            <a:ext cx="8215370" cy="1200329"/>
          </a:xfrm>
          <a:prstGeom prst="rect">
            <a:avLst/>
          </a:prstGeom>
        </p:spPr>
        <p:txBody>
          <a:bodyPr wrap="square">
            <a:spAutoFit/>
          </a:bodyPr>
          <a:lstStyle/>
          <a:p>
            <a:pPr algn="just"/>
            <a:r>
              <a:rPr lang="fr-FR" dirty="0" smtClean="0"/>
              <a:t>Il se peut qu'un agent doive effectuer un certain traitement ou lancer quelques tâches après avoir reçu un message d'un autre agent. Il est possible de faire une attente active jusqu'à l'arrivé du message de la manière suivante :</a:t>
            </a:r>
            <a:endParaRPr lang="fr-FR" dirty="0"/>
          </a:p>
        </p:txBody>
      </p:sp>
      <p:sp>
        <p:nvSpPr>
          <p:cNvPr id="8" name="Rectangle 7"/>
          <p:cNvSpPr/>
          <p:nvPr/>
        </p:nvSpPr>
        <p:spPr>
          <a:xfrm>
            <a:off x="214282" y="3786190"/>
            <a:ext cx="8143932" cy="1200329"/>
          </a:xfrm>
          <a:prstGeom prst="rect">
            <a:avLst/>
          </a:prstGeom>
        </p:spPr>
        <p:txBody>
          <a:bodyPr wrap="square">
            <a:spAutoFit/>
          </a:bodyPr>
          <a:lstStyle/>
          <a:p>
            <a:pPr algn="just"/>
            <a:r>
              <a:rPr lang="fr-FR" dirty="0" smtClean="0"/>
              <a:t>Afin d’éviter  l'attente active  qui consomme énormément les ressources de la machine sur laquelle l'agent s'exécute.</a:t>
            </a:r>
          </a:p>
          <a:p>
            <a:pPr algn="just"/>
            <a:r>
              <a:rPr lang="fr-FR" dirty="0" smtClean="0"/>
              <a:t>On peut aussi bloquer un agent jusqu'à la réception du message, et ceci grâce à la méthode block() de la classe </a:t>
            </a:r>
            <a:r>
              <a:rPr lang="fr-FR" dirty="0" err="1" smtClean="0"/>
              <a:t>Behaviour</a:t>
            </a:r>
            <a:r>
              <a:rPr lang="fr-FR" dirty="0" smtClean="0"/>
              <a:t> comme suit:</a:t>
            </a:r>
            <a:endParaRPr lang="fr-FR" dirty="0"/>
          </a:p>
        </p:txBody>
      </p:sp>
      <p:pic>
        <p:nvPicPr>
          <p:cNvPr id="1028" name="Picture 4"/>
          <p:cNvPicPr>
            <a:picLocks noChangeAspect="1" noChangeArrowheads="1"/>
          </p:cNvPicPr>
          <p:nvPr/>
        </p:nvPicPr>
        <p:blipFill>
          <a:blip r:embed="rId3"/>
          <a:srcRect/>
          <a:stretch>
            <a:fillRect/>
          </a:stretch>
        </p:blipFill>
        <p:spPr bwMode="auto">
          <a:xfrm>
            <a:off x="1214414" y="5072074"/>
            <a:ext cx="6572296" cy="15001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heckerboard(across)">
                                      <p:cBhvr>
                                        <p:cTn id="17" dur="500"/>
                                        <p:tgtEl>
                                          <p:spTgt spid="8">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checkerboard(across)">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checkerboard(across)">
                                      <p:cBhvr>
                                        <p:cTn id="2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86050" y="-357214"/>
            <a:ext cx="4071966" cy="1143000"/>
          </a:xfrm>
        </p:spPr>
        <p:txBody>
          <a:bodyPr/>
          <a:lstStyle/>
          <a:p>
            <a:r>
              <a:rPr lang="fr-FR" dirty="0" smtClean="0"/>
              <a:t>Plate-forme  SMA</a:t>
            </a:r>
            <a:endParaRPr lang="fr-FR" dirty="0"/>
          </a:p>
        </p:txBody>
      </p:sp>
      <p:sp>
        <p:nvSpPr>
          <p:cNvPr id="3" name="Espace réservé du contenu 2"/>
          <p:cNvSpPr>
            <a:spLocks noGrp="1"/>
          </p:cNvSpPr>
          <p:nvPr>
            <p:ph sz="quarter" idx="1"/>
          </p:nvPr>
        </p:nvSpPr>
        <p:spPr/>
        <p:txBody>
          <a:bodyPr>
            <a:normAutofit fontScale="92500"/>
          </a:bodyPr>
          <a:lstStyle/>
          <a:p>
            <a:pPr algn="just">
              <a:spcAft>
                <a:spcPts val="600"/>
              </a:spcAft>
              <a:buClr>
                <a:schemeClr val="tx2">
                  <a:lumMod val="75000"/>
                </a:schemeClr>
              </a:buClr>
              <a:buSzPct val="100000"/>
              <a:buFont typeface="Arial" pitchFamily="34" charset="0"/>
              <a:buChar char="•"/>
            </a:pPr>
            <a:r>
              <a:rPr lang="en-US" b="1" dirty="0" smtClean="0">
                <a:latin typeface="Times New Roman" pitchFamily="18" charset="0"/>
                <a:cs typeface="Times New Roman" pitchFamily="18" charset="0"/>
              </a:rPr>
              <a:t>GAMA (</a:t>
            </a:r>
            <a:r>
              <a:rPr lang="en-US" b="1" dirty="0" err="1" smtClean="0">
                <a:latin typeface="Times New Roman" pitchFamily="18" charset="0"/>
                <a:cs typeface="Times New Roman" pitchFamily="18" charset="0"/>
              </a:rPr>
              <a:t>Gis</a:t>
            </a:r>
            <a:r>
              <a:rPr lang="en-US" b="1" dirty="0" smtClean="0">
                <a:latin typeface="Times New Roman" pitchFamily="18" charset="0"/>
                <a:cs typeface="Times New Roman" pitchFamily="18" charset="0"/>
              </a:rPr>
              <a:t> &amp; Agent-based </a:t>
            </a:r>
            <a:r>
              <a:rPr lang="en-US" b="1" dirty="0" err="1" smtClean="0">
                <a:latin typeface="Times New Roman" pitchFamily="18" charset="0"/>
                <a:cs typeface="Times New Roman" pitchFamily="18" charset="0"/>
              </a:rPr>
              <a:t>Modelling</a:t>
            </a:r>
            <a:r>
              <a:rPr lang="en-US" b="1" dirty="0" smtClean="0">
                <a:latin typeface="Times New Roman" pitchFamily="18" charset="0"/>
                <a:cs typeface="Times New Roman" pitchFamily="18" charset="0"/>
              </a:rPr>
              <a:t> Architecture) , </a:t>
            </a:r>
            <a:r>
              <a:rPr lang="fr-FR" dirty="0" smtClean="0">
                <a:latin typeface="Times New Roman" pitchFamily="18" charset="0"/>
                <a:cs typeface="Times New Roman" pitchFamily="18" charset="0"/>
              </a:rPr>
              <a:t>open-source (LGPL) destinée a la modélisation graphique</a:t>
            </a:r>
          </a:p>
          <a:p>
            <a:pPr algn="just">
              <a:spcAft>
                <a:spcPts val="600"/>
              </a:spcAft>
              <a:buClr>
                <a:schemeClr val="tx2">
                  <a:lumMod val="75000"/>
                </a:schemeClr>
              </a:buClr>
              <a:buSzPct val="100000"/>
              <a:buFont typeface="Arial" pitchFamily="34" charset="0"/>
              <a:buChar char="•"/>
            </a:pPr>
            <a:r>
              <a:rPr lang="fr-FR" dirty="0" smtClean="0"/>
              <a:t> Recherche touchant à des problématiques aussi variées : l’épidémiologie, l’évolution de l’occupation des sols, les risques naturels, la gestion de l’eau MAELIA, la mobilité urbaine……….</a:t>
            </a:r>
            <a:endParaRPr lang="fr-FR" dirty="0" smtClean="0">
              <a:latin typeface="Times New Roman" pitchFamily="18" charset="0"/>
              <a:cs typeface="Times New Roman" pitchFamily="18" charset="0"/>
            </a:endParaRPr>
          </a:p>
          <a:p>
            <a:pPr>
              <a:spcAft>
                <a:spcPts val="600"/>
              </a:spcAft>
              <a:buClr>
                <a:schemeClr val="tx2">
                  <a:lumMod val="75000"/>
                </a:schemeClr>
              </a:buClr>
              <a:buSzPct val="100000"/>
              <a:buFont typeface="Arial" pitchFamily="34" charset="0"/>
              <a:buChar char="•"/>
            </a:pPr>
            <a:r>
              <a:rPr lang="fr-FR" dirty="0" err="1" smtClean="0">
                <a:latin typeface="Times New Roman" pitchFamily="18" charset="0"/>
                <a:cs typeface="Times New Roman" pitchFamily="18" charset="0"/>
              </a:rPr>
              <a:t>MadKit</a:t>
            </a:r>
            <a:r>
              <a:rPr lang="fr-FR" dirty="0" smtClean="0">
                <a:latin typeface="Times New Roman" pitchFamily="18" charset="0"/>
                <a:cs typeface="Times New Roman" pitchFamily="18" charset="0"/>
              </a:rPr>
              <a:t> est écrite en Java , organisationnels (groupes et rôles)</a:t>
            </a:r>
          </a:p>
          <a:p>
            <a:pPr>
              <a:spcAft>
                <a:spcPts val="600"/>
              </a:spcAft>
              <a:buClr>
                <a:schemeClr val="tx2">
                  <a:lumMod val="75000"/>
                </a:schemeClr>
              </a:buClr>
              <a:buSzPct val="100000"/>
              <a:buFont typeface="Arial" pitchFamily="34" charset="0"/>
              <a:buChar char="•"/>
            </a:pPr>
            <a:r>
              <a:rPr lang="fr-FR" b="1" dirty="0" smtClean="0">
                <a:latin typeface="Times New Roman" pitchFamily="18" charset="0"/>
                <a:cs typeface="Times New Roman" pitchFamily="18" charset="0"/>
              </a:rPr>
              <a:t>Plate-forme ZEUS</a:t>
            </a:r>
          </a:p>
          <a:p>
            <a:pPr>
              <a:spcAft>
                <a:spcPts val="600"/>
              </a:spcAft>
              <a:buClr>
                <a:schemeClr val="tx2">
                  <a:lumMod val="75000"/>
                </a:schemeClr>
              </a:buClr>
              <a:buSzPct val="100000"/>
              <a:buFont typeface="Arial" pitchFamily="34" charset="0"/>
              <a:buChar char="•"/>
            </a:pPr>
            <a:r>
              <a:rPr lang="fr-FR" b="1" dirty="0" smtClean="0">
                <a:latin typeface="Times New Roman" pitchFamily="18" charset="0"/>
                <a:cs typeface="Times New Roman" pitchFamily="18" charset="0"/>
              </a:rPr>
              <a:t>Plate-forme SWARM</a:t>
            </a:r>
          </a:p>
          <a:p>
            <a:pPr>
              <a:spcAft>
                <a:spcPts val="600"/>
              </a:spcAft>
              <a:buClr>
                <a:schemeClr val="tx2">
                  <a:lumMod val="75000"/>
                </a:schemeClr>
              </a:buClr>
              <a:buSzPct val="100000"/>
              <a:buFont typeface="Arial" pitchFamily="34" charset="0"/>
              <a:buChar char="•"/>
            </a:pPr>
            <a:r>
              <a:rPr lang="fr-FR" b="1" dirty="0" smtClean="0">
                <a:latin typeface="Times New Roman" pitchFamily="18" charset="0"/>
                <a:cs typeface="Times New Roman" pitchFamily="18" charset="0"/>
              </a:rPr>
              <a:t>Plate-forme JACK Intelligent Agent</a:t>
            </a:r>
          </a:p>
          <a:p>
            <a:pPr>
              <a:spcAft>
                <a:spcPts val="600"/>
              </a:spcAft>
              <a:buClr>
                <a:schemeClr val="tx2">
                  <a:lumMod val="75000"/>
                </a:schemeClr>
              </a:buClr>
              <a:buSzPct val="100000"/>
              <a:buFont typeface="Arial" pitchFamily="34" charset="0"/>
              <a:buChar char="•"/>
            </a:pPr>
            <a:r>
              <a:rPr lang="fr-FR" b="1"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pic>
        <p:nvPicPr>
          <p:cNvPr id="1026" name="Picture 2" descr="C:\Users\DELL\Desktop\img-5-small480.png"/>
          <p:cNvPicPr>
            <a:picLocks noChangeAspect="1" noChangeArrowheads="1"/>
          </p:cNvPicPr>
          <p:nvPr/>
        </p:nvPicPr>
        <p:blipFill>
          <a:blip r:embed="rId3"/>
          <a:srcRect/>
          <a:stretch>
            <a:fillRect/>
          </a:stretch>
        </p:blipFill>
        <p:spPr bwMode="auto">
          <a:xfrm>
            <a:off x="285720" y="1500198"/>
            <a:ext cx="8286808" cy="4929198"/>
          </a:xfrm>
          <a:prstGeom prst="rect">
            <a:avLst/>
          </a:prstGeom>
          <a:noFill/>
        </p:spPr>
      </p:pic>
      <p:pic>
        <p:nvPicPr>
          <p:cNvPr id="1027" name="Picture 3" descr="C:\Users\DELL\Desktop\img-4.png"/>
          <p:cNvPicPr>
            <a:picLocks noChangeAspect="1" noChangeArrowheads="1"/>
          </p:cNvPicPr>
          <p:nvPr/>
        </p:nvPicPr>
        <p:blipFill>
          <a:blip r:embed="rId4"/>
          <a:srcRect/>
          <a:stretch>
            <a:fillRect/>
          </a:stretch>
        </p:blipFill>
        <p:spPr bwMode="auto">
          <a:xfrm>
            <a:off x="428596" y="1000108"/>
            <a:ext cx="8429684" cy="61483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heckerboard(across)">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checkerboard(across)">
                                      <p:cBhvr>
                                        <p:cTn id="22" dur="500"/>
                                        <p:tgtEl>
                                          <p:spTgt spid="1027"/>
                                        </p:tgtEl>
                                      </p:cBhvr>
                                    </p:animEffect>
                                  </p:childTnLst>
                                </p:cTn>
                              </p:par>
                              <p:par>
                                <p:cTn id="23" presetID="5" presetClass="exit" presetSubtype="10" fill="hold" nodeType="withEffect">
                                  <p:stCondLst>
                                    <p:cond delay="0"/>
                                  </p:stCondLst>
                                  <p:childTnLst>
                                    <p:animEffect transition="out" filter="checkerboard(across)">
                                      <p:cBhvr>
                                        <p:cTn id="24" dur="500"/>
                                        <p:tgtEl>
                                          <p:spTgt spid="1026"/>
                                        </p:tgtEl>
                                      </p:cBhvr>
                                    </p:animEffect>
                                    <p:set>
                                      <p:cBhvr>
                                        <p:cTn id="25" dur="1" fill="hold">
                                          <p:stCondLst>
                                            <p:cond delay="499"/>
                                          </p:stCondLst>
                                        </p:cTn>
                                        <p:tgtEl>
                                          <p:spTgt spid="1026"/>
                                        </p:tgtEl>
                                        <p:attrNameLst>
                                          <p:attrName>style.visibility</p:attrName>
                                        </p:attrNameLst>
                                      </p:cBhvr>
                                      <p:to>
                                        <p:strVal val="hidden"/>
                                      </p:to>
                                    </p:set>
                                  </p:childTnLst>
                                </p:cTn>
                              </p:par>
                              <p:par>
                                <p:cTn id="26" presetID="5" presetClass="exit" presetSubtype="10" fill="hold" nodeType="withEffect">
                                  <p:stCondLst>
                                    <p:cond delay="0"/>
                                  </p:stCondLst>
                                  <p:childTnLst>
                                    <p:animEffect transition="out" filter="checkerboard(across)">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heckerboard(across)">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checkerboard(across)">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checkerboard(across)">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checkerboard(across)">
                                      <p:cBhvr>
                                        <p:cTn id="48" dur="5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checkerboard(across)">
                                      <p:cBhvr>
                                        <p:cTn id="5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900"/>
            <a:ext cx="7467600" cy="1143000"/>
          </a:xfrm>
        </p:spPr>
        <p:txBody>
          <a:bodyPr/>
          <a:lstStyle/>
          <a:p>
            <a:pPr algn="ctr"/>
            <a:r>
              <a:rPr lang="fr-FR" dirty="0" smtClean="0"/>
              <a:t>Comportement des agents dans JADE</a:t>
            </a:r>
            <a:br>
              <a:rPr lang="fr-FR" dirty="0" smtClean="0"/>
            </a:br>
            <a:r>
              <a:rPr lang="fr-FR" dirty="0" err="1" smtClean="0"/>
              <a:t>Behaviour</a:t>
            </a:r>
            <a:endParaRPr lang="fr-FR" dirty="0"/>
          </a:p>
        </p:txBody>
      </p:sp>
      <p:sp>
        <p:nvSpPr>
          <p:cNvPr id="3" name="Espace réservé du contenu 2"/>
          <p:cNvSpPr>
            <a:spLocks noGrp="1"/>
          </p:cNvSpPr>
          <p:nvPr>
            <p:ph sz="quarter" idx="1"/>
          </p:nvPr>
        </p:nvSpPr>
        <p:spPr>
          <a:xfrm>
            <a:off x="285720" y="928670"/>
            <a:ext cx="8329642" cy="5929354"/>
          </a:xfrm>
        </p:spPr>
        <p:txBody>
          <a:bodyPr>
            <a:noAutofit/>
          </a:bodyPr>
          <a:lstStyle/>
          <a:p>
            <a:pPr algn="just"/>
            <a:r>
              <a:rPr lang="fr-FR" sz="1800" dirty="0" smtClean="0"/>
              <a:t>Pour qu'un agent JADE exécute une tâche, nous avons tout d'abord besoin de définir ces tâches. </a:t>
            </a:r>
          </a:p>
          <a:p>
            <a:pPr algn="just"/>
            <a:r>
              <a:rPr lang="fr-FR" sz="1800" dirty="0" smtClean="0"/>
              <a:t>Les tâches dans JADE (appelées des </a:t>
            </a:r>
            <a:r>
              <a:rPr lang="fr-FR" sz="1800" b="1" dirty="0" err="1" smtClean="0"/>
              <a:t>behaviours</a:t>
            </a:r>
            <a:r>
              <a:rPr lang="fr-FR" sz="1800" b="1" dirty="0" smtClean="0"/>
              <a:t> </a:t>
            </a:r>
            <a:r>
              <a:rPr lang="fr-FR" sz="1800" dirty="0" smtClean="0"/>
              <a:t>ou des comportements) sont des instances de la classe </a:t>
            </a:r>
            <a:r>
              <a:rPr lang="fr-FR" sz="1800" b="1" dirty="0" err="1" smtClean="0"/>
              <a:t>jade.core.behaviours</a:t>
            </a:r>
            <a:r>
              <a:rPr lang="fr-FR" sz="1800" b="1" dirty="0" smtClean="0"/>
              <a:t> .</a:t>
            </a:r>
          </a:p>
          <a:p>
            <a:r>
              <a:rPr lang="fr-FR" sz="1800" dirty="0" smtClean="0"/>
              <a:t>pour qu'un agent exécute une tâche on doit lui l'attribuer par la méthode </a:t>
            </a:r>
            <a:r>
              <a:rPr lang="fr-FR" sz="1800" b="1" dirty="0" err="1" smtClean="0"/>
              <a:t>addBehaviour</a:t>
            </a:r>
            <a:r>
              <a:rPr lang="fr-FR" sz="1800" b="1" dirty="0" smtClean="0"/>
              <a:t>(</a:t>
            </a:r>
            <a:r>
              <a:rPr lang="fr-FR" sz="1800" b="1" dirty="0" err="1" smtClean="0"/>
              <a:t>Behaviour</a:t>
            </a:r>
            <a:r>
              <a:rPr lang="fr-FR" sz="1800" b="1" dirty="0" smtClean="0"/>
              <a:t> b) </a:t>
            </a:r>
            <a:r>
              <a:rPr lang="fr-FR" sz="1800" dirty="0" smtClean="0"/>
              <a:t>de la classe  </a:t>
            </a:r>
            <a:r>
              <a:rPr lang="fr-FR" sz="1800" b="1" dirty="0" err="1" smtClean="0"/>
              <a:t>jade.core.Agent</a:t>
            </a:r>
            <a:r>
              <a:rPr lang="fr-FR" sz="1800" b="1" dirty="0" smtClean="0"/>
              <a:t>.</a:t>
            </a:r>
          </a:p>
          <a:p>
            <a:pPr algn="just"/>
            <a:r>
              <a:rPr lang="fr-FR" sz="1800" dirty="0" smtClean="0"/>
              <a:t>Chaque </a:t>
            </a:r>
            <a:r>
              <a:rPr lang="fr-FR" sz="1800" dirty="0" err="1" smtClean="0"/>
              <a:t>Behaviour</a:t>
            </a:r>
            <a:r>
              <a:rPr lang="fr-FR" sz="1800" dirty="0" smtClean="0"/>
              <a:t> doit implémenter au moins les deux méthodes :</a:t>
            </a:r>
          </a:p>
          <a:p>
            <a:pPr algn="just">
              <a:buNone/>
            </a:pPr>
            <a:r>
              <a:rPr lang="fr-FR" sz="1800" dirty="0" smtClean="0"/>
              <a:t>    • </a:t>
            </a:r>
            <a:r>
              <a:rPr lang="fr-FR" sz="1800" b="1" dirty="0" smtClean="0"/>
              <a:t>action() : qui désigne les opérations à exécuter par le </a:t>
            </a:r>
            <a:r>
              <a:rPr lang="fr-FR" sz="1800" b="1" dirty="0" err="1" smtClean="0"/>
              <a:t>Behaviour</a:t>
            </a:r>
            <a:r>
              <a:rPr lang="fr-FR" sz="1800" b="1" dirty="0" smtClean="0"/>
              <a:t>;</a:t>
            </a:r>
          </a:p>
          <a:p>
            <a:pPr algn="just">
              <a:buNone/>
            </a:pPr>
            <a:r>
              <a:rPr lang="fr-FR" sz="1800" dirty="0" smtClean="0"/>
              <a:t>    • </a:t>
            </a:r>
            <a:r>
              <a:rPr lang="fr-FR" sz="1800" b="1" dirty="0" err="1" smtClean="0"/>
              <a:t>done</a:t>
            </a:r>
            <a:r>
              <a:rPr lang="fr-FR" sz="1800" b="1" dirty="0" smtClean="0"/>
              <a:t>() : qui exprime si le </a:t>
            </a:r>
            <a:r>
              <a:rPr lang="fr-FR" sz="1800" b="1" dirty="0" err="1" smtClean="0"/>
              <a:t>Behaviour</a:t>
            </a:r>
            <a:r>
              <a:rPr lang="fr-FR" sz="1800" b="1" dirty="0" smtClean="0"/>
              <a:t> a terminé son exécution ou pas.</a:t>
            </a:r>
          </a:p>
          <a:p>
            <a:pPr algn="just"/>
            <a:r>
              <a:rPr lang="fr-FR" sz="1800" dirty="0" smtClean="0"/>
              <a:t>Il existe deux autres méthodes dont l'implémentation n'est pas obligatoire mais qui peuvent être très utiles :</a:t>
            </a:r>
          </a:p>
          <a:p>
            <a:pPr algn="just">
              <a:buNone/>
            </a:pPr>
            <a:r>
              <a:rPr lang="fr-FR" sz="1800" dirty="0" smtClean="0"/>
              <a:t>   • </a:t>
            </a:r>
            <a:r>
              <a:rPr lang="fr-FR" sz="1800" b="1" dirty="0" err="1" smtClean="0"/>
              <a:t>onStart</a:t>
            </a:r>
            <a:r>
              <a:rPr lang="fr-FR" sz="1800" b="1" dirty="0" smtClean="0"/>
              <a:t>() : </a:t>
            </a:r>
            <a:r>
              <a:rPr lang="fr-FR" sz="1800" dirty="0" smtClean="0"/>
              <a:t>appelée juste avant l'exécution de ma méthode action();</a:t>
            </a:r>
          </a:p>
          <a:p>
            <a:pPr algn="just">
              <a:buNone/>
            </a:pPr>
            <a:r>
              <a:rPr lang="fr-FR" sz="1800" dirty="0" smtClean="0"/>
              <a:t>    • </a:t>
            </a:r>
            <a:r>
              <a:rPr lang="fr-FR" sz="1800" b="1" dirty="0" err="1" smtClean="0"/>
              <a:t>onEnd</a:t>
            </a:r>
            <a:r>
              <a:rPr lang="fr-FR" sz="1800" b="1" dirty="0" smtClean="0"/>
              <a:t>() : </a:t>
            </a:r>
            <a:r>
              <a:rPr lang="fr-FR" sz="1800" dirty="0" smtClean="0"/>
              <a:t>appelée juste après la retournement de </a:t>
            </a:r>
            <a:r>
              <a:rPr lang="fr-FR" sz="1800" dirty="0" err="1" smtClean="0"/>
              <a:t>true</a:t>
            </a:r>
            <a:r>
              <a:rPr lang="fr-FR" sz="1800" dirty="0" smtClean="0"/>
              <a:t> par la méthode </a:t>
            </a:r>
            <a:r>
              <a:rPr lang="fr-FR" sz="1800" dirty="0" err="1" smtClean="0"/>
              <a:t>done</a:t>
            </a:r>
            <a:r>
              <a:rPr lang="fr-FR" sz="1800" dirty="0" smtClean="0"/>
              <a:t>().</a:t>
            </a:r>
            <a:endParaRPr lang="fr-F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857224" y="1571612"/>
            <a:ext cx="7467600" cy="4873752"/>
          </a:xfrm>
        </p:spPr>
        <p:txBody>
          <a:bodyPr/>
          <a:lstStyle/>
          <a:p>
            <a:pPr>
              <a:buBlip>
                <a:blip r:embed="rId2"/>
              </a:buBlip>
            </a:pPr>
            <a:r>
              <a:rPr lang="fr-FR" dirty="0" smtClean="0"/>
              <a:t>Les </a:t>
            </a:r>
            <a:r>
              <a:rPr lang="fr-FR" dirty="0" err="1" smtClean="0"/>
              <a:t>Behaviours</a:t>
            </a:r>
            <a:r>
              <a:rPr lang="fr-FR" dirty="0" smtClean="0"/>
              <a:t> simples:</a:t>
            </a:r>
          </a:p>
          <a:p>
            <a:pPr marL="817563" indent="-6350">
              <a:buFont typeface="Arial" pitchFamily="34" charset="0"/>
              <a:buChar char="•"/>
              <a:tabLst>
                <a:tab pos="987425" algn="l"/>
                <a:tab pos="1076325" algn="l"/>
              </a:tabLst>
            </a:pPr>
            <a:r>
              <a:rPr lang="fr-FR" dirty="0" smtClean="0"/>
              <a:t> One-</a:t>
            </a:r>
            <a:r>
              <a:rPr lang="fr-FR" dirty="0" err="1" smtClean="0"/>
              <a:t>shot</a:t>
            </a:r>
            <a:r>
              <a:rPr lang="fr-FR" dirty="0" smtClean="0"/>
              <a:t> </a:t>
            </a:r>
            <a:r>
              <a:rPr lang="fr-FR" dirty="0" err="1" smtClean="0"/>
              <a:t>Behaviour</a:t>
            </a:r>
            <a:endParaRPr lang="fr-FR" dirty="0" smtClean="0"/>
          </a:p>
          <a:p>
            <a:pPr marL="817563" indent="-6350">
              <a:buFont typeface="Arial" pitchFamily="34" charset="0"/>
              <a:buChar char="•"/>
              <a:tabLst>
                <a:tab pos="987425" algn="l"/>
                <a:tab pos="1076325" algn="l"/>
              </a:tabLst>
            </a:pPr>
            <a:r>
              <a:rPr lang="fr-FR" dirty="0" smtClean="0"/>
              <a:t> </a:t>
            </a:r>
            <a:r>
              <a:rPr lang="fr-FR" dirty="0" err="1" smtClean="0"/>
              <a:t>Cyclic</a:t>
            </a:r>
            <a:r>
              <a:rPr lang="fr-FR" dirty="0" smtClean="0"/>
              <a:t> </a:t>
            </a:r>
            <a:r>
              <a:rPr lang="fr-FR" dirty="0" err="1" smtClean="0"/>
              <a:t>Behaviour</a:t>
            </a:r>
            <a:endParaRPr lang="fr-FR" dirty="0" smtClean="0"/>
          </a:p>
          <a:p>
            <a:pPr marL="817563" indent="-6350">
              <a:buFont typeface="Arial" pitchFamily="34" charset="0"/>
              <a:buChar char="•"/>
              <a:tabLst>
                <a:tab pos="987425" algn="l"/>
                <a:tab pos="1076325" algn="l"/>
              </a:tabLst>
            </a:pPr>
            <a:r>
              <a:rPr lang="fr-FR" dirty="0" smtClean="0"/>
              <a:t> </a:t>
            </a:r>
            <a:r>
              <a:rPr lang="fr-FR" dirty="0" err="1" smtClean="0"/>
              <a:t>Generic</a:t>
            </a:r>
            <a:r>
              <a:rPr lang="fr-FR" dirty="0" smtClean="0"/>
              <a:t> </a:t>
            </a:r>
            <a:r>
              <a:rPr lang="fr-FR" dirty="0" err="1" smtClean="0"/>
              <a:t>Behaviour</a:t>
            </a:r>
            <a:endParaRPr lang="fr-FR" dirty="0" smtClean="0"/>
          </a:p>
          <a:p>
            <a:pPr marL="0" indent="265113">
              <a:buBlip>
                <a:blip r:embed="rId2"/>
              </a:buBlip>
              <a:tabLst>
                <a:tab pos="987425" algn="l"/>
                <a:tab pos="1076325" algn="l"/>
              </a:tabLst>
            </a:pPr>
            <a:r>
              <a:rPr lang="fr-FR" dirty="0" smtClean="0"/>
              <a:t>Les </a:t>
            </a:r>
            <a:r>
              <a:rPr lang="fr-FR" dirty="0" err="1" smtClean="0"/>
              <a:t>Behaviours</a:t>
            </a:r>
            <a:r>
              <a:rPr lang="fr-FR" dirty="0" smtClean="0"/>
              <a:t> planifiés:</a:t>
            </a:r>
          </a:p>
          <a:p>
            <a:pPr marL="811213" indent="265113">
              <a:buFont typeface="Arial" pitchFamily="34" charset="0"/>
              <a:buChar char="•"/>
              <a:tabLst>
                <a:tab pos="987425" algn="l"/>
                <a:tab pos="1076325" algn="l"/>
              </a:tabLst>
            </a:pPr>
            <a:r>
              <a:rPr lang="fr-FR" dirty="0" err="1" smtClean="0"/>
              <a:t>WakerBehaviour</a:t>
            </a:r>
            <a:endParaRPr lang="fr-FR" dirty="0" smtClean="0"/>
          </a:p>
          <a:p>
            <a:pPr marL="811213" indent="265113">
              <a:buFont typeface="Arial" pitchFamily="34" charset="0"/>
              <a:buChar char="•"/>
              <a:tabLst>
                <a:tab pos="987425" algn="l"/>
                <a:tab pos="1076325" algn="l"/>
              </a:tabLst>
            </a:pPr>
            <a:r>
              <a:rPr lang="fr-FR" dirty="0" err="1" smtClean="0"/>
              <a:t>TickerBehaviour</a:t>
            </a:r>
            <a:endParaRPr lang="fr-FR" dirty="0" smtClean="0"/>
          </a:p>
          <a:p>
            <a:pPr marL="0" indent="265113">
              <a:buBlip>
                <a:blip r:embed="rId2"/>
              </a:buBlip>
              <a:tabLst>
                <a:tab pos="987425" algn="l"/>
                <a:tab pos="1076325" algn="l"/>
              </a:tabLst>
            </a:pPr>
            <a:r>
              <a:rPr lang="fr-FR" dirty="0" smtClean="0"/>
              <a:t>Les </a:t>
            </a:r>
            <a:r>
              <a:rPr lang="fr-FR" dirty="0" err="1" smtClean="0"/>
              <a:t>Behaviours</a:t>
            </a:r>
            <a:r>
              <a:rPr lang="fr-FR" dirty="0" smtClean="0"/>
              <a:t> composés</a:t>
            </a:r>
          </a:p>
          <a:p>
            <a:pPr marL="811213" indent="88900">
              <a:buFont typeface="Arial" pitchFamily="34" charset="0"/>
              <a:buChar char="•"/>
              <a:tabLst>
                <a:tab pos="987425" algn="l"/>
                <a:tab pos="1076325" algn="l"/>
              </a:tabLst>
            </a:pPr>
            <a:r>
              <a:rPr lang="fr-FR" dirty="0" smtClean="0"/>
              <a:t> </a:t>
            </a:r>
            <a:r>
              <a:rPr lang="fr-FR" dirty="0" err="1" smtClean="0"/>
              <a:t>Sequentiel</a:t>
            </a:r>
            <a:r>
              <a:rPr lang="fr-FR" dirty="0" smtClean="0"/>
              <a:t> </a:t>
            </a:r>
            <a:r>
              <a:rPr lang="fr-FR" dirty="0" err="1" smtClean="0"/>
              <a:t>Behaviour</a:t>
            </a:r>
            <a:endParaRPr lang="fr-FR" dirty="0" smtClean="0"/>
          </a:p>
          <a:p>
            <a:pPr marL="811213" indent="88900">
              <a:buFont typeface="Arial" pitchFamily="34" charset="0"/>
              <a:buChar char="•"/>
              <a:tabLst>
                <a:tab pos="987425" algn="l"/>
                <a:tab pos="1076325" algn="l"/>
              </a:tabLst>
            </a:pPr>
            <a:r>
              <a:rPr lang="fr-FR" dirty="0" err="1" smtClean="0"/>
              <a:t>FSMBehaviour</a:t>
            </a:r>
            <a:endParaRPr lang="fr-FR" dirty="0" smtClean="0"/>
          </a:p>
          <a:p>
            <a:pPr marL="811213" indent="88900">
              <a:buFont typeface="Arial" pitchFamily="34" charset="0"/>
              <a:buChar char="•"/>
              <a:tabLst>
                <a:tab pos="987425" algn="l"/>
                <a:tab pos="1076325" algn="l"/>
              </a:tabLst>
            </a:pPr>
            <a:endParaRPr lang="fr-FR" dirty="0" smtClean="0"/>
          </a:p>
          <a:p>
            <a:pPr marL="0" indent="265113">
              <a:buNone/>
              <a:tabLst>
                <a:tab pos="987425" algn="l"/>
                <a:tab pos="1076325" algn="l"/>
              </a:tabLst>
            </a:pPr>
            <a:endParaRPr lang="fr-FR" dirty="0" smtClean="0"/>
          </a:p>
          <a:p>
            <a:pPr marL="817563" indent="-6350">
              <a:buFont typeface="Arial" pitchFamily="34" charset="0"/>
              <a:buChar char="•"/>
              <a:tabLst>
                <a:tab pos="987425" algn="l"/>
                <a:tab pos="1076325" algn="l"/>
              </a:tabLst>
            </a:pPr>
            <a:endParaRPr lang="fr-FR" dirty="0" smtClean="0"/>
          </a:p>
          <a:p>
            <a:endParaRPr lang="fr-FR" dirty="0"/>
          </a:p>
        </p:txBody>
      </p:sp>
      <p:sp>
        <p:nvSpPr>
          <p:cNvPr id="4" name="Titre 1"/>
          <p:cNvSpPr txBox="1">
            <a:spLocks/>
          </p:cNvSpPr>
          <p:nvPr/>
        </p:nvSpPr>
        <p:spPr>
          <a:xfrm>
            <a:off x="642910" y="142852"/>
            <a:ext cx="7467600" cy="11430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Comportement des agents dans JADE</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kumimoji="0" lang="fr-FR" sz="3000" b="0" i="0" u="none" strike="noStrike" kern="1200" cap="small" spc="0" normalizeH="0" baseline="0" noProof="0" dirty="0" err="1" smtClean="0">
                <a:ln>
                  <a:noFill/>
                </a:ln>
                <a:solidFill>
                  <a:schemeClr val="tx2"/>
                </a:solidFill>
                <a:effectLst/>
                <a:uLnTx/>
                <a:uFillTx/>
                <a:latin typeface="+mj-lt"/>
                <a:ea typeface="+mj-ea"/>
                <a:cs typeface="+mj-cs"/>
              </a:rPr>
              <a:t>Behaviour</a:t>
            </a:r>
            <a:endParaRPr kumimoji="0" lang="fr-FR"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13314" name="Picture 2"/>
          <p:cNvPicPr>
            <a:picLocks noChangeAspect="1" noChangeArrowheads="1"/>
          </p:cNvPicPr>
          <p:nvPr/>
        </p:nvPicPr>
        <p:blipFill>
          <a:blip r:embed="rId3"/>
          <a:srcRect/>
          <a:stretch>
            <a:fillRect/>
          </a:stretch>
        </p:blipFill>
        <p:spPr bwMode="auto">
          <a:xfrm>
            <a:off x="338138" y="1500174"/>
            <a:ext cx="8467725" cy="5357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3314"/>
                                        </p:tgtEl>
                                        <p:attrNameLst>
                                          <p:attrName>style.visibility</p:attrName>
                                        </p:attrNameLst>
                                      </p:cBhvr>
                                      <p:to>
                                        <p:strVal val="visible"/>
                                      </p:to>
                                    </p:set>
                                    <p:animEffect transition="in" filter="checkerboard(across)">
                                      <p:cBhvr>
                                        <p:cTn id="5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00034" y="1571612"/>
            <a:ext cx="8358246" cy="4873752"/>
          </a:xfrm>
        </p:spPr>
        <p:txBody>
          <a:bodyPr>
            <a:normAutofit/>
          </a:bodyPr>
          <a:lstStyle/>
          <a:p>
            <a:pPr algn="just"/>
            <a:r>
              <a:rPr lang="fr-FR" dirty="0" smtClean="0"/>
              <a:t>Un one-</a:t>
            </a:r>
            <a:r>
              <a:rPr lang="fr-FR" dirty="0" err="1" smtClean="0"/>
              <a:t>shot</a:t>
            </a:r>
            <a:r>
              <a:rPr lang="fr-FR" dirty="0" smtClean="0"/>
              <a:t> </a:t>
            </a:r>
            <a:r>
              <a:rPr lang="fr-FR" dirty="0" err="1" smtClean="0"/>
              <a:t>Behaviour</a:t>
            </a:r>
            <a:r>
              <a:rPr lang="fr-FR" dirty="0" smtClean="0"/>
              <a:t> est une instance de la classe </a:t>
            </a:r>
            <a:r>
              <a:rPr lang="fr-FR" b="1" dirty="0" err="1" smtClean="0"/>
              <a:t>jade.core.behaviours.OneShotBehaviour</a:t>
            </a:r>
            <a:r>
              <a:rPr lang="fr-FR" b="1" dirty="0" smtClean="0"/>
              <a:t>. </a:t>
            </a:r>
          </a:p>
          <a:p>
            <a:pPr algn="just"/>
            <a:r>
              <a:rPr lang="fr-FR" b="1" dirty="0" smtClean="0"/>
              <a:t>Il a la particularité </a:t>
            </a:r>
            <a:r>
              <a:rPr lang="fr-FR" dirty="0" smtClean="0"/>
              <a:t>d'exécuter sa tâche une et une seule fois puis il se termine. </a:t>
            </a:r>
          </a:p>
          <a:p>
            <a:pPr algn="just"/>
            <a:r>
              <a:rPr lang="fr-FR" dirty="0" smtClean="0"/>
              <a:t>La classe </a:t>
            </a:r>
            <a:r>
              <a:rPr lang="fr-FR" dirty="0" err="1" smtClean="0"/>
              <a:t>OneShotBehaviour</a:t>
            </a:r>
            <a:r>
              <a:rPr lang="fr-FR" dirty="0" smtClean="0"/>
              <a:t> implémente la méthode </a:t>
            </a:r>
            <a:r>
              <a:rPr lang="fr-FR" b="1" dirty="0" err="1" smtClean="0"/>
              <a:t>done</a:t>
            </a:r>
            <a:r>
              <a:rPr lang="fr-FR" b="1" dirty="0" smtClean="0"/>
              <a:t>() et elle retourne toujours </a:t>
            </a:r>
            <a:r>
              <a:rPr lang="fr-FR" b="1" dirty="0" err="1" smtClean="0"/>
              <a:t>true</a:t>
            </a:r>
            <a:r>
              <a:rPr lang="fr-FR" b="1" dirty="0" smtClean="0"/>
              <a:t>.</a:t>
            </a:r>
          </a:p>
          <a:p>
            <a:pPr algn="just"/>
            <a:r>
              <a:rPr lang="fr-FR" dirty="0" smtClean="0"/>
              <a:t> </a:t>
            </a:r>
            <a:r>
              <a:rPr lang="fr-FR" b="1" dirty="0" smtClean="0">
                <a:solidFill>
                  <a:srgbClr val="D60093"/>
                </a:solidFill>
              </a:rPr>
              <a:t>Exemple: </a:t>
            </a:r>
          </a:p>
          <a:p>
            <a:pPr>
              <a:buNone/>
            </a:pPr>
            <a:r>
              <a:rPr lang="fr-FR" dirty="0" smtClean="0"/>
              <a:t>   </a:t>
            </a:r>
            <a:r>
              <a:rPr lang="fr-FR" dirty="0" err="1" smtClean="0"/>
              <a:t>addBehaviour</a:t>
            </a:r>
            <a:r>
              <a:rPr lang="fr-FR" dirty="0" smtClean="0"/>
              <a:t>(</a:t>
            </a:r>
            <a:r>
              <a:rPr lang="fr-FR" b="1" dirty="0" smtClean="0"/>
              <a:t>new </a:t>
            </a:r>
            <a:r>
              <a:rPr lang="fr-FR" b="1" u="sng" dirty="0" err="1" smtClean="0"/>
              <a:t>OneShotBehaviour</a:t>
            </a:r>
            <a:r>
              <a:rPr lang="fr-FR" b="1" u="sng" dirty="0" smtClean="0"/>
              <a:t>(</a:t>
            </a:r>
            <a:r>
              <a:rPr lang="fr-FR" b="1" u="sng" dirty="0" err="1" smtClean="0"/>
              <a:t>this</a:t>
            </a:r>
            <a:r>
              <a:rPr lang="fr-FR" b="1" u="sng" dirty="0" smtClean="0"/>
              <a:t>){</a:t>
            </a:r>
          </a:p>
          <a:p>
            <a:pPr>
              <a:buNone/>
            </a:pPr>
            <a:r>
              <a:rPr lang="fr-FR" b="1" dirty="0" smtClean="0"/>
              <a:t>    public </a:t>
            </a:r>
            <a:r>
              <a:rPr lang="fr-FR" b="1" dirty="0" err="1" smtClean="0"/>
              <a:t>void</a:t>
            </a:r>
            <a:r>
              <a:rPr lang="fr-FR" b="1" dirty="0" smtClean="0"/>
              <a:t> action(){</a:t>
            </a:r>
          </a:p>
          <a:p>
            <a:pPr>
              <a:buNone/>
            </a:pPr>
            <a:r>
              <a:rPr lang="fr-FR" dirty="0" smtClean="0"/>
              <a:t>    </a:t>
            </a:r>
            <a:r>
              <a:rPr lang="fr-FR" dirty="0" err="1" smtClean="0"/>
              <a:t>Instruciton</a:t>
            </a:r>
            <a:r>
              <a:rPr lang="fr-FR" dirty="0" smtClean="0"/>
              <a:t>;</a:t>
            </a:r>
          </a:p>
          <a:p>
            <a:pPr>
              <a:buNone/>
            </a:pPr>
            <a:r>
              <a:rPr lang="fr-FR" dirty="0" smtClean="0"/>
              <a:t>     });</a:t>
            </a:r>
            <a:endParaRPr lang="fr-FR" dirty="0"/>
          </a:p>
        </p:txBody>
      </p:sp>
      <p:sp>
        <p:nvSpPr>
          <p:cNvPr id="5" name="Titre 1"/>
          <p:cNvSpPr txBox="1">
            <a:spLocks/>
          </p:cNvSpPr>
          <p:nvPr/>
        </p:nvSpPr>
        <p:spPr>
          <a:xfrm>
            <a:off x="-32" y="-71462"/>
            <a:ext cx="8820184" cy="1143000"/>
          </a:xfrm>
          <a:prstGeom prst="rect">
            <a:avLst/>
          </a:prstGeom>
        </p:spPr>
        <p:txBody>
          <a:bodyPr vert="horz" anchor="b">
            <a:normAutofit/>
          </a:bodyPr>
          <a:lstStyle/>
          <a:p>
            <a:pPr lvl="0" algn="ctr">
              <a:spcBef>
                <a:spcPct val="0"/>
              </a:spcBef>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Comportement des agents dans JADE</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lang="fr-FR" sz="3200" dirty="0" smtClean="0">
                <a:solidFill>
                  <a:srgbClr val="D60093"/>
                </a:solidFill>
              </a:rPr>
              <a:t> </a:t>
            </a:r>
            <a:r>
              <a:rPr lang="fr-FR" sz="2800" dirty="0" smtClean="0">
                <a:solidFill>
                  <a:srgbClr val="D60093"/>
                </a:solidFill>
              </a:rPr>
              <a:t>Les </a:t>
            </a:r>
            <a:r>
              <a:rPr lang="fr-FR" sz="2800" dirty="0" err="1" smtClean="0">
                <a:solidFill>
                  <a:srgbClr val="D60093"/>
                </a:solidFill>
              </a:rPr>
              <a:t>Behaviours</a:t>
            </a:r>
            <a:r>
              <a:rPr lang="fr-FR" sz="2800" dirty="0" smtClean="0">
                <a:solidFill>
                  <a:srgbClr val="D60093"/>
                </a:solidFill>
              </a:rPr>
              <a:t> simples </a:t>
            </a:r>
            <a:r>
              <a:rPr kumimoji="0" lang="fr-FR" sz="2800" b="1" i="0" u="none" strike="noStrike" kern="1200" cap="small" spc="0" normalizeH="0" baseline="0" noProof="0" dirty="0" smtClean="0">
                <a:ln>
                  <a:noFill/>
                </a:ln>
                <a:solidFill>
                  <a:srgbClr val="D60093"/>
                </a:solidFill>
                <a:effectLst/>
                <a:uLnTx/>
                <a:uFillTx/>
                <a:latin typeface="+mj-lt"/>
                <a:ea typeface="+mj-ea"/>
                <a:cs typeface="+mj-cs"/>
              </a:rPr>
              <a:t>: </a:t>
            </a:r>
            <a:r>
              <a:rPr lang="fr-FR" sz="2800" dirty="0" smtClean="0">
                <a:solidFill>
                  <a:srgbClr val="D60093"/>
                </a:solidFill>
              </a:rPr>
              <a:t>one-</a:t>
            </a:r>
            <a:r>
              <a:rPr lang="fr-FR" sz="2800" dirty="0" err="1" smtClean="0">
                <a:solidFill>
                  <a:srgbClr val="D60093"/>
                </a:solidFill>
              </a:rPr>
              <a:t>shot</a:t>
            </a:r>
            <a:r>
              <a:rPr lang="fr-FR" sz="2800" dirty="0" smtClean="0">
                <a:solidFill>
                  <a:srgbClr val="D60093"/>
                </a:solidFill>
              </a:rPr>
              <a:t> </a:t>
            </a:r>
            <a:r>
              <a:rPr lang="fr-FR" sz="2800" dirty="0" err="1" smtClean="0">
                <a:solidFill>
                  <a:srgbClr val="D60093"/>
                </a:solidFill>
              </a:rPr>
              <a:t>Behaviour</a:t>
            </a:r>
            <a:r>
              <a:rPr lang="fr-FR" sz="2800" dirty="0" smtClean="0">
                <a:solidFill>
                  <a:srgbClr val="D60093"/>
                </a:solidFill>
              </a:rPr>
              <a:t> </a:t>
            </a:r>
            <a:endParaRPr kumimoji="0" lang="fr-FR" sz="2800" i="0" u="none" strike="noStrike" kern="1200" cap="small" spc="0" normalizeH="0" baseline="0" noProof="0" dirty="0">
              <a:ln>
                <a:noFill/>
              </a:ln>
              <a:solidFill>
                <a:srgbClr val="D6009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142992"/>
            <a:ext cx="7467600" cy="785810"/>
          </a:xfrm>
        </p:spPr>
        <p:txBody>
          <a:bodyPr/>
          <a:lstStyle/>
          <a:p>
            <a:r>
              <a:rPr lang="fr-FR" dirty="0" smtClean="0"/>
              <a:t>Exemple </a:t>
            </a:r>
            <a:endParaRPr lang="fr-FR" dirty="0"/>
          </a:p>
        </p:txBody>
      </p:sp>
      <p:sp>
        <p:nvSpPr>
          <p:cNvPr id="3" name="Espace réservé du contenu 2"/>
          <p:cNvSpPr>
            <a:spLocks noGrp="1"/>
          </p:cNvSpPr>
          <p:nvPr>
            <p:ph sz="quarter" idx="1"/>
          </p:nvPr>
        </p:nvSpPr>
        <p:spPr>
          <a:xfrm>
            <a:off x="571472" y="2143116"/>
            <a:ext cx="7467600" cy="4071966"/>
          </a:xfrm>
        </p:spPr>
        <p:txBody>
          <a:bodyPr>
            <a:normAutofit lnSpcReduction="10000"/>
          </a:bodyPr>
          <a:lstStyle/>
          <a:p>
            <a:pPr>
              <a:buNone/>
            </a:pPr>
            <a:r>
              <a:rPr lang="en-US" b="1" dirty="0" smtClean="0"/>
              <a:t>public class </a:t>
            </a:r>
            <a:r>
              <a:rPr lang="en-US" b="1" dirty="0" err="1" smtClean="0"/>
              <a:t>Agentx</a:t>
            </a:r>
            <a:r>
              <a:rPr lang="en-US" b="1" dirty="0" smtClean="0"/>
              <a:t> extends Agent {</a:t>
            </a:r>
          </a:p>
          <a:p>
            <a:pPr>
              <a:buNone/>
            </a:pPr>
            <a:r>
              <a:rPr lang="fr-FR" b="1" dirty="0" err="1" smtClean="0"/>
              <a:t>protected</a:t>
            </a:r>
            <a:r>
              <a:rPr lang="fr-FR" b="1" dirty="0" smtClean="0"/>
              <a:t> </a:t>
            </a:r>
            <a:r>
              <a:rPr lang="fr-FR" b="1" dirty="0" err="1" smtClean="0"/>
              <a:t>void</a:t>
            </a:r>
            <a:r>
              <a:rPr lang="fr-FR" b="1" dirty="0" smtClean="0"/>
              <a:t> setup() {</a:t>
            </a:r>
          </a:p>
          <a:p>
            <a:pPr>
              <a:buNone/>
            </a:pPr>
            <a:r>
              <a:rPr lang="fr-FR" dirty="0" smtClean="0"/>
              <a:t>// l'ajout d'un one-</a:t>
            </a:r>
            <a:r>
              <a:rPr lang="fr-FR" dirty="0" err="1" smtClean="0"/>
              <a:t>shot</a:t>
            </a:r>
            <a:r>
              <a:rPr lang="fr-FR" dirty="0" smtClean="0"/>
              <a:t> </a:t>
            </a:r>
            <a:r>
              <a:rPr lang="fr-FR" dirty="0" err="1" smtClean="0"/>
              <a:t>behaviour</a:t>
            </a:r>
            <a:r>
              <a:rPr lang="fr-FR" dirty="0" smtClean="0"/>
              <a:t> pour afficher un Hello world :D</a:t>
            </a:r>
          </a:p>
          <a:p>
            <a:pPr>
              <a:buNone/>
            </a:pPr>
            <a:r>
              <a:rPr lang="fr-FR" dirty="0" err="1" smtClean="0"/>
              <a:t>addBehaviour</a:t>
            </a:r>
            <a:r>
              <a:rPr lang="fr-FR" dirty="0" smtClean="0"/>
              <a:t>(</a:t>
            </a:r>
            <a:r>
              <a:rPr lang="fr-FR" b="1" dirty="0" smtClean="0"/>
              <a:t>new </a:t>
            </a:r>
            <a:r>
              <a:rPr lang="fr-FR" b="1" u="sng" dirty="0" err="1" smtClean="0"/>
              <a:t>OneShotBehaviour</a:t>
            </a:r>
            <a:r>
              <a:rPr lang="fr-FR" b="1" u="sng" dirty="0" smtClean="0"/>
              <a:t>(</a:t>
            </a:r>
            <a:r>
              <a:rPr lang="fr-FR" b="1" u="sng" dirty="0" err="1" smtClean="0"/>
              <a:t>this</a:t>
            </a:r>
            <a:r>
              <a:rPr lang="fr-FR" b="1" u="sng" dirty="0" smtClean="0"/>
              <a:t>) {</a:t>
            </a:r>
            <a:endParaRPr lang="fr-FR" b="1" dirty="0" smtClean="0"/>
          </a:p>
          <a:p>
            <a:pPr>
              <a:buNone/>
            </a:pPr>
            <a:r>
              <a:rPr lang="fr-FR" b="1" dirty="0" smtClean="0"/>
              <a:t>public </a:t>
            </a:r>
            <a:r>
              <a:rPr lang="fr-FR" b="1" dirty="0" err="1" smtClean="0"/>
              <a:t>void</a:t>
            </a:r>
            <a:r>
              <a:rPr lang="fr-FR" b="1" dirty="0" smtClean="0"/>
              <a:t> action(){</a:t>
            </a:r>
          </a:p>
          <a:p>
            <a:pPr>
              <a:buNone/>
            </a:pPr>
            <a:r>
              <a:rPr lang="fr-FR" dirty="0" smtClean="0"/>
              <a:t>System.out.println("Bonjour tous le monde je suis l'agent "+</a:t>
            </a:r>
            <a:r>
              <a:rPr lang="fr-FR" dirty="0" err="1" smtClean="0"/>
              <a:t>getLocalName</a:t>
            </a:r>
            <a:r>
              <a:rPr lang="fr-FR" dirty="0" smtClean="0"/>
              <a:t>());</a:t>
            </a:r>
          </a:p>
          <a:p>
            <a:pPr>
              <a:buNone/>
            </a:pPr>
            <a:r>
              <a:rPr lang="fr-FR" dirty="0" smtClean="0"/>
              <a:t>}</a:t>
            </a:r>
          </a:p>
          <a:p>
            <a:pPr>
              <a:buNone/>
            </a:pPr>
            <a:r>
              <a:rPr lang="fr-FR" dirty="0" smtClean="0"/>
              <a:t>});</a:t>
            </a:r>
            <a:endParaRPr lang="fr-FR" dirty="0"/>
          </a:p>
        </p:txBody>
      </p:sp>
      <p:sp>
        <p:nvSpPr>
          <p:cNvPr id="4" name="Titre 1"/>
          <p:cNvSpPr txBox="1">
            <a:spLocks/>
          </p:cNvSpPr>
          <p:nvPr/>
        </p:nvSpPr>
        <p:spPr>
          <a:xfrm>
            <a:off x="-32" y="-71462"/>
            <a:ext cx="8820184" cy="1143000"/>
          </a:xfrm>
          <a:prstGeom prst="rect">
            <a:avLst/>
          </a:prstGeom>
        </p:spPr>
        <p:txBody>
          <a:bodyPr vert="horz" anchor="b">
            <a:normAutofit/>
          </a:bodyPr>
          <a:lstStyle/>
          <a:p>
            <a:pPr lvl="0" algn="ctr">
              <a:spcBef>
                <a:spcPct val="0"/>
              </a:spcBef>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Comportement des agents dans JADE</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lang="fr-FR" sz="3200" dirty="0" smtClean="0">
                <a:solidFill>
                  <a:srgbClr val="D60093"/>
                </a:solidFill>
              </a:rPr>
              <a:t> </a:t>
            </a:r>
            <a:r>
              <a:rPr lang="fr-FR" sz="2800" dirty="0" smtClean="0">
                <a:solidFill>
                  <a:srgbClr val="D60093"/>
                </a:solidFill>
              </a:rPr>
              <a:t>Les </a:t>
            </a:r>
            <a:r>
              <a:rPr lang="fr-FR" sz="2800" dirty="0" err="1" smtClean="0">
                <a:solidFill>
                  <a:srgbClr val="D60093"/>
                </a:solidFill>
              </a:rPr>
              <a:t>Behaviours</a:t>
            </a:r>
            <a:r>
              <a:rPr lang="fr-FR" sz="2800" dirty="0" smtClean="0">
                <a:solidFill>
                  <a:srgbClr val="D60093"/>
                </a:solidFill>
              </a:rPr>
              <a:t> simples </a:t>
            </a:r>
            <a:r>
              <a:rPr kumimoji="0" lang="fr-FR" sz="2800" b="1" i="0" u="none" strike="noStrike" kern="1200" cap="small" spc="0" normalizeH="0" baseline="0" noProof="0" dirty="0" smtClean="0">
                <a:ln>
                  <a:noFill/>
                </a:ln>
                <a:solidFill>
                  <a:srgbClr val="D60093"/>
                </a:solidFill>
                <a:effectLst/>
                <a:uLnTx/>
                <a:uFillTx/>
                <a:latin typeface="+mj-lt"/>
                <a:ea typeface="+mj-ea"/>
                <a:cs typeface="+mj-cs"/>
              </a:rPr>
              <a:t>: </a:t>
            </a:r>
            <a:r>
              <a:rPr lang="fr-FR" sz="2800" dirty="0" smtClean="0">
                <a:solidFill>
                  <a:srgbClr val="D60093"/>
                </a:solidFill>
              </a:rPr>
              <a:t>one-</a:t>
            </a:r>
            <a:r>
              <a:rPr lang="fr-FR" sz="2800" dirty="0" err="1" smtClean="0">
                <a:solidFill>
                  <a:srgbClr val="D60093"/>
                </a:solidFill>
              </a:rPr>
              <a:t>shot</a:t>
            </a:r>
            <a:r>
              <a:rPr lang="fr-FR" sz="2800" dirty="0" smtClean="0">
                <a:solidFill>
                  <a:srgbClr val="D60093"/>
                </a:solidFill>
              </a:rPr>
              <a:t> </a:t>
            </a:r>
            <a:r>
              <a:rPr lang="fr-FR" sz="2800" dirty="0" err="1" smtClean="0">
                <a:solidFill>
                  <a:srgbClr val="D60093"/>
                </a:solidFill>
              </a:rPr>
              <a:t>Behaviour</a:t>
            </a:r>
            <a:r>
              <a:rPr lang="fr-FR" sz="2800" dirty="0" smtClean="0">
                <a:solidFill>
                  <a:srgbClr val="D60093"/>
                </a:solidFill>
              </a:rPr>
              <a:t> </a:t>
            </a:r>
            <a:endParaRPr kumimoji="0" lang="fr-FR" sz="2800" i="0" u="none" strike="noStrike" kern="1200" cap="small" spc="0" normalizeH="0" baseline="0" noProof="0" dirty="0">
              <a:ln>
                <a:noFill/>
              </a:ln>
              <a:solidFill>
                <a:srgbClr val="D6009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heckerboard(across)">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814514"/>
            <a:ext cx="7972452" cy="4614882"/>
          </a:xfrm>
        </p:spPr>
        <p:txBody>
          <a:bodyPr>
            <a:normAutofit fontScale="92500" lnSpcReduction="10000"/>
          </a:bodyPr>
          <a:lstStyle/>
          <a:p>
            <a:pPr algn="just"/>
            <a:r>
              <a:rPr lang="fr-FR" dirty="0" smtClean="0"/>
              <a:t>Un </a:t>
            </a:r>
            <a:r>
              <a:rPr lang="fr-FR" dirty="0" err="1" smtClean="0"/>
              <a:t>cyclic</a:t>
            </a:r>
            <a:r>
              <a:rPr lang="fr-FR" dirty="0" smtClean="0"/>
              <a:t> </a:t>
            </a:r>
            <a:r>
              <a:rPr lang="fr-FR" dirty="0" err="1" smtClean="0"/>
              <a:t>Behaviour</a:t>
            </a:r>
            <a:r>
              <a:rPr lang="fr-FR" dirty="0" smtClean="0"/>
              <a:t> est une instance de la classe </a:t>
            </a:r>
            <a:r>
              <a:rPr lang="fr-FR" b="1" dirty="0" err="1" smtClean="0"/>
              <a:t>jade.core.behaviours.CyclicBehaviour</a:t>
            </a:r>
            <a:r>
              <a:rPr lang="fr-FR" b="1" dirty="0" smtClean="0"/>
              <a:t>. </a:t>
            </a:r>
          </a:p>
          <a:p>
            <a:pPr algn="just"/>
            <a:r>
              <a:rPr lang="fr-FR" dirty="0" smtClean="0"/>
              <a:t>Un </a:t>
            </a:r>
            <a:r>
              <a:rPr lang="fr-FR" dirty="0" err="1" smtClean="0"/>
              <a:t>cyclic</a:t>
            </a:r>
            <a:r>
              <a:rPr lang="fr-FR" dirty="0" smtClean="0"/>
              <a:t> </a:t>
            </a:r>
            <a:r>
              <a:rPr lang="fr-FR" dirty="0" err="1" smtClean="0"/>
              <a:t>Behaviour</a:t>
            </a:r>
            <a:r>
              <a:rPr lang="fr-FR" dirty="0" smtClean="0"/>
              <a:t> exécute sa tâche d'une manière répétitive. </a:t>
            </a:r>
          </a:p>
          <a:p>
            <a:pPr algn="just"/>
            <a:r>
              <a:rPr lang="fr-FR" dirty="0" smtClean="0"/>
              <a:t>La classe </a:t>
            </a:r>
            <a:r>
              <a:rPr lang="fr-FR" dirty="0" err="1" smtClean="0"/>
              <a:t>CyclicBehaviour</a:t>
            </a:r>
            <a:r>
              <a:rPr lang="fr-FR" dirty="0" smtClean="0"/>
              <a:t> implémente la méthode </a:t>
            </a:r>
            <a:r>
              <a:rPr lang="fr-FR" b="1" dirty="0" err="1" smtClean="0"/>
              <a:t>done</a:t>
            </a:r>
            <a:r>
              <a:rPr lang="fr-FR" b="1" dirty="0" smtClean="0"/>
              <a:t>() qui retourne toujours false.</a:t>
            </a:r>
          </a:p>
          <a:p>
            <a:pPr algn="just"/>
            <a:r>
              <a:rPr lang="fr-FR" b="1" dirty="0" smtClean="0">
                <a:solidFill>
                  <a:srgbClr val="D60093"/>
                </a:solidFill>
              </a:rPr>
              <a:t>exemple:</a:t>
            </a:r>
          </a:p>
          <a:p>
            <a:pPr>
              <a:buNone/>
            </a:pPr>
            <a:r>
              <a:rPr lang="fr-FR" dirty="0" smtClean="0"/>
              <a:t> </a:t>
            </a:r>
            <a:r>
              <a:rPr lang="fr-FR" dirty="0" err="1" smtClean="0"/>
              <a:t>addBehaviour</a:t>
            </a:r>
            <a:r>
              <a:rPr lang="fr-FR" dirty="0" smtClean="0"/>
              <a:t>(</a:t>
            </a:r>
            <a:r>
              <a:rPr lang="fr-FR" b="1" dirty="0" smtClean="0"/>
              <a:t>new </a:t>
            </a:r>
            <a:r>
              <a:rPr lang="fr-FR" b="1" u="sng" dirty="0" err="1" smtClean="0"/>
              <a:t>CyclicBehaviour</a:t>
            </a:r>
            <a:r>
              <a:rPr lang="fr-FR" b="1" u="sng" dirty="0" smtClean="0"/>
              <a:t>(</a:t>
            </a:r>
            <a:r>
              <a:rPr lang="fr-FR" b="1" u="sng" dirty="0" err="1" smtClean="0"/>
              <a:t>this</a:t>
            </a:r>
            <a:r>
              <a:rPr lang="fr-FR" b="1" u="sng" dirty="0" smtClean="0"/>
              <a:t>) {</a:t>
            </a:r>
          </a:p>
          <a:p>
            <a:pPr>
              <a:buNone/>
            </a:pPr>
            <a:r>
              <a:rPr lang="fr-FR" b="1" dirty="0" smtClean="0"/>
              <a:t>     public </a:t>
            </a:r>
            <a:r>
              <a:rPr lang="fr-FR" b="1" dirty="0" err="1" smtClean="0"/>
              <a:t>void</a:t>
            </a:r>
            <a:r>
              <a:rPr lang="fr-FR" b="1" dirty="0" smtClean="0"/>
              <a:t> action() {</a:t>
            </a:r>
          </a:p>
          <a:p>
            <a:pPr>
              <a:buNone/>
            </a:pPr>
            <a:r>
              <a:rPr lang="fr-FR" dirty="0" smtClean="0"/>
              <a:t>        </a:t>
            </a:r>
            <a:r>
              <a:rPr lang="fr-FR" dirty="0" err="1" smtClean="0"/>
              <a:t>Instruciton</a:t>
            </a:r>
            <a:r>
              <a:rPr lang="fr-FR" dirty="0" smtClean="0"/>
              <a:t> </a:t>
            </a:r>
            <a:endParaRPr lang="fr-FR" b="1" i="1" dirty="0" smtClean="0"/>
          </a:p>
          <a:p>
            <a:pPr>
              <a:buNone/>
            </a:pPr>
            <a:r>
              <a:rPr lang="fr-FR" dirty="0" smtClean="0"/>
              <a:t>   }</a:t>
            </a:r>
          </a:p>
          <a:p>
            <a:pPr>
              <a:buNone/>
            </a:pPr>
            <a:r>
              <a:rPr lang="fr-FR" dirty="0" smtClean="0"/>
              <a:t>     });</a:t>
            </a:r>
            <a:endParaRPr lang="fr-FR" dirty="0"/>
          </a:p>
        </p:txBody>
      </p:sp>
      <p:sp>
        <p:nvSpPr>
          <p:cNvPr id="4" name="Titre 1"/>
          <p:cNvSpPr txBox="1">
            <a:spLocks/>
          </p:cNvSpPr>
          <p:nvPr/>
        </p:nvSpPr>
        <p:spPr>
          <a:xfrm>
            <a:off x="571472" y="0"/>
            <a:ext cx="8001056" cy="1143000"/>
          </a:xfrm>
          <a:prstGeom prst="rect">
            <a:avLst/>
          </a:prstGeom>
        </p:spPr>
        <p:txBody>
          <a:bodyPr vert="horz" anchor="b">
            <a:normAutofit fontScale="92500"/>
          </a:bodyPr>
          <a:lstStyle/>
          <a:p>
            <a:pPr lvl="0" algn="ctr">
              <a:spcBef>
                <a:spcPct val="0"/>
              </a:spcBef>
            </a:pPr>
            <a:r>
              <a:rPr kumimoji="0" lang="fr-FR" sz="3000" b="0" i="0" u="none" strike="noStrike" kern="1200" cap="small" spc="0" normalizeH="0" baseline="0" noProof="0" dirty="0" smtClean="0">
                <a:ln>
                  <a:noFill/>
                </a:ln>
                <a:solidFill>
                  <a:schemeClr val="tx2"/>
                </a:solidFill>
                <a:effectLst/>
                <a:uLnTx/>
                <a:uFillTx/>
                <a:latin typeface="+mj-lt"/>
                <a:ea typeface="+mj-ea"/>
                <a:cs typeface="+mj-cs"/>
              </a:rPr>
              <a:t>Comportement des agents dans JADE</a:t>
            </a:r>
            <a:br>
              <a:rPr kumimoji="0" lang="fr-FR" sz="3000" b="0" i="0" u="none" strike="noStrike" kern="1200" cap="small" spc="0" normalizeH="0" baseline="0" noProof="0" dirty="0" smtClean="0">
                <a:ln>
                  <a:noFill/>
                </a:ln>
                <a:solidFill>
                  <a:schemeClr val="tx2"/>
                </a:solidFill>
                <a:effectLst/>
                <a:uLnTx/>
                <a:uFillTx/>
                <a:latin typeface="+mj-lt"/>
                <a:ea typeface="+mj-ea"/>
                <a:cs typeface="+mj-cs"/>
              </a:rPr>
            </a:br>
            <a:r>
              <a:rPr lang="fr-FR" sz="3200" dirty="0" smtClean="0">
                <a:solidFill>
                  <a:srgbClr val="D60093"/>
                </a:solidFill>
              </a:rPr>
              <a:t> Les </a:t>
            </a:r>
            <a:r>
              <a:rPr lang="fr-FR" sz="3200" dirty="0" err="1" smtClean="0">
                <a:solidFill>
                  <a:srgbClr val="D60093"/>
                </a:solidFill>
              </a:rPr>
              <a:t>Behaviours</a:t>
            </a:r>
            <a:r>
              <a:rPr lang="fr-FR" sz="3200" dirty="0" smtClean="0">
                <a:solidFill>
                  <a:srgbClr val="D60093"/>
                </a:solidFill>
              </a:rPr>
              <a:t> simples </a:t>
            </a:r>
            <a:r>
              <a:rPr kumimoji="0" lang="fr-FR" sz="3000" b="1" i="0" u="none" strike="noStrike" kern="1200" cap="small" spc="0" normalizeH="0" baseline="0" noProof="0" dirty="0" smtClean="0">
                <a:ln>
                  <a:noFill/>
                </a:ln>
                <a:solidFill>
                  <a:srgbClr val="D60093"/>
                </a:solidFill>
                <a:effectLst/>
                <a:uLnTx/>
                <a:uFillTx/>
                <a:latin typeface="+mj-lt"/>
                <a:ea typeface="+mj-ea"/>
                <a:cs typeface="+mj-cs"/>
              </a:rPr>
              <a:t>: </a:t>
            </a:r>
            <a:r>
              <a:rPr lang="fr-FR" sz="3200" dirty="0" err="1" smtClean="0">
                <a:solidFill>
                  <a:srgbClr val="D60093"/>
                </a:solidFill>
              </a:rPr>
              <a:t>cyclic</a:t>
            </a:r>
            <a:r>
              <a:rPr lang="fr-FR" sz="3200" dirty="0" smtClean="0">
                <a:solidFill>
                  <a:srgbClr val="D60093"/>
                </a:solidFill>
              </a:rPr>
              <a:t> </a:t>
            </a:r>
            <a:r>
              <a:rPr lang="fr-FR" sz="3200" dirty="0" err="1" smtClean="0">
                <a:solidFill>
                  <a:srgbClr val="D60093"/>
                </a:solidFill>
              </a:rPr>
              <a:t>Behaviour</a:t>
            </a:r>
            <a:r>
              <a:rPr lang="fr-FR" sz="3200" dirty="0" smtClean="0">
                <a:solidFill>
                  <a:srgbClr val="D60093"/>
                </a:solidFill>
              </a:rPr>
              <a:t> </a:t>
            </a:r>
            <a:endParaRPr kumimoji="0" lang="fr-FR" sz="3000" b="1" i="0" u="none" strike="noStrike" kern="1200" cap="small" spc="0" normalizeH="0" baseline="0" noProof="0" dirty="0">
              <a:ln>
                <a:noFill/>
              </a:ln>
              <a:solidFill>
                <a:srgbClr val="D6009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00042"/>
            <a:ext cx="7467600" cy="1143000"/>
          </a:xfrm>
        </p:spPr>
        <p:txBody>
          <a:bodyPr>
            <a:normAutofit fontScale="90000"/>
          </a:bodyPr>
          <a:lstStyle/>
          <a:p>
            <a:pPr lvl="0" algn="ctr"/>
            <a:r>
              <a:rPr lang="fr-FR" sz="2800" dirty="0" smtClean="0"/>
              <a:t>Comportement des agents dans JADE</a:t>
            </a:r>
            <a:br>
              <a:rPr lang="fr-FR" sz="2800" dirty="0" smtClean="0"/>
            </a:br>
            <a:r>
              <a:rPr lang="fr-FR" sz="2800" dirty="0" smtClean="0">
                <a:solidFill>
                  <a:srgbClr val="D60093"/>
                </a:solidFill>
              </a:rPr>
              <a:t> Les </a:t>
            </a:r>
            <a:r>
              <a:rPr lang="fr-FR" sz="2800" dirty="0" err="1" smtClean="0">
                <a:solidFill>
                  <a:srgbClr val="D60093"/>
                </a:solidFill>
              </a:rPr>
              <a:t>Behaviours</a:t>
            </a:r>
            <a:r>
              <a:rPr lang="fr-FR" sz="2800" dirty="0" smtClean="0">
                <a:solidFill>
                  <a:srgbClr val="D60093"/>
                </a:solidFill>
              </a:rPr>
              <a:t> simples </a:t>
            </a:r>
            <a:r>
              <a:rPr lang="fr-FR" sz="2800" b="1" dirty="0" smtClean="0">
                <a:solidFill>
                  <a:srgbClr val="D60093"/>
                </a:solidFill>
              </a:rPr>
              <a:t>: </a:t>
            </a:r>
            <a:r>
              <a:rPr lang="fr-FR" sz="2800" dirty="0" err="1" smtClean="0">
                <a:solidFill>
                  <a:srgbClr val="D60093"/>
                </a:solidFill>
              </a:rPr>
              <a:t>cyclic</a:t>
            </a:r>
            <a:r>
              <a:rPr lang="fr-FR" sz="2800" dirty="0" smtClean="0">
                <a:solidFill>
                  <a:srgbClr val="D60093"/>
                </a:solidFill>
              </a:rPr>
              <a:t> </a:t>
            </a:r>
            <a:r>
              <a:rPr lang="fr-FR" sz="2800" dirty="0" err="1" smtClean="0">
                <a:solidFill>
                  <a:srgbClr val="D60093"/>
                </a:solidFill>
              </a:rPr>
              <a:t>Behaviour</a:t>
            </a:r>
            <a:r>
              <a:rPr lang="fr-FR" sz="2800" dirty="0" smtClean="0">
                <a:solidFill>
                  <a:srgbClr val="D60093"/>
                </a:solidFill>
              </a:rPr>
              <a:t> </a:t>
            </a:r>
            <a:r>
              <a:rPr lang="fr-FR" sz="2800" b="1" dirty="0" smtClean="0">
                <a:solidFill>
                  <a:srgbClr val="D60093"/>
                </a:solidFill>
              </a:rPr>
              <a:t/>
            </a:r>
            <a:br>
              <a:rPr lang="fr-FR" sz="2800" b="1" dirty="0" smtClean="0">
                <a:solidFill>
                  <a:srgbClr val="D60093"/>
                </a:solidFill>
              </a:rPr>
            </a:br>
            <a:endParaRPr lang="fr-FR" dirty="0"/>
          </a:p>
        </p:txBody>
      </p:sp>
      <p:sp>
        <p:nvSpPr>
          <p:cNvPr id="3" name="Espace réservé du contenu 2"/>
          <p:cNvSpPr>
            <a:spLocks noGrp="1"/>
          </p:cNvSpPr>
          <p:nvPr>
            <p:ph sz="quarter" idx="1"/>
          </p:nvPr>
        </p:nvSpPr>
        <p:spPr>
          <a:xfrm>
            <a:off x="457200" y="2786058"/>
            <a:ext cx="7467600" cy="2643206"/>
          </a:xfrm>
        </p:spPr>
        <p:txBody>
          <a:bodyPr/>
          <a:lstStyle/>
          <a:p>
            <a:pPr>
              <a:buNone/>
            </a:pPr>
            <a:r>
              <a:rPr lang="fr-FR" dirty="0" err="1" smtClean="0"/>
              <a:t>addBehaviour</a:t>
            </a:r>
            <a:r>
              <a:rPr lang="fr-FR" dirty="0" smtClean="0"/>
              <a:t>(</a:t>
            </a:r>
            <a:r>
              <a:rPr lang="fr-FR" b="1" dirty="0" smtClean="0"/>
              <a:t>new </a:t>
            </a:r>
            <a:r>
              <a:rPr lang="fr-FR" b="1" u="sng" dirty="0" err="1" smtClean="0"/>
              <a:t>CyclicBehaviour</a:t>
            </a:r>
            <a:r>
              <a:rPr lang="fr-FR" b="1" u="sng" dirty="0" smtClean="0"/>
              <a:t>(</a:t>
            </a:r>
            <a:r>
              <a:rPr lang="fr-FR" b="1" u="sng" dirty="0" err="1" smtClean="0"/>
              <a:t>this</a:t>
            </a:r>
            <a:r>
              <a:rPr lang="fr-FR" b="1" u="sng" dirty="0" smtClean="0"/>
              <a:t>) {</a:t>
            </a:r>
          </a:p>
          <a:p>
            <a:pPr>
              <a:buNone/>
            </a:pPr>
            <a:r>
              <a:rPr lang="fr-FR" b="1" dirty="0" smtClean="0"/>
              <a:t>public </a:t>
            </a:r>
            <a:r>
              <a:rPr lang="fr-FR" b="1" dirty="0" err="1" smtClean="0"/>
              <a:t>void</a:t>
            </a:r>
            <a:r>
              <a:rPr lang="fr-FR" b="1" dirty="0" smtClean="0"/>
              <a:t> action() {</a:t>
            </a:r>
          </a:p>
          <a:p>
            <a:pPr>
              <a:buNone/>
            </a:pPr>
            <a:r>
              <a:rPr lang="fr-FR" dirty="0" smtClean="0"/>
              <a:t>System.</a:t>
            </a:r>
            <a:r>
              <a:rPr lang="fr-FR" b="1" i="1" dirty="0" smtClean="0"/>
              <a:t>out.println("cyclique... ");</a:t>
            </a:r>
          </a:p>
          <a:p>
            <a:pPr>
              <a:buNone/>
            </a:pPr>
            <a:r>
              <a:rPr lang="fr-FR" dirty="0" smtClean="0"/>
              <a:t>}</a:t>
            </a:r>
          </a:p>
          <a:p>
            <a:pPr>
              <a:buNone/>
            </a:pPr>
            <a:r>
              <a:rPr lang="fr-FR" dirty="0" smtClean="0"/>
              <a: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2910" y="142876"/>
            <a:ext cx="7467600" cy="1142984"/>
          </a:xfrm>
        </p:spPr>
        <p:txBody>
          <a:bodyPr>
            <a:normAutofit fontScale="90000"/>
          </a:bodyPr>
          <a:lstStyle/>
          <a:p>
            <a:pPr lvl="0" algn="ctr"/>
            <a:r>
              <a:rPr lang="fr-FR" dirty="0" smtClean="0"/>
              <a:t>Comportement des agents dans JADE</a:t>
            </a:r>
            <a:br>
              <a:rPr lang="fr-FR" dirty="0" smtClean="0"/>
            </a:br>
            <a:r>
              <a:rPr lang="fr-FR" b="1" dirty="0" err="1" smtClean="0">
                <a:solidFill>
                  <a:srgbClr val="D60093"/>
                </a:solidFill>
              </a:rPr>
              <a:t>Behaviour</a:t>
            </a:r>
            <a:r>
              <a:rPr lang="fr-FR" b="1" dirty="0" smtClean="0">
                <a:solidFill>
                  <a:srgbClr val="D60093"/>
                </a:solidFill>
              </a:rPr>
              <a:t>: </a:t>
            </a:r>
            <a:r>
              <a:rPr lang="fr-FR" sz="3200" dirty="0" err="1" smtClean="0">
                <a:solidFill>
                  <a:srgbClr val="D60093"/>
                </a:solidFill>
              </a:rPr>
              <a:t>Generic</a:t>
            </a:r>
            <a:r>
              <a:rPr lang="fr-FR" sz="3200" dirty="0" smtClean="0">
                <a:solidFill>
                  <a:srgbClr val="D60093"/>
                </a:solidFill>
              </a:rPr>
              <a:t> </a:t>
            </a:r>
            <a:r>
              <a:rPr lang="fr-FR" sz="3200" dirty="0" err="1" smtClean="0">
                <a:solidFill>
                  <a:srgbClr val="D60093"/>
                </a:solidFill>
              </a:rPr>
              <a:t>Behaviour</a:t>
            </a:r>
            <a:r>
              <a:rPr lang="fr-FR" sz="3200" dirty="0" smtClean="0">
                <a:solidFill>
                  <a:srgbClr val="D60093"/>
                </a:solidFill>
              </a:rPr>
              <a:t> </a:t>
            </a:r>
            <a:r>
              <a:rPr lang="fr-FR" b="1" dirty="0" smtClean="0">
                <a:solidFill>
                  <a:srgbClr val="D60093"/>
                </a:solidFill>
              </a:rPr>
              <a:t/>
            </a:r>
            <a:br>
              <a:rPr lang="fr-FR" b="1" dirty="0" smtClean="0">
                <a:solidFill>
                  <a:srgbClr val="D60093"/>
                </a:solidFill>
              </a:rPr>
            </a:br>
            <a:endParaRPr lang="fr-FR" dirty="0"/>
          </a:p>
        </p:txBody>
      </p:sp>
      <p:sp>
        <p:nvSpPr>
          <p:cNvPr id="3" name="Espace réservé du contenu 2"/>
          <p:cNvSpPr>
            <a:spLocks noGrp="1"/>
          </p:cNvSpPr>
          <p:nvPr>
            <p:ph sz="quarter" idx="1"/>
          </p:nvPr>
        </p:nvSpPr>
        <p:spPr>
          <a:xfrm>
            <a:off x="285720" y="928670"/>
            <a:ext cx="8286808" cy="5286412"/>
          </a:xfrm>
        </p:spPr>
        <p:txBody>
          <a:bodyPr>
            <a:noAutofit/>
          </a:bodyPr>
          <a:lstStyle/>
          <a:p>
            <a:pPr algn="just"/>
            <a:r>
              <a:rPr lang="fr-FR" sz="2000" dirty="0" smtClean="0"/>
              <a:t>Un </a:t>
            </a:r>
            <a:r>
              <a:rPr lang="fr-FR" sz="2000" dirty="0" err="1" smtClean="0"/>
              <a:t>Generic</a:t>
            </a:r>
            <a:r>
              <a:rPr lang="fr-FR" sz="2000" dirty="0" smtClean="0"/>
              <a:t> </a:t>
            </a:r>
            <a:r>
              <a:rPr lang="fr-FR" sz="2000" dirty="0" err="1" smtClean="0"/>
              <a:t>Behaviour</a:t>
            </a:r>
            <a:r>
              <a:rPr lang="fr-FR" sz="2000" dirty="0" smtClean="0"/>
              <a:t> est une instance de la classe </a:t>
            </a:r>
            <a:r>
              <a:rPr lang="fr-FR" sz="2000" b="1" dirty="0" err="1" smtClean="0"/>
              <a:t>jade.core.behaviours.Behaviour</a:t>
            </a:r>
            <a:r>
              <a:rPr lang="fr-FR" sz="2000" b="1" dirty="0" smtClean="0"/>
              <a:t>.</a:t>
            </a:r>
          </a:p>
          <a:p>
            <a:pPr algn="just"/>
            <a:r>
              <a:rPr lang="fr-FR" sz="2000" dirty="0" smtClean="0"/>
              <a:t>Le </a:t>
            </a:r>
            <a:r>
              <a:rPr lang="fr-FR" sz="2000" dirty="0" err="1" smtClean="0"/>
              <a:t>Generic</a:t>
            </a:r>
            <a:r>
              <a:rPr lang="fr-FR" sz="2000" dirty="0" smtClean="0"/>
              <a:t> </a:t>
            </a:r>
            <a:r>
              <a:rPr lang="fr-FR" sz="2000" dirty="0" err="1" smtClean="0"/>
              <a:t>Behaviour</a:t>
            </a:r>
            <a:r>
              <a:rPr lang="fr-FR" sz="2000" dirty="0" smtClean="0"/>
              <a:t> vient entre le One-</a:t>
            </a:r>
            <a:r>
              <a:rPr lang="fr-FR" sz="2000" dirty="0" err="1" smtClean="0"/>
              <a:t>shot</a:t>
            </a:r>
            <a:r>
              <a:rPr lang="fr-FR" sz="2000" dirty="0" smtClean="0"/>
              <a:t> </a:t>
            </a:r>
            <a:r>
              <a:rPr lang="fr-FR" sz="2000" dirty="0" err="1" smtClean="0"/>
              <a:t>Behaviour</a:t>
            </a:r>
            <a:r>
              <a:rPr lang="fr-FR" sz="2000" dirty="0" smtClean="0"/>
              <a:t> et le </a:t>
            </a:r>
            <a:r>
              <a:rPr lang="fr-FR" sz="2000" dirty="0" err="1" smtClean="0"/>
              <a:t>Cyclic</a:t>
            </a:r>
            <a:r>
              <a:rPr lang="fr-FR" sz="2000" dirty="0" smtClean="0"/>
              <a:t> </a:t>
            </a:r>
            <a:r>
              <a:rPr lang="fr-FR" sz="2000" dirty="0" err="1" smtClean="0"/>
              <a:t>Behaviour</a:t>
            </a:r>
            <a:r>
              <a:rPr lang="fr-FR" sz="2000" dirty="0" smtClean="0"/>
              <a:t> de faite qu'il n'implémente pas la méthode </a:t>
            </a:r>
            <a:r>
              <a:rPr lang="fr-FR" sz="2000" dirty="0" err="1" smtClean="0"/>
              <a:t>done</a:t>
            </a:r>
            <a:r>
              <a:rPr lang="fr-FR" sz="2000" dirty="0" smtClean="0"/>
              <a:t>() </a:t>
            </a:r>
          </a:p>
          <a:p>
            <a:pPr algn="just"/>
            <a:r>
              <a:rPr lang="fr-FR" sz="2000" dirty="0" smtClean="0"/>
              <a:t>L’implémentation de la méthode </a:t>
            </a:r>
            <a:r>
              <a:rPr lang="fr-FR" sz="2000" dirty="0" err="1" smtClean="0"/>
              <a:t>done</a:t>
            </a:r>
            <a:r>
              <a:rPr lang="fr-FR" sz="2000" dirty="0" smtClean="0"/>
              <a:t>() est laissée au programmeur</a:t>
            </a:r>
          </a:p>
          <a:p>
            <a:pPr algn="just"/>
            <a:r>
              <a:rPr lang="fr-FR" sz="2000" dirty="0" smtClean="0"/>
              <a:t>Le programmeur peut planifier la terminaison de son </a:t>
            </a:r>
            <a:r>
              <a:rPr lang="fr-FR" sz="2000" dirty="0" err="1" smtClean="0"/>
              <a:t>Behaviour</a:t>
            </a:r>
            <a:r>
              <a:rPr lang="fr-FR" sz="2000" dirty="0" smtClean="0"/>
              <a:t> selon ses besoins.</a:t>
            </a:r>
          </a:p>
          <a:p>
            <a:pPr algn="just"/>
            <a:r>
              <a:rPr lang="fr-FR" sz="2000" b="1" dirty="0" smtClean="0">
                <a:solidFill>
                  <a:srgbClr val="D60093"/>
                </a:solidFill>
              </a:rPr>
              <a:t>Exemple:</a:t>
            </a:r>
          </a:p>
          <a:p>
            <a:pPr marL="530225" indent="0">
              <a:buNone/>
            </a:pPr>
            <a:r>
              <a:rPr lang="fr-FR" sz="2000" dirty="0" err="1" smtClean="0"/>
              <a:t>addBehaviour</a:t>
            </a:r>
            <a:r>
              <a:rPr lang="fr-FR" sz="2000" dirty="0" smtClean="0"/>
              <a:t>(</a:t>
            </a:r>
            <a:r>
              <a:rPr lang="fr-FR" sz="2000" b="1" dirty="0" smtClean="0"/>
              <a:t>new </a:t>
            </a:r>
            <a:r>
              <a:rPr lang="fr-FR" sz="2000" b="1" u="sng" dirty="0" err="1" smtClean="0"/>
              <a:t>Behaviour</a:t>
            </a:r>
            <a:r>
              <a:rPr lang="fr-FR" sz="2000" b="1" u="sng" dirty="0" smtClean="0"/>
              <a:t>(</a:t>
            </a:r>
            <a:r>
              <a:rPr lang="fr-FR" sz="2000" b="1" u="sng" dirty="0" err="1" smtClean="0"/>
              <a:t>this</a:t>
            </a:r>
            <a:r>
              <a:rPr lang="fr-FR" sz="2000" b="1" u="sng" dirty="0" smtClean="0"/>
              <a:t>) {</a:t>
            </a:r>
          </a:p>
          <a:p>
            <a:pPr marL="530225" indent="0">
              <a:buNone/>
            </a:pPr>
            <a:r>
              <a:rPr lang="fr-FR" sz="2000" b="1" dirty="0" smtClean="0"/>
              <a:t>public </a:t>
            </a:r>
            <a:r>
              <a:rPr lang="fr-FR" sz="2000" b="1" dirty="0" err="1" smtClean="0"/>
              <a:t>void</a:t>
            </a:r>
            <a:r>
              <a:rPr lang="fr-FR" sz="2000" b="1" dirty="0" smtClean="0"/>
              <a:t> action() {</a:t>
            </a:r>
          </a:p>
          <a:p>
            <a:pPr marL="530225" indent="0">
              <a:buNone/>
            </a:pPr>
            <a:r>
              <a:rPr lang="fr-FR" sz="2000" dirty="0" smtClean="0"/>
              <a:t>Instruction1;               </a:t>
            </a:r>
            <a:r>
              <a:rPr lang="fr-FR" sz="2000" b="1" dirty="0" smtClean="0"/>
              <a:t>}</a:t>
            </a:r>
          </a:p>
          <a:p>
            <a:pPr marL="530225" indent="0">
              <a:buNone/>
            </a:pPr>
            <a:r>
              <a:rPr lang="fr-FR" sz="2000" b="1" dirty="0" smtClean="0"/>
              <a:t> public </a:t>
            </a:r>
            <a:r>
              <a:rPr lang="fr-FR" sz="2000" b="1" dirty="0" err="1" smtClean="0"/>
              <a:t>done</a:t>
            </a:r>
            <a:r>
              <a:rPr lang="fr-FR" sz="2000" b="1" dirty="0" smtClean="0"/>
              <a:t>()                 {</a:t>
            </a:r>
          </a:p>
          <a:p>
            <a:pPr marL="530225" indent="0">
              <a:buNone/>
            </a:pPr>
            <a:r>
              <a:rPr lang="fr-FR" sz="2000" b="1" dirty="0" smtClean="0"/>
              <a:t>     Indtruction2; </a:t>
            </a:r>
            <a:r>
              <a:rPr lang="fr-FR" sz="2000" dirty="0" smtClean="0"/>
              <a:t>              }</a:t>
            </a:r>
          </a:p>
          <a:p>
            <a:pPr marL="530225" indent="0">
              <a:buNone/>
            </a:pPr>
            <a:r>
              <a:rPr lang="fr-FR" sz="2000" b="1" dirty="0" smtClean="0"/>
              <a:t>public </a:t>
            </a:r>
            <a:r>
              <a:rPr lang="fr-FR" sz="2000" b="1" dirty="0" err="1" smtClean="0"/>
              <a:t>int</a:t>
            </a:r>
            <a:r>
              <a:rPr lang="fr-FR" sz="2000" b="1" dirty="0" smtClean="0"/>
              <a:t> </a:t>
            </a:r>
            <a:r>
              <a:rPr lang="fr-FR" sz="2000" b="1" dirty="0" err="1" smtClean="0"/>
              <a:t>onEnd</a:t>
            </a:r>
            <a:r>
              <a:rPr lang="fr-FR" sz="2000" b="1" dirty="0" smtClean="0"/>
              <a:t>() { </a:t>
            </a:r>
            <a:r>
              <a:rPr lang="fr-FR" sz="2000" dirty="0" smtClean="0"/>
              <a:t>                                 }</a:t>
            </a:r>
          </a:p>
          <a:p>
            <a:pPr>
              <a:buNone/>
            </a:pPr>
            <a:r>
              <a:rPr lang="fr-FR" sz="2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Comportement des agents dans JADE</a:t>
            </a:r>
            <a:br>
              <a:rPr lang="fr-FR" dirty="0" smtClean="0"/>
            </a:br>
            <a:r>
              <a:rPr lang="fr-FR" b="1" dirty="0" err="1" smtClean="0">
                <a:solidFill>
                  <a:srgbClr val="D60093"/>
                </a:solidFill>
              </a:rPr>
              <a:t>Behaviour</a:t>
            </a:r>
            <a:r>
              <a:rPr lang="fr-FR" b="1" dirty="0" smtClean="0">
                <a:solidFill>
                  <a:srgbClr val="D60093"/>
                </a:solidFill>
              </a:rPr>
              <a:t>: </a:t>
            </a:r>
            <a:r>
              <a:rPr lang="fr-FR" sz="3200" dirty="0" err="1" smtClean="0">
                <a:solidFill>
                  <a:srgbClr val="D60093"/>
                </a:solidFill>
              </a:rPr>
              <a:t>Generic</a:t>
            </a:r>
            <a:r>
              <a:rPr lang="fr-FR" sz="3200" dirty="0" smtClean="0">
                <a:solidFill>
                  <a:srgbClr val="D60093"/>
                </a:solidFill>
              </a:rPr>
              <a:t> </a:t>
            </a:r>
            <a:r>
              <a:rPr lang="fr-FR" sz="3200" dirty="0" err="1" smtClean="0">
                <a:solidFill>
                  <a:srgbClr val="D60093"/>
                </a:solidFill>
              </a:rPr>
              <a:t>Behaviour</a:t>
            </a:r>
            <a:r>
              <a:rPr lang="fr-FR" sz="3200" dirty="0" smtClean="0">
                <a:solidFill>
                  <a:srgbClr val="D60093"/>
                </a:solidFill>
              </a:rPr>
              <a:t> </a:t>
            </a:r>
            <a:r>
              <a:rPr lang="fr-FR" b="1" dirty="0" smtClean="0">
                <a:solidFill>
                  <a:srgbClr val="D60093"/>
                </a:solidFill>
              </a:rPr>
              <a:t/>
            </a:r>
            <a:br>
              <a:rPr lang="fr-FR" b="1" dirty="0" smtClean="0">
                <a:solidFill>
                  <a:srgbClr val="D60093"/>
                </a:solidFill>
              </a:rPr>
            </a:br>
            <a:endParaRPr lang="fr-FR" dirty="0"/>
          </a:p>
        </p:txBody>
      </p:sp>
      <p:sp>
        <p:nvSpPr>
          <p:cNvPr id="3" name="Espace réservé du contenu 2"/>
          <p:cNvSpPr>
            <a:spLocks noGrp="1"/>
          </p:cNvSpPr>
          <p:nvPr>
            <p:ph sz="quarter" idx="1"/>
          </p:nvPr>
        </p:nvSpPr>
        <p:spPr/>
        <p:txBody>
          <a:bodyPr>
            <a:normAutofit fontScale="85000" lnSpcReduction="20000"/>
          </a:bodyPr>
          <a:lstStyle/>
          <a:p>
            <a:pPr>
              <a:buNone/>
            </a:pPr>
            <a:r>
              <a:rPr lang="fr-FR" dirty="0" err="1" smtClean="0"/>
              <a:t>addBehaviour</a:t>
            </a:r>
            <a:r>
              <a:rPr lang="fr-FR" dirty="0" smtClean="0"/>
              <a:t>(</a:t>
            </a:r>
            <a:r>
              <a:rPr lang="fr-FR" b="1" dirty="0" smtClean="0"/>
              <a:t>new </a:t>
            </a:r>
            <a:r>
              <a:rPr lang="fr-FR" b="1" u="sng" dirty="0" err="1" smtClean="0"/>
              <a:t>Behaviour</a:t>
            </a:r>
            <a:r>
              <a:rPr lang="fr-FR" b="1" u="sng" dirty="0" smtClean="0"/>
              <a:t>(</a:t>
            </a:r>
            <a:r>
              <a:rPr lang="fr-FR" b="1" u="sng" dirty="0" err="1" smtClean="0"/>
              <a:t>this</a:t>
            </a:r>
            <a:r>
              <a:rPr lang="fr-FR" b="1" u="sng" dirty="0" smtClean="0"/>
              <a:t>) {</a:t>
            </a:r>
          </a:p>
          <a:p>
            <a:pPr>
              <a:buNone/>
            </a:pPr>
            <a:r>
              <a:rPr lang="fr-FR" b="1" dirty="0" err="1" smtClean="0"/>
              <a:t>private</a:t>
            </a:r>
            <a:r>
              <a:rPr lang="fr-FR" b="1" dirty="0" smtClean="0"/>
              <a:t> </a:t>
            </a:r>
            <a:r>
              <a:rPr lang="fr-FR" b="1" dirty="0" err="1" smtClean="0"/>
              <a:t>int</a:t>
            </a:r>
            <a:r>
              <a:rPr lang="fr-FR" b="1" dirty="0" smtClean="0"/>
              <a:t> </a:t>
            </a:r>
            <a:r>
              <a:rPr lang="fr-FR" b="1" dirty="0" err="1" smtClean="0"/>
              <a:t>aleatoire</a:t>
            </a:r>
            <a:r>
              <a:rPr lang="fr-FR" b="1" dirty="0" smtClean="0"/>
              <a:t> ;</a:t>
            </a:r>
          </a:p>
          <a:p>
            <a:pPr>
              <a:buNone/>
            </a:pPr>
            <a:r>
              <a:rPr lang="fr-FR" b="1" dirty="0" smtClean="0"/>
              <a:t>public </a:t>
            </a:r>
            <a:r>
              <a:rPr lang="fr-FR" b="1" dirty="0" err="1" smtClean="0"/>
              <a:t>void</a:t>
            </a:r>
            <a:r>
              <a:rPr lang="fr-FR" b="1" dirty="0" smtClean="0"/>
              <a:t> action() {</a:t>
            </a:r>
          </a:p>
          <a:p>
            <a:pPr>
              <a:buNone/>
            </a:pPr>
            <a:r>
              <a:rPr lang="fr-FR" dirty="0" err="1" smtClean="0"/>
              <a:t>aleatoire</a:t>
            </a:r>
            <a:r>
              <a:rPr lang="fr-FR" dirty="0" smtClean="0"/>
              <a:t> = (</a:t>
            </a:r>
            <a:r>
              <a:rPr lang="fr-FR" b="1" dirty="0" err="1" smtClean="0"/>
              <a:t>int</a:t>
            </a:r>
            <a:r>
              <a:rPr lang="fr-FR" b="1" dirty="0" smtClean="0"/>
              <a:t>) (</a:t>
            </a:r>
            <a:r>
              <a:rPr lang="fr-FR" b="1" dirty="0" err="1" smtClean="0"/>
              <a:t>Math.</a:t>
            </a:r>
            <a:r>
              <a:rPr lang="fr-FR" b="1" i="1" dirty="0" err="1" smtClean="0"/>
              <a:t>random</a:t>
            </a:r>
            <a:r>
              <a:rPr lang="fr-FR" b="1" i="1" dirty="0" smtClean="0"/>
              <a:t>()*10);</a:t>
            </a:r>
          </a:p>
          <a:p>
            <a:pPr>
              <a:buNone/>
            </a:pPr>
            <a:r>
              <a:rPr lang="fr-FR" dirty="0" smtClean="0"/>
              <a:t>System.</a:t>
            </a:r>
            <a:r>
              <a:rPr lang="fr-FR" b="1" i="1" dirty="0" smtClean="0"/>
              <a:t>out.println("</a:t>
            </a:r>
            <a:r>
              <a:rPr lang="fr-FR" b="1" i="1" dirty="0" err="1" smtClean="0"/>
              <a:t>aleatoire</a:t>
            </a:r>
            <a:r>
              <a:rPr lang="fr-FR" b="1" i="1" dirty="0" smtClean="0"/>
              <a:t> ="+ </a:t>
            </a:r>
            <a:r>
              <a:rPr lang="fr-FR" b="1" i="1" dirty="0" err="1" smtClean="0"/>
              <a:t>aleatoire</a:t>
            </a:r>
            <a:r>
              <a:rPr lang="fr-FR" b="1" i="1" dirty="0" smtClean="0"/>
              <a:t>);</a:t>
            </a:r>
          </a:p>
          <a:p>
            <a:pPr>
              <a:buNone/>
            </a:pPr>
            <a:r>
              <a:rPr lang="fr-FR" dirty="0" smtClean="0"/>
              <a:t>}</a:t>
            </a:r>
          </a:p>
          <a:p>
            <a:pPr>
              <a:buNone/>
            </a:pPr>
            <a:r>
              <a:rPr lang="fr-FR" b="1" dirty="0" smtClean="0"/>
              <a:t>public </a:t>
            </a:r>
            <a:r>
              <a:rPr lang="fr-FR" b="1" dirty="0" err="1" smtClean="0"/>
              <a:t>boolean</a:t>
            </a:r>
            <a:r>
              <a:rPr lang="fr-FR" b="1" dirty="0" smtClean="0"/>
              <a:t> </a:t>
            </a:r>
            <a:r>
              <a:rPr lang="fr-FR" b="1" dirty="0" err="1" smtClean="0"/>
              <a:t>done</a:t>
            </a:r>
            <a:r>
              <a:rPr lang="fr-FR" b="1" dirty="0" smtClean="0"/>
              <a:t>() {</a:t>
            </a:r>
          </a:p>
          <a:p>
            <a:pPr>
              <a:buNone/>
            </a:pPr>
            <a:r>
              <a:rPr lang="fr-FR" b="1" dirty="0" smtClean="0"/>
              <a:t>return </a:t>
            </a:r>
            <a:r>
              <a:rPr lang="fr-FR" b="1" dirty="0" err="1" smtClean="0"/>
              <a:t>aleatoire</a:t>
            </a:r>
            <a:r>
              <a:rPr lang="fr-FR" b="1" dirty="0" smtClean="0"/>
              <a:t> == 5;</a:t>
            </a:r>
          </a:p>
          <a:p>
            <a:pPr>
              <a:buNone/>
            </a:pPr>
            <a:r>
              <a:rPr lang="fr-FR" dirty="0" smtClean="0"/>
              <a:t>}</a:t>
            </a:r>
          </a:p>
          <a:p>
            <a:pPr>
              <a:buNone/>
            </a:pPr>
            <a:r>
              <a:rPr lang="fr-FR" b="1" dirty="0" smtClean="0"/>
              <a:t>public </a:t>
            </a:r>
            <a:r>
              <a:rPr lang="fr-FR" b="1" dirty="0" err="1" smtClean="0"/>
              <a:t>int</a:t>
            </a:r>
            <a:r>
              <a:rPr lang="fr-FR" b="1" dirty="0" smtClean="0"/>
              <a:t> </a:t>
            </a:r>
            <a:r>
              <a:rPr lang="fr-FR" b="1" dirty="0" err="1" smtClean="0"/>
              <a:t>onEnd</a:t>
            </a:r>
            <a:r>
              <a:rPr lang="fr-FR" b="1" dirty="0" smtClean="0"/>
              <a:t>() {</a:t>
            </a:r>
          </a:p>
          <a:p>
            <a:pPr>
              <a:buNone/>
            </a:pPr>
            <a:r>
              <a:rPr lang="fr-FR" dirty="0" err="1" smtClean="0"/>
              <a:t>myAgent.doDelete</a:t>
            </a:r>
            <a:r>
              <a:rPr lang="fr-FR" dirty="0" smtClean="0"/>
              <a:t>();</a:t>
            </a:r>
          </a:p>
          <a:p>
            <a:pPr>
              <a:buNone/>
            </a:pPr>
            <a:r>
              <a:rPr lang="fr-FR" b="1" dirty="0" smtClean="0"/>
              <a:t>return </a:t>
            </a:r>
            <a:r>
              <a:rPr lang="fr-FR" b="1" dirty="0" err="1" smtClean="0"/>
              <a:t>super.onEnd</a:t>
            </a:r>
            <a:r>
              <a:rPr lang="fr-FR" b="1" dirty="0" smtClean="0"/>
              <a:t>();</a:t>
            </a:r>
          </a:p>
          <a:p>
            <a:pPr>
              <a:buNone/>
            </a:pPr>
            <a:r>
              <a:rPr lang="fr-FR" dirty="0" smtClean="0"/>
              <a:t>                        }</a:t>
            </a:r>
          </a:p>
          <a:p>
            <a:pPr>
              <a:buNone/>
            </a:pPr>
            <a:r>
              <a:rPr lang="fr-FR" dirty="0" smtClean="0"/>
              <a:t>            });</a:t>
            </a:r>
          </a:p>
          <a:p>
            <a:pPr>
              <a:buNone/>
            </a:pPr>
            <a:r>
              <a:rPr lang="fr-FR" dirty="0" smtClean="0"/>
              <a: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7180" y="-142900"/>
            <a:ext cx="9615526" cy="1143000"/>
          </a:xfrm>
        </p:spPr>
        <p:txBody>
          <a:bodyPr>
            <a:normAutofit/>
          </a:bodyPr>
          <a:lstStyle/>
          <a:p>
            <a:pPr algn="ctr"/>
            <a:r>
              <a:rPr lang="fr-FR" dirty="0" smtClean="0"/>
              <a:t>Comportement des agents dans JADE</a:t>
            </a:r>
            <a:br>
              <a:rPr lang="fr-FR" dirty="0" smtClean="0"/>
            </a:br>
            <a:r>
              <a:rPr lang="fr-FR" dirty="0" smtClean="0">
                <a:solidFill>
                  <a:srgbClr val="D60093"/>
                </a:solidFill>
              </a:rPr>
              <a:t>Les </a:t>
            </a:r>
            <a:r>
              <a:rPr lang="fr-FR" dirty="0" err="1" smtClean="0">
                <a:solidFill>
                  <a:srgbClr val="D60093"/>
                </a:solidFill>
              </a:rPr>
              <a:t>Behaviours</a:t>
            </a:r>
            <a:r>
              <a:rPr lang="fr-FR" dirty="0" smtClean="0">
                <a:solidFill>
                  <a:srgbClr val="D60093"/>
                </a:solidFill>
              </a:rPr>
              <a:t> </a:t>
            </a:r>
            <a:r>
              <a:rPr lang="fr-FR" dirty="0" err="1" smtClean="0">
                <a:solidFill>
                  <a:srgbClr val="D60093"/>
                </a:solidFill>
              </a:rPr>
              <a:t>planifiés:</a:t>
            </a:r>
            <a:r>
              <a:rPr lang="fr-FR" sz="3200" dirty="0" err="1" smtClean="0">
                <a:solidFill>
                  <a:srgbClr val="D60093"/>
                </a:solidFill>
              </a:rPr>
              <a:t>WakerBehaviour</a:t>
            </a:r>
            <a:endParaRPr lang="fr-FR" dirty="0">
              <a:solidFill>
                <a:srgbClr val="D60093"/>
              </a:solidFill>
            </a:endParaRPr>
          </a:p>
        </p:txBody>
      </p:sp>
      <p:sp>
        <p:nvSpPr>
          <p:cNvPr id="3" name="Espace réservé du contenu 2"/>
          <p:cNvSpPr>
            <a:spLocks noGrp="1"/>
          </p:cNvSpPr>
          <p:nvPr>
            <p:ph sz="quarter" idx="1"/>
          </p:nvPr>
        </p:nvSpPr>
        <p:spPr>
          <a:xfrm>
            <a:off x="142844" y="1142984"/>
            <a:ext cx="8501122" cy="5214974"/>
          </a:xfrm>
        </p:spPr>
        <p:txBody>
          <a:bodyPr>
            <a:normAutofit fontScale="92500" lnSpcReduction="10000"/>
          </a:bodyPr>
          <a:lstStyle/>
          <a:p>
            <a:pPr algn="just"/>
            <a:r>
              <a:rPr lang="fr-FR" dirty="0" smtClean="0"/>
              <a:t>Le </a:t>
            </a:r>
            <a:r>
              <a:rPr lang="fr-FR" dirty="0" err="1" smtClean="0"/>
              <a:t>WakerBehaviour</a:t>
            </a:r>
            <a:r>
              <a:rPr lang="fr-FR" dirty="0" smtClean="0"/>
              <a:t> est implémenté de façon à exécuter la méthode </a:t>
            </a:r>
            <a:r>
              <a:rPr lang="fr-FR" b="1" dirty="0" err="1" smtClean="0"/>
              <a:t>onWake</a:t>
            </a:r>
            <a:r>
              <a:rPr lang="fr-FR" b="1" dirty="0" smtClean="0"/>
              <a:t>() après une période passée comme </a:t>
            </a:r>
            <a:r>
              <a:rPr lang="fr-FR" dirty="0" smtClean="0"/>
              <a:t>argument au constructeur. Cette période est exprimée en millisecondes. </a:t>
            </a:r>
          </a:p>
          <a:p>
            <a:pPr algn="just"/>
            <a:r>
              <a:rPr lang="fr-FR" dirty="0" smtClean="0"/>
              <a:t>Le </a:t>
            </a:r>
            <a:r>
              <a:rPr lang="fr-FR" dirty="0" err="1" smtClean="0"/>
              <a:t>Behaviour</a:t>
            </a:r>
            <a:r>
              <a:rPr lang="fr-FR" dirty="0" smtClean="0"/>
              <a:t> prend fin juste après avoir exécuté la méthode </a:t>
            </a:r>
            <a:r>
              <a:rPr lang="fr-FR" b="1" dirty="0" err="1" smtClean="0"/>
              <a:t>onWake</a:t>
            </a:r>
            <a:r>
              <a:rPr lang="fr-FR" b="1" dirty="0" smtClean="0"/>
              <a:t>().</a:t>
            </a:r>
          </a:p>
          <a:p>
            <a:pPr algn="just"/>
            <a:r>
              <a:rPr lang="fr-FR" b="1" u="sng" dirty="0" smtClean="0">
                <a:solidFill>
                  <a:srgbClr val="D60093"/>
                </a:solidFill>
              </a:rPr>
              <a:t>Exemple: </a:t>
            </a:r>
            <a:r>
              <a:rPr lang="fr-FR" dirty="0" err="1" smtClean="0"/>
              <a:t>addBehaviour</a:t>
            </a:r>
            <a:r>
              <a:rPr lang="fr-FR" dirty="0" smtClean="0"/>
              <a:t>(</a:t>
            </a:r>
            <a:r>
              <a:rPr lang="fr-FR" b="1" dirty="0" smtClean="0"/>
              <a:t>new </a:t>
            </a:r>
            <a:r>
              <a:rPr lang="fr-FR" b="1" u="sng" dirty="0" err="1" smtClean="0"/>
              <a:t>WakerBehaviour</a:t>
            </a:r>
            <a:r>
              <a:rPr lang="fr-FR" b="1" u="sng" dirty="0" smtClean="0"/>
              <a:t>(</a:t>
            </a:r>
            <a:r>
              <a:rPr lang="fr-FR" b="1" u="sng" dirty="0" err="1" smtClean="0"/>
              <a:t>this</a:t>
            </a:r>
            <a:r>
              <a:rPr lang="fr-FR" b="1" u="sng" dirty="0" smtClean="0"/>
              <a:t>, </a:t>
            </a:r>
            <a:r>
              <a:rPr lang="fr-FR" b="1" u="sng" dirty="0" err="1" smtClean="0"/>
              <a:t>int</a:t>
            </a:r>
            <a:r>
              <a:rPr lang="fr-FR" b="1" u="sng" dirty="0" smtClean="0"/>
              <a:t>){</a:t>
            </a:r>
          </a:p>
          <a:p>
            <a:pPr marL="987425" indent="-633413">
              <a:buNone/>
            </a:pPr>
            <a:r>
              <a:rPr lang="fr-FR" b="1" dirty="0" err="1" smtClean="0"/>
              <a:t>protected</a:t>
            </a:r>
            <a:r>
              <a:rPr lang="fr-FR" b="1" dirty="0" smtClean="0"/>
              <a:t> </a:t>
            </a:r>
            <a:r>
              <a:rPr lang="fr-FR" b="1" dirty="0" err="1" smtClean="0"/>
              <a:t>void</a:t>
            </a:r>
            <a:r>
              <a:rPr lang="fr-FR" b="1" dirty="0" smtClean="0"/>
              <a:t> </a:t>
            </a:r>
            <a:r>
              <a:rPr lang="fr-FR" b="1" dirty="0" err="1" smtClean="0"/>
              <a:t>onWake</a:t>
            </a:r>
            <a:r>
              <a:rPr lang="fr-FR" b="1" dirty="0" smtClean="0"/>
              <a:t>()//</a:t>
            </a:r>
            <a:r>
              <a:rPr lang="fr-FR" b="1" dirty="0" err="1" smtClean="0"/>
              <a:t>handleElapsedTimeout</a:t>
            </a:r>
            <a:r>
              <a:rPr lang="fr-FR" b="1" dirty="0" smtClean="0"/>
              <a:t>()</a:t>
            </a:r>
          </a:p>
          <a:p>
            <a:pPr marL="987425" indent="-633413">
              <a:buNone/>
            </a:pPr>
            <a:r>
              <a:rPr lang="fr-FR" dirty="0" smtClean="0"/>
              <a:t>{ Instruction; </a:t>
            </a:r>
            <a:r>
              <a:rPr lang="fr-FR" dirty="0" err="1" smtClean="0"/>
              <a:t>myAgent.doDelete</a:t>
            </a:r>
            <a:r>
              <a:rPr lang="fr-FR" dirty="0" smtClean="0"/>
              <a:t>();} });</a:t>
            </a:r>
            <a:endParaRPr lang="fr-FR" b="1" dirty="0" smtClean="0"/>
          </a:p>
          <a:p>
            <a:r>
              <a:rPr lang="fr-FR" dirty="0" smtClean="0"/>
              <a:t>Le </a:t>
            </a:r>
            <a:r>
              <a:rPr lang="fr-FR" dirty="0" err="1" smtClean="0"/>
              <a:t>TickerBehaviour</a:t>
            </a:r>
            <a:r>
              <a:rPr lang="fr-FR" dirty="0" smtClean="0"/>
              <a:t> est implémenté pour qu'il exécute sa tâche périodiquement par la méthode </a:t>
            </a:r>
            <a:r>
              <a:rPr lang="fr-FR" b="1" dirty="0" err="1" smtClean="0"/>
              <a:t>onTick</a:t>
            </a:r>
            <a:r>
              <a:rPr lang="fr-FR" b="1" dirty="0" smtClean="0"/>
              <a:t>(). </a:t>
            </a:r>
          </a:p>
          <a:p>
            <a:r>
              <a:rPr lang="fr-FR" b="1" dirty="0" smtClean="0"/>
              <a:t>La durée </a:t>
            </a:r>
            <a:r>
              <a:rPr lang="fr-FR" dirty="0" smtClean="0"/>
              <a:t>de la période est passée comme argument au constructeur.</a:t>
            </a:r>
            <a:endParaRPr lang="fr-FR" b="1" dirty="0" smtClean="0"/>
          </a:p>
          <a:p>
            <a:pPr marL="354013" indent="-176213">
              <a:buFont typeface="Courier New" pitchFamily="49" charset="0"/>
              <a:buChar char="o"/>
              <a:tabLst>
                <a:tab pos="176213" algn="l"/>
              </a:tabLst>
            </a:pPr>
            <a:r>
              <a:rPr lang="fr-FR" b="1" u="sng" dirty="0" smtClean="0">
                <a:solidFill>
                  <a:srgbClr val="D60093"/>
                </a:solidFill>
              </a:rPr>
              <a:t>Exemple:  </a:t>
            </a:r>
            <a:r>
              <a:rPr lang="fr-FR" dirty="0" err="1" smtClean="0"/>
              <a:t>addBehaviour</a:t>
            </a:r>
            <a:r>
              <a:rPr lang="fr-FR" dirty="0" smtClean="0"/>
              <a:t>(</a:t>
            </a:r>
            <a:r>
              <a:rPr lang="fr-FR" b="1" dirty="0" smtClean="0"/>
              <a:t>new </a:t>
            </a:r>
            <a:r>
              <a:rPr lang="fr-FR" b="1" u="sng" dirty="0" err="1" smtClean="0"/>
              <a:t>TickerBehaviour</a:t>
            </a:r>
            <a:r>
              <a:rPr lang="fr-FR" b="1" u="sng" dirty="0" smtClean="0"/>
              <a:t>(</a:t>
            </a:r>
            <a:r>
              <a:rPr lang="fr-FR" b="1" u="sng" dirty="0" err="1" smtClean="0"/>
              <a:t>this</a:t>
            </a:r>
            <a:r>
              <a:rPr lang="fr-FR" b="1" u="sng" dirty="0" smtClean="0"/>
              <a:t>, </a:t>
            </a:r>
            <a:r>
              <a:rPr lang="fr-FR" b="1" u="sng" dirty="0" err="1" smtClean="0"/>
              <a:t>int</a:t>
            </a:r>
            <a:r>
              <a:rPr lang="fr-FR" b="1" u="sng" dirty="0" smtClean="0"/>
              <a:t>) { </a:t>
            </a:r>
            <a:r>
              <a:rPr lang="fr-FR" b="1" dirty="0" err="1" smtClean="0"/>
              <a:t>protected</a:t>
            </a:r>
            <a:r>
              <a:rPr lang="fr-FR" b="1" dirty="0" smtClean="0"/>
              <a:t> </a:t>
            </a:r>
            <a:r>
              <a:rPr lang="fr-FR" b="1" dirty="0" err="1" smtClean="0"/>
              <a:t>void</a:t>
            </a:r>
            <a:r>
              <a:rPr lang="fr-FR" b="1" dirty="0" smtClean="0"/>
              <a:t> </a:t>
            </a:r>
            <a:r>
              <a:rPr lang="fr-FR" b="1" dirty="0" err="1" smtClean="0"/>
              <a:t>onTick</a:t>
            </a:r>
            <a:r>
              <a:rPr lang="fr-FR" b="1" dirty="0" smtClean="0"/>
              <a:t>() { </a:t>
            </a:r>
            <a:r>
              <a:rPr lang="fr-FR" dirty="0" smtClean="0"/>
              <a:t>Instruction; } });</a:t>
            </a:r>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28596" y="1214422"/>
            <a:ext cx="7786742" cy="5572164"/>
          </a:xfrm>
        </p:spPr>
        <p:txBody>
          <a:bodyPr>
            <a:noAutofit/>
          </a:bodyPr>
          <a:lstStyle/>
          <a:p>
            <a:pPr>
              <a:buNone/>
            </a:pPr>
            <a:r>
              <a:rPr lang="fr-FR" sz="1700" b="1" dirty="0" smtClean="0"/>
              <a:t>public class </a:t>
            </a:r>
            <a:r>
              <a:rPr lang="fr-FR" sz="1700" b="1" dirty="0" err="1" smtClean="0"/>
              <a:t>CompteaRebours</a:t>
            </a:r>
            <a:r>
              <a:rPr lang="fr-FR" sz="1700" b="1" dirty="0" smtClean="0"/>
              <a:t> </a:t>
            </a:r>
            <a:r>
              <a:rPr lang="fr-FR" sz="1700" b="1" dirty="0" err="1" smtClean="0"/>
              <a:t>extends</a:t>
            </a:r>
            <a:r>
              <a:rPr lang="fr-FR" sz="1700" b="1" dirty="0" smtClean="0"/>
              <a:t> Agent {</a:t>
            </a:r>
          </a:p>
          <a:p>
            <a:pPr>
              <a:buNone/>
            </a:pPr>
            <a:r>
              <a:rPr lang="fr-FR" sz="1700" b="1" dirty="0" err="1" smtClean="0"/>
              <a:t>protected</a:t>
            </a:r>
            <a:r>
              <a:rPr lang="fr-FR" sz="1700" b="1" dirty="0" smtClean="0"/>
              <a:t> </a:t>
            </a:r>
            <a:r>
              <a:rPr lang="fr-FR" sz="1700" b="1" dirty="0" err="1" smtClean="0"/>
              <a:t>void</a:t>
            </a:r>
            <a:r>
              <a:rPr lang="fr-FR" sz="1700" b="1" dirty="0" smtClean="0"/>
              <a:t> setup() {</a:t>
            </a:r>
          </a:p>
          <a:p>
            <a:pPr>
              <a:buNone/>
            </a:pPr>
            <a:r>
              <a:rPr lang="fr-FR" sz="1700" b="1" dirty="0" smtClean="0"/>
              <a:t>final </a:t>
            </a:r>
            <a:r>
              <a:rPr lang="fr-FR" sz="1700" b="1" dirty="0" err="1" smtClean="0"/>
              <a:t>int</a:t>
            </a:r>
            <a:r>
              <a:rPr lang="fr-FR" sz="1700" b="1" dirty="0" smtClean="0"/>
              <a:t> </a:t>
            </a:r>
            <a:r>
              <a:rPr lang="fr-FR" sz="1700" b="1" dirty="0" err="1" smtClean="0"/>
              <a:t>nombreDeSecondes</a:t>
            </a:r>
            <a:r>
              <a:rPr lang="fr-FR" sz="1700" b="1" dirty="0" smtClean="0"/>
              <a:t> = (</a:t>
            </a:r>
            <a:r>
              <a:rPr lang="fr-FR" sz="1700" b="1" dirty="0" err="1" smtClean="0"/>
              <a:t>int</a:t>
            </a:r>
            <a:r>
              <a:rPr lang="fr-FR" sz="1700" b="1" dirty="0" smtClean="0"/>
              <a:t>)(</a:t>
            </a:r>
            <a:r>
              <a:rPr lang="fr-FR" sz="1700" b="1" dirty="0" err="1" smtClean="0"/>
              <a:t>Math.random</a:t>
            </a:r>
            <a:r>
              <a:rPr lang="fr-FR" sz="1700" b="1" dirty="0" smtClean="0"/>
              <a:t>()*15);</a:t>
            </a:r>
          </a:p>
          <a:p>
            <a:pPr>
              <a:buNone/>
            </a:pPr>
            <a:r>
              <a:rPr lang="fr-FR" sz="1700" dirty="0" smtClean="0"/>
              <a:t>System.out.println("compteur a rebours de "+</a:t>
            </a:r>
            <a:r>
              <a:rPr lang="fr-FR" sz="1700" dirty="0" err="1" smtClean="0"/>
              <a:t>nombreDeSecondes</a:t>
            </a:r>
            <a:r>
              <a:rPr lang="fr-FR" sz="1700" dirty="0" smtClean="0"/>
              <a:t>);</a:t>
            </a:r>
          </a:p>
          <a:p>
            <a:pPr>
              <a:buNone/>
            </a:pPr>
            <a:r>
              <a:rPr lang="fr-FR" sz="1700" dirty="0" smtClean="0"/>
              <a:t>//ce </a:t>
            </a:r>
            <a:r>
              <a:rPr lang="fr-FR" sz="1700" dirty="0" err="1" smtClean="0"/>
              <a:t>Behaviour</a:t>
            </a:r>
            <a:r>
              <a:rPr lang="fr-FR" sz="1700" dirty="0" smtClean="0"/>
              <a:t> montre le temps restant</a:t>
            </a:r>
          </a:p>
          <a:p>
            <a:pPr>
              <a:buNone/>
            </a:pPr>
            <a:r>
              <a:rPr lang="fr-FR" sz="1700" dirty="0" err="1" smtClean="0"/>
              <a:t>addBehaviour</a:t>
            </a:r>
            <a:r>
              <a:rPr lang="fr-FR" sz="1700" dirty="0" smtClean="0"/>
              <a:t>(</a:t>
            </a:r>
            <a:r>
              <a:rPr lang="fr-FR" sz="1700" b="1" dirty="0" smtClean="0"/>
              <a:t>new </a:t>
            </a:r>
            <a:r>
              <a:rPr lang="fr-FR" sz="1700" b="1" dirty="0" err="1" smtClean="0"/>
              <a:t>TickerBehaviour</a:t>
            </a:r>
            <a:r>
              <a:rPr lang="fr-FR" sz="1700" b="1" dirty="0" smtClean="0"/>
              <a:t>(</a:t>
            </a:r>
            <a:r>
              <a:rPr lang="fr-FR" sz="1700" b="1" dirty="0" err="1" smtClean="0"/>
              <a:t>this</a:t>
            </a:r>
            <a:r>
              <a:rPr lang="fr-FR" sz="1700" b="1" dirty="0" smtClean="0"/>
              <a:t>, 1000) {</a:t>
            </a:r>
          </a:p>
          <a:p>
            <a:pPr>
              <a:buNone/>
            </a:pPr>
            <a:r>
              <a:rPr lang="fr-FR" sz="1700" b="1" dirty="0" err="1" smtClean="0"/>
              <a:t>protected</a:t>
            </a:r>
            <a:r>
              <a:rPr lang="fr-FR" sz="1700" b="1" dirty="0" smtClean="0"/>
              <a:t> </a:t>
            </a:r>
            <a:r>
              <a:rPr lang="fr-FR" sz="1700" b="1" dirty="0" err="1" smtClean="0"/>
              <a:t>void</a:t>
            </a:r>
            <a:r>
              <a:rPr lang="fr-FR" sz="1700" b="1" dirty="0" smtClean="0"/>
              <a:t> </a:t>
            </a:r>
            <a:r>
              <a:rPr lang="fr-FR" sz="1700" b="1" dirty="0" err="1" smtClean="0"/>
              <a:t>onTick</a:t>
            </a:r>
            <a:r>
              <a:rPr lang="fr-FR" sz="1700" b="1" dirty="0" smtClean="0"/>
              <a:t>() {</a:t>
            </a:r>
          </a:p>
          <a:p>
            <a:pPr>
              <a:buNone/>
            </a:pPr>
            <a:r>
              <a:rPr lang="fr-FR" sz="1700" dirty="0" smtClean="0"/>
              <a:t>System.out.println("Il reste "+(</a:t>
            </a:r>
            <a:r>
              <a:rPr lang="fr-FR" sz="1700" dirty="0" err="1" smtClean="0"/>
              <a:t>nombreDeSecondes</a:t>
            </a:r>
            <a:r>
              <a:rPr lang="fr-FR" sz="1700" dirty="0" smtClean="0"/>
              <a:t>-</a:t>
            </a:r>
            <a:r>
              <a:rPr lang="fr-FR" sz="1700" dirty="0" err="1" smtClean="0"/>
              <a:t>getTickCount</a:t>
            </a:r>
            <a:r>
              <a:rPr lang="fr-FR" sz="1700" dirty="0" smtClean="0"/>
              <a:t>())+" seconds");</a:t>
            </a:r>
          </a:p>
          <a:p>
            <a:pPr>
              <a:buNone/>
            </a:pPr>
            <a:r>
              <a:rPr lang="fr-FR" sz="1700" dirty="0" smtClean="0"/>
              <a:t>} });</a:t>
            </a:r>
          </a:p>
          <a:p>
            <a:pPr>
              <a:buNone/>
            </a:pPr>
            <a:r>
              <a:rPr lang="fr-FR" sz="1700" dirty="0" smtClean="0"/>
              <a:t>//ce </a:t>
            </a:r>
            <a:r>
              <a:rPr lang="fr-FR" sz="1700" dirty="0" err="1" smtClean="0"/>
              <a:t>Behaviour</a:t>
            </a:r>
            <a:r>
              <a:rPr lang="fr-FR" sz="1700" dirty="0" smtClean="0"/>
              <a:t> va </a:t>
            </a:r>
            <a:r>
              <a:rPr lang="fr-FR" sz="1700" dirty="0" err="1" smtClean="0"/>
              <a:t>arreter</a:t>
            </a:r>
            <a:r>
              <a:rPr lang="fr-FR" sz="1700" dirty="0" smtClean="0"/>
              <a:t> le compte et terminer l'agent</a:t>
            </a:r>
          </a:p>
          <a:p>
            <a:pPr>
              <a:buNone/>
            </a:pPr>
            <a:r>
              <a:rPr lang="fr-FR" sz="1700" dirty="0" err="1" smtClean="0"/>
              <a:t>addBehaviour</a:t>
            </a:r>
            <a:r>
              <a:rPr lang="fr-FR" sz="1700" dirty="0" smtClean="0"/>
              <a:t>(</a:t>
            </a:r>
            <a:r>
              <a:rPr lang="fr-FR" sz="1700" b="1" dirty="0" smtClean="0"/>
              <a:t>new </a:t>
            </a:r>
            <a:r>
              <a:rPr lang="fr-FR" sz="1700" b="1" dirty="0" err="1" smtClean="0"/>
              <a:t>WakerBehaviour</a:t>
            </a:r>
            <a:r>
              <a:rPr lang="fr-FR" sz="1700" b="1" dirty="0" smtClean="0"/>
              <a:t>(</a:t>
            </a:r>
            <a:r>
              <a:rPr lang="fr-FR" sz="1700" b="1" dirty="0" err="1" smtClean="0"/>
              <a:t>this</a:t>
            </a:r>
            <a:r>
              <a:rPr lang="fr-FR" sz="1700" b="1" dirty="0" smtClean="0"/>
              <a:t>, 1000*</a:t>
            </a:r>
            <a:r>
              <a:rPr lang="fr-FR" sz="1700" b="1" dirty="0" err="1" smtClean="0"/>
              <a:t>nombreDeSecondes</a:t>
            </a:r>
            <a:r>
              <a:rPr lang="fr-FR" sz="1700" b="1" dirty="0" smtClean="0"/>
              <a:t>) {</a:t>
            </a:r>
          </a:p>
          <a:p>
            <a:pPr>
              <a:buNone/>
            </a:pPr>
            <a:r>
              <a:rPr lang="fr-FR" sz="1700" b="1" dirty="0" err="1" smtClean="0"/>
              <a:t>protected</a:t>
            </a:r>
            <a:r>
              <a:rPr lang="fr-FR" sz="1700" b="1" dirty="0" smtClean="0"/>
              <a:t> </a:t>
            </a:r>
            <a:r>
              <a:rPr lang="fr-FR" sz="1700" b="1" dirty="0" err="1" smtClean="0"/>
              <a:t>void</a:t>
            </a:r>
            <a:r>
              <a:rPr lang="fr-FR" sz="1700" b="1" dirty="0" smtClean="0"/>
              <a:t> </a:t>
            </a:r>
            <a:r>
              <a:rPr lang="fr-FR" sz="1700" b="1" dirty="0" err="1" smtClean="0"/>
              <a:t>handleElapsedTimeout</a:t>
            </a:r>
            <a:r>
              <a:rPr lang="fr-FR" sz="1700" b="1" dirty="0" smtClean="0"/>
              <a:t>() {</a:t>
            </a:r>
          </a:p>
          <a:p>
            <a:pPr>
              <a:buNone/>
            </a:pPr>
            <a:r>
              <a:rPr lang="fr-FR" sz="1700" dirty="0" smtClean="0"/>
              <a:t>System.out.println("Terminé");</a:t>
            </a:r>
          </a:p>
          <a:p>
            <a:pPr>
              <a:buNone/>
            </a:pPr>
            <a:r>
              <a:rPr lang="fr-FR" sz="1700" dirty="0" err="1" smtClean="0"/>
              <a:t>myAgent.doDelete</a:t>
            </a:r>
            <a:r>
              <a:rPr lang="fr-FR" sz="1700" dirty="0" smtClean="0"/>
              <a:t>();</a:t>
            </a:r>
          </a:p>
          <a:p>
            <a:pPr>
              <a:buNone/>
            </a:pPr>
            <a:r>
              <a:rPr lang="fr-FR" sz="1700" dirty="0" smtClean="0"/>
              <a:t>} }); }</a:t>
            </a:r>
            <a:endParaRPr lang="fr-FR" sz="1700" dirty="0"/>
          </a:p>
        </p:txBody>
      </p:sp>
      <p:sp>
        <p:nvSpPr>
          <p:cNvPr id="4" name="Titre 1"/>
          <p:cNvSpPr>
            <a:spLocks noGrp="1"/>
          </p:cNvSpPr>
          <p:nvPr>
            <p:ph type="title"/>
          </p:nvPr>
        </p:nvSpPr>
        <p:spPr>
          <a:xfrm>
            <a:off x="-257180" y="-142900"/>
            <a:ext cx="9615526" cy="1143000"/>
          </a:xfrm>
        </p:spPr>
        <p:txBody>
          <a:bodyPr>
            <a:normAutofit/>
          </a:bodyPr>
          <a:lstStyle/>
          <a:p>
            <a:pPr algn="ctr"/>
            <a:r>
              <a:rPr lang="fr-FR" sz="2500" dirty="0" smtClean="0"/>
              <a:t>Comportement des agents dans JADE</a:t>
            </a:r>
            <a:br>
              <a:rPr lang="fr-FR" sz="2500" dirty="0" smtClean="0"/>
            </a:br>
            <a:r>
              <a:rPr lang="fr-FR" sz="2500" dirty="0" smtClean="0">
                <a:solidFill>
                  <a:srgbClr val="D60093"/>
                </a:solidFill>
              </a:rPr>
              <a:t>Les </a:t>
            </a:r>
            <a:r>
              <a:rPr lang="fr-FR" sz="2500" dirty="0" err="1" smtClean="0">
                <a:solidFill>
                  <a:srgbClr val="D60093"/>
                </a:solidFill>
              </a:rPr>
              <a:t>Behaviours</a:t>
            </a:r>
            <a:r>
              <a:rPr lang="fr-FR" sz="2500" dirty="0" smtClean="0">
                <a:solidFill>
                  <a:srgbClr val="D60093"/>
                </a:solidFill>
              </a:rPr>
              <a:t> </a:t>
            </a:r>
            <a:r>
              <a:rPr lang="fr-FR" sz="2500" dirty="0" err="1" smtClean="0">
                <a:solidFill>
                  <a:srgbClr val="D60093"/>
                </a:solidFill>
              </a:rPr>
              <a:t>planifiés:WakerBehaviour</a:t>
            </a:r>
            <a:endParaRPr lang="fr-FR" sz="2500" dirty="0">
              <a:solidFill>
                <a:srgbClr val="D6009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Plate forme: Jade </a:t>
            </a:r>
            <a:endParaRPr lang="fr-FR" dirty="0"/>
          </a:p>
        </p:txBody>
      </p:sp>
      <p:sp>
        <p:nvSpPr>
          <p:cNvPr id="3" name="Espace réservé du contenu 2"/>
          <p:cNvSpPr>
            <a:spLocks noGrp="1"/>
          </p:cNvSpPr>
          <p:nvPr>
            <p:ph sz="quarter" idx="1"/>
          </p:nvPr>
        </p:nvSpPr>
        <p:spPr>
          <a:xfrm>
            <a:off x="457200" y="1600200"/>
            <a:ext cx="7901014" cy="4114816"/>
          </a:xfrm>
        </p:spPr>
        <p:txBody>
          <a:bodyPr>
            <a:normAutofit/>
          </a:bodyPr>
          <a:lstStyle/>
          <a:p>
            <a:pPr algn="just">
              <a:spcBef>
                <a:spcPts val="1200"/>
              </a:spcBef>
              <a:spcAft>
                <a:spcPts val="1200"/>
              </a:spcAft>
            </a:pPr>
            <a:r>
              <a:rPr lang="fr-FR" dirty="0" err="1" smtClean="0"/>
              <a:t>Intergiciel</a:t>
            </a:r>
            <a:r>
              <a:rPr lang="fr-FR" dirty="0" smtClean="0"/>
              <a:t> (un middleware) pour le développement d’applications d’agents intelligents </a:t>
            </a:r>
          </a:p>
          <a:p>
            <a:pPr algn="just">
              <a:spcBef>
                <a:spcPts val="1200"/>
              </a:spcBef>
              <a:spcAft>
                <a:spcPts val="1200"/>
              </a:spcAft>
            </a:pPr>
            <a:r>
              <a:rPr lang="fr-FR" dirty="0" smtClean="0"/>
              <a:t>Projet Open Source, LGPL License, Contrôlée par, TILAB qui reste propriétaire du projet.</a:t>
            </a:r>
          </a:p>
          <a:p>
            <a:pPr algn="just">
              <a:spcBef>
                <a:spcPts val="1200"/>
              </a:spcBef>
              <a:spcAft>
                <a:spcPts val="1200"/>
              </a:spcAft>
            </a:pPr>
            <a:r>
              <a:rPr lang="fr-FR" dirty="0" smtClean="0"/>
              <a:t>    Plateforme agent satisfaisant aux spécifications de la FIPA</a:t>
            </a:r>
          </a:p>
          <a:p>
            <a:pPr algn="just">
              <a:spcBef>
                <a:spcPts val="1200"/>
              </a:spcBef>
              <a:spcAft>
                <a:spcPts val="1200"/>
              </a:spcAft>
            </a:pPr>
            <a:r>
              <a:rPr lang="fr-FR" dirty="0" smtClean="0"/>
              <a:t> API pour développer des agents en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85000" lnSpcReduction="20000"/>
          </a:bodyPr>
          <a:lstStyle/>
          <a:p>
            <a:pPr algn="just"/>
            <a:r>
              <a:rPr lang="fr-FR" dirty="0" err="1" smtClean="0">
                <a:latin typeface="Times New Roman" pitchFamily="18" charset="0"/>
                <a:cs typeface="Times New Roman" pitchFamily="18" charset="0"/>
              </a:rPr>
              <a:t>Benmammar</a:t>
            </a:r>
            <a:r>
              <a:rPr lang="fr-FR" dirty="0" smtClean="0">
                <a:latin typeface="Times New Roman" pitchFamily="18" charset="0"/>
                <a:cs typeface="Times New Roman" pitchFamily="18" charset="0"/>
              </a:rPr>
              <a:t>, B. (2009). Intelligence Artificielle et Systèmes Multi-Agents</a:t>
            </a:r>
          </a:p>
          <a:p>
            <a:pPr algn="just"/>
            <a:r>
              <a:rPr lang="fr-FR" i="1" dirty="0" smtClean="0">
                <a:latin typeface="Times New Roman" pitchFamily="18" charset="0"/>
                <a:cs typeface="Times New Roman" pitchFamily="18" charset="0"/>
              </a:rPr>
              <a:t>Dominique </a:t>
            </a:r>
            <a:r>
              <a:rPr lang="fr-FR" i="1" dirty="0" err="1" smtClean="0">
                <a:latin typeface="Times New Roman" pitchFamily="18" charset="0"/>
                <a:cs typeface="Times New Roman" pitchFamily="18" charset="0"/>
              </a:rPr>
              <a:t>Pastre</a:t>
            </a:r>
            <a:r>
              <a:rPr lang="fr-FR" b="1" i="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L'INTELLIGENCE ARTIFICIELLE, Module INTELLIGENCE ARTIFICIELLE, Université Paris 5,2000.</a:t>
            </a:r>
          </a:p>
          <a:p>
            <a:pPr algn="just"/>
            <a:r>
              <a:rPr lang="fr-FR" dirty="0" err="1" smtClean="0">
                <a:latin typeface="Times New Roman" pitchFamily="18" charset="0"/>
                <a:cs typeface="Times New Roman" pitchFamily="18" charset="0"/>
              </a:rPr>
              <a:t>Florea</a:t>
            </a:r>
            <a:r>
              <a:rPr lang="fr-FR" dirty="0" smtClean="0">
                <a:latin typeface="Times New Roman" pitchFamily="18" charset="0"/>
                <a:cs typeface="Times New Roman" pitchFamily="18" charset="0"/>
              </a:rPr>
              <a:t>, A. M. Agents et systèmes multi-agents. </a:t>
            </a:r>
            <a:r>
              <a:rPr lang="fr-FR" i="1" dirty="0" smtClean="0">
                <a:latin typeface="Times New Roman" pitchFamily="18" charset="0"/>
                <a:cs typeface="Times New Roman" pitchFamily="18" charset="0"/>
              </a:rPr>
              <a:t>Université </a:t>
            </a:r>
            <a:r>
              <a:rPr lang="fr-FR" i="1" dirty="0" err="1" smtClean="0">
                <a:latin typeface="Times New Roman" pitchFamily="18" charset="0"/>
                <a:cs typeface="Times New Roman" pitchFamily="18" charset="0"/>
              </a:rPr>
              <a:t>Politechnica</a:t>
            </a:r>
            <a:r>
              <a:rPr lang="fr-FR" i="1" dirty="0" smtClean="0">
                <a:latin typeface="Times New Roman" pitchFamily="18" charset="0"/>
                <a:cs typeface="Times New Roman" pitchFamily="18" charset="0"/>
              </a:rPr>
              <a:t> de Bucarest</a:t>
            </a:r>
            <a:r>
              <a:rPr lang="fr-FR"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Developing multi-agent systems with JADE edition </a:t>
            </a:r>
            <a:r>
              <a:rPr lang="en-US" dirty="0" err="1" smtClean="0">
                <a:latin typeface="Times New Roman" pitchFamily="18" charset="0"/>
                <a:cs typeface="Times New Roman" pitchFamily="18" charset="0"/>
              </a:rPr>
              <a:t>wiley</a:t>
            </a:r>
            <a:r>
              <a:rPr lang="en-US" dirty="0" smtClean="0">
                <a:latin typeface="Times New Roman" pitchFamily="18" charset="0"/>
                <a:cs typeface="Times New Roman" pitchFamily="18" charset="0"/>
              </a:rPr>
              <a:t>,</a:t>
            </a:r>
            <a:r>
              <a:rPr lang="fr-FR" dirty="0" smtClean="0">
                <a:latin typeface="Times New Roman" pitchFamily="18" charset="0"/>
                <a:cs typeface="Times New Roman" pitchFamily="18" charset="0"/>
              </a:rPr>
              <a:t> JADE PROGRAMMER'S GUIDE de la documentation officielle.</a:t>
            </a:r>
          </a:p>
          <a:p>
            <a:pPr algn="just"/>
            <a:r>
              <a:rPr lang="fr-FR" dirty="0" err="1" smtClean="0">
                <a:latin typeface="Times New Roman" pitchFamily="18" charset="0"/>
                <a:cs typeface="Times New Roman" pitchFamily="18" charset="0"/>
              </a:rPr>
              <a:t>Youghourta</a:t>
            </a:r>
            <a:r>
              <a:rPr lang="fr-FR" dirty="0" smtClean="0">
                <a:latin typeface="Times New Roman" pitchFamily="18" charset="0"/>
                <a:cs typeface="Times New Roman" pitchFamily="18" charset="0"/>
              </a:rPr>
              <a:t> BENALI, Les </a:t>
            </a:r>
            <a:r>
              <a:rPr lang="fr-FR" dirty="0" err="1" smtClean="0">
                <a:latin typeface="Times New Roman" pitchFamily="18" charset="0"/>
                <a:cs typeface="Times New Roman" pitchFamily="18" charset="0"/>
              </a:rPr>
              <a:t>Behaviours</a:t>
            </a:r>
            <a:r>
              <a:rPr lang="fr-FR" dirty="0" smtClean="0">
                <a:latin typeface="Times New Roman" pitchFamily="18" charset="0"/>
                <a:cs typeface="Times New Roman" pitchFamily="18" charset="0"/>
              </a:rPr>
              <a:t> dans JADE, 2009</a:t>
            </a:r>
          </a:p>
          <a:p>
            <a:pPr algn="just"/>
            <a:r>
              <a:rPr lang="fr-FR" dirty="0" err="1" smtClean="0">
                <a:latin typeface="Times New Roman" pitchFamily="18" charset="0"/>
                <a:cs typeface="Times New Roman" pitchFamily="18" charset="0"/>
              </a:rPr>
              <a:t>Youghourta</a:t>
            </a:r>
            <a:r>
              <a:rPr lang="fr-FR" dirty="0" smtClean="0">
                <a:latin typeface="Times New Roman" pitchFamily="18" charset="0"/>
                <a:cs typeface="Times New Roman" pitchFamily="18" charset="0"/>
              </a:rPr>
              <a:t> BENALI, Créez votre premier agent avec JADE et ECLIPSE, 2009.</a:t>
            </a:r>
          </a:p>
          <a:p>
            <a:pPr algn="just"/>
            <a:r>
              <a:rPr lang="fr-FR" dirty="0" err="1" smtClean="0">
                <a:latin typeface="Times New Roman" pitchFamily="18" charset="0"/>
                <a:cs typeface="Times New Roman" pitchFamily="18" charset="0"/>
              </a:rPr>
              <a:t>Youghourta</a:t>
            </a:r>
            <a:r>
              <a:rPr lang="fr-FR" dirty="0" smtClean="0">
                <a:latin typeface="Times New Roman" pitchFamily="18" charset="0"/>
                <a:cs typeface="Times New Roman" pitchFamily="18" charset="0"/>
              </a:rPr>
              <a:t> BENALI, Les communications des agents JADE</a:t>
            </a:r>
          </a:p>
          <a:p>
            <a:pPr algn="just"/>
            <a:r>
              <a:rPr lang="fr-FR" dirty="0" smtClean="0">
                <a:latin typeface="Times New Roman" pitchFamily="18" charset="0"/>
                <a:cs typeface="Times New Roman" pitchFamily="18" charset="0"/>
              </a:rPr>
              <a:t>Olivier </a:t>
            </a:r>
            <a:r>
              <a:rPr lang="fr-FR" dirty="0" err="1" smtClean="0">
                <a:latin typeface="Times New Roman" pitchFamily="18" charset="0"/>
                <a:cs typeface="Times New Roman" pitchFamily="18" charset="0"/>
              </a:rPr>
              <a:t>Boissier</a:t>
            </a:r>
            <a:r>
              <a:rPr lang="fr-FR" dirty="0" smtClean="0">
                <a:latin typeface="Times New Roman" pitchFamily="18" charset="0"/>
                <a:cs typeface="Times New Roman" pitchFamily="18" charset="0"/>
              </a:rPr>
              <a:t> , système multi-agents: Négociation, cours SMA-DEA-CCSA- ENS Mines Saint-Etienne, 2001.</a:t>
            </a:r>
          </a:p>
          <a:p>
            <a:pPr algn="just"/>
            <a:r>
              <a:rPr lang="fr-FR" dirty="0" err="1" smtClean="0">
                <a:latin typeface="Times New Roman" pitchFamily="18" charset="0"/>
                <a:cs typeface="Times New Roman" pitchFamily="18" charset="0"/>
              </a:rPr>
              <a:t>Gançarsk</a:t>
            </a:r>
            <a:r>
              <a:rPr lang="fr-FR" dirty="0" smtClean="0">
                <a:latin typeface="Times New Roman" pitchFamily="18" charset="0"/>
                <a:cs typeface="Times New Roman" pitchFamily="18" charset="0"/>
              </a:rPr>
              <a:t>, P. (2003). Intelligence artificielle distribuée-Systèmes </a:t>
            </a:r>
            <a:r>
              <a:rPr lang="fr-FR" dirty="0" err="1" smtClean="0">
                <a:latin typeface="Times New Roman" pitchFamily="18" charset="0"/>
                <a:cs typeface="Times New Roman" pitchFamily="18" charset="0"/>
              </a:rPr>
              <a:t>multiagents</a:t>
            </a:r>
            <a:r>
              <a:rPr lang="fr-FR" dirty="0" smtClean="0">
                <a:latin typeface="Times New Roman" pitchFamily="18" charset="0"/>
                <a:cs typeface="Times New Roman" pitchFamily="18" charset="0"/>
              </a:rPr>
              <a:t>.</a:t>
            </a:r>
          </a:p>
          <a:p>
            <a:pPr algn="just"/>
            <a:endParaRPr lang="fr-FR" dirty="0" smtClean="0">
              <a:latin typeface="Times New Roman" pitchFamily="18" charset="0"/>
              <a:cs typeface="Times New Roman" pitchFamily="18" charset="0"/>
            </a:endParaRPr>
          </a:p>
          <a:p>
            <a:pPr algn="just"/>
            <a:endParaRPr lang="fr-FR" dirty="0" smtClean="0">
              <a:latin typeface="Times New Roman" pitchFamily="18" charset="0"/>
              <a:cs typeface="Times New Roman" pitchFamily="18" charset="0"/>
            </a:endParaRPr>
          </a:p>
          <a:p>
            <a:endParaRPr lang="fr-FR" dirty="0" smtClean="0"/>
          </a:p>
          <a:p>
            <a:endParaRPr lang="fr-FR" dirty="0"/>
          </a:p>
        </p:txBody>
      </p:sp>
      <p:sp>
        <p:nvSpPr>
          <p:cNvPr id="5" name="Titre 1"/>
          <p:cNvSpPr>
            <a:spLocks noGrp="1"/>
          </p:cNvSpPr>
          <p:nvPr>
            <p:ph type="title"/>
          </p:nvPr>
        </p:nvSpPr>
        <p:spPr/>
        <p:txBody>
          <a:bodyPr>
            <a:normAutofit fontScale="90000"/>
          </a:bodyPr>
          <a:lstStyle/>
          <a:p>
            <a:pPr algn="ctr"/>
            <a:r>
              <a:rPr lang="fr-FR" dirty="0" smtClean="0"/>
              <a:t>Références bibliographiques des cours </a:t>
            </a:r>
            <a:r>
              <a:rPr lang="fr-FR" dirty="0" err="1" smtClean="0"/>
              <a:t>Sma</a:t>
            </a:r>
            <a:r>
              <a:rPr lang="fr-FR" dirty="0" smtClean="0"/>
              <a:t> 2016-2017 au centre universitaire d’Ain </a:t>
            </a:r>
            <a:r>
              <a:rPr lang="fr-FR" dirty="0" err="1" smtClean="0"/>
              <a:t>témouchent</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928662" y="1571612"/>
            <a:ext cx="6758006" cy="4873752"/>
          </a:xfrm>
        </p:spPr>
        <p:txBody>
          <a:bodyPr/>
          <a:lstStyle/>
          <a:p>
            <a:pPr algn="just">
              <a:buNone/>
            </a:pPr>
            <a:r>
              <a:rPr lang="fr-FR" dirty="0" smtClean="0"/>
              <a:t>JADE contient :</a:t>
            </a:r>
          </a:p>
          <a:p>
            <a:pPr algn="just"/>
            <a:r>
              <a:rPr lang="fr-FR" b="1" u="sng" dirty="0" smtClean="0"/>
              <a:t>Un </a:t>
            </a:r>
            <a:r>
              <a:rPr lang="fr-FR" b="1" u="sng" dirty="0" err="1" smtClean="0"/>
              <a:t>runtime</a:t>
            </a:r>
            <a:r>
              <a:rPr lang="fr-FR" b="1" u="sng" dirty="0" smtClean="0"/>
              <a:t> </a:t>
            </a:r>
            <a:r>
              <a:rPr lang="fr-FR" b="1" u="sng" dirty="0" err="1" smtClean="0"/>
              <a:t>Environment</a:t>
            </a:r>
            <a:r>
              <a:rPr lang="fr-FR" b="1" u="sng" dirty="0" smtClean="0"/>
              <a:t> (</a:t>
            </a:r>
            <a:r>
              <a:rPr lang="fr-FR" dirty="0" smtClean="0"/>
              <a:t>l'environnement ou les </a:t>
            </a:r>
            <a:r>
              <a:rPr lang="fr-FR" b="1" dirty="0" smtClean="0"/>
              <a:t>agents</a:t>
            </a:r>
            <a:r>
              <a:rPr lang="fr-FR" dirty="0" smtClean="0"/>
              <a:t> peuvent vivre)  </a:t>
            </a:r>
          </a:p>
          <a:p>
            <a:pPr algn="just"/>
            <a:r>
              <a:rPr lang="fr-FR" b="1" u="sng" dirty="0" smtClean="0"/>
              <a:t>Une librairie de classes </a:t>
            </a:r>
            <a:endParaRPr lang="fr-FR" dirty="0" smtClean="0"/>
          </a:p>
          <a:p>
            <a:pPr algn="just"/>
            <a:r>
              <a:rPr lang="fr-FR" b="1" u="sng" dirty="0" smtClean="0"/>
              <a:t>Une suite d'outils graphiques</a:t>
            </a:r>
            <a:endParaRPr lang="fr-FR" dirty="0" smtClean="0"/>
          </a:p>
          <a:p>
            <a:pPr algn="just"/>
            <a:endParaRPr lang="fr-FR" dirty="0"/>
          </a:p>
        </p:txBody>
      </p:sp>
      <p:sp>
        <p:nvSpPr>
          <p:cNvPr id="4" name="Titre 1"/>
          <p:cNvSpPr>
            <a:spLocks noGrp="1"/>
          </p:cNvSpPr>
          <p:nvPr>
            <p:ph type="title"/>
          </p:nvPr>
        </p:nvSpPr>
        <p:spPr>
          <a:xfrm>
            <a:off x="457200" y="274638"/>
            <a:ext cx="7467600" cy="1143000"/>
          </a:xfrm>
        </p:spPr>
        <p:txBody>
          <a:bodyPr/>
          <a:lstStyle/>
          <a:p>
            <a:pPr algn="ctr"/>
            <a:r>
              <a:rPr lang="fr-FR" dirty="0" smtClean="0"/>
              <a:t>Plate forme: Jade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fr-FR" dirty="0" smtClean="0"/>
              <a:t>Chaque instance du JADE est appelée conteneur " container ", et peut contenir plusieurs agents.</a:t>
            </a:r>
          </a:p>
          <a:p>
            <a:pPr algn="just"/>
            <a:r>
              <a:rPr lang="fr-FR" dirty="0" smtClean="0"/>
              <a:t>Un ensemble de conteneurs constituent une plateforme. </a:t>
            </a:r>
          </a:p>
          <a:p>
            <a:pPr algn="just"/>
            <a:r>
              <a:rPr lang="fr-FR" dirty="0" smtClean="0"/>
              <a:t>Chaque plateforme doit contenir un conteneur spécial appelé main-container et tous les autres conteneurs s'enregistrent auprès de celui-là dés leur lancement.</a:t>
            </a:r>
          </a:p>
          <a:p>
            <a:pPr algn="just"/>
            <a:r>
              <a:rPr lang="fr-FR" dirty="0" smtClean="0"/>
              <a:t>Chaque agent s’exécute dans un </a:t>
            </a:r>
            <a:r>
              <a:rPr lang="fr-FR" i="1" dirty="0" smtClean="0"/>
              <a:t>conteneur (container) qui lui fournit son </a:t>
            </a:r>
            <a:r>
              <a:rPr lang="fr-FR" i="1" dirty="0" err="1" smtClean="0"/>
              <a:t>environnement</a:t>
            </a:r>
            <a:r>
              <a:rPr lang="fr-FR" dirty="0" err="1" smtClean="0"/>
              <a:t>d’exécution</a:t>
            </a:r>
            <a:endParaRPr lang="fr-FR" dirty="0"/>
          </a:p>
        </p:txBody>
      </p:sp>
      <p:sp>
        <p:nvSpPr>
          <p:cNvPr id="4" name="Titre 1"/>
          <p:cNvSpPr>
            <a:spLocks noGrp="1"/>
          </p:cNvSpPr>
          <p:nvPr>
            <p:ph type="title"/>
          </p:nvPr>
        </p:nvSpPr>
        <p:spPr>
          <a:xfrm>
            <a:off x="457200" y="-285776"/>
            <a:ext cx="7467600" cy="1143000"/>
          </a:xfrm>
        </p:spPr>
        <p:txBody>
          <a:bodyPr/>
          <a:lstStyle/>
          <a:p>
            <a:pPr algn="ctr"/>
            <a:r>
              <a:rPr lang="fr-FR" dirty="0" smtClean="0"/>
              <a:t>Plate forme: Jade </a:t>
            </a:r>
            <a:endParaRPr lang="fr-FR" dirty="0"/>
          </a:p>
        </p:txBody>
      </p:sp>
      <p:pic>
        <p:nvPicPr>
          <p:cNvPr id="5" name="Picture 2" descr="C:\Users\DELL\Desktop\cour 2017 mi\sma\PlateformesJade.JPG"/>
          <p:cNvPicPr>
            <a:picLocks noChangeAspect="1" noChangeArrowheads="1"/>
          </p:cNvPicPr>
          <p:nvPr/>
        </p:nvPicPr>
        <p:blipFill>
          <a:blip r:embed="rId3"/>
          <a:srcRect/>
          <a:stretch>
            <a:fillRect/>
          </a:stretch>
        </p:blipFill>
        <p:spPr bwMode="auto">
          <a:xfrm>
            <a:off x="428596" y="928670"/>
            <a:ext cx="8286808" cy="55721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Plate forme: Jade </a:t>
            </a:r>
            <a:br>
              <a:rPr lang="fr-FR" dirty="0" smtClean="0"/>
            </a:br>
            <a:r>
              <a:rPr lang="fr-FR" dirty="0" smtClean="0">
                <a:solidFill>
                  <a:srgbClr val="CC0066"/>
                </a:solidFill>
              </a:rPr>
              <a:t>Conforme a la norme FIPA </a:t>
            </a:r>
            <a:endParaRPr lang="fr-FR" dirty="0">
              <a:solidFill>
                <a:srgbClr val="CC0066"/>
              </a:solidFill>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428596" y="1428760"/>
            <a:ext cx="8001056" cy="5286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42854" y="1571612"/>
            <a:ext cx="8901146" cy="4873752"/>
          </a:xfrm>
        </p:spPr>
        <p:txBody>
          <a:bodyPr/>
          <a:lstStyle/>
          <a:p>
            <a:pPr>
              <a:buFont typeface="Wingdings" pitchFamily="2" charset="2"/>
              <a:buChar char="§"/>
            </a:pPr>
            <a:r>
              <a:rPr lang="fr-FR" dirty="0" smtClean="0"/>
              <a:t>Un agent = 1 thread </a:t>
            </a:r>
          </a:p>
          <a:p>
            <a:pPr>
              <a:buFont typeface="Wingdings" pitchFamily="2" charset="2"/>
              <a:buChar char="§"/>
            </a:pPr>
            <a:r>
              <a:rPr lang="fr-FR" dirty="0" smtClean="0"/>
              <a:t>Un agent possède : </a:t>
            </a:r>
          </a:p>
          <a:p>
            <a:pPr>
              <a:buNone/>
            </a:pPr>
            <a:r>
              <a:rPr lang="fr-FR" dirty="0" smtClean="0"/>
              <a:t>         </a:t>
            </a:r>
          </a:p>
          <a:p>
            <a:pPr>
              <a:buNone/>
            </a:pPr>
            <a:r>
              <a:rPr lang="fr-FR" dirty="0" smtClean="0"/>
              <a:t> </a:t>
            </a:r>
            <a:endParaRPr lang="fr-FR" dirty="0"/>
          </a:p>
        </p:txBody>
      </p:sp>
      <p:pic>
        <p:nvPicPr>
          <p:cNvPr id="1027" name="Picture 3"/>
          <p:cNvPicPr>
            <a:picLocks noChangeAspect="1" noChangeArrowheads="1"/>
          </p:cNvPicPr>
          <p:nvPr/>
        </p:nvPicPr>
        <p:blipFill>
          <a:blip r:embed="rId2"/>
          <a:srcRect/>
          <a:stretch>
            <a:fillRect/>
          </a:stretch>
        </p:blipFill>
        <p:spPr bwMode="auto">
          <a:xfrm>
            <a:off x="2319338" y="3262315"/>
            <a:ext cx="5253058" cy="73818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142976" y="4100521"/>
            <a:ext cx="6572253" cy="614363"/>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214414" y="2643182"/>
            <a:ext cx="6429420" cy="609601"/>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142976" y="4705363"/>
            <a:ext cx="7358114" cy="652463"/>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1071538" y="5486242"/>
            <a:ext cx="4714908" cy="443088"/>
          </a:xfrm>
          <a:prstGeom prst="rect">
            <a:avLst/>
          </a:prstGeom>
          <a:noFill/>
          <a:ln w="9525">
            <a:noFill/>
            <a:miter lim="800000"/>
            <a:headEnd/>
            <a:tailEnd/>
          </a:ln>
          <a:effectLst/>
        </p:spPr>
      </p:pic>
      <p:sp>
        <p:nvSpPr>
          <p:cNvPr id="11" name="Titre 1"/>
          <p:cNvSpPr>
            <a:spLocks noGrp="1"/>
          </p:cNvSpPr>
          <p:nvPr>
            <p:ph type="title"/>
          </p:nvPr>
        </p:nvSpPr>
        <p:spPr>
          <a:xfrm>
            <a:off x="457200" y="274638"/>
            <a:ext cx="7467600" cy="1143000"/>
          </a:xfrm>
        </p:spPr>
        <p:txBody>
          <a:bodyPr>
            <a:normAutofit fontScale="90000"/>
          </a:bodyPr>
          <a:lstStyle/>
          <a:p>
            <a:pPr algn="ctr"/>
            <a:r>
              <a:rPr lang="fr-FR" dirty="0" smtClean="0"/>
              <a:t>Plate forme: Jade</a:t>
            </a:r>
            <a:br>
              <a:rPr lang="fr-FR" dirty="0" smtClean="0"/>
            </a:br>
            <a:r>
              <a:rPr lang="fr-FR" dirty="0" smtClean="0">
                <a:solidFill>
                  <a:srgbClr val="FF0000"/>
                </a:solidFill>
              </a:rPr>
              <a:t>Agent  </a:t>
            </a:r>
            <a:br>
              <a:rPr lang="fr-FR" dirty="0" smtClean="0">
                <a:solidFill>
                  <a:srgbClr val="FF0000"/>
                </a:solidFill>
              </a:rPr>
            </a:br>
            <a:endParaRPr lang="fr-FR" dirty="0">
              <a:solidFill>
                <a:srgbClr val="FF0000"/>
              </a:solidFill>
            </a:endParaRPr>
          </a:p>
        </p:txBody>
      </p:sp>
      <p:pic>
        <p:nvPicPr>
          <p:cNvPr id="1032" name="Picture 8"/>
          <p:cNvPicPr>
            <a:picLocks noChangeAspect="1" noChangeArrowheads="1"/>
          </p:cNvPicPr>
          <p:nvPr/>
        </p:nvPicPr>
        <p:blipFill>
          <a:blip r:embed="rId7"/>
          <a:srcRect/>
          <a:stretch>
            <a:fillRect/>
          </a:stretch>
        </p:blipFill>
        <p:spPr bwMode="auto">
          <a:xfrm>
            <a:off x="1142976" y="6000768"/>
            <a:ext cx="5429288" cy="5715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checkerboard(across)">
                                      <p:cBhvr>
                                        <p:cTn id="27" dur="500"/>
                                        <p:tgtEl>
                                          <p:spTgt spid="102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checkerboard(across)">
                                      <p:cBhvr>
                                        <p:cTn id="32" dur="500"/>
                                        <p:tgtEl>
                                          <p:spTgt spid="102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checkerboard(across)">
                                      <p:cBhvr>
                                        <p:cTn id="37" dur="500"/>
                                        <p:tgtEl>
                                          <p:spTgt spid="102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checkerboard(across)">
                                      <p:cBhvr>
                                        <p:cTn id="42" dur="500"/>
                                        <p:tgtEl>
                                          <p:spTgt spid="103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31"/>
                                        </p:tgtEl>
                                        <p:attrNameLst>
                                          <p:attrName>style.visibility</p:attrName>
                                        </p:attrNameLst>
                                      </p:cBhvr>
                                      <p:to>
                                        <p:strVal val="visible"/>
                                      </p:to>
                                    </p:set>
                                    <p:animEffect transition="in" filter="checkerboard(across)">
                                      <p:cBhvr>
                                        <p:cTn id="47" dur="500"/>
                                        <p:tgtEl>
                                          <p:spTgt spid="1031"/>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32"/>
                                        </p:tgtEl>
                                        <p:attrNameLst>
                                          <p:attrName>style.visibility</p:attrName>
                                        </p:attrNameLst>
                                      </p:cBhvr>
                                      <p:to>
                                        <p:strVal val="visible"/>
                                      </p:to>
                                    </p:set>
                                    <p:animEffect transition="in" filter="checkerboard(across)">
                                      <p:cBhvr>
                                        <p:cTn id="5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
          </p:nvPr>
        </p:nvSpPr>
        <p:spPr>
          <a:xfrm>
            <a:off x="457200" y="1214422"/>
            <a:ext cx="8043890" cy="5357850"/>
          </a:xfrm>
        </p:spPr>
        <p:txBody>
          <a:bodyPr>
            <a:normAutofit fontScale="55000" lnSpcReduction="20000"/>
          </a:bodyPr>
          <a:lstStyle/>
          <a:p>
            <a:pPr>
              <a:lnSpc>
                <a:spcPct val="120000"/>
              </a:lnSpc>
              <a:spcBef>
                <a:spcPts val="0"/>
              </a:spcBef>
            </a:pPr>
            <a:r>
              <a:rPr lang="fr-FR" sz="3300" dirty="0" smtClean="0"/>
              <a:t>Une plate-forme  Jade de départ (avec ou sans GUI)  3 agents de base (Conforme FIPA)  </a:t>
            </a:r>
          </a:p>
          <a:p>
            <a:pPr marL="273050" indent="1246188">
              <a:lnSpc>
                <a:spcPct val="120000"/>
              </a:lnSpc>
              <a:spcBef>
                <a:spcPts val="0"/>
              </a:spcBef>
              <a:buNone/>
            </a:pPr>
            <a:r>
              <a:rPr lang="fr-FR" sz="3300" dirty="0" smtClean="0"/>
              <a:t>•Agent Management System  ASM</a:t>
            </a:r>
          </a:p>
          <a:p>
            <a:pPr marL="273050" indent="1246188">
              <a:lnSpc>
                <a:spcPct val="120000"/>
              </a:lnSpc>
              <a:spcBef>
                <a:spcPts val="0"/>
              </a:spcBef>
              <a:buNone/>
            </a:pPr>
            <a:r>
              <a:rPr lang="fr-FR" sz="3300" dirty="0" smtClean="0"/>
              <a:t>•Directory </a:t>
            </a:r>
            <a:r>
              <a:rPr lang="fr-FR" sz="3300" dirty="0" err="1" smtClean="0"/>
              <a:t>Facilitator</a:t>
            </a:r>
            <a:r>
              <a:rPr lang="fr-FR" sz="3300" dirty="0" smtClean="0"/>
              <a:t>  DF</a:t>
            </a:r>
          </a:p>
          <a:p>
            <a:pPr marL="273050" indent="1246188">
              <a:lnSpc>
                <a:spcPct val="120000"/>
              </a:lnSpc>
              <a:spcBef>
                <a:spcPts val="0"/>
              </a:spcBef>
              <a:buNone/>
            </a:pPr>
            <a:r>
              <a:rPr lang="fr-FR" sz="3300" dirty="0" smtClean="0"/>
              <a:t>•Agent Communication Channel </a:t>
            </a:r>
            <a:r>
              <a:rPr lang="fr-FR" sz="3300" b="1" dirty="0" smtClean="0"/>
              <a:t> ACC </a:t>
            </a:r>
            <a:endParaRPr lang="fr-FR" sz="3300" dirty="0" smtClean="0"/>
          </a:p>
          <a:p>
            <a:pPr algn="just">
              <a:lnSpc>
                <a:spcPct val="120000"/>
              </a:lnSpc>
              <a:spcBef>
                <a:spcPts val="0"/>
              </a:spcBef>
            </a:pPr>
            <a:r>
              <a:rPr lang="fr-FR" sz="3300" b="1" dirty="0" smtClean="0"/>
              <a:t>AMS</a:t>
            </a:r>
            <a:r>
              <a:rPr lang="fr-FR" sz="3300" dirty="0" smtClean="0"/>
              <a:t> (Agent Management System) </a:t>
            </a:r>
          </a:p>
          <a:p>
            <a:pPr marL="273050" indent="257175" algn="just">
              <a:buClr>
                <a:srgbClr val="D60093"/>
              </a:buClr>
              <a:buSzPct val="100000"/>
              <a:buFont typeface="Wingdings" pitchFamily="2" charset="2"/>
              <a:buChar char="Ø"/>
            </a:pPr>
            <a:r>
              <a:rPr lang="fr-FR" sz="3300" dirty="0" smtClean="0"/>
              <a:t>Gestion du cycle de vie des agents • </a:t>
            </a:r>
          </a:p>
          <a:p>
            <a:pPr marL="273050" indent="257175" algn="just">
              <a:buClr>
                <a:srgbClr val="D60093"/>
              </a:buClr>
              <a:buSzPct val="100000"/>
              <a:buFont typeface="Wingdings" pitchFamily="2" charset="2"/>
              <a:buChar char="Ø"/>
            </a:pPr>
            <a:r>
              <a:rPr lang="fr-FR" sz="3300" dirty="0" smtClean="0"/>
              <a:t>Maintient une liste de tous les agents qui résident sur la plate-forme (White pages) •</a:t>
            </a:r>
          </a:p>
          <a:p>
            <a:pPr marL="273050" indent="257175" algn="just">
              <a:buClr>
                <a:srgbClr val="D60093"/>
              </a:buClr>
              <a:buSzPct val="100000"/>
              <a:buFont typeface="Wingdings" pitchFamily="2" charset="2"/>
              <a:buChar char="Ø"/>
            </a:pPr>
            <a:r>
              <a:rPr lang="fr-FR" sz="3300" dirty="0" smtClean="0"/>
              <a:t> Contrôle l'accès ainsi que l'utilisation du canal de communication des agents </a:t>
            </a:r>
          </a:p>
          <a:p>
            <a:pPr algn="just"/>
            <a:r>
              <a:rPr lang="fr-FR" sz="3300" b="1" dirty="0" smtClean="0"/>
              <a:t>DF</a:t>
            </a:r>
            <a:r>
              <a:rPr lang="fr-FR" sz="3300" dirty="0" smtClean="0"/>
              <a:t> (Directory </a:t>
            </a:r>
            <a:r>
              <a:rPr lang="fr-FR" sz="3300" dirty="0" err="1" smtClean="0"/>
              <a:t>Facilitator</a:t>
            </a:r>
            <a:r>
              <a:rPr lang="fr-FR" sz="3300" dirty="0" smtClean="0"/>
              <a:t>) qui fournit un système de pages jaunes qui permet aux agents de retrouver les agents fournisseurs de services.</a:t>
            </a:r>
          </a:p>
          <a:p>
            <a:r>
              <a:rPr lang="fr-FR" sz="3300" dirty="0" smtClean="0"/>
              <a:t>Agent Communication Channel </a:t>
            </a:r>
            <a:r>
              <a:rPr lang="fr-FR" sz="3300" b="1" dirty="0" smtClean="0"/>
              <a:t> ACC </a:t>
            </a:r>
            <a:r>
              <a:rPr lang="fr-FR" sz="3300" dirty="0" smtClean="0"/>
              <a:t>: Gère les communications entre les agents </a:t>
            </a:r>
          </a:p>
          <a:p>
            <a:pPr marL="273050" indent="169863">
              <a:buFont typeface="Wingdings" pitchFamily="2" charset="2"/>
              <a:buChar char="§"/>
            </a:pPr>
            <a:r>
              <a:rPr lang="fr-FR" sz="3300" dirty="0" smtClean="0"/>
              <a:t>Intra plateformes, Intra containers : Java </a:t>
            </a:r>
            <a:r>
              <a:rPr lang="fr-FR" sz="3300" dirty="0" err="1" smtClean="0"/>
              <a:t>Events</a:t>
            </a:r>
            <a:r>
              <a:rPr lang="fr-FR" sz="3300" dirty="0" smtClean="0"/>
              <a:t> </a:t>
            </a:r>
          </a:p>
          <a:p>
            <a:pPr marL="273050" indent="169863">
              <a:buFont typeface="Wingdings" pitchFamily="2" charset="2"/>
              <a:buChar char="§"/>
            </a:pPr>
            <a:r>
              <a:rPr lang="fr-FR" sz="3300" dirty="0" smtClean="0"/>
              <a:t>Intra plateformes, Inter containers : RMI </a:t>
            </a:r>
          </a:p>
          <a:p>
            <a:pPr marL="273050" indent="169863">
              <a:buFont typeface="Wingdings" pitchFamily="2" charset="2"/>
              <a:buChar char="§"/>
            </a:pPr>
            <a:r>
              <a:rPr lang="fr-FR" sz="3300" dirty="0" smtClean="0"/>
              <a:t>Inter Plateformes : IIOP CORBA</a:t>
            </a:r>
          </a:p>
          <a:p>
            <a:pPr algn="just">
              <a:buNone/>
            </a:pPr>
            <a:endParaRPr lang="fr-FR" dirty="0"/>
          </a:p>
        </p:txBody>
      </p:sp>
      <p:sp>
        <p:nvSpPr>
          <p:cNvPr id="6" name="Titre 1"/>
          <p:cNvSpPr>
            <a:spLocks noGrp="1"/>
          </p:cNvSpPr>
          <p:nvPr>
            <p:ph type="title"/>
          </p:nvPr>
        </p:nvSpPr>
        <p:spPr>
          <a:xfrm>
            <a:off x="-785850" y="-71462"/>
            <a:ext cx="10544220" cy="1143000"/>
          </a:xfrm>
        </p:spPr>
        <p:txBody>
          <a:bodyPr>
            <a:normAutofit/>
          </a:bodyPr>
          <a:lstStyle/>
          <a:p>
            <a:pPr algn="ctr"/>
            <a:r>
              <a:rPr lang="fr-FR" dirty="0" smtClean="0"/>
              <a:t>Plate forme: Jade</a:t>
            </a:r>
            <a:br>
              <a:rPr lang="fr-FR" dirty="0" smtClean="0"/>
            </a:br>
            <a:r>
              <a:rPr lang="fr-FR" dirty="0" smtClean="0"/>
              <a:t> </a:t>
            </a:r>
            <a:r>
              <a:rPr lang="fr-FR" b="1" dirty="0" smtClean="0">
                <a:solidFill>
                  <a:srgbClr val="CC0066"/>
                </a:solidFill>
              </a:rPr>
              <a:t>Principal agents de la plate-forme Jade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heckerboard(across)">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heckerboard(across)">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heckerboard(across)">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checkerboard(across)">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checkerboard(across)">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6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1 ja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Cour1 jade</Template>
  <TotalTime>4690</TotalTime>
  <Words>1704</Words>
  <Application>Microsoft Office PowerPoint</Application>
  <PresentationFormat>Affichage à l'écran (4:3)</PresentationFormat>
  <Paragraphs>296</Paragraphs>
  <Slides>40</Slides>
  <Notes>7</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Cour1 jade</vt:lpstr>
      <vt:lpstr>plate forme SMA:Jade   </vt:lpstr>
      <vt:lpstr>Plate-forme  SMA</vt:lpstr>
      <vt:lpstr>Plate-forme  SMA</vt:lpstr>
      <vt:lpstr>Plate forme: Jade </vt:lpstr>
      <vt:lpstr>Plate forme: Jade </vt:lpstr>
      <vt:lpstr>Plate forme: Jade </vt:lpstr>
      <vt:lpstr>Plate forme: Jade  Conforme a la norme FIPA </vt:lpstr>
      <vt:lpstr>Plate forme: Jade Agent   </vt:lpstr>
      <vt:lpstr>Plate forme: Jade  Principal agents de la plate-forme Jade</vt:lpstr>
      <vt:lpstr>Plate forme: Jade  D’autres agents de la plate-forme Jade</vt:lpstr>
      <vt:lpstr>Plate forme: Jade  D’autres agents de la plate-forme Jade</vt:lpstr>
      <vt:lpstr>Diapositive 12</vt:lpstr>
      <vt:lpstr>Diapositive 13</vt:lpstr>
      <vt:lpstr>Df </vt:lpstr>
      <vt:lpstr>Plate forme: Jade  Démarrer un agent au sein du RMA 1 </vt:lpstr>
      <vt:lpstr>Plate forme: Jade  Démarrer un agent au sein du RMA 2 </vt:lpstr>
      <vt:lpstr>Diapositive 17</vt:lpstr>
      <vt:lpstr>Diapositive 18</vt:lpstr>
      <vt:lpstr>Plate forme Jade :Les packages jade </vt:lpstr>
      <vt:lpstr>Plate forme Jade :Un agent dans jade </vt:lpstr>
      <vt:lpstr>Plate forme: Jade  l’agent  </vt:lpstr>
      <vt:lpstr>Plate forme: Jade </vt:lpstr>
      <vt:lpstr>Les communications entre agents  dans JADE communication par message: FIPA-ACL </vt:lpstr>
      <vt:lpstr>Les communications entre agents  dans JADE FIPA-ACL </vt:lpstr>
      <vt:lpstr>Les communications entre agents  dans JADE FIPA-ACL </vt:lpstr>
      <vt:lpstr>Les communications entre agents  dans JADE  Performatives FIPA-ACL  </vt:lpstr>
      <vt:lpstr>Les communications des agents JADE L'envoi d'un message </vt:lpstr>
      <vt:lpstr>Les communications des agents JADE  La réception d'un message </vt:lpstr>
      <vt:lpstr>L'attente d'un message</vt:lpstr>
      <vt:lpstr>Comportement des agents dans JADE Behaviour</vt:lpstr>
      <vt:lpstr>Diapositive 31</vt:lpstr>
      <vt:lpstr>Diapositive 32</vt:lpstr>
      <vt:lpstr>Exemple </vt:lpstr>
      <vt:lpstr>Diapositive 34</vt:lpstr>
      <vt:lpstr>Comportement des agents dans JADE  Les Behaviours simples : cyclic Behaviour  </vt:lpstr>
      <vt:lpstr>Comportement des agents dans JADE Behaviour: Generic Behaviour  </vt:lpstr>
      <vt:lpstr>Comportement des agents dans JADE Behaviour: Generic Behaviour  </vt:lpstr>
      <vt:lpstr>Comportement des agents dans JADE Les Behaviours planifiés:WakerBehaviour</vt:lpstr>
      <vt:lpstr>Comportement des agents dans JADE Les Behaviours planifiés:WakerBehaviour</vt:lpstr>
      <vt:lpstr>Références bibliographiques des cours Sma 2016-2017 au centre universitaire d’Ain témouchent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 forme SMA      Jade  Cour1</dc:title>
  <dc:creator>Utilisateur Windows</dc:creator>
  <cp:lastModifiedBy>Utilisateur Windows</cp:lastModifiedBy>
  <cp:revision>6</cp:revision>
  <dcterms:created xsi:type="dcterms:W3CDTF">2020-08-23T15:21:40Z</dcterms:created>
  <dcterms:modified xsi:type="dcterms:W3CDTF">2021-07-06T18:18:16Z</dcterms:modified>
</cp:coreProperties>
</file>