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2" r:id="rId7"/>
    <p:sldId id="266" r:id="rId8"/>
    <p:sldId id="263" r:id="rId9"/>
    <p:sldId id="264" r:id="rId10"/>
    <p:sldId id="265" r:id="rId11"/>
    <p:sldId id="267" r:id="rId12"/>
    <p:sldId id="268" r:id="rId13"/>
    <p:sldId id="269" r:id="rId14"/>
    <p:sldId id="270" r:id="rId15"/>
    <p:sldId id="271" r:id="rId16"/>
    <p:sldId id="26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354" y="-21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45A699-13E3-4E11-B635-6D622BA724F1}" type="datetimeFigureOut">
              <a:rPr lang="en-US" smtClean="0"/>
              <a:t>12/19/2022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DC3939-ED23-4AD5-9E4F-9D20CAA705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DC3939-ED23-4AD5-9E4F-9D20CAA7055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AF3EBF-1A19-4C58-917B-359712DDD357}"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FDCD5-7F88-428A-AF9E-5F8AAC58A05A}"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30605-6903-4D25-9B8B-CAAEF4CD673E}"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79AEE-81B6-4269-B901-B831E27D7E81}"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5BDB21-F400-40DF-9BDE-77ED6FB46009}"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26DED9-C9E3-4B20-A8DE-A12A018BC2D1}"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126543-7C58-4D81-9E84-DF14A3F5F7CE}" type="datetime1">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A6C78D-9477-419F-8F60-2FF28F6FA6CA}" type="datetime1">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B4A0F-8C2F-4AD4-A7F6-70EC8C03346C}" type="datetime1">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70DCC-DF1E-4A07-9E4D-49D855310AAD}"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EB2896-ACCD-41FA-92C3-CAE52C7AC710}"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31301-0174-4D7A-BE53-AD23CBAB0E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997C0-44F6-4A9E-9CE6-724F84C5CF9A}" type="datetime1">
              <a:rPr lang="en-US" smtClean="0"/>
              <a:t>12/19/2022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31301-0174-4D7A-BE53-AD23CBAB0E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descr="What Is MIDI?"/>
          <p:cNvPicPr>
            <a:picLocks noChangeAspect="1" noChangeArrowheads="1"/>
          </p:cNvPicPr>
          <p:nvPr/>
        </p:nvPicPr>
        <p:blipFill>
          <a:blip r:embed="rId3"/>
          <a:srcRect/>
          <a:stretch>
            <a:fillRect/>
          </a:stretch>
        </p:blipFill>
        <p:spPr bwMode="auto">
          <a:xfrm>
            <a:off x="304800" y="457200"/>
            <a:ext cx="8561774" cy="6019800"/>
          </a:xfrm>
          <a:prstGeom prst="rect">
            <a:avLst/>
          </a:prstGeom>
          <a:noFill/>
        </p:spPr>
      </p:pic>
      <p:sp>
        <p:nvSpPr>
          <p:cNvPr id="6" name="Slide Number Placeholder 5"/>
          <p:cNvSpPr>
            <a:spLocks noGrp="1"/>
          </p:cNvSpPr>
          <p:nvPr>
            <p:ph type="sldNum" sz="quarter" idx="12"/>
          </p:nvPr>
        </p:nvSpPr>
        <p:spPr/>
        <p:txBody>
          <a:bodyPr/>
          <a:lstStyle/>
          <a:p>
            <a:fld id="{D2331301-0174-4D7A-BE53-AD23CBAB0E6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Messages du </a:t>
            </a:r>
            <a:r>
              <a:rPr lang="en-US" b="1" dirty="0" err="1"/>
              <a:t>syst</a:t>
            </a:r>
            <a:r>
              <a:rPr lang="fr-FR" b="1" dirty="0"/>
              <a:t>è</a:t>
            </a:r>
            <a:r>
              <a:rPr lang="en-US" b="1" dirty="0"/>
              <a:t>m</a:t>
            </a:r>
            <a:r>
              <a:rPr lang="en-US" b="1" dirty="0" smtClean="0"/>
              <a:t>e</a:t>
            </a:r>
            <a:endParaRPr lang="en-US" dirty="0"/>
          </a:p>
        </p:txBody>
      </p:sp>
      <p:sp>
        <p:nvSpPr>
          <p:cNvPr id="3" name="Content Placeholder 2"/>
          <p:cNvSpPr>
            <a:spLocks noGrp="1"/>
          </p:cNvSpPr>
          <p:nvPr>
            <p:ph idx="1"/>
          </p:nvPr>
        </p:nvSpPr>
        <p:spPr/>
        <p:txBody>
          <a:bodyPr/>
          <a:lstStyle/>
          <a:p>
            <a:r>
              <a:rPr lang="fr-FR" dirty="0" smtClean="0"/>
              <a:t>Les messages système contrôlent d'autres données essentielles dont les instruments numériques ont besoin pour communiquer entre eux.</a:t>
            </a:r>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Messages du </a:t>
            </a:r>
            <a:r>
              <a:rPr lang="en-US" b="1" dirty="0" err="1" smtClean="0"/>
              <a:t>syst</a:t>
            </a:r>
            <a:r>
              <a:rPr lang="fr-FR" b="1" dirty="0" smtClean="0"/>
              <a:t>è</a:t>
            </a:r>
            <a:r>
              <a:rPr lang="en-US" b="1" dirty="0" smtClean="0"/>
              <a:t>me</a:t>
            </a:r>
            <a:endParaRPr lang="en-US" dirty="0"/>
          </a:p>
        </p:txBody>
      </p:sp>
      <p:sp>
        <p:nvSpPr>
          <p:cNvPr id="3" name="Content Placeholder 2"/>
          <p:cNvSpPr>
            <a:spLocks noGrp="1"/>
          </p:cNvSpPr>
          <p:nvPr>
            <p:ph idx="1"/>
          </p:nvPr>
        </p:nvSpPr>
        <p:spPr/>
        <p:txBody>
          <a:bodyPr>
            <a:normAutofit/>
          </a:bodyPr>
          <a:lstStyle/>
          <a:p>
            <a:pPr fontAlgn="base"/>
            <a:r>
              <a:rPr lang="en-US" sz="3000" b="1" u="sng" dirty="0"/>
              <a:t>Timing clock</a:t>
            </a:r>
            <a:r>
              <a:rPr lang="fr-FR" sz="3000" b="1" u="sng" dirty="0"/>
              <a:t> </a:t>
            </a:r>
            <a:r>
              <a:rPr lang="fr-FR" dirty="0" smtClean="0"/>
              <a:t>: </a:t>
            </a:r>
            <a:r>
              <a:rPr lang="fr-FR" sz="2500" dirty="0" smtClean="0"/>
              <a:t>synchronise l'appareil avec l'horloge principale</a:t>
            </a:r>
          </a:p>
          <a:p>
            <a:pPr fontAlgn="base"/>
            <a:r>
              <a:rPr lang="fr-FR" sz="3000" b="1" u="sng" dirty="0"/>
              <a:t>Transport</a:t>
            </a:r>
            <a:r>
              <a:rPr lang="fr-FR" dirty="0" smtClean="0"/>
              <a:t> : </a:t>
            </a:r>
            <a:r>
              <a:rPr lang="fr-FR" sz="2500" dirty="0" smtClean="0"/>
              <a:t>indique à l'appareil de démarrer, d'arrêter ou de continuer</a:t>
            </a:r>
          </a:p>
          <a:p>
            <a:pPr fontAlgn="base"/>
            <a:r>
              <a:rPr lang="en-US" sz="3000" b="1" u="sng" dirty="0"/>
              <a:t>System exclusive (</a:t>
            </a:r>
            <a:r>
              <a:rPr lang="en-US" sz="3000" b="1" u="sng" dirty="0" err="1"/>
              <a:t>sysex</a:t>
            </a:r>
            <a:r>
              <a:rPr lang="en-US" sz="3000" b="1" u="sng" dirty="0"/>
              <a:t>)</a:t>
            </a:r>
            <a:r>
              <a:rPr lang="fr-FR" sz="3000" b="1" u="sng" dirty="0"/>
              <a:t> </a:t>
            </a:r>
            <a:r>
              <a:rPr lang="fr-FR" sz="3000" dirty="0" smtClean="0"/>
              <a:t>:</a:t>
            </a:r>
            <a:r>
              <a:rPr lang="fr-FR" sz="2500" dirty="0" smtClean="0"/>
              <a:t> les messages </a:t>
            </a:r>
            <a:r>
              <a:rPr lang="fr-FR" sz="2500" dirty="0" err="1" smtClean="0"/>
              <a:t>sysex</a:t>
            </a:r>
            <a:r>
              <a:rPr lang="fr-FR" sz="2500" dirty="0" smtClean="0"/>
              <a:t> permettent aux fabricants de spécifier leurs propres types de messages. Certains équipements MIDI plus anciens dépendent largement du </a:t>
            </a:r>
            <a:r>
              <a:rPr lang="fr-FR" sz="2500" dirty="0" err="1" smtClean="0"/>
              <a:t>sysex</a:t>
            </a:r>
            <a:r>
              <a:rPr lang="fr-FR" sz="2500" dirty="0" smtClean="0"/>
              <a:t>.</a:t>
            </a:r>
            <a:endParaRPr lang="en-US" sz="2500" dirty="0"/>
          </a:p>
        </p:txBody>
      </p:sp>
      <p:sp>
        <p:nvSpPr>
          <p:cNvPr id="4" name="Slide Number Placeholder 3"/>
          <p:cNvSpPr>
            <a:spLocks noGrp="1"/>
          </p:cNvSpPr>
          <p:nvPr>
            <p:ph type="sldNum" sz="quarter" idx="12"/>
          </p:nvPr>
        </p:nvSpPr>
        <p:spPr/>
        <p:txBody>
          <a:bodyPr/>
          <a:lstStyle/>
          <a:p>
            <a:fld id="{D2331301-0174-4D7A-BE53-AD23CBAB0E6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Midi S</a:t>
            </a:r>
            <a:r>
              <a:rPr lang="fr-FR" b="1" dirty="0"/>
              <a:t>é</a:t>
            </a:r>
            <a:r>
              <a:rPr lang="en-US" b="1" dirty="0" err="1"/>
              <a:t>q</a:t>
            </a:r>
            <a:r>
              <a:rPr lang="en-US" b="1" dirty="0" err="1" smtClean="0"/>
              <a:t>uenceur</a:t>
            </a:r>
            <a:endParaRPr lang="en-US" dirty="0"/>
          </a:p>
        </p:txBody>
      </p:sp>
      <p:sp>
        <p:nvSpPr>
          <p:cNvPr id="3" name="Content Placeholder 2"/>
          <p:cNvSpPr>
            <a:spLocks noGrp="1"/>
          </p:cNvSpPr>
          <p:nvPr>
            <p:ph idx="1"/>
          </p:nvPr>
        </p:nvSpPr>
        <p:spPr/>
        <p:txBody>
          <a:bodyPr/>
          <a:lstStyle/>
          <a:p>
            <a:r>
              <a:rPr lang="fr-FR" dirty="0" smtClean="0"/>
              <a:t>Un séquenceur MIDI stocke les informations MIDI et gère la lecture, l'enregistrement et l'édition. C'est l'une des façons les plus courantes d'utiliser le MIDI. le DAW prend généralement en charge les tâches du séquenceur MIDI</a:t>
            </a:r>
            <a:r>
              <a:rPr lang="en-US" dirty="0" smtClean="0"/>
              <a:t/>
            </a:r>
            <a:br>
              <a:rPr lang="en-US" dirty="0" smtClean="0"/>
            </a:br>
            <a:endParaRPr lang="en-US" dirty="0"/>
          </a:p>
        </p:txBody>
      </p:sp>
      <p:sp>
        <p:nvSpPr>
          <p:cNvPr id="4" name="TextBox 3"/>
          <p:cNvSpPr txBox="1"/>
          <p:nvPr/>
        </p:nvSpPr>
        <p:spPr>
          <a:xfrm>
            <a:off x="914400" y="6172200"/>
            <a:ext cx="3296287" cy="369332"/>
          </a:xfrm>
          <a:prstGeom prst="rect">
            <a:avLst/>
          </a:prstGeom>
          <a:noFill/>
        </p:spPr>
        <p:txBody>
          <a:bodyPr wrap="none" rtlCol="0">
            <a:spAutoFit/>
          </a:bodyPr>
          <a:lstStyle/>
          <a:p>
            <a:r>
              <a:rPr lang="en-US" dirty="0"/>
              <a:t>DAW </a:t>
            </a:r>
            <a:r>
              <a:rPr lang="en-US" dirty="0" smtClean="0"/>
              <a:t>: </a:t>
            </a:r>
            <a:r>
              <a:rPr lang="en-US" b="1" dirty="0"/>
              <a:t>digital audio workstations</a:t>
            </a:r>
            <a:endParaRPr lang="en-US" dirty="0"/>
          </a:p>
        </p:txBody>
      </p:sp>
      <p:sp>
        <p:nvSpPr>
          <p:cNvPr id="5" name="Slide Number Placeholder 4"/>
          <p:cNvSpPr>
            <a:spLocks noGrp="1"/>
          </p:cNvSpPr>
          <p:nvPr>
            <p:ph type="sldNum" sz="quarter" idx="12"/>
          </p:nvPr>
        </p:nvSpPr>
        <p:spPr/>
        <p:txBody>
          <a:bodyPr/>
          <a:lstStyle/>
          <a:p>
            <a:fld id="{D2331301-0174-4D7A-BE53-AD23CBAB0E6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MIDI </a:t>
            </a:r>
            <a:r>
              <a:rPr lang="en-US" b="1" dirty="0" err="1" smtClean="0"/>
              <a:t>Controlleur</a:t>
            </a:r>
            <a:endParaRPr lang="en-US" dirty="0"/>
          </a:p>
        </p:txBody>
      </p:sp>
      <p:sp>
        <p:nvSpPr>
          <p:cNvPr id="3" name="Content Placeholder 2"/>
          <p:cNvSpPr>
            <a:spLocks noGrp="1"/>
          </p:cNvSpPr>
          <p:nvPr>
            <p:ph idx="1"/>
          </p:nvPr>
        </p:nvSpPr>
        <p:spPr/>
        <p:txBody>
          <a:bodyPr/>
          <a:lstStyle/>
          <a:p>
            <a:r>
              <a:rPr lang="fr-FR" dirty="0" smtClean="0"/>
              <a:t>Il existe une grande variété de contrôleurs midi sur les marchés</a:t>
            </a:r>
            <a:endParaRPr lang="en-US" dirty="0"/>
          </a:p>
        </p:txBody>
      </p:sp>
      <p:pic>
        <p:nvPicPr>
          <p:cNvPr id="22530" name="Picture 2" descr="MPK Mini mk3 MIDI Controller | Akai Pro"/>
          <p:cNvPicPr>
            <a:picLocks noChangeAspect="1" noChangeArrowheads="1"/>
          </p:cNvPicPr>
          <p:nvPr/>
        </p:nvPicPr>
        <p:blipFill>
          <a:blip r:embed="rId2" cstate="print"/>
          <a:srcRect/>
          <a:stretch>
            <a:fillRect/>
          </a:stretch>
        </p:blipFill>
        <p:spPr bwMode="auto">
          <a:xfrm>
            <a:off x="381000" y="2667000"/>
            <a:ext cx="3200400" cy="2000250"/>
          </a:xfrm>
          <a:prstGeom prst="rect">
            <a:avLst/>
          </a:prstGeom>
          <a:noFill/>
        </p:spPr>
      </p:pic>
      <p:pic>
        <p:nvPicPr>
          <p:cNvPr id="22532" name="Picture 4" descr="11 Hardware MIDI Sequencers Every Producer Should Consider"/>
          <p:cNvPicPr>
            <a:picLocks noChangeAspect="1" noChangeArrowheads="1"/>
          </p:cNvPicPr>
          <p:nvPr/>
        </p:nvPicPr>
        <p:blipFill>
          <a:blip r:embed="rId3"/>
          <a:srcRect/>
          <a:stretch>
            <a:fillRect/>
          </a:stretch>
        </p:blipFill>
        <p:spPr bwMode="auto">
          <a:xfrm>
            <a:off x="1295400" y="4521696"/>
            <a:ext cx="3581400" cy="2336304"/>
          </a:xfrm>
          <a:prstGeom prst="rect">
            <a:avLst/>
          </a:prstGeom>
          <a:noFill/>
        </p:spPr>
      </p:pic>
      <p:pic>
        <p:nvPicPr>
          <p:cNvPr id="22534" name="Picture 6" descr="Roland TR-909 | Vintage Synth Explorer"/>
          <p:cNvPicPr>
            <a:picLocks noChangeAspect="1" noChangeArrowheads="1"/>
          </p:cNvPicPr>
          <p:nvPr/>
        </p:nvPicPr>
        <p:blipFill>
          <a:blip r:embed="rId4"/>
          <a:srcRect/>
          <a:stretch>
            <a:fillRect/>
          </a:stretch>
        </p:blipFill>
        <p:spPr bwMode="auto">
          <a:xfrm>
            <a:off x="4114800" y="2743200"/>
            <a:ext cx="3048000" cy="1534161"/>
          </a:xfrm>
          <a:prstGeom prst="rect">
            <a:avLst/>
          </a:prstGeom>
          <a:noFill/>
        </p:spPr>
      </p:pic>
      <p:pic>
        <p:nvPicPr>
          <p:cNvPr id="22536" name="Picture 8" descr="Pioneer DJ › EFX-1000 › Effector - Gearbase | DJResource"/>
          <p:cNvPicPr>
            <a:picLocks noChangeAspect="1" noChangeArrowheads="1"/>
          </p:cNvPicPr>
          <p:nvPr/>
        </p:nvPicPr>
        <p:blipFill>
          <a:blip r:embed="rId5" cstate="print"/>
          <a:srcRect/>
          <a:stretch>
            <a:fillRect/>
          </a:stretch>
        </p:blipFill>
        <p:spPr bwMode="auto">
          <a:xfrm>
            <a:off x="5334000" y="4572000"/>
            <a:ext cx="2971800" cy="1738503"/>
          </a:xfrm>
          <a:prstGeom prst="rect">
            <a:avLst/>
          </a:prstGeom>
          <a:noFill/>
        </p:spPr>
      </p:pic>
      <p:sp>
        <p:nvSpPr>
          <p:cNvPr id="8" name="Slide Number Placeholder 7"/>
          <p:cNvSpPr>
            <a:spLocks noGrp="1"/>
          </p:cNvSpPr>
          <p:nvPr>
            <p:ph type="sldNum" sz="quarter" idx="12"/>
          </p:nvPr>
        </p:nvSpPr>
        <p:spPr/>
        <p:txBody>
          <a:bodyPr/>
          <a:lstStyle/>
          <a:p>
            <a:fld id="{D2331301-0174-4D7A-BE53-AD23CBAB0E6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MIDI et </a:t>
            </a:r>
            <a:r>
              <a:rPr lang="en-US" b="1" dirty="0" err="1" smtClean="0"/>
              <a:t>Arduino</a:t>
            </a:r>
            <a:endParaRPr lang="en-US" dirty="0"/>
          </a:p>
        </p:txBody>
      </p:sp>
      <p:sp>
        <p:nvSpPr>
          <p:cNvPr id="3" name="Content Placeholder 2"/>
          <p:cNvSpPr>
            <a:spLocks noGrp="1"/>
          </p:cNvSpPr>
          <p:nvPr>
            <p:ph idx="1"/>
          </p:nvPr>
        </p:nvSpPr>
        <p:spPr/>
        <p:txBody>
          <a:bodyPr/>
          <a:lstStyle/>
          <a:p>
            <a:r>
              <a:rPr lang="fr-FR" dirty="0" smtClean="0"/>
              <a:t>Il est possible d'utiliser un microcontrôleur </a:t>
            </a:r>
            <a:r>
              <a:rPr lang="fr-FR" dirty="0" err="1" smtClean="0"/>
              <a:t>telquel</a:t>
            </a:r>
            <a:r>
              <a:rPr lang="fr-FR" dirty="0" smtClean="0"/>
              <a:t> </a:t>
            </a:r>
            <a:r>
              <a:rPr lang="fr-FR" dirty="0" err="1" smtClean="0"/>
              <a:t>arduino</a:t>
            </a:r>
            <a:r>
              <a:rPr lang="fr-FR" dirty="0" smtClean="0"/>
              <a:t>, puisque ce composant peut </a:t>
            </a:r>
            <a:r>
              <a:rPr lang="fr-FR" dirty="0" err="1" smtClean="0"/>
              <a:t>interagire</a:t>
            </a:r>
            <a:r>
              <a:rPr lang="fr-FR" dirty="0" smtClean="0"/>
              <a:t> avec un machine comme (PC) qui va supporter un DAW,</a:t>
            </a:r>
            <a:endParaRPr lang="en-US" dirty="0" smtClean="0"/>
          </a:p>
          <a:p>
            <a:r>
              <a:rPr lang="fr-FR" dirty="0" smtClean="0"/>
              <a:t>Il suffit que la programmer sous </a:t>
            </a:r>
            <a:r>
              <a:rPr lang="fr-FR" dirty="0" err="1" smtClean="0"/>
              <a:t>form</a:t>
            </a:r>
            <a:r>
              <a:rPr lang="fr-FR" dirty="0" smtClean="0"/>
              <a:t> d'un MIDI </a:t>
            </a:r>
            <a:r>
              <a:rPr lang="fr-FR" dirty="0" err="1" smtClean="0"/>
              <a:t>controller</a:t>
            </a:r>
            <a:r>
              <a:rPr lang="fr-FR" dirty="0" smtClean="0"/>
              <a:t> avec des librairies qui sont disponible</a:t>
            </a:r>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MIDI et </a:t>
            </a:r>
            <a:r>
              <a:rPr lang="en-US" b="1" dirty="0" err="1" smtClean="0"/>
              <a:t>Arduino</a:t>
            </a:r>
            <a:r>
              <a:rPr lang="en-US" b="1" dirty="0" smtClean="0"/>
              <a:t> </a:t>
            </a:r>
            <a:r>
              <a:rPr lang="en-US" sz="2500" b="1" dirty="0" smtClean="0"/>
              <a:t>(Examples)</a:t>
            </a:r>
            <a:endParaRPr lang="en-US" sz="2500" dirty="0"/>
          </a:p>
        </p:txBody>
      </p:sp>
      <p:sp>
        <p:nvSpPr>
          <p:cNvPr id="3" name="Content Placeholder 2"/>
          <p:cNvSpPr>
            <a:spLocks noGrp="1"/>
          </p:cNvSpPr>
          <p:nvPr>
            <p:ph idx="1"/>
          </p:nvPr>
        </p:nvSpPr>
        <p:spPr/>
        <p:txBody>
          <a:bodyPr/>
          <a:lstStyle/>
          <a:p>
            <a:endParaRPr lang="en-US" dirty="0"/>
          </a:p>
        </p:txBody>
      </p:sp>
      <p:pic>
        <p:nvPicPr>
          <p:cNvPr id="27650" name="Picture 2" descr="Traktorino is an open-source DIY MIDI controller for DJs | Arduino Blog"/>
          <p:cNvPicPr>
            <a:picLocks noChangeAspect="1" noChangeArrowheads="1"/>
          </p:cNvPicPr>
          <p:nvPr/>
        </p:nvPicPr>
        <p:blipFill>
          <a:blip r:embed="rId2" cstate="print"/>
          <a:srcRect/>
          <a:stretch>
            <a:fillRect/>
          </a:stretch>
        </p:blipFill>
        <p:spPr bwMode="auto">
          <a:xfrm>
            <a:off x="4038600" y="1905000"/>
            <a:ext cx="3843731" cy="2564767"/>
          </a:xfrm>
          <a:prstGeom prst="rect">
            <a:avLst/>
          </a:prstGeom>
          <a:noFill/>
        </p:spPr>
      </p:pic>
      <p:pic>
        <p:nvPicPr>
          <p:cNvPr id="27651" name="Picture 3"/>
          <p:cNvPicPr>
            <a:picLocks noChangeAspect="1" noChangeArrowheads="1"/>
          </p:cNvPicPr>
          <p:nvPr/>
        </p:nvPicPr>
        <p:blipFill>
          <a:blip r:embed="rId3"/>
          <a:srcRect/>
          <a:stretch>
            <a:fillRect/>
          </a:stretch>
        </p:blipFill>
        <p:spPr bwMode="auto">
          <a:xfrm>
            <a:off x="3124200" y="4419600"/>
            <a:ext cx="3109913" cy="2160377"/>
          </a:xfrm>
          <a:prstGeom prst="rect">
            <a:avLst/>
          </a:prstGeom>
          <a:noFill/>
          <a:ln w="9525">
            <a:noFill/>
            <a:miter lim="800000"/>
            <a:headEnd/>
            <a:tailEnd/>
          </a:ln>
          <a:effectLst/>
        </p:spPr>
      </p:pic>
      <p:pic>
        <p:nvPicPr>
          <p:cNvPr id="27653" name="Picture 5" descr="How to Make Your Own MIDI Controller! | by Ryan Keys | Medium"/>
          <p:cNvPicPr>
            <a:picLocks noChangeAspect="1" noChangeArrowheads="1"/>
          </p:cNvPicPr>
          <p:nvPr/>
        </p:nvPicPr>
        <p:blipFill>
          <a:blip r:embed="rId4" cstate="print"/>
          <a:srcRect/>
          <a:stretch>
            <a:fillRect/>
          </a:stretch>
        </p:blipFill>
        <p:spPr bwMode="auto">
          <a:xfrm>
            <a:off x="1066800" y="2362200"/>
            <a:ext cx="2362200" cy="2143232"/>
          </a:xfrm>
          <a:prstGeom prst="rect">
            <a:avLst/>
          </a:prstGeom>
          <a:noFill/>
        </p:spPr>
      </p:pic>
      <p:sp>
        <p:nvSpPr>
          <p:cNvPr id="7" name="Slide Number Placeholder 6"/>
          <p:cNvSpPr>
            <a:spLocks noGrp="1"/>
          </p:cNvSpPr>
          <p:nvPr>
            <p:ph type="sldNum" sz="quarter" idx="12"/>
          </p:nvPr>
        </p:nvSpPr>
        <p:spPr/>
        <p:txBody>
          <a:bodyPr/>
          <a:lstStyle/>
          <a:p>
            <a:fld id="{D2331301-0174-4D7A-BE53-AD23CBAB0E6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p>
        </p:txBody>
      </p:sp>
      <p:sp>
        <p:nvSpPr>
          <p:cNvPr id="3" name="Content Placeholder 2"/>
          <p:cNvSpPr>
            <a:spLocks noGrp="1"/>
          </p:cNvSpPr>
          <p:nvPr>
            <p:ph idx="1"/>
          </p:nvPr>
        </p:nvSpPr>
        <p:spPr/>
        <p:txBody>
          <a:bodyPr/>
          <a:lstStyle/>
          <a:p>
            <a:r>
              <a:rPr lang="fr-FR" dirty="0"/>
              <a:t>En résumé, le MIDI est un protocole de communication essentiel dans le monde de la musique électronique, qui permet de connecter et de communiquer entre différents appareils de musique électronique et de créer des compositions complexes.</a:t>
            </a:r>
            <a:endParaRPr lang="en-US" dirty="0"/>
          </a:p>
          <a:p>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smtClean="0"/>
              <a:t>MIDI protocole</a:t>
            </a:r>
            <a:endParaRPr lang="fr-FR" b="1" dirty="0"/>
          </a:p>
        </p:txBody>
      </p:sp>
      <p:sp>
        <p:nvSpPr>
          <p:cNvPr id="3" name="Content Placeholder 2"/>
          <p:cNvSpPr>
            <a:spLocks noGrp="1"/>
          </p:cNvSpPr>
          <p:nvPr>
            <p:ph idx="1"/>
          </p:nvPr>
        </p:nvSpPr>
        <p:spPr>
          <a:xfrm>
            <a:off x="457200" y="2819400"/>
            <a:ext cx="8229600" cy="3306763"/>
          </a:xfrm>
        </p:spPr>
        <p:txBody>
          <a:bodyPr>
            <a:normAutofit/>
          </a:bodyPr>
          <a:lstStyle/>
          <a:p>
            <a:pPr algn="ctr">
              <a:buNone/>
            </a:pPr>
            <a:r>
              <a:rPr lang="en-US" sz="7000" dirty="0" smtClean="0"/>
              <a:t>MERCI!</a:t>
            </a:r>
            <a:endParaRPr lang="en-US" sz="7000" dirty="0"/>
          </a:p>
        </p:txBody>
      </p:sp>
      <p:sp>
        <p:nvSpPr>
          <p:cNvPr id="4" name="Slide Number Placeholder 3"/>
          <p:cNvSpPr>
            <a:spLocks noGrp="1"/>
          </p:cNvSpPr>
          <p:nvPr>
            <p:ph type="sldNum" sz="quarter" idx="12"/>
          </p:nvPr>
        </p:nvSpPr>
        <p:spPr/>
        <p:txBody>
          <a:bodyPr/>
          <a:lstStyle/>
          <a:p>
            <a:fld id="{D2331301-0174-4D7A-BE53-AD23CBAB0E63}"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
            </a:r>
            <a:r>
              <a:rPr lang="fr-FR" b="1" dirty="0" smtClean="0"/>
              <a:t>é</a:t>
            </a:r>
            <a:r>
              <a:rPr lang="en-US" b="1" dirty="0" err="1" smtClean="0"/>
              <a:t>finition</a:t>
            </a:r>
            <a:endParaRPr lang="en-US" b="1" dirty="0"/>
          </a:p>
        </p:txBody>
      </p:sp>
      <p:sp>
        <p:nvSpPr>
          <p:cNvPr id="3" name="Content Placeholder 2"/>
          <p:cNvSpPr>
            <a:spLocks noGrp="1"/>
          </p:cNvSpPr>
          <p:nvPr>
            <p:ph idx="1"/>
          </p:nvPr>
        </p:nvSpPr>
        <p:spPr/>
        <p:txBody>
          <a:bodyPr/>
          <a:lstStyle/>
          <a:p>
            <a:r>
              <a:rPr lang="fr-FR" dirty="0"/>
              <a:t>Le MIDI (Musical Instrument Digital Interface) est un protocole de communication utilisé dans le monde de la musique électronique depuis les années 1980. Il permet à différents appareils électroniques de communiquer entre eux et de partager des informations musicales.</a:t>
            </a:r>
            <a:endParaRPr lang="en-US" dirty="0"/>
          </a:p>
          <a:p>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Où</a:t>
            </a:r>
            <a:r>
              <a:rPr lang="en-US" b="1" dirty="0" smtClean="0"/>
              <a:t> MIDI </a:t>
            </a:r>
            <a:r>
              <a:rPr lang="en-US" b="1" dirty="0" err="1" smtClean="0"/>
              <a:t>est</a:t>
            </a:r>
            <a:r>
              <a:rPr lang="en-US" b="1" dirty="0" smtClean="0"/>
              <a:t> </a:t>
            </a:r>
            <a:r>
              <a:rPr lang="en-US" b="1" dirty="0" err="1" smtClean="0"/>
              <a:t>Utilis</a:t>
            </a:r>
            <a:r>
              <a:rPr lang="fr-FR" b="1" dirty="0" smtClean="0"/>
              <a:t>é</a:t>
            </a:r>
            <a:endParaRPr lang="en-US" b="1" dirty="0"/>
          </a:p>
        </p:txBody>
      </p:sp>
      <p:sp>
        <p:nvSpPr>
          <p:cNvPr id="3" name="Content Placeholder 2"/>
          <p:cNvSpPr>
            <a:spLocks noGrp="1"/>
          </p:cNvSpPr>
          <p:nvPr>
            <p:ph idx="1"/>
          </p:nvPr>
        </p:nvSpPr>
        <p:spPr/>
        <p:txBody>
          <a:bodyPr/>
          <a:lstStyle/>
          <a:p>
            <a:r>
              <a:rPr lang="fr-FR" dirty="0"/>
              <a:t>Le MIDI est utilisé pour connecter des synthétiseurs, des ordinateurs, des contrôleurs de jeu, des claviers et d'autres appareils de musique électronique. Il permet de transférer des données telles que les notes jouées, les changements de tonalité, les modifications de volume et de timbre, ainsi que d'autres informations musicales.</a:t>
            </a:r>
            <a:endParaRPr lang="en-US" dirty="0"/>
          </a:p>
          <a:p>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Où</a:t>
            </a:r>
            <a:r>
              <a:rPr lang="en-US" b="1" dirty="0" smtClean="0"/>
              <a:t> MIDI </a:t>
            </a:r>
            <a:r>
              <a:rPr lang="en-US" b="1" dirty="0" err="1" smtClean="0"/>
              <a:t>est</a:t>
            </a:r>
            <a:r>
              <a:rPr lang="en-US" b="1" dirty="0" smtClean="0"/>
              <a:t> </a:t>
            </a:r>
            <a:r>
              <a:rPr lang="en-US" b="1" dirty="0" err="1" smtClean="0"/>
              <a:t>Utilis</a:t>
            </a:r>
            <a:r>
              <a:rPr lang="fr-FR" b="1" dirty="0" smtClean="0"/>
              <a:t>é</a:t>
            </a:r>
            <a:endParaRPr lang="en-US" dirty="0"/>
          </a:p>
        </p:txBody>
      </p:sp>
      <p:sp>
        <p:nvSpPr>
          <p:cNvPr id="3" name="Content Placeholder 2"/>
          <p:cNvSpPr>
            <a:spLocks noGrp="1"/>
          </p:cNvSpPr>
          <p:nvPr>
            <p:ph idx="1"/>
          </p:nvPr>
        </p:nvSpPr>
        <p:spPr/>
        <p:txBody>
          <a:bodyPr/>
          <a:lstStyle/>
          <a:p>
            <a:r>
              <a:rPr lang="fr-FR" dirty="0"/>
              <a:t>Le MIDI est également utilisé dans les studios de production pour enregistrer et éditer des pistes musicales, ainsi que pour synchroniser des appareils tels que les boîtes à rythmes et les séquenceurs.</a:t>
            </a:r>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Les </a:t>
            </a:r>
            <a:r>
              <a:rPr lang="en-US" b="1" dirty="0" err="1"/>
              <a:t>avantages</a:t>
            </a:r>
            <a:endParaRPr lang="en-US" b="1" dirty="0"/>
          </a:p>
        </p:txBody>
      </p:sp>
      <p:sp>
        <p:nvSpPr>
          <p:cNvPr id="3" name="Content Placeholder 2"/>
          <p:cNvSpPr>
            <a:spLocks noGrp="1"/>
          </p:cNvSpPr>
          <p:nvPr>
            <p:ph idx="1"/>
          </p:nvPr>
        </p:nvSpPr>
        <p:spPr/>
        <p:txBody>
          <a:bodyPr>
            <a:normAutofit fontScale="92500" lnSpcReduction="10000"/>
          </a:bodyPr>
          <a:lstStyle/>
          <a:p>
            <a:pPr marL="288925" indent="-288925"/>
            <a:r>
              <a:rPr lang="en-US" b="1" dirty="0" err="1" smtClean="0"/>
              <a:t>Compacte</a:t>
            </a:r>
            <a:r>
              <a:rPr lang="en-US" b="1" dirty="0" smtClean="0"/>
              <a:t>:</a:t>
            </a:r>
            <a:r>
              <a:rPr lang="fr-FR" dirty="0" smtClean="0"/>
              <a:t> </a:t>
            </a:r>
            <a:r>
              <a:rPr lang="fr-FR" sz="2700" dirty="0" smtClean="0"/>
              <a:t>une chanson entière peut être stockée dans quelques centaines de messages MIDI </a:t>
            </a:r>
            <a:r>
              <a:rPr lang="fr-FR" sz="2400" dirty="0" smtClean="0"/>
              <a:t>(par rapport aux données audio qui sont échantillonnées des milliers de fois par seconde)</a:t>
            </a:r>
            <a:endParaRPr lang="en-US" sz="2400" dirty="0" smtClean="0"/>
          </a:p>
          <a:p>
            <a:pPr marL="288925" indent="-288925"/>
            <a:r>
              <a:rPr lang="en-US" b="1" dirty="0" smtClean="0"/>
              <a:t>notes </a:t>
            </a:r>
            <a:r>
              <a:rPr lang="en-US" b="1" dirty="0" err="1" smtClean="0"/>
              <a:t>faciles</a:t>
            </a:r>
            <a:r>
              <a:rPr lang="en-US" b="1" dirty="0" smtClean="0"/>
              <a:t> à modifier/</a:t>
            </a:r>
            <a:r>
              <a:rPr lang="en-US" b="1" dirty="0" err="1" smtClean="0"/>
              <a:t>manipuler</a:t>
            </a:r>
            <a:r>
              <a:rPr lang="en-US" b="1" dirty="0" smtClean="0"/>
              <a:t>: </a:t>
            </a:r>
            <a:r>
              <a:rPr lang="fr-FR" sz="2700" dirty="0" smtClean="0"/>
              <a:t>modifier la hauteur, la durée et d'autres paramètres sans avoir à réenregistrer</a:t>
            </a:r>
            <a:endParaRPr lang="en-US" sz="2700" dirty="0" smtClean="0"/>
          </a:p>
          <a:p>
            <a:pPr marL="288925" indent="-288925"/>
            <a:r>
              <a:rPr lang="en-US" b="1" dirty="0" smtClean="0"/>
              <a:t>changer </a:t>
            </a:r>
            <a:r>
              <a:rPr lang="en-US" b="1" dirty="0" err="1" smtClean="0"/>
              <a:t>d'instrument</a:t>
            </a:r>
            <a:r>
              <a:rPr lang="en-US" b="1" dirty="0" smtClean="0"/>
              <a:t> :</a:t>
            </a:r>
            <a:r>
              <a:rPr lang="en-US" dirty="0"/>
              <a:t> </a:t>
            </a:r>
            <a:r>
              <a:rPr lang="fr-FR" sz="2700" dirty="0" smtClean="0"/>
              <a:t>rappelez-vous, MIDI ne décrit que les notes à jouer, vous pouvez envoyer ces notes à n'importe quel instrument pour changer le son général de la composition.</a:t>
            </a:r>
            <a:endParaRPr lang="en-US" sz="2700" dirty="0"/>
          </a:p>
        </p:txBody>
      </p:sp>
      <p:sp>
        <p:nvSpPr>
          <p:cNvPr id="4" name="Slide Number Placeholder 3"/>
          <p:cNvSpPr>
            <a:spLocks noGrp="1"/>
          </p:cNvSpPr>
          <p:nvPr>
            <p:ph type="sldNum" sz="quarter" idx="12"/>
          </p:nvPr>
        </p:nvSpPr>
        <p:spPr/>
        <p:txBody>
          <a:bodyPr/>
          <a:lstStyle/>
          <a:p>
            <a:fld id="{D2331301-0174-4D7A-BE53-AD23CBAB0E6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MIDI</a:t>
            </a:r>
            <a:r>
              <a:rPr lang="en-US" b="1" dirty="0"/>
              <a:t> </a:t>
            </a:r>
            <a:r>
              <a:rPr lang="en-US" b="1" dirty="0" smtClean="0"/>
              <a:t>messages</a:t>
            </a:r>
            <a:endParaRPr lang="en-US" dirty="0"/>
          </a:p>
        </p:txBody>
      </p:sp>
      <p:sp>
        <p:nvSpPr>
          <p:cNvPr id="3" name="Content Placeholder 2"/>
          <p:cNvSpPr>
            <a:spLocks noGrp="1"/>
          </p:cNvSpPr>
          <p:nvPr>
            <p:ph idx="1"/>
          </p:nvPr>
        </p:nvSpPr>
        <p:spPr>
          <a:xfrm>
            <a:off x="457200" y="2362201"/>
            <a:ext cx="8229600" cy="3200400"/>
          </a:xfrm>
        </p:spPr>
        <p:txBody>
          <a:bodyPr/>
          <a:lstStyle/>
          <a:p>
            <a:r>
              <a:rPr lang="fr-FR" dirty="0" smtClean="0"/>
              <a:t>Les messages MIDI peuvent être divisés en deux types : </a:t>
            </a:r>
          </a:p>
          <a:p>
            <a:pPr lvl="1"/>
            <a:r>
              <a:rPr lang="fr-FR" dirty="0" smtClean="0"/>
              <a:t>les messages de canal</a:t>
            </a:r>
            <a:endParaRPr lang="fr-FR" dirty="0" smtClean="0"/>
          </a:p>
          <a:p>
            <a:pPr lvl="1"/>
            <a:r>
              <a:rPr lang="fr-FR" dirty="0" smtClean="0"/>
              <a:t>les messages système</a:t>
            </a:r>
          </a:p>
          <a:p>
            <a:pPr lvl="1">
              <a:buNone/>
            </a:pPr>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Messages de canal</a:t>
            </a:r>
            <a:endParaRPr lang="en-US" dirty="0"/>
          </a:p>
        </p:txBody>
      </p:sp>
      <p:sp>
        <p:nvSpPr>
          <p:cNvPr id="3" name="Content Placeholder 2"/>
          <p:cNvSpPr>
            <a:spLocks noGrp="1"/>
          </p:cNvSpPr>
          <p:nvPr>
            <p:ph idx="1"/>
          </p:nvPr>
        </p:nvSpPr>
        <p:spPr/>
        <p:txBody>
          <a:bodyPr/>
          <a:lstStyle/>
          <a:p>
            <a:r>
              <a:rPr lang="fr-FR" dirty="0" smtClean="0"/>
              <a:t>Les messages de canal transmettent jusqu'à deux types de données à la fois.</a:t>
            </a:r>
          </a:p>
          <a:p>
            <a:endParaRPr lang="fr-FR" dirty="0" smtClean="0"/>
          </a:p>
          <a:p>
            <a:r>
              <a:rPr lang="fr-FR" dirty="0" smtClean="0"/>
              <a:t>Par exemple, les messages d'activation et de désactivation de note portent la valeur du numéro de note ainsi que la valeur de vélocité, c'est-à-dire l'intensité avec laquelle la note a été jouée.</a:t>
            </a:r>
            <a:endParaRPr lang="en-US" dirty="0"/>
          </a:p>
        </p:txBody>
      </p:sp>
      <p:sp>
        <p:nvSpPr>
          <p:cNvPr id="4" name="Slide Number Placeholder 3"/>
          <p:cNvSpPr>
            <a:spLocks noGrp="1"/>
          </p:cNvSpPr>
          <p:nvPr>
            <p:ph type="sldNum" sz="quarter" idx="12"/>
          </p:nvPr>
        </p:nvSpPr>
        <p:spPr/>
        <p:txBody>
          <a:bodyPr/>
          <a:lstStyle/>
          <a:p>
            <a:fld id="{D2331301-0174-4D7A-BE53-AD23CBAB0E6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Messages de canal</a:t>
            </a:r>
            <a:endParaRPr lang="en-US" dirty="0"/>
          </a:p>
        </p:txBody>
      </p:sp>
      <p:sp>
        <p:nvSpPr>
          <p:cNvPr id="3" name="Content Placeholder 2"/>
          <p:cNvSpPr>
            <a:spLocks noGrp="1"/>
          </p:cNvSpPr>
          <p:nvPr>
            <p:ph idx="1"/>
          </p:nvPr>
        </p:nvSpPr>
        <p:spPr/>
        <p:txBody>
          <a:bodyPr>
            <a:normAutofit fontScale="92500" lnSpcReduction="20000"/>
          </a:bodyPr>
          <a:lstStyle/>
          <a:p>
            <a:r>
              <a:rPr lang="fr-FR" b="1" u="sng" dirty="0" smtClean="0"/>
              <a:t>Note ON et OFF </a:t>
            </a:r>
            <a:r>
              <a:rPr lang="fr-FR" dirty="0" smtClean="0"/>
              <a:t>: </a:t>
            </a:r>
            <a:r>
              <a:rPr lang="fr-FR" sz="2600" dirty="0" smtClean="0"/>
              <a:t>quelles notes sont enfoncées et relâchées. Inclut la vélocité.</a:t>
            </a:r>
          </a:p>
          <a:p>
            <a:r>
              <a:rPr lang="fr-FR" b="1" u="sng" dirty="0" err="1" smtClean="0"/>
              <a:t>Aftertouch</a:t>
            </a:r>
            <a:r>
              <a:rPr lang="fr-FR" dirty="0" smtClean="0"/>
              <a:t> : </a:t>
            </a:r>
            <a:r>
              <a:rPr lang="fr-FR" sz="2600" dirty="0" smtClean="0"/>
              <a:t>la pression avec laquelle une touche est maintenue enfoncée après avoir été enfoncée</a:t>
            </a:r>
          </a:p>
          <a:p>
            <a:r>
              <a:rPr lang="fr-FR" b="1" u="sng" dirty="0" smtClean="0"/>
              <a:t>Control Change </a:t>
            </a:r>
            <a:r>
              <a:rPr lang="fr-FR" dirty="0" smtClean="0"/>
              <a:t>: </a:t>
            </a:r>
            <a:r>
              <a:rPr lang="fr-FR" sz="2600" dirty="0" smtClean="0"/>
              <a:t>modifie la valeur d'un paramètre sur l'appareil</a:t>
            </a:r>
          </a:p>
          <a:p>
            <a:r>
              <a:rPr lang="fr-FR" b="1" u="sng" dirty="0" smtClean="0"/>
              <a:t>Program Change </a:t>
            </a:r>
            <a:r>
              <a:rPr lang="fr-FR" dirty="0" smtClean="0"/>
              <a:t>:</a:t>
            </a:r>
            <a:r>
              <a:rPr lang="fr-FR" sz="2600" dirty="0" smtClean="0"/>
              <a:t> change le numéro de patch sur l'appareil</a:t>
            </a:r>
          </a:p>
          <a:p>
            <a:r>
              <a:rPr lang="fr-FR" b="1" u="sng" dirty="0" smtClean="0"/>
              <a:t>Pression de canal</a:t>
            </a:r>
            <a:r>
              <a:rPr lang="fr-FR" dirty="0" smtClean="0"/>
              <a:t> : </a:t>
            </a:r>
            <a:r>
              <a:rPr lang="fr-FR" sz="2600" dirty="0" smtClean="0"/>
              <a:t>la valeur de pression la plus élevée pour toutes les touches enfoncées</a:t>
            </a:r>
          </a:p>
          <a:p>
            <a:r>
              <a:rPr lang="fr-FR" b="1" u="sng" dirty="0" smtClean="0"/>
              <a:t>Pitch Bend Change</a:t>
            </a:r>
            <a:r>
              <a:rPr lang="fr-FR" b="1" dirty="0" smtClean="0"/>
              <a:t> </a:t>
            </a:r>
            <a:r>
              <a:rPr lang="fr-FR" dirty="0" smtClean="0"/>
              <a:t>: </a:t>
            </a:r>
            <a:r>
              <a:rPr lang="fr-FR" sz="2600" dirty="0" smtClean="0"/>
              <a:t>modification de la molette ou du levier de pitch </a:t>
            </a:r>
            <a:r>
              <a:rPr lang="fr-FR" sz="2600" dirty="0" err="1" smtClean="0"/>
              <a:t>bend</a:t>
            </a:r>
            <a:r>
              <a:rPr lang="fr-FR" sz="2600" dirty="0" smtClean="0"/>
              <a:t>.</a:t>
            </a:r>
            <a:endParaRPr lang="en-US" sz="2600" dirty="0"/>
          </a:p>
        </p:txBody>
      </p:sp>
      <p:sp>
        <p:nvSpPr>
          <p:cNvPr id="4" name="Slide Number Placeholder 3"/>
          <p:cNvSpPr>
            <a:spLocks noGrp="1"/>
          </p:cNvSpPr>
          <p:nvPr>
            <p:ph type="sldNum" sz="quarter" idx="12"/>
          </p:nvPr>
        </p:nvSpPr>
        <p:spPr/>
        <p:txBody>
          <a:bodyPr/>
          <a:lstStyle/>
          <a:p>
            <a:fld id="{D2331301-0174-4D7A-BE53-AD23CBAB0E6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Messages de canal </a:t>
            </a:r>
            <a:r>
              <a:rPr lang="en-US" sz="2500" b="1" dirty="0" smtClean="0"/>
              <a:t>(les Notes)</a:t>
            </a:r>
            <a:endParaRPr lang="en-US" sz="2500" dirty="0"/>
          </a:p>
        </p:txBody>
      </p:sp>
      <p:sp>
        <p:nvSpPr>
          <p:cNvPr id="3" name="Content Placeholder 2"/>
          <p:cNvSpPr>
            <a:spLocks noGrp="1"/>
          </p:cNvSpPr>
          <p:nvPr>
            <p:ph idx="1"/>
          </p:nvPr>
        </p:nvSpPr>
        <p:spPr/>
        <p:txBody>
          <a:bodyPr/>
          <a:lstStyle/>
          <a:p>
            <a:endParaRPr lang="en-US" dirty="0"/>
          </a:p>
        </p:txBody>
      </p:sp>
      <p:pic>
        <p:nvPicPr>
          <p:cNvPr id="18434" name="Picture 2" descr="https://content.instructables.com/FWX/NBXG/H4AFZWE7/FWXNBXGH4AFZWE7.png?auto=webp&amp;frame=1&amp;fit=bounds&amp;md=af5c89020b69b7e879a6d342f5412a33"/>
          <p:cNvPicPr>
            <a:picLocks noChangeAspect="1" noChangeArrowheads="1"/>
          </p:cNvPicPr>
          <p:nvPr/>
        </p:nvPicPr>
        <p:blipFill>
          <a:blip r:embed="rId2"/>
          <a:srcRect/>
          <a:stretch>
            <a:fillRect/>
          </a:stretch>
        </p:blipFill>
        <p:spPr bwMode="auto">
          <a:xfrm>
            <a:off x="533400" y="1828800"/>
            <a:ext cx="8095339" cy="3505200"/>
          </a:xfrm>
          <a:prstGeom prst="rect">
            <a:avLst/>
          </a:prstGeom>
          <a:noFill/>
        </p:spPr>
      </p:pic>
      <p:sp>
        <p:nvSpPr>
          <p:cNvPr id="5" name="Slide Number Placeholder 4"/>
          <p:cNvSpPr>
            <a:spLocks noGrp="1"/>
          </p:cNvSpPr>
          <p:nvPr>
            <p:ph type="sldNum" sz="quarter" idx="12"/>
          </p:nvPr>
        </p:nvSpPr>
        <p:spPr/>
        <p:txBody>
          <a:bodyPr/>
          <a:lstStyle/>
          <a:p>
            <a:fld id="{D2331301-0174-4D7A-BE53-AD23CBAB0E63}"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535</Words>
  <Application>Microsoft Office PowerPoint</Application>
  <PresentationFormat>On-screen Show (4:3)</PresentationFormat>
  <Paragraphs>63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définition</vt:lpstr>
      <vt:lpstr>Où MIDI est Utilisé</vt:lpstr>
      <vt:lpstr>Où MIDI est Utilisé</vt:lpstr>
      <vt:lpstr>Les avantages</vt:lpstr>
      <vt:lpstr>MIDI messages</vt:lpstr>
      <vt:lpstr>Messages de canal</vt:lpstr>
      <vt:lpstr>Messages de canal</vt:lpstr>
      <vt:lpstr>Messages de canal (les Notes)</vt:lpstr>
      <vt:lpstr>Messages du système</vt:lpstr>
      <vt:lpstr>Messages du système</vt:lpstr>
      <vt:lpstr>Midi Séquenceur</vt:lpstr>
      <vt:lpstr>MIDI Controlleur</vt:lpstr>
      <vt:lpstr>MIDI et Arduino</vt:lpstr>
      <vt:lpstr>MIDI et Arduino (Examples)</vt:lpstr>
      <vt:lpstr>Conclusion</vt:lpstr>
      <vt:lpstr>MIDI protocole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Jervi</dc:creator>
  <cp:lastModifiedBy>Jervi</cp:lastModifiedBy>
  <cp:revision>5</cp:revision>
  <dcterms:created xsi:type="dcterms:W3CDTF">2022-12-19T01:01:55Z</dcterms:created>
  <dcterms:modified xsi:type="dcterms:W3CDTF">2022-12-19T01:45:07Z</dcterms:modified>
</cp:coreProperties>
</file>