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68" r:id="rId4"/>
    <p:sldId id="270" r:id="rId5"/>
    <p:sldId id="269" r:id="rId6"/>
    <p:sldId id="257" r:id="rId7"/>
    <p:sldId id="271" r:id="rId8"/>
    <p:sldId id="258" r:id="rId9"/>
    <p:sldId id="259" r:id="rId10"/>
    <p:sldId id="260" r:id="rId11"/>
    <p:sldId id="261" r:id="rId12"/>
    <p:sldId id="262" r:id="rId13"/>
    <p:sldId id="266" r:id="rId14"/>
    <p:sldId id="265" r:id="rId15"/>
    <p:sldId id="264" r:id="rId16"/>
    <p:sldId id="263"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7500"/>
    <a:srgbClr val="482400"/>
    <a:srgbClr val="FF6600"/>
    <a:srgbClr val="FF9933"/>
    <a:srgbClr val="FF8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1020" autoAdjust="0"/>
  </p:normalViewPr>
  <p:slideViewPr>
    <p:cSldViewPr snapToGrid="0">
      <p:cViewPr varScale="1">
        <p:scale>
          <a:sx n="61" d="100"/>
          <a:sy n="61" d="100"/>
        </p:scale>
        <p:origin x="129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dirty="0"/>
              <a:t>Median Net</a:t>
            </a:r>
            <a:r>
              <a:rPr lang="en-US" sz="2800" b="1" baseline="0" dirty="0"/>
              <a:t> Worth </a:t>
            </a:r>
            <a:endParaRPr lang="en-US" sz="2800" b="1" dirty="0"/>
          </a:p>
        </c:rich>
      </c:tx>
      <c:layout>
        <c:manualLayout>
          <c:xMode val="edge"/>
          <c:yMode val="edge"/>
          <c:x val="0.39884254734696439"/>
          <c:y val="2.5067813864573602E-2"/>
        </c:manualLayout>
      </c:layout>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EA7500"/>
            </a:solidFill>
            <a:ln>
              <a:noFill/>
            </a:ln>
            <a:effectLst/>
          </c:spPr>
          <c:invertIfNegative val="0"/>
          <c:cat>
            <c:strRef>
              <c:f>Sheet1!$B$2:$C$2</c:f>
              <c:strCache>
                <c:ptCount val="2"/>
                <c:pt idx="0">
                  <c:v>White Household</c:v>
                </c:pt>
                <c:pt idx="1">
                  <c:v>Black Household</c:v>
                </c:pt>
              </c:strCache>
            </c:strRef>
          </c:cat>
          <c:val>
            <c:numRef>
              <c:f>Sheet1!$B$3:$C$3</c:f>
              <c:numCache>
                <c:formatCode>"$"#,##0_);[Red]\("$"#,##0\)</c:formatCode>
                <c:ptCount val="2"/>
                <c:pt idx="0">
                  <c:v>141000</c:v>
                </c:pt>
                <c:pt idx="1">
                  <c:v>11000</c:v>
                </c:pt>
              </c:numCache>
            </c:numRef>
          </c:val>
          <c:extLst>
            <c:ext xmlns:c16="http://schemas.microsoft.com/office/drawing/2014/chart" uri="{C3380CC4-5D6E-409C-BE32-E72D297353CC}">
              <c16:uniqueId val="{00000000-694D-4021-9A47-705A75D2A42F}"/>
            </c:ext>
          </c:extLst>
        </c:ser>
        <c:dLbls>
          <c:showLegendKey val="0"/>
          <c:showVal val="0"/>
          <c:showCatName val="0"/>
          <c:showSerName val="0"/>
          <c:showPercent val="0"/>
          <c:showBubbleSize val="0"/>
        </c:dLbls>
        <c:gapWidth val="219"/>
        <c:overlap val="-27"/>
        <c:axId val="332330640"/>
        <c:axId val="332328344"/>
      </c:barChart>
      <c:catAx>
        <c:axId val="33233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332328344"/>
        <c:crosses val="autoZero"/>
        <c:auto val="1"/>
        <c:lblAlgn val="ctr"/>
        <c:lblOffset val="100"/>
        <c:noMultiLvlLbl val="0"/>
      </c:catAx>
      <c:valAx>
        <c:axId val="332328344"/>
        <c:scaling>
          <c:orientation val="minMax"/>
        </c:scaling>
        <c:delete val="0"/>
        <c:axPos val="l"/>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323306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EA7500"/>
            </a:solidFill>
            <a:ln>
              <a:noFill/>
            </a:ln>
            <a:effectLst/>
          </c:spPr>
          <c:invertIfNegative val="0"/>
          <c:cat>
            <c:strRef>
              <c:f>Sheet1!$B$3:$C$3</c:f>
              <c:strCache>
                <c:ptCount val="2"/>
                <c:pt idx="0">
                  <c:v>White Household</c:v>
                </c:pt>
                <c:pt idx="1">
                  <c:v>Black Household</c:v>
                </c:pt>
              </c:strCache>
            </c:strRef>
          </c:cat>
          <c:val>
            <c:numRef>
              <c:f>Sheet1!$B$4:$C$4</c:f>
              <c:numCache>
                <c:formatCode>General</c:formatCode>
                <c:ptCount val="2"/>
                <c:pt idx="0" formatCode="&quot;$&quot;#,##0_);[Red]\(&quot;$&quot;#,##0\)">
                  <c:v>18000</c:v>
                </c:pt>
                <c:pt idx="1">
                  <c:v>0</c:v>
                </c:pt>
              </c:numCache>
            </c:numRef>
          </c:val>
          <c:extLst>
            <c:ext xmlns:c16="http://schemas.microsoft.com/office/drawing/2014/chart" uri="{C3380CC4-5D6E-409C-BE32-E72D297353CC}">
              <c16:uniqueId val="{00000000-AAAE-49A3-8F5F-E4BCCD34FBAB}"/>
            </c:ext>
          </c:extLst>
        </c:ser>
        <c:dLbls>
          <c:showLegendKey val="0"/>
          <c:showVal val="0"/>
          <c:showCatName val="0"/>
          <c:showSerName val="0"/>
          <c:showPercent val="0"/>
          <c:showBubbleSize val="0"/>
        </c:dLbls>
        <c:gapWidth val="219"/>
        <c:overlap val="-27"/>
        <c:axId val="286999992"/>
        <c:axId val="287001632"/>
      </c:barChart>
      <c:catAx>
        <c:axId val="286999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287001632"/>
        <c:crosses val="autoZero"/>
        <c:auto val="1"/>
        <c:lblAlgn val="ctr"/>
        <c:lblOffset val="100"/>
        <c:noMultiLvlLbl val="0"/>
      </c:catAx>
      <c:valAx>
        <c:axId val="287001632"/>
        <c:scaling>
          <c:orientation val="minMax"/>
        </c:scaling>
        <c:delete val="0"/>
        <c:axPos val="l"/>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86999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3D1D5-4B54-41AE-A595-3CBBA3E1B08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6FE9F700-226B-46C0-8924-BBB594E53D8E}">
      <dgm:prSet phldrT="[Text]"/>
      <dgm:spPr>
        <a:solidFill>
          <a:schemeClr val="bg2">
            <a:lumMod val="50000"/>
          </a:schemeClr>
        </a:solidFill>
      </dgm:spPr>
      <dgm:t>
        <a:bodyPr/>
        <a:lstStyle/>
        <a:p>
          <a:r>
            <a:rPr lang="en-US"/>
            <a:t>Wealth</a:t>
          </a:r>
          <a:endParaRPr lang="en-US" dirty="0"/>
        </a:p>
      </dgm:t>
    </dgm:pt>
    <dgm:pt modelId="{A042DF16-6E6A-4802-AC02-26CA4E9945D6}" type="parTrans" cxnId="{515B1E20-6415-4259-9DF5-B3F40D6224D3}">
      <dgm:prSet/>
      <dgm:spPr/>
      <dgm:t>
        <a:bodyPr/>
        <a:lstStyle/>
        <a:p>
          <a:endParaRPr lang="en-US"/>
        </a:p>
      </dgm:t>
    </dgm:pt>
    <dgm:pt modelId="{7E475A8C-A91B-40F0-B3B5-8D4BEC81A902}" type="sibTrans" cxnId="{515B1E20-6415-4259-9DF5-B3F40D6224D3}">
      <dgm:prSet/>
      <dgm:spPr/>
      <dgm:t>
        <a:bodyPr/>
        <a:lstStyle/>
        <a:p>
          <a:endParaRPr lang="en-US"/>
        </a:p>
      </dgm:t>
    </dgm:pt>
    <dgm:pt modelId="{93FEA235-D272-43BE-B018-C6CC11C89A96}">
      <dgm:prSet phldrT="[Text]"/>
      <dgm:spPr>
        <a:solidFill>
          <a:schemeClr val="bg2">
            <a:lumMod val="50000"/>
          </a:schemeClr>
        </a:solidFill>
      </dgm:spPr>
      <dgm:t>
        <a:bodyPr/>
        <a:lstStyle/>
        <a:p>
          <a:r>
            <a:rPr lang="en-US" dirty="0"/>
            <a:t>Income and Poverty</a:t>
          </a:r>
        </a:p>
      </dgm:t>
    </dgm:pt>
    <dgm:pt modelId="{2EFAF7BF-F164-4535-A639-86A5AE9D01A7}" type="parTrans" cxnId="{8A01D90D-CA8A-491B-923C-2637FE0E80CD}">
      <dgm:prSet/>
      <dgm:spPr/>
      <dgm:t>
        <a:bodyPr/>
        <a:lstStyle/>
        <a:p>
          <a:endParaRPr lang="en-US"/>
        </a:p>
      </dgm:t>
    </dgm:pt>
    <dgm:pt modelId="{1B49F3DB-7471-41FE-B3B5-90FC519CDEE9}" type="sibTrans" cxnId="{8A01D90D-CA8A-491B-923C-2637FE0E80CD}">
      <dgm:prSet/>
      <dgm:spPr/>
      <dgm:t>
        <a:bodyPr/>
        <a:lstStyle/>
        <a:p>
          <a:endParaRPr lang="en-US"/>
        </a:p>
      </dgm:t>
    </dgm:pt>
    <dgm:pt modelId="{C74ADF8F-4A15-4333-B911-F978C1EA865F}">
      <dgm:prSet phldrT="[Text]" custT="1"/>
      <dgm:spPr/>
      <dgm:t>
        <a:bodyPr/>
        <a:lstStyle/>
        <a:p>
          <a:r>
            <a:rPr lang="en-US" sz="2400" dirty="0">
              <a:solidFill>
                <a:schemeClr val="accent2">
                  <a:lumMod val="75000"/>
                </a:schemeClr>
              </a:solidFill>
            </a:rPr>
            <a:t>When you are poor, you are more likely to experience hunger </a:t>
          </a:r>
        </a:p>
      </dgm:t>
    </dgm:pt>
    <dgm:pt modelId="{289F17EB-0B5D-4C94-815B-B865FB944B0A}" type="parTrans" cxnId="{251B2BD7-6D69-44FB-A0C4-F66D610CD5C6}">
      <dgm:prSet/>
      <dgm:spPr/>
      <dgm:t>
        <a:bodyPr/>
        <a:lstStyle/>
        <a:p>
          <a:endParaRPr lang="en-US"/>
        </a:p>
      </dgm:t>
    </dgm:pt>
    <dgm:pt modelId="{6D22D15D-7842-41DF-9CC6-BD6282AAC162}" type="sibTrans" cxnId="{251B2BD7-6D69-44FB-A0C4-F66D610CD5C6}">
      <dgm:prSet/>
      <dgm:spPr/>
      <dgm:t>
        <a:bodyPr/>
        <a:lstStyle/>
        <a:p>
          <a:endParaRPr lang="en-US"/>
        </a:p>
      </dgm:t>
    </dgm:pt>
    <dgm:pt modelId="{91A174D3-8FAF-4C61-A58C-78417BCDE940}">
      <dgm:prSet phldrT="[Text]"/>
      <dgm:spPr>
        <a:solidFill>
          <a:schemeClr val="bg2">
            <a:lumMod val="50000"/>
          </a:schemeClr>
        </a:solidFill>
      </dgm:spPr>
      <dgm:t>
        <a:bodyPr/>
        <a:lstStyle/>
        <a:p>
          <a:r>
            <a:rPr lang="en-US" dirty="0"/>
            <a:t>Hunger </a:t>
          </a:r>
        </a:p>
      </dgm:t>
    </dgm:pt>
    <dgm:pt modelId="{DF9A2C49-41A8-4A6A-ACAD-C1EA5FE3726F}" type="parTrans" cxnId="{8E0C1C4C-7D4A-422E-821C-4E70979A1068}">
      <dgm:prSet/>
      <dgm:spPr/>
      <dgm:t>
        <a:bodyPr/>
        <a:lstStyle/>
        <a:p>
          <a:endParaRPr lang="en-US"/>
        </a:p>
      </dgm:t>
    </dgm:pt>
    <dgm:pt modelId="{C007CBC3-78ED-4514-AA24-7DBDDDD269BE}" type="sibTrans" cxnId="{8E0C1C4C-7D4A-422E-821C-4E70979A1068}">
      <dgm:prSet/>
      <dgm:spPr/>
      <dgm:t>
        <a:bodyPr/>
        <a:lstStyle/>
        <a:p>
          <a:endParaRPr lang="en-US"/>
        </a:p>
      </dgm:t>
    </dgm:pt>
    <dgm:pt modelId="{430B8C72-B028-4038-A1F8-38302375A295}">
      <dgm:prSet phldrT="[Text]" custT="1"/>
      <dgm:spPr/>
      <dgm:t>
        <a:bodyPr/>
        <a:lstStyle/>
        <a:p>
          <a:r>
            <a:rPr lang="en-US" sz="2400" dirty="0">
              <a:solidFill>
                <a:schemeClr val="accent2">
                  <a:lumMod val="75000"/>
                </a:schemeClr>
              </a:solidFill>
            </a:rPr>
            <a:t>Without wealth, you are more likely to become poor </a:t>
          </a:r>
        </a:p>
      </dgm:t>
    </dgm:pt>
    <dgm:pt modelId="{91AF2E01-91B6-45B2-A7AC-45ACD27EF2E6}" type="sibTrans" cxnId="{E7291973-B864-42F0-8710-3C4879E58B27}">
      <dgm:prSet/>
      <dgm:spPr/>
      <dgm:t>
        <a:bodyPr/>
        <a:lstStyle/>
        <a:p>
          <a:endParaRPr lang="en-US"/>
        </a:p>
      </dgm:t>
    </dgm:pt>
    <dgm:pt modelId="{19D19F51-944F-4623-8D46-0DB246353434}" type="parTrans" cxnId="{E7291973-B864-42F0-8710-3C4879E58B27}">
      <dgm:prSet/>
      <dgm:spPr/>
      <dgm:t>
        <a:bodyPr/>
        <a:lstStyle/>
        <a:p>
          <a:endParaRPr lang="en-US"/>
        </a:p>
      </dgm:t>
    </dgm:pt>
    <dgm:pt modelId="{0AB5B1A8-B54C-4111-B9B2-320298D85F73}" type="pres">
      <dgm:prSet presAssocID="{2023D1D5-4B54-41AE-A595-3CBBA3E1B087}" presName="rootnode" presStyleCnt="0">
        <dgm:presLayoutVars>
          <dgm:chMax/>
          <dgm:chPref/>
          <dgm:dir/>
          <dgm:animLvl val="lvl"/>
        </dgm:presLayoutVars>
      </dgm:prSet>
      <dgm:spPr/>
    </dgm:pt>
    <dgm:pt modelId="{53D65468-BA80-4E31-A3B8-B2475811ED5A}" type="pres">
      <dgm:prSet presAssocID="{6FE9F700-226B-46C0-8924-BBB594E53D8E}" presName="composite" presStyleCnt="0"/>
      <dgm:spPr/>
    </dgm:pt>
    <dgm:pt modelId="{99C4EAFB-731F-4B52-B004-363926AE5A07}" type="pres">
      <dgm:prSet presAssocID="{6FE9F700-226B-46C0-8924-BBB594E53D8E}" presName="bentUpArrow1" presStyleLbl="alignImgPlace1" presStyleIdx="0" presStyleCnt="2" custLinFactNeighborX="46990" custLinFactNeighborY="8230"/>
      <dgm:spPr>
        <a:solidFill>
          <a:schemeClr val="bg2">
            <a:lumMod val="90000"/>
          </a:schemeClr>
        </a:solidFill>
      </dgm:spPr>
    </dgm:pt>
    <dgm:pt modelId="{2C307DD7-E396-4D10-B04B-DF54B246610C}" type="pres">
      <dgm:prSet presAssocID="{6FE9F700-226B-46C0-8924-BBB594E53D8E}" presName="ParentText" presStyleLbl="node1" presStyleIdx="0" presStyleCnt="3">
        <dgm:presLayoutVars>
          <dgm:chMax val="1"/>
          <dgm:chPref val="1"/>
          <dgm:bulletEnabled val="1"/>
        </dgm:presLayoutVars>
      </dgm:prSet>
      <dgm:spPr/>
    </dgm:pt>
    <dgm:pt modelId="{1D8DDBAC-4EA7-4D84-A453-092B3A63E57E}" type="pres">
      <dgm:prSet presAssocID="{6FE9F700-226B-46C0-8924-BBB594E53D8E}" presName="ChildText" presStyleLbl="revTx" presStyleIdx="0" presStyleCnt="2" custScaleX="417189" custLinFactX="99538" custLinFactNeighborX="100000" custLinFactNeighborY="16490">
        <dgm:presLayoutVars>
          <dgm:chMax val="0"/>
          <dgm:chPref val="0"/>
          <dgm:bulletEnabled val="1"/>
        </dgm:presLayoutVars>
      </dgm:prSet>
      <dgm:spPr/>
    </dgm:pt>
    <dgm:pt modelId="{5001AC38-D9B1-4A19-8AB9-D9B71C89C3D0}" type="pres">
      <dgm:prSet presAssocID="{7E475A8C-A91B-40F0-B3B5-8D4BEC81A902}" presName="sibTrans" presStyleCnt="0"/>
      <dgm:spPr/>
    </dgm:pt>
    <dgm:pt modelId="{B89EE41C-F767-4E30-ACD0-0BB54C4837BF}" type="pres">
      <dgm:prSet presAssocID="{93FEA235-D272-43BE-B018-C6CC11C89A96}" presName="composite" presStyleCnt="0"/>
      <dgm:spPr/>
    </dgm:pt>
    <dgm:pt modelId="{247BD42A-606F-4CAC-8D15-AB13013EB0ED}" type="pres">
      <dgm:prSet presAssocID="{93FEA235-D272-43BE-B018-C6CC11C89A96}" presName="bentUpArrow1" presStyleLbl="alignImgPlace1" presStyleIdx="1" presStyleCnt="2" custAng="0" custLinFactNeighborX="46565" custLinFactNeighborY="10288"/>
      <dgm:spPr>
        <a:solidFill>
          <a:schemeClr val="bg2">
            <a:lumMod val="90000"/>
          </a:schemeClr>
        </a:solidFill>
      </dgm:spPr>
    </dgm:pt>
    <dgm:pt modelId="{AEEA3AB6-09AC-4D48-B15D-4745E7B7158F}" type="pres">
      <dgm:prSet presAssocID="{93FEA235-D272-43BE-B018-C6CC11C89A96}" presName="ParentText" presStyleLbl="node1" presStyleIdx="1" presStyleCnt="3">
        <dgm:presLayoutVars>
          <dgm:chMax val="1"/>
          <dgm:chPref val="1"/>
          <dgm:bulletEnabled val="1"/>
        </dgm:presLayoutVars>
      </dgm:prSet>
      <dgm:spPr/>
    </dgm:pt>
    <dgm:pt modelId="{518C24EE-760F-4202-9D12-5384C893CFA2}" type="pres">
      <dgm:prSet presAssocID="{93FEA235-D272-43BE-B018-C6CC11C89A96}" presName="ChildText" presStyleLbl="revTx" presStyleIdx="1" presStyleCnt="2" custFlipHor="1" custScaleX="356423" custLinFactX="56546" custLinFactNeighborX="100000" custLinFactNeighborY="-3338">
        <dgm:presLayoutVars>
          <dgm:chMax val="0"/>
          <dgm:chPref val="0"/>
          <dgm:bulletEnabled val="1"/>
        </dgm:presLayoutVars>
      </dgm:prSet>
      <dgm:spPr/>
    </dgm:pt>
    <dgm:pt modelId="{4D0CAA99-AC54-4169-AFDA-34C1076483D1}" type="pres">
      <dgm:prSet presAssocID="{1B49F3DB-7471-41FE-B3B5-90FC519CDEE9}" presName="sibTrans" presStyleCnt="0"/>
      <dgm:spPr/>
    </dgm:pt>
    <dgm:pt modelId="{9DE480CA-02DC-4130-A6D6-4243F9C5D13D}" type="pres">
      <dgm:prSet presAssocID="{91A174D3-8FAF-4C61-A58C-78417BCDE940}" presName="composite" presStyleCnt="0"/>
      <dgm:spPr/>
    </dgm:pt>
    <dgm:pt modelId="{5DB9D742-8AA1-43D5-BD74-B6F587417963}" type="pres">
      <dgm:prSet presAssocID="{91A174D3-8FAF-4C61-A58C-78417BCDE940}" presName="ParentText" presStyleLbl="node1" presStyleIdx="2" presStyleCnt="3" custLinFactNeighborX="-24748" custLinFactNeighborY="1882">
        <dgm:presLayoutVars>
          <dgm:chMax val="1"/>
          <dgm:chPref val="1"/>
          <dgm:bulletEnabled val="1"/>
        </dgm:presLayoutVars>
      </dgm:prSet>
      <dgm:spPr/>
    </dgm:pt>
  </dgm:ptLst>
  <dgm:cxnLst>
    <dgm:cxn modelId="{3A2B1B07-B193-44C1-A8A1-2D7EB0F2A4F9}" type="presOf" srcId="{93FEA235-D272-43BE-B018-C6CC11C89A96}" destId="{AEEA3AB6-09AC-4D48-B15D-4745E7B7158F}" srcOrd="0" destOrd="0" presId="urn:microsoft.com/office/officeart/2005/8/layout/StepDownProcess"/>
    <dgm:cxn modelId="{8A01D90D-CA8A-491B-923C-2637FE0E80CD}" srcId="{2023D1D5-4B54-41AE-A595-3CBBA3E1B087}" destId="{93FEA235-D272-43BE-B018-C6CC11C89A96}" srcOrd="1" destOrd="0" parTransId="{2EFAF7BF-F164-4535-A639-86A5AE9D01A7}" sibTransId="{1B49F3DB-7471-41FE-B3B5-90FC519CDEE9}"/>
    <dgm:cxn modelId="{C6B49C13-1B69-40AF-8C15-B2CE89507823}" type="presOf" srcId="{6FE9F700-226B-46C0-8924-BBB594E53D8E}" destId="{2C307DD7-E396-4D10-B04B-DF54B246610C}" srcOrd="0" destOrd="0" presId="urn:microsoft.com/office/officeart/2005/8/layout/StepDownProcess"/>
    <dgm:cxn modelId="{515B1E20-6415-4259-9DF5-B3F40D6224D3}" srcId="{2023D1D5-4B54-41AE-A595-3CBBA3E1B087}" destId="{6FE9F700-226B-46C0-8924-BBB594E53D8E}" srcOrd="0" destOrd="0" parTransId="{A042DF16-6E6A-4802-AC02-26CA4E9945D6}" sibTransId="{7E475A8C-A91B-40F0-B3B5-8D4BEC81A902}"/>
    <dgm:cxn modelId="{8E0C1C4C-7D4A-422E-821C-4E70979A1068}" srcId="{2023D1D5-4B54-41AE-A595-3CBBA3E1B087}" destId="{91A174D3-8FAF-4C61-A58C-78417BCDE940}" srcOrd="2" destOrd="0" parTransId="{DF9A2C49-41A8-4A6A-ACAD-C1EA5FE3726F}" sibTransId="{C007CBC3-78ED-4514-AA24-7DBDDDD269BE}"/>
    <dgm:cxn modelId="{E7291973-B864-42F0-8710-3C4879E58B27}" srcId="{6FE9F700-226B-46C0-8924-BBB594E53D8E}" destId="{430B8C72-B028-4038-A1F8-38302375A295}" srcOrd="0" destOrd="0" parTransId="{19D19F51-944F-4623-8D46-0DB246353434}" sibTransId="{91AF2E01-91B6-45B2-A7AC-45ACD27EF2E6}"/>
    <dgm:cxn modelId="{5CED1576-7B89-4DB8-8CC6-AF3D84354192}" type="presOf" srcId="{91A174D3-8FAF-4C61-A58C-78417BCDE940}" destId="{5DB9D742-8AA1-43D5-BD74-B6F587417963}" srcOrd="0" destOrd="0" presId="urn:microsoft.com/office/officeart/2005/8/layout/StepDownProcess"/>
    <dgm:cxn modelId="{17FD28B4-2894-4ACD-842E-0961ED0CFDF3}" type="presOf" srcId="{C74ADF8F-4A15-4333-B911-F978C1EA865F}" destId="{518C24EE-760F-4202-9D12-5384C893CFA2}" srcOrd="0" destOrd="0" presId="urn:microsoft.com/office/officeart/2005/8/layout/StepDownProcess"/>
    <dgm:cxn modelId="{A27B0BD7-5AB4-49AC-BB0F-07DC091AE15D}" type="presOf" srcId="{2023D1D5-4B54-41AE-A595-3CBBA3E1B087}" destId="{0AB5B1A8-B54C-4111-B9B2-320298D85F73}" srcOrd="0" destOrd="0" presId="urn:microsoft.com/office/officeart/2005/8/layout/StepDownProcess"/>
    <dgm:cxn modelId="{251B2BD7-6D69-44FB-A0C4-F66D610CD5C6}" srcId="{93FEA235-D272-43BE-B018-C6CC11C89A96}" destId="{C74ADF8F-4A15-4333-B911-F978C1EA865F}" srcOrd="0" destOrd="0" parTransId="{289F17EB-0B5D-4C94-815B-B865FB944B0A}" sibTransId="{6D22D15D-7842-41DF-9CC6-BD6282AAC162}"/>
    <dgm:cxn modelId="{8D75A5E8-8586-4FD8-9E59-60213CF5D12E}" type="presOf" srcId="{430B8C72-B028-4038-A1F8-38302375A295}" destId="{1D8DDBAC-4EA7-4D84-A453-092B3A63E57E}" srcOrd="0" destOrd="0" presId="urn:microsoft.com/office/officeart/2005/8/layout/StepDownProcess"/>
    <dgm:cxn modelId="{9030D24E-7891-428B-BBBB-0D2A4CFCD6D2}" type="presParOf" srcId="{0AB5B1A8-B54C-4111-B9B2-320298D85F73}" destId="{53D65468-BA80-4E31-A3B8-B2475811ED5A}" srcOrd="0" destOrd="0" presId="urn:microsoft.com/office/officeart/2005/8/layout/StepDownProcess"/>
    <dgm:cxn modelId="{CC889AA9-9F31-4681-BF6A-91D0EA1B29AA}" type="presParOf" srcId="{53D65468-BA80-4E31-A3B8-B2475811ED5A}" destId="{99C4EAFB-731F-4B52-B004-363926AE5A07}" srcOrd="0" destOrd="0" presId="urn:microsoft.com/office/officeart/2005/8/layout/StepDownProcess"/>
    <dgm:cxn modelId="{9C5C41D7-E8BE-44A6-B9EB-5D5B17BAE8E5}" type="presParOf" srcId="{53D65468-BA80-4E31-A3B8-B2475811ED5A}" destId="{2C307DD7-E396-4D10-B04B-DF54B246610C}" srcOrd="1" destOrd="0" presId="urn:microsoft.com/office/officeart/2005/8/layout/StepDownProcess"/>
    <dgm:cxn modelId="{75E7BB18-35E2-4E18-B4D2-339867DDFE72}" type="presParOf" srcId="{53D65468-BA80-4E31-A3B8-B2475811ED5A}" destId="{1D8DDBAC-4EA7-4D84-A453-092B3A63E57E}" srcOrd="2" destOrd="0" presId="urn:microsoft.com/office/officeart/2005/8/layout/StepDownProcess"/>
    <dgm:cxn modelId="{FEA5BB64-0D52-43F3-8720-AADCB7851581}" type="presParOf" srcId="{0AB5B1A8-B54C-4111-B9B2-320298D85F73}" destId="{5001AC38-D9B1-4A19-8AB9-D9B71C89C3D0}" srcOrd="1" destOrd="0" presId="urn:microsoft.com/office/officeart/2005/8/layout/StepDownProcess"/>
    <dgm:cxn modelId="{A29E7929-5C68-4F3A-ACC5-A6173A3B1B95}" type="presParOf" srcId="{0AB5B1A8-B54C-4111-B9B2-320298D85F73}" destId="{B89EE41C-F767-4E30-ACD0-0BB54C4837BF}" srcOrd="2" destOrd="0" presId="urn:microsoft.com/office/officeart/2005/8/layout/StepDownProcess"/>
    <dgm:cxn modelId="{5AC96C4B-1810-4F64-8823-71D93BFE98DF}" type="presParOf" srcId="{B89EE41C-F767-4E30-ACD0-0BB54C4837BF}" destId="{247BD42A-606F-4CAC-8D15-AB13013EB0ED}" srcOrd="0" destOrd="0" presId="urn:microsoft.com/office/officeart/2005/8/layout/StepDownProcess"/>
    <dgm:cxn modelId="{AAE06B33-C964-4270-A9F1-30E688B7C464}" type="presParOf" srcId="{B89EE41C-F767-4E30-ACD0-0BB54C4837BF}" destId="{AEEA3AB6-09AC-4D48-B15D-4745E7B7158F}" srcOrd="1" destOrd="0" presId="urn:microsoft.com/office/officeart/2005/8/layout/StepDownProcess"/>
    <dgm:cxn modelId="{16D0EC10-F0A2-4658-A934-E7F0304CEFBC}" type="presParOf" srcId="{B89EE41C-F767-4E30-ACD0-0BB54C4837BF}" destId="{518C24EE-760F-4202-9D12-5384C893CFA2}" srcOrd="2" destOrd="0" presId="urn:microsoft.com/office/officeart/2005/8/layout/StepDownProcess"/>
    <dgm:cxn modelId="{AFE91454-B76A-408C-98E6-C0128253613D}" type="presParOf" srcId="{0AB5B1A8-B54C-4111-B9B2-320298D85F73}" destId="{4D0CAA99-AC54-4169-AFDA-34C1076483D1}" srcOrd="3" destOrd="0" presId="urn:microsoft.com/office/officeart/2005/8/layout/StepDownProcess"/>
    <dgm:cxn modelId="{41E194CB-3DB3-4AFB-8177-D628BE843A0D}" type="presParOf" srcId="{0AB5B1A8-B54C-4111-B9B2-320298D85F73}" destId="{9DE480CA-02DC-4130-A6D6-4243F9C5D13D}" srcOrd="4" destOrd="0" presId="urn:microsoft.com/office/officeart/2005/8/layout/StepDownProcess"/>
    <dgm:cxn modelId="{E8B9431E-FEA5-4837-83F1-B620100D6D1F}" type="presParOf" srcId="{9DE480CA-02DC-4130-A6D6-4243F9C5D13D}" destId="{5DB9D742-8AA1-43D5-BD74-B6F587417963}"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4EAFB-731F-4B52-B004-363926AE5A07}">
      <dsp:nvSpPr>
        <dsp:cNvPr id="0" name=""/>
        <dsp:cNvSpPr/>
      </dsp:nvSpPr>
      <dsp:spPr>
        <a:xfrm rot="5400000">
          <a:off x="3030494" y="1282757"/>
          <a:ext cx="1057514" cy="1203943"/>
        </a:xfrm>
        <a:prstGeom prst="bentUpArrow">
          <a:avLst>
            <a:gd name="adj1" fmla="val 32840"/>
            <a:gd name="adj2" fmla="val 25000"/>
            <a:gd name="adj3" fmla="val 3578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307DD7-E396-4D10-B04B-DF54B246610C}">
      <dsp:nvSpPr>
        <dsp:cNvPr id="0" name=""/>
        <dsp:cNvSpPr/>
      </dsp:nvSpPr>
      <dsp:spPr>
        <a:xfrm>
          <a:off x="2184583" y="23447"/>
          <a:ext cx="1780232" cy="1246105"/>
        </a:xfrm>
        <a:prstGeom prst="roundRect">
          <a:avLst>
            <a:gd name="adj" fmla="val 1667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Wealth</a:t>
          </a:r>
          <a:endParaRPr lang="en-US" sz="2400" kern="1200" dirty="0"/>
        </a:p>
      </dsp:txBody>
      <dsp:txXfrm>
        <a:off x="2245424" y="84288"/>
        <a:ext cx="1658550" cy="1124423"/>
      </dsp:txXfrm>
    </dsp:sp>
    <dsp:sp modelId="{1D8DDBAC-4EA7-4D84-A453-092B3A63E57E}">
      <dsp:nvSpPr>
        <dsp:cNvPr id="0" name=""/>
        <dsp:cNvSpPr/>
      </dsp:nvSpPr>
      <dsp:spPr>
        <a:xfrm>
          <a:off x="4494941" y="308372"/>
          <a:ext cx="5401644" cy="100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solidFill>
                <a:schemeClr val="accent2">
                  <a:lumMod val="75000"/>
                </a:schemeClr>
              </a:solidFill>
            </a:rPr>
            <a:t>Without wealth, you are more likely to become poor </a:t>
          </a:r>
        </a:p>
      </dsp:txBody>
      <dsp:txXfrm>
        <a:off x="4494941" y="308372"/>
        <a:ext cx="5401644" cy="1007157"/>
      </dsp:txXfrm>
    </dsp:sp>
    <dsp:sp modelId="{247BD42A-606F-4CAC-8D15-AB13013EB0ED}">
      <dsp:nvSpPr>
        <dsp:cNvPr id="0" name=""/>
        <dsp:cNvSpPr/>
      </dsp:nvSpPr>
      <dsp:spPr>
        <a:xfrm rot="5400000">
          <a:off x="5344963" y="2704308"/>
          <a:ext cx="1057514" cy="1203943"/>
        </a:xfrm>
        <a:prstGeom prst="bentUpArrow">
          <a:avLst>
            <a:gd name="adj1" fmla="val 32840"/>
            <a:gd name="adj2" fmla="val 25000"/>
            <a:gd name="adj3" fmla="val 3578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EA3AB6-09AC-4D48-B15D-4745E7B7158F}">
      <dsp:nvSpPr>
        <dsp:cNvPr id="0" name=""/>
        <dsp:cNvSpPr/>
      </dsp:nvSpPr>
      <dsp:spPr>
        <a:xfrm>
          <a:off x="4504169" y="1423234"/>
          <a:ext cx="1780232" cy="1246105"/>
        </a:xfrm>
        <a:prstGeom prst="roundRect">
          <a:avLst>
            <a:gd name="adj" fmla="val 1667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Income and Poverty</a:t>
          </a:r>
        </a:p>
      </dsp:txBody>
      <dsp:txXfrm>
        <a:off x="4565010" y="1484075"/>
        <a:ext cx="1658550" cy="1124423"/>
      </dsp:txXfrm>
    </dsp:sp>
    <dsp:sp modelId="{518C24EE-760F-4202-9D12-5384C893CFA2}">
      <dsp:nvSpPr>
        <dsp:cNvPr id="0" name=""/>
        <dsp:cNvSpPr/>
      </dsp:nvSpPr>
      <dsp:spPr>
        <a:xfrm flipH="1">
          <a:off x="6535736" y="1508460"/>
          <a:ext cx="4614863" cy="1007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solidFill>
                <a:schemeClr val="accent2">
                  <a:lumMod val="75000"/>
                </a:schemeClr>
              </a:solidFill>
            </a:rPr>
            <a:t>When you are poor, you are more likely to experience hunger </a:t>
          </a:r>
        </a:p>
      </dsp:txBody>
      <dsp:txXfrm>
        <a:off x="6535736" y="1508460"/>
        <a:ext cx="4614863" cy="1007157"/>
      </dsp:txXfrm>
    </dsp:sp>
    <dsp:sp modelId="{5DB9D742-8AA1-43D5-BD74-B6F587417963}">
      <dsp:nvSpPr>
        <dsp:cNvPr id="0" name=""/>
        <dsp:cNvSpPr/>
      </dsp:nvSpPr>
      <dsp:spPr>
        <a:xfrm>
          <a:off x="6656387" y="2846469"/>
          <a:ext cx="1780232" cy="1246105"/>
        </a:xfrm>
        <a:prstGeom prst="roundRect">
          <a:avLst>
            <a:gd name="adj" fmla="val 1667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Hunger </a:t>
          </a:r>
        </a:p>
      </dsp:txBody>
      <dsp:txXfrm>
        <a:off x="6717228" y="2907310"/>
        <a:ext cx="1658550" cy="112442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0.27401</cdr:x>
      <cdr:y>0.13569</cdr:y>
    </cdr:from>
    <cdr:to>
      <cdr:x>0.43499</cdr:x>
      <cdr:y>0.25443</cdr:y>
    </cdr:to>
    <cdr:sp macro="" textlink="">
      <cdr:nvSpPr>
        <cdr:cNvPr id="2" name="TextBox 1">
          <a:extLst xmlns:a="http://schemas.openxmlformats.org/drawingml/2006/main">
            <a:ext uri="{FF2B5EF4-FFF2-40B4-BE49-F238E27FC236}">
              <a16:creationId xmlns:a16="http://schemas.microsoft.com/office/drawing/2014/main" id="{2F84E27A-6581-4347-8582-135F717AB8E4}"/>
            </a:ext>
          </a:extLst>
        </cdr:cNvPr>
        <cdr:cNvSpPr txBox="1"/>
      </cdr:nvSpPr>
      <cdr:spPr>
        <a:xfrm xmlns:a="http://schemas.openxmlformats.org/drawingml/2006/main">
          <a:off x="2978774" y="472811"/>
          <a:ext cx="1750046" cy="41375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1" dirty="0">
              <a:solidFill>
                <a:schemeClr val="bg2">
                  <a:lumMod val="25000"/>
                </a:schemeClr>
              </a:solidFill>
            </a:rPr>
            <a:t>$141,000</a:t>
          </a:r>
        </a:p>
      </cdr:txBody>
    </cdr:sp>
  </cdr:relSizeAnchor>
  <cdr:relSizeAnchor xmlns:cdr="http://schemas.openxmlformats.org/drawingml/2006/chartDrawing">
    <cdr:from>
      <cdr:x>0.71541</cdr:x>
      <cdr:y>0.63735</cdr:y>
    </cdr:from>
    <cdr:to>
      <cdr:x>0.82477</cdr:x>
      <cdr:y>0.75609</cdr:y>
    </cdr:to>
    <cdr:sp macro="" textlink="">
      <cdr:nvSpPr>
        <cdr:cNvPr id="3" name="TextBox 2">
          <a:extLst xmlns:a="http://schemas.openxmlformats.org/drawingml/2006/main">
            <a:ext uri="{FF2B5EF4-FFF2-40B4-BE49-F238E27FC236}">
              <a16:creationId xmlns:a16="http://schemas.microsoft.com/office/drawing/2014/main" id="{F96AAA3B-8589-4B79-A75D-E958A9AC00E1}"/>
            </a:ext>
          </a:extLst>
        </cdr:cNvPr>
        <cdr:cNvSpPr txBox="1"/>
      </cdr:nvSpPr>
      <cdr:spPr>
        <a:xfrm xmlns:a="http://schemas.openxmlformats.org/drawingml/2006/main">
          <a:off x="7777409" y="2220898"/>
          <a:ext cx="1188791" cy="41375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1" dirty="0">
              <a:solidFill>
                <a:schemeClr val="bg2">
                  <a:lumMod val="25000"/>
                </a:schemeClr>
              </a:solidFill>
            </a:rPr>
            <a:t>$11,000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3CEB4-7720-46E0-8793-C634884EFF4D}"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A3F95-BC40-4256-A751-8F79D0E7B18D}" type="slidenum">
              <a:rPr lang="en-US" smtClean="0"/>
              <a:t>‹#›</a:t>
            </a:fld>
            <a:endParaRPr lang="en-US"/>
          </a:p>
        </p:txBody>
      </p:sp>
    </p:spTree>
    <p:extLst>
      <p:ext uri="{BB962C8B-B14F-4D97-AF65-F5344CB8AC3E}">
        <p14:creationId xmlns:p14="http://schemas.microsoft.com/office/powerpoint/2010/main" val="304812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t>Note: Please</a:t>
            </a:r>
            <a:r>
              <a:rPr lang="en-US" b="0" i="1" baseline="0" dirty="0"/>
              <a:t> feel free to make this PowerPoint your own and tailor it to your audience. This is just a general starting point! </a:t>
            </a:r>
            <a:endParaRPr lang="en-US" b="0" i="1" dirty="0"/>
          </a:p>
          <a:p>
            <a:endParaRPr lang="en-US" b="1" dirty="0"/>
          </a:p>
          <a:p>
            <a:r>
              <a:rPr lang="en-US" b="1" dirty="0"/>
              <a:t>“Hi, everyone!</a:t>
            </a:r>
            <a:r>
              <a:rPr lang="en-US" b="1" baseline="0" dirty="0"/>
              <a:t> </a:t>
            </a:r>
            <a:r>
              <a:rPr lang="en-US" b="1" dirty="0"/>
              <a:t>I am really excited to be here with you today, so we can do the Racial</a:t>
            </a:r>
            <a:r>
              <a:rPr lang="en-US" b="1" baseline="0" dirty="0"/>
              <a:t> Wealth Gap Learning Simulation together. The simulation was co-created by Bread for the World Institute and NETWORK, and is an interactive tool that helps folks understand racial inequality at the structural level and how it connects with social justice issues, like ending hunger and poverty. Let’s get started.”</a:t>
            </a:r>
          </a:p>
          <a:p>
            <a:endParaRPr lang="en-US" b="1" baseline="0" dirty="0"/>
          </a:p>
          <a:p>
            <a:r>
              <a:rPr lang="en-US" b="0" i="1" baseline="0" dirty="0"/>
              <a:t>Optional Additional Statement: “Some of you might be familiar with the Sustainable Development Goals, but if you aren’t, it is essentially a set of global goals—which include the goals of ending hunger, ending poverty, and ending inequality, all by 2030. If we are going to reach some of the goal in the U.S., it is important that we look at issues of racial inequity seriously. So, I am grateful for all of you investing your time and energy to be here today so we can learn together. Let’s get started!”</a:t>
            </a:r>
            <a:endParaRPr lang="en-US" b="0" i="1" dirty="0"/>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1</a:t>
            </a:fld>
            <a:endParaRPr lang="en-US"/>
          </a:p>
        </p:txBody>
      </p:sp>
    </p:spTree>
    <p:extLst>
      <p:ext uri="{BB962C8B-B14F-4D97-AF65-F5344CB8AC3E}">
        <p14:creationId xmlns:p14="http://schemas.microsoft.com/office/powerpoint/2010/main" val="431983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“This is why I am so excited about the simulation—because through the simulation, we can understand this history, so that we are better equipped to identify equitable and effective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Today, I am hoping that we all gain a better understanding of the racial wealth, income, and hunger gap so that we can: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Understand why racial equity is important to address structural inequality.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Discuss racial equity within our organizations, congregations, and or communities.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Incorporate a racial equity lens into our daily work, life, worship, policies, practices, advocacy, etc.</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Feel more comfortable explaining the importance of applying a racial equity lens when working to end hunger or poverty or achieve goals in other issue areas.”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mn-lt"/>
                <a:ea typeface="+mn-ea"/>
                <a:cs typeface="+mn-cs"/>
              </a:rPr>
              <a:t>*Note: Feel free to adapt this slide for your audience. </a:t>
            </a:r>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10</a:t>
            </a:fld>
            <a:endParaRPr lang="en-US"/>
          </a:p>
        </p:txBody>
      </p:sp>
    </p:spTree>
    <p:extLst>
      <p:ext uri="{BB962C8B-B14F-4D97-AF65-F5344CB8AC3E}">
        <p14:creationId xmlns:p14="http://schemas.microsoft.com/office/powerpoint/2010/main" val="1279357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Explain instructions. Remember to tell folks to go around the table clockwise or counterclockwise (whichever they prefer) to take turns.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prstClr val="black"/>
                </a:solidFill>
                <a:effectLst/>
                <a:uLnTx/>
                <a:uFillTx/>
                <a:latin typeface="+mn-lt"/>
                <a:ea typeface="+mn-ea"/>
                <a:cs typeface="+mn-cs"/>
              </a:rPr>
              <a:t>Optional: Also add the caveat that the topic of race is a complex one, and so is the issue of the racial wealth gap. Explain that for simplicity’s sake, the simulation has participant race cards for only two races, black and white, but that wealth gaps certainly exist between other racial and ethnic groups. To keep the simulation shorter—about 25 minutes– it focuses on the black-white divide as one of the starkest. Other communities of color have also been impacted by the policies mentioned.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Remember to set your timer for 20-30 minutes and go around the room to listen to table discussions and answer any questions the groups might have.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Remember to give a time check. </a:t>
            </a:r>
          </a:p>
        </p:txBody>
      </p:sp>
      <p:sp>
        <p:nvSpPr>
          <p:cNvPr id="4" name="Slide Number Placeholder 3"/>
          <p:cNvSpPr>
            <a:spLocks noGrp="1"/>
          </p:cNvSpPr>
          <p:nvPr>
            <p:ph type="sldNum" sz="quarter" idx="10"/>
          </p:nvPr>
        </p:nvSpPr>
        <p:spPr/>
        <p:txBody>
          <a:bodyPr/>
          <a:lstStyle/>
          <a:p>
            <a:fld id="{B14A3F95-BC40-4256-A751-8F79D0E7B18D}" type="slidenum">
              <a:rPr lang="en-US" smtClean="0"/>
              <a:t>11</a:t>
            </a:fld>
            <a:endParaRPr lang="en-US"/>
          </a:p>
        </p:txBody>
      </p:sp>
    </p:spTree>
    <p:extLst>
      <p:ext uri="{BB962C8B-B14F-4D97-AF65-F5344CB8AC3E}">
        <p14:creationId xmlns:p14="http://schemas.microsoft.com/office/powerpoint/2010/main" val="570658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 heard a lot of great discussion so I am excited to delve in. Can someone share how many money cards you ended up with and what participant card you had? Okay, great! What about others with a different participant card?” </a:t>
            </a:r>
            <a:r>
              <a:rPr lang="en-US" i="1" dirty="0"/>
              <a:t>[Wait until participants</a:t>
            </a:r>
            <a:r>
              <a:rPr lang="en-US" i="1" baseline="0" dirty="0"/>
              <a:t> share their responses]</a:t>
            </a:r>
            <a:endParaRPr lang="en-US" i="1" dirty="0"/>
          </a:p>
          <a:p>
            <a:endParaRPr lang="en-US" dirty="0"/>
          </a:p>
          <a:p>
            <a:r>
              <a:rPr lang="en-US" b="1" dirty="0"/>
              <a:t>“Great…We see a result of $13 for those with white participant cards and $1 for those with black participant cards, and the other half of those</a:t>
            </a:r>
            <a:r>
              <a:rPr lang="en-US" b="1" baseline="0" dirty="0"/>
              <a:t> with black participant cards had zero money cards</a:t>
            </a:r>
            <a:r>
              <a:rPr lang="en-US" b="1" dirty="0"/>
              <a:t>. This 13:1 is the ratio of their average net wealth. How many of you think this ratio is accurate in real life? Is it lower or higher in the United States today, or is it correct?” </a:t>
            </a:r>
            <a:r>
              <a:rPr lang="en-US" i="1" dirty="0"/>
              <a:t>[Get a sense of responses in the room and then go to the next slide]. </a:t>
            </a:r>
          </a:p>
        </p:txBody>
      </p:sp>
      <p:sp>
        <p:nvSpPr>
          <p:cNvPr id="4" name="Slide Number Placeholder 3"/>
          <p:cNvSpPr>
            <a:spLocks noGrp="1"/>
          </p:cNvSpPr>
          <p:nvPr>
            <p:ph type="sldNum" sz="quarter" idx="10"/>
          </p:nvPr>
        </p:nvSpPr>
        <p:spPr/>
        <p:txBody>
          <a:bodyPr/>
          <a:lstStyle/>
          <a:p>
            <a:fld id="{B14A3F95-BC40-4256-A751-8F79D0E7B18D}" type="slidenum">
              <a:rPr lang="en-US" smtClean="0"/>
              <a:t>12</a:t>
            </a:fld>
            <a:endParaRPr lang="en-US"/>
          </a:p>
        </p:txBody>
      </p:sp>
    </p:spTree>
    <p:extLst>
      <p:ext uri="{BB962C8B-B14F-4D97-AF65-F5344CB8AC3E}">
        <p14:creationId xmlns:p14="http://schemas.microsoft.com/office/powerpoint/2010/main" val="4125050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“Well, this 13:1 ratio in net wealth is actually correct. In real U.S. dollars, white households have a net worth 13 times the net worth of black households. I want to point out that this is not what every white family or every black family has—most likely, few if any actual families have this ratio.  It is the “typical” amount – for the household that falls</a:t>
            </a:r>
            <a:r>
              <a:rPr lang="en-US" b="1" baseline="0" dirty="0"/>
              <a:t> in the middle of the wealth spectrum. We use this </a:t>
            </a:r>
            <a:r>
              <a:rPr lang="en-US" b="1" dirty="0"/>
              <a:t>to illustrate the overall impact of federal policies that either enable different communities to build wealth, or hinder or prevent them from doing so.  It also explains today’s levels of food insecurity in communities of color. </a:t>
            </a:r>
          </a:p>
          <a:p>
            <a:endParaRPr lang="en-US" dirty="0"/>
          </a:p>
          <a:p>
            <a:r>
              <a:rPr lang="en-US" b="1" dirty="0"/>
              <a:t>Okay, so I have one more question for you. For the most food-insecure households, living at or near the poverty line, do you all think there is this same wealth gap?</a:t>
            </a:r>
            <a:r>
              <a:rPr lang="en-US" dirty="0"/>
              <a:t> </a:t>
            </a:r>
            <a:r>
              <a:rPr lang="en-US" i="1" dirty="0"/>
              <a:t>(Get a sense from folks in the room). </a:t>
            </a:r>
          </a:p>
          <a:p>
            <a:endParaRPr lang="en-US" dirty="0"/>
          </a:p>
          <a:p>
            <a:r>
              <a:rPr lang="en-US" i="1" dirty="0"/>
              <a:t>Optional: How much wealth do you think white households have? What about black</a:t>
            </a:r>
            <a:r>
              <a:rPr lang="en-US" i="1" baseline="0" dirty="0"/>
              <a:t> households?</a:t>
            </a:r>
            <a:endParaRPr lang="en-US" i="1" dirty="0"/>
          </a:p>
          <a:p>
            <a:endParaRPr lang="en-US" dirty="0"/>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13</a:t>
            </a:fld>
            <a:endParaRPr lang="en-US"/>
          </a:p>
        </p:txBody>
      </p:sp>
    </p:spTree>
    <p:extLst>
      <p:ext uri="{BB962C8B-B14F-4D97-AF65-F5344CB8AC3E}">
        <p14:creationId xmlns:p14="http://schemas.microsoft.com/office/powerpoint/2010/main" val="4138598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 this slide, </a:t>
            </a:r>
            <a:r>
              <a:rPr lang="en-US" b="1" baseline="0" dirty="0"/>
              <a:t> we see that a</a:t>
            </a:r>
            <a:r>
              <a:rPr lang="en-US" b="1" dirty="0"/>
              <a:t>mong</a:t>
            </a:r>
            <a:r>
              <a:rPr lang="en-US" b="1" baseline="0" dirty="0"/>
              <a:t> </a:t>
            </a:r>
            <a:r>
              <a:rPr lang="en-US" b="1" dirty="0"/>
              <a:t>the lowest earners, white households have a median net worth of $18,000, while black families</a:t>
            </a:r>
            <a:r>
              <a:rPr lang="en-US" b="1" baseline="0" dirty="0"/>
              <a:t> </a:t>
            </a:r>
            <a:r>
              <a:rPr lang="en-US" b="1" dirty="0"/>
              <a:t>have a median net wealth of near zero. Among this group, we see that the wealth gap is actually larger — </a:t>
            </a:r>
            <a:r>
              <a:rPr lang="en-US" b="1" baseline="0" dirty="0"/>
              <a:t>$18,000 to $0.  </a:t>
            </a:r>
            <a:endParaRPr lang="en-US" b="1" dirty="0"/>
          </a:p>
          <a:p>
            <a:endParaRPr lang="en-US" dirty="0"/>
          </a:p>
          <a:p>
            <a:r>
              <a:rPr lang="en-US" b="1" dirty="0"/>
              <a:t>Where do you all think this wealth is coming from, given what we reviewed in the simulation?” </a:t>
            </a:r>
            <a:r>
              <a:rPr lang="en-US" dirty="0"/>
              <a:t>(Group responses)</a:t>
            </a:r>
            <a:br>
              <a:rPr lang="en-US" dirty="0"/>
            </a:br>
            <a:endParaRPr lang="en-US" dirty="0"/>
          </a:p>
          <a:p>
            <a:r>
              <a:rPr lang="en-US" b="1" dirty="0"/>
              <a:t>“Great! A lot of what I think we are seeing, which some folks hinted at in their responses, is the inheritance of wealth from generation to generation, most likely in the form of land or property like a house. The reason half the participants with a black racial identity card ended up with zero money cards, is to indicate the extreme wealth gap among the most financially vulnerable households in our country. It shows </a:t>
            </a:r>
            <a:r>
              <a:rPr lang="en-US" b="1" baseline="0" dirty="0"/>
              <a:t>how pervasive the impact of racial inequality has been when we see that it exists at all income levels. This shows how important it is to apply a racial equity lens to our work in order to move forward. </a:t>
            </a:r>
            <a:endParaRPr lang="en-US" b="1" dirty="0"/>
          </a:p>
          <a:p>
            <a:endParaRPr lang="en-US" dirty="0"/>
          </a:p>
          <a:p>
            <a:r>
              <a:rPr lang="en-US" b="1" dirty="0"/>
              <a:t>Let’s go on to the large group discussion questions.”</a:t>
            </a:r>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14</a:t>
            </a:fld>
            <a:endParaRPr lang="en-US"/>
          </a:p>
        </p:txBody>
      </p:sp>
    </p:spTree>
    <p:extLst>
      <p:ext uri="{BB962C8B-B14F-4D97-AF65-F5344CB8AC3E}">
        <p14:creationId xmlns:p14="http://schemas.microsoft.com/office/powerpoint/2010/main" val="2369555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Ask the questions. Feel free to adapt these questions.</a:t>
            </a:r>
            <a:r>
              <a:rPr lang="en-US" i="1" baseline="0" dirty="0"/>
              <a:t> For additional questions, please see the facilitator’s guide, page 19, which can be accessed at bread.org/</a:t>
            </a:r>
            <a:r>
              <a:rPr lang="en-US" i="1" baseline="0" dirty="0" err="1"/>
              <a:t>simulation_facilitatorsguide</a:t>
            </a:r>
            <a:r>
              <a:rPr lang="en-US" i="1" baseline="0" dirty="0"/>
              <a:t>.</a:t>
            </a:r>
          </a:p>
          <a:p>
            <a:endParaRPr lang="en-US" i="1" baseline="0" dirty="0"/>
          </a:p>
          <a:p>
            <a:r>
              <a:rPr lang="en-US" i="1" baseline="0" dirty="0"/>
              <a:t>Note: For a list of trends identified in the simulation, please read page 4 of the Policy Packet, which can be accessed at bread.org/</a:t>
            </a:r>
            <a:r>
              <a:rPr lang="en-US" i="1" baseline="0" dirty="0" err="1"/>
              <a:t>simulation_policypacket</a:t>
            </a:r>
            <a:r>
              <a:rPr lang="en-US" i="1" baseline="0" dirty="0"/>
              <a:t>. </a:t>
            </a:r>
            <a:endParaRPr lang="en-US" i="1" dirty="0"/>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15</a:t>
            </a:fld>
            <a:endParaRPr lang="en-US"/>
          </a:p>
        </p:txBody>
      </p:sp>
    </p:spTree>
    <p:extLst>
      <p:ext uri="{BB962C8B-B14F-4D97-AF65-F5344CB8AC3E}">
        <p14:creationId xmlns:p14="http://schemas.microsoft.com/office/powerpoint/2010/main" val="19270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“Before we start the simulation, I wanted us to go through a road map of how we will be spending our time here together. First, we will cover who Bread for the World is.” </a:t>
            </a:r>
            <a:r>
              <a:rPr lang="en-US" b="0" i="1" dirty="0"/>
              <a:t>(Optional)</a:t>
            </a:r>
            <a:r>
              <a:rPr lang="en-US" b="0" i="1" baseline="0" dirty="0"/>
              <a:t> </a:t>
            </a:r>
          </a:p>
          <a:p>
            <a:endParaRPr lang="en-US" dirty="0"/>
          </a:p>
          <a:p>
            <a:r>
              <a:rPr lang="en-US" b="1" dirty="0"/>
              <a:t>“After that, we will have an opening activity! Then, we will review the scope of hunger and poverty in America so everyone is on the same page. </a:t>
            </a:r>
            <a:r>
              <a:rPr lang="en-US" b="1" baseline="0" dirty="0"/>
              <a:t>T</a:t>
            </a:r>
            <a:r>
              <a:rPr lang="en-US" b="1" dirty="0"/>
              <a:t>he largest chunk of our time will be spent doing the simulation, and then we will wrap up by having a larger group discussion. </a:t>
            </a:r>
          </a:p>
          <a:p>
            <a:endParaRPr lang="en-US" b="1" dirty="0"/>
          </a:p>
          <a:p>
            <a:r>
              <a:rPr lang="en-US" b="1" dirty="0"/>
              <a:t>Before we go on, does anyone have any questions for how we will be spending our time together today? </a:t>
            </a:r>
          </a:p>
          <a:p>
            <a:endParaRPr lang="en-US" b="1" dirty="0"/>
          </a:p>
          <a:p>
            <a:r>
              <a:rPr lang="en-US" b="1" dirty="0"/>
              <a:t>Great!”</a:t>
            </a:r>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2</a:t>
            </a:fld>
            <a:endParaRPr lang="en-US"/>
          </a:p>
        </p:txBody>
      </p:sp>
    </p:spTree>
    <p:extLst>
      <p:ext uri="{BB962C8B-B14F-4D97-AF65-F5344CB8AC3E}">
        <p14:creationId xmlns:p14="http://schemas.microsoft.com/office/powerpoint/2010/main" val="144693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This</a:t>
            </a:r>
            <a:r>
              <a:rPr lang="en-US" i="1" baseline="0" dirty="0"/>
              <a:t> is an optional slide. </a:t>
            </a:r>
            <a:r>
              <a:rPr lang="en-US" i="1" dirty="0"/>
              <a:t>Put your own spin to it, </a:t>
            </a:r>
            <a:r>
              <a:rPr lang="en-US" b="1" i="1" dirty="0"/>
              <a:t>but remember to mention our goal of ending hunger and poverty in the United States. </a:t>
            </a:r>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3</a:t>
            </a:fld>
            <a:endParaRPr lang="en-US"/>
          </a:p>
        </p:txBody>
      </p:sp>
    </p:spTree>
    <p:extLst>
      <p:ext uri="{BB962C8B-B14F-4D97-AF65-F5344CB8AC3E}">
        <p14:creationId xmlns:p14="http://schemas.microsoft.com/office/powerpoint/2010/main" val="122905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You can select which opening activity fits</a:t>
            </a:r>
            <a:r>
              <a:rPr lang="en-US" i="1" baseline="0" dirty="0"/>
              <a:t> your group the best. This will be dependent on how familiar your group is with racial inequity and how familiar they are with one another. You can select a series of questions, like we have above, or an individual activity. It is just an icebreaker, where the information they provide you can use during the large group discussion to connect back with individual responses. </a:t>
            </a:r>
          </a:p>
          <a:p>
            <a:endParaRPr lang="en-US" i="1" baseline="0" dirty="0"/>
          </a:p>
          <a:p>
            <a:r>
              <a:rPr lang="en-US" i="1" baseline="0" dirty="0"/>
              <a:t>Some suggested options are below:</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sz="1600" b="1" baseline="0" dirty="0"/>
              <a:t>Group Activities: </a:t>
            </a:r>
          </a:p>
          <a:p>
            <a:pPr marL="628650" lvl="1" indent="-171450">
              <a:buFont typeface="Arial" panose="020B0604020202020204" pitchFamily="34" charset="0"/>
              <a:buChar char="•"/>
            </a:pPr>
            <a:r>
              <a:rPr lang="en-US" baseline="0" dirty="0"/>
              <a:t>Go around the room and give everyone a chance to share one word about what they are hoping to gain from this simulation.</a:t>
            </a:r>
          </a:p>
          <a:p>
            <a:pPr marL="628650" lvl="1" indent="-171450">
              <a:buFont typeface="Arial" panose="020B0604020202020204" pitchFamily="34" charset="0"/>
              <a:buChar char="•"/>
            </a:pPr>
            <a:r>
              <a:rPr lang="en-US" baseline="0" dirty="0"/>
              <a:t>Split into groups of two. Discuss with your partner how you define racial equity. After, we will share with the larger group.</a:t>
            </a:r>
          </a:p>
          <a:p>
            <a:pPr marL="628650" lvl="1" indent="-171450">
              <a:buFont typeface="Arial" panose="020B0604020202020204" pitchFamily="34" charset="0"/>
              <a:buChar char="•"/>
            </a:pPr>
            <a:r>
              <a:rPr lang="en-US" baseline="0" dirty="0"/>
              <a:t>Take the piece of paper on your table and draw out what racial equity means to you. After, some of you can share what you drew with the group along with a brief explanation. </a:t>
            </a:r>
          </a:p>
          <a:p>
            <a:pPr marL="457200" lvl="1" indent="0">
              <a:buFont typeface="Arial" panose="020B0604020202020204" pitchFamily="34" charset="0"/>
              <a:buNone/>
            </a:pPr>
            <a:r>
              <a:rPr lang="en-US" i="1" baseline="0" dirty="0"/>
              <a:t>*Note: Be prepared to provide an answer for what racial equity is if you select the last two activities. For a definition on racial equity, read the Policy Packet on page 5, located at bread.org/</a:t>
            </a:r>
            <a:r>
              <a:rPr lang="en-US" i="1" baseline="0" dirty="0" err="1"/>
              <a:t>simulation_policypacket</a:t>
            </a:r>
            <a:r>
              <a:rPr lang="en-US" i="1" baseline="0" dirty="0"/>
              <a:t>. </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1" baseline="0" dirty="0"/>
              <a:t>Group Question(s): </a:t>
            </a:r>
          </a:p>
          <a:p>
            <a:pPr marL="628650" lvl="1" indent="-171450">
              <a:buFont typeface="Arial" panose="020B0604020202020204" pitchFamily="34" charset="0"/>
              <a:buChar char="•"/>
            </a:pPr>
            <a:r>
              <a:rPr lang="en-US" baseline="0" dirty="0"/>
              <a:t>What line of work everyone is involved in?</a:t>
            </a:r>
          </a:p>
          <a:p>
            <a:pPr marL="628650" lvl="1" indent="-171450">
              <a:buFont typeface="Arial" panose="020B0604020202020204" pitchFamily="34" charset="0"/>
              <a:buChar char="•"/>
            </a:pPr>
            <a:r>
              <a:rPr lang="en-US" baseline="0" dirty="0"/>
              <a:t>What brings everyone here today?</a:t>
            </a:r>
          </a:p>
          <a:p>
            <a:pPr marL="628650" lvl="1" indent="-171450">
              <a:buFont typeface="Arial" panose="020B0604020202020204" pitchFamily="34" charset="0"/>
              <a:buChar char="•"/>
            </a:pPr>
            <a:r>
              <a:rPr lang="en-US" baseline="0" dirty="0"/>
              <a:t>How does your church/organization/community engage in anti-hunger or anti-poverty efforts?</a:t>
            </a:r>
          </a:p>
          <a:p>
            <a:pPr marL="628650" lvl="1" indent="-171450">
              <a:buFont typeface="Arial" panose="020B0604020202020204" pitchFamily="34" charset="0"/>
              <a:buChar char="•"/>
            </a:pPr>
            <a:r>
              <a:rPr lang="en-US" baseline="0" dirty="0"/>
              <a:t>Are you familiar with the racial wealth or income gap?</a:t>
            </a:r>
          </a:p>
        </p:txBody>
      </p:sp>
      <p:sp>
        <p:nvSpPr>
          <p:cNvPr id="4" name="Slide Number Placeholder 3"/>
          <p:cNvSpPr>
            <a:spLocks noGrp="1"/>
          </p:cNvSpPr>
          <p:nvPr>
            <p:ph type="sldNum" sz="quarter" idx="10"/>
          </p:nvPr>
        </p:nvSpPr>
        <p:spPr/>
        <p:txBody>
          <a:bodyPr/>
          <a:lstStyle/>
          <a:p>
            <a:fld id="{B14A3F95-BC40-4256-A751-8F79D0E7B18D}" type="slidenum">
              <a:rPr lang="en-US" smtClean="0"/>
              <a:t>4</a:t>
            </a:fld>
            <a:endParaRPr lang="en-US"/>
          </a:p>
        </p:txBody>
      </p:sp>
    </p:spTree>
    <p:extLst>
      <p:ext uri="{BB962C8B-B14F-4D97-AF65-F5344CB8AC3E}">
        <p14:creationId xmlns:p14="http://schemas.microsoft.com/office/powerpoint/2010/main" val="423276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“Okay, so before I put it on the screen, do folks know how many people in the United</a:t>
            </a:r>
            <a:r>
              <a:rPr lang="en-US" b="1" baseline="0" dirty="0"/>
              <a:t> States</a:t>
            </a:r>
            <a:r>
              <a:rPr lang="en-US" b="1" dirty="0"/>
              <a:t> are currently experiencing</a:t>
            </a:r>
            <a:r>
              <a:rPr lang="en-US" b="1" baseline="0" dirty="0"/>
              <a:t> hunger</a:t>
            </a:r>
            <a:r>
              <a:rPr lang="en-US" b="1" dirty="0"/>
              <a:t>?” </a:t>
            </a:r>
            <a:r>
              <a:rPr lang="en-US" i="1" dirty="0"/>
              <a:t>(Get responses from the audience, then show PPT)</a:t>
            </a:r>
            <a:endParaRPr lang="en-US" dirty="0"/>
          </a:p>
          <a:p>
            <a:endParaRPr lang="en-US" dirty="0"/>
          </a:p>
          <a:p>
            <a:r>
              <a:rPr lang="en-US" i="1" dirty="0"/>
              <a:t>After you receive responses:</a:t>
            </a:r>
            <a:r>
              <a:rPr lang="en-US" i="1" baseline="0" dirty="0"/>
              <a:t> </a:t>
            </a:r>
            <a:r>
              <a:rPr lang="en-US" b="1" i="1" baseline="0" dirty="0"/>
              <a:t>“</a:t>
            </a:r>
            <a:r>
              <a:rPr lang="en-US" b="1" dirty="0"/>
              <a:t>Currently, the U.S. has over 41 million people who face hunger.” </a:t>
            </a:r>
            <a:r>
              <a:rPr lang="en-US" i="1" dirty="0"/>
              <a:t>(You can choose to also ask folks who many people they think are living below the poverty line)</a:t>
            </a:r>
          </a:p>
          <a:p>
            <a:endParaRPr lang="en-US" dirty="0"/>
          </a:p>
          <a:p>
            <a:r>
              <a:rPr lang="en-US" b="1" dirty="0"/>
              <a:t>“40.6 million people live</a:t>
            </a:r>
            <a:r>
              <a:rPr lang="en-US" b="1" baseline="0" dirty="0"/>
              <a:t> </a:t>
            </a:r>
            <a:r>
              <a:rPr lang="en-US" b="1" dirty="0"/>
              <a:t>below the poverty line. That’s about one in 8 households, and down from about 1 million people from last year, so we are certainly heading in the right direction in terms of decreasing poverty levels in America.” </a:t>
            </a:r>
            <a:r>
              <a:rPr lang="en-US" i="1" dirty="0"/>
              <a:t>(You can choose</a:t>
            </a:r>
            <a:r>
              <a:rPr lang="en-US" i="1" baseline="0" dirty="0"/>
              <a:t> whether </a:t>
            </a:r>
            <a:r>
              <a:rPr lang="en-US" i="1" dirty="0"/>
              <a:t>to add that the same is true for hunger rates in the U.S., as we have also decreased food-insecurity by 1 million from last year to this year). </a:t>
            </a:r>
          </a:p>
          <a:p>
            <a:endParaRPr lang="en-US" dirty="0"/>
          </a:p>
          <a:p>
            <a:r>
              <a:rPr lang="en-US" i="1" dirty="0"/>
              <a:t>Note:</a:t>
            </a:r>
            <a:r>
              <a:rPr lang="en-US" i="1" baseline="0" dirty="0"/>
              <a:t> The numbers do change annually. For the most current data on food-insecurity, please visit: https://www.ers.usda.gov/topics/food-nutrition-assistance/food-security-in-the-us/. For the most current data on poverty, please see the annual report from the U.S. Census Bureaus titled “Income and Poverty in the United States.”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5</a:t>
            </a:fld>
            <a:endParaRPr lang="en-US"/>
          </a:p>
        </p:txBody>
      </p:sp>
    </p:spTree>
    <p:extLst>
      <p:ext uri="{BB962C8B-B14F-4D97-AF65-F5344CB8AC3E}">
        <p14:creationId xmlns:p14="http://schemas.microsoft.com/office/powerpoint/2010/main" val="262154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“And</a:t>
            </a:r>
            <a:r>
              <a:rPr lang="en-US" b="1" baseline="0" dirty="0"/>
              <a:t> a fact that many might not know is that 1 in 2 American households would face hunger or poverty if they lost a job or got sick. This is what we call liquid asset poverty. This essentially means that 50 percent of Americans could become poor, which really expands the scope of food insecurity. It means that hunger is something that not only low-income households are at risk of facing, but it goes beyond that.“</a:t>
            </a:r>
            <a:endParaRPr lang="en-US" b="1" dirty="0"/>
          </a:p>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6</a:t>
            </a:fld>
            <a:endParaRPr lang="en-US"/>
          </a:p>
        </p:txBody>
      </p:sp>
    </p:spTree>
    <p:extLst>
      <p:ext uri="{BB962C8B-B14F-4D97-AF65-F5344CB8AC3E}">
        <p14:creationId xmlns:p14="http://schemas.microsoft.com/office/powerpoint/2010/main" val="212643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we drill down into the numbers, we see that communities of color are at least 2</a:t>
            </a:r>
            <a:r>
              <a:rPr lang="en-US" b="1" baseline="0" dirty="0"/>
              <a:t> times</a:t>
            </a:r>
            <a:r>
              <a:rPr lang="en-US" b="1" dirty="0"/>
              <a:t> as likely to face all three. They are more likely to experience hunger, poverty, or the vulnerability of falling into poverty.” </a:t>
            </a:r>
            <a:r>
              <a:rPr lang="en-US" i="1" dirty="0"/>
              <a:t>(Optional: And when we account for intersectionality around gender, immigration status or status someone</a:t>
            </a:r>
            <a:r>
              <a:rPr lang="en-US" i="1" baseline="0" dirty="0"/>
              <a:t> </a:t>
            </a:r>
            <a:r>
              <a:rPr lang="en-US" i="1" dirty="0"/>
              <a:t>returning from jail or prison, then these rates can climb as high as 7 times as likely to experience hunger or poverty compared to the general population).</a:t>
            </a:r>
          </a:p>
          <a:p>
            <a:endParaRPr lang="en-US" i="1" dirty="0"/>
          </a:p>
          <a:p>
            <a:r>
              <a:rPr lang="en-US" i="1" dirty="0"/>
              <a:t>For more information on this,</a:t>
            </a:r>
            <a:r>
              <a:rPr lang="en-US" i="1" baseline="0" dirty="0"/>
              <a:t> read “Ending U.S. Hunger and Poverty by Focusing on Communities Where It’s Most Likely” available at: http://www.bread.org/sites/default/files/downloads/ending-us-hunger-marlysa-gamblin-march-2017.pdf</a:t>
            </a:r>
          </a:p>
        </p:txBody>
      </p:sp>
      <p:sp>
        <p:nvSpPr>
          <p:cNvPr id="4" name="Slide Number Placeholder 3"/>
          <p:cNvSpPr>
            <a:spLocks noGrp="1"/>
          </p:cNvSpPr>
          <p:nvPr>
            <p:ph type="sldNum" sz="quarter" idx="10"/>
          </p:nvPr>
        </p:nvSpPr>
        <p:spPr/>
        <p:txBody>
          <a:bodyPr/>
          <a:lstStyle/>
          <a:p>
            <a:fld id="{B14A3F95-BC40-4256-A751-8F79D0E7B18D}" type="slidenum">
              <a:rPr lang="en-US" smtClean="0"/>
              <a:t>7</a:t>
            </a:fld>
            <a:endParaRPr lang="en-US"/>
          </a:p>
        </p:txBody>
      </p:sp>
    </p:spTree>
    <p:extLst>
      <p:ext uri="{BB962C8B-B14F-4D97-AF65-F5344CB8AC3E}">
        <p14:creationId xmlns:p14="http://schemas.microsoft.com/office/powerpoint/2010/main" val="87551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“But why? Why are communities of color at least twice as likely to experience hunger and poverty as the general population?</a:t>
            </a:r>
          </a:p>
          <a:p>
            <a:endParaRPr lang="en-US" b="1" dirty="0"/>
          </a:p>
          <a:p>
            <a:r>
              <a:rPr lang="en-US" b="1" dirty="0"/>
              <a:t>What do folks think. Just shout it out.” </a:t>
            </a:r>
            <a:r>
              <a:rPr lang="en-US" i="1" dirty="0"/>
              <a:t>(Allow participants to respond and remember to probe them to dig deeper if they need to. After you have received a good number of responses, then repeat them back to the group). </a:t>
            </a:r>
          </a:p>
          <a:p>
            <a:endParaRPr lang="en-US" dirty="0"/>
          </a:p>
          <a:p>
            <a:r>
              <a:rPr lang="en-US" b="1" dirty="0"/>
              <a:t>“Okay, so we heard that X, X, X, X and X all contribute to why communities of color are at least twice as likely to face hunger and poverty. And I want to say, “yes!” you’re all correct!” </a:t>
            </a:r>
            <a:r>
              <a:rPr lang="en-US" i="1" dirty="0"/>
              <a:t>(Click the animation for the box to appear)</a:t>
            </a:r>
            <a:r>
              <a:rPr lang="en-US" dirty="0"/>
              <a:t>—”</a:t>
            </a:r>
            <a:r>
              <a:rPr lang="en-US" b="1" dirty="0"/>
              <a:t>All of these factors contribute to what we know as the racial wealth and income divide</a:t>
            </a:r>
            <a:r>
              <a:rPr lang="en-US" dirty="0"/>
              <a:t>.”</a:t>
            </a:r>
            <a:r>
              <a:rPr lang="en-US" baseline="0" dirty="0"/>
              <a:t> </a:t>
            </a:r>
            <a:r>
              <a:rPr lang="en-US" i="1" baseline="0" dirty="0"/>
              <a:t>(Explain how these factors contribute to the racial wealth and income divides so the group can connect the dots more). </a:t>
            </a:r>
            <a:endParaRPr lang="en-US" i="1" dirty="0"/>
          </a:p>
        </p:txBody>
      </p:sp>
      <p:sp>
        <p:nvSpPr>
          <p:cNvPr id="4" name="Slide Number Placeholder 3"/>
          <p:cNvSpPr>
            <a:spLocks noGrp="1"/>
          </p:cNvSpPr>
          <p:nvPr>
            <p:ph type="sldNum" sz="quarter" idx="10"/>
          </p:nvPr>
        </p:nvSpPr>
        <p:spPr/>
        <p:txBody>
          <a:bodyPr/>
          <a:lstStyle/>
          <a:p>
            <a:fld id="{B14A3F95-BC40-4256-A751-8F79D0E7B18D}" type="slidenum">
              <a:rPr lang="en-US" smtClean="0"/>
              <a:t>8</a:t>
            </a:fld>
            <a:endParaRPr lang="en-US"/>
          </a:p>
        </p:txBody>
      </p:sp>
    </p:spTree>
    <p:extLst>
      <p:ext uri="{BB962C8B-B14F-4D97-AF65-F5344CB8AC3E}">
        <p14:creationId xmlns:p14="http://schemas.microsoft.com/office/powerpoint/2010/main" val="130942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 you might be asking yourself,</a:t>
            </a:r>
            <a:r>
              <a:rPr lang="en-US" b="1" baseline="0" dirty="0"/>
              <a:t> ‘</a:t>
            </a:r>
            <a:r>
              <a:rPr lang="en-US" b="1" dirty="0"/>
              <a:t>What does wealth have to do with hunger or poverty, or even general inequality?’ </a:t>
            </a:r>
          </a:p>
          <a:p>
            <a:endParaRPr lang="en-US" b="1" dirty="0"/>
          </a:p>
          <a:p>
            <a:r>
              <a:rPr lang="en-US" b="1" dirty="0"/>
              <a:t>The way I like to think of wealth is as a buffer against hunger or poverty. If you have less wealth, then you are more likely to fall below the poverty line if you were to lose a job or get sick, for example. And when your income is low and you</a:t>
            </a:r>
            <a:r>
              <a:rPr lang="en-US" b="1" baseline="0" dirty="0"/>
              <a:t> are experiencing </a:t>
            </a:r>
            <a:r>
              <a:rPr lang="en-US" b="1" dirty="0"/>
              <a:t>poverty, and then you are more likely to face hunger. It is that simple. </a:t>
            </a:r>
          </a:p>
          <a:p>
            <a:endParaRPr lang="en-US" b="1" dirty="0"/>
          </a:p>
          <a:p>
            <a:r>
              <a:rPr lang="en-US" b="1" dirty="0"/>
              <a:t>So, let’s think back to when I said that Bread for the World</a:t>
            </a:r>
            <a:r>
              <a:rPr lang="en-US" b="1" baseline="0" dirty="0"/>
              <a:t> </a:t>
            </a:r>
            <a:r>
              <a:rPr lang="en-US" b="1" dirty="0"/>
              <a:t>believes it is possible to end hunger and poverty in the United States. But to do that, we must target and invest in communities that are most likely to experience hunger and poverty. To invest in communities of color and do this work both equitably</a:t>
            </a:r>
            <a:r>
              <a:rPr lang="en-US" b="1" baseline="0" dirty="0"/>
              <a:t> and effectively</a:t>
            </a:r>
            <a:r>
              <a:rPr lang="en-US" b="1" dirty="0"/>
              <a:t>, we must find solutions that get at the root causes. Why do communities of color face hunger at higher rates? To understand why this is the case, we must first understand the history of the racial wealth and income divide.”</a:t>
            </a:r>
          </a:p>
          <a:p>
            <a:endParaRPr lang="en-US" dirty="0"/>
          </a:p>
        </p:txBody>
      </p:sp>
      <p:sp>
        <p:nvSpPr>
          <p:cNvPr id="4" name="Slide Number Placeholder 3"/>
          <p:cNvSpPr>
            <a:spLocks noGrp="1"/>
          </p:cNvSpPr>
          <p:nvPr>
            <p:ph type="sldNum" sz="quarter" idx="10"/>
          </p:nvPr>
        </p:nvSpPr>
        <p:spPr/>
        <p:txBody>
          <a:bodyPr/>
          <a:lstStyle/>
          <a:p>
            <a:fld id="{B14A3F95-BC40-4256-A751-8F79D0E7B18D}" type="slidenum">
              <a:rPr lang="en-US" smtClean="0"/>
              <a:t>9</a:t>
            </a:fld>
            <a:endParaRPr lang="en-US"/>
          </a:p>
        </p:txBody>
      </p:sp>
    </p:spTree>
    <p:extLst>
      <p:ext uri="{BB962C8B-B14F-4D97-AF65-F5344CB8AC3E}">
        <p14:creationId xmlns:p14="http://schemas.microsoft.com/office/powerpoint/2010/main" val="343423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474200" cy="2387600"/>
          </a:xfrm>
          <a:noFill/>
        </p:spPr>
        <p:txBody>
          <a:bodyPr anchor="b">
            <a:normAutofit/>
          </a:bodyPr>
          <a:lstStyle>
            <a:lvl1pPr algn="l">
              <a:defRPr sz="8000" b="1" baseline="0">
                <a:solidFill>
                  <a:schemeClr val="accent2"/>
                </a:solidFill>
              </a:defRPr>
            </a:lvl1pPr>
          </a:lstStyle>
          <a:p>
            <a:r>
              <a:rPr lang="en-US" dirty="0"/>
              <a:t>The Racial Wealth Gap</a:t>
            </a:r>
          </a:p>
        </p:txBody>
      </p:sp>
      <p:sp>
        <p:nvSpPr>
          <p:cNvPr id="3" name="Subtitle 2"/>
          <p:cNvSpPr>
            <a:spLocks noGrp="1"/>
          </p:cNvSpPr>
          <p:nvPr>
            <p:ph type="subTitle" idx="1" hasCustomPrompt="1"/>
          </p:nvPr>
        </p:nvSpPr>
        <p:spPr>
          <a:xfrm>
            <a:off x="1524000" y="3602038"/>
            <a:ext cx="9144000" cy="931862"/>
          </a:xfrm>
        </p:spPr>
        <p:txBody>
          <a:bodyPr>
            <a:normAutofit/>
          </a:bodyPr>
          <a:lstStyle>
            <a:lvl1pPr marL="0" indent="0" algn="l">
              <a:buNone/>
              <a:defRPr sz="44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LEARNING SIMULATION</a:t>
            </a:r>
          </a:p>
        </p:txBody>
      </p:sp>
      <p:cxnSp>
        <p:nvCxnSpPr>
          <p:cNvPr id="8" name="Straight Connector 7"/>
          <p:cNvCxnSpPr/>
          <p:nvPr userDrawn="1"/>
        </p:nvCxnSpPr>
        <p:spPr>
          <a:xfrm>
            <a:off x="1524000" y="4195763"/>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56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341968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336304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474200" cy="2387600"/>
          </a:xfrm>
          <a:noFill/>
        </p:spPr>
        <p:txBody>
          <a:bodyPr anchor="b">
            <a:normAutofit/>
          </a:bodyPr>
          <a:lstStyle>
            <a:lvl1pPr algn="l">
              <a:defRPr sz="8000" b="1" baseline="0">
                <a:solidFill>
                  <a:schemeClr val="accent2"/>
                </a:solidFill>
              </a:defRPr>
            </a:lvl1pPr>
          </a:lstStyle>
          <a:p>
            <a:r>
              <a:rPr lang="en-US" dirty="0"/>
              <a:t>The Racial Wealth Gap</a:t>
            </a:r>
          </a:p>
        </p:txBody>
      </p:sp>
      <p:sp>
        <p:nvSpPr>
          <p:cNvPr id="3" name="Subtitle 2"/>
          <p:cNvSpPr>
            <a:spLocks noGrp="1"/>
          </p:cNvSpPr>
          <p:nvPr>
            <p:ph type="subTitle" idx="1" hasCustomPrompt="1"/>
          </p:nvPr>
        </p:nvSpPr>
        <p:spPr>
          <a:xfrm>
            <a:off x="1524000" y="3602038"/>
            <a:ext cx="9144000" cy="931862"/>
          </a:xfrm>
        </p:spPr>
        <p:txBody>
          <a:bodyPr>
            <a:normAutofit/>
          </a:bodyPr>
          <a:lstStyle>
            <a:lvl1pPr marL="0" indent="0" algn="l">
              <a:buNone/>
              <a:defRPr sz="44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LEARNING SIMULATION</a:t>
            </a:r>
          </a:p>
        </p:txBody>
      </p:sp>
      <p:cxnSp>
        <p:nvCxnSpPr>
          <p:cNvPr id="8" name="Straight Connector 7"/>
          <p:cNvCxnSpPr/>
          <p:nvPr userDrawn="1"/>
        </p:nvCxnSpPr>
        <p:spPr>
          <a:xfrm>
            <a:off x="1524000" y="4195763"/>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7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23628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2175489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308629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256909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2795650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1180394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224987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63569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466725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3940609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60310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334967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429208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274004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420971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36572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379826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4CBFC6F-C1CD-4F2A-B380-DA3EAD3B9BA9}" type="datetimeFigureOut">
              <a:rPr lang="en-US" smtClean="0"/>
              <a:t>10/26/2020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4DD578C-7E77-4489-AC6F-EA4CDDC17EF7}" type="slidenum">
              <a:rPr lang="en-US" smtClean="0"/>
              <a:t>‹#›</a:t>
            </a:fld>
            <a:endParaRPr lang="en-US"/>
          </a:p>
        </p:txBody>
      </p:sp>
    </p:spTree>
    <p:extLst>
      <p:ext uri="{BB962C8B-B14F-4D97-AF65-F5344CB8AC3E}">
        <p14:creationId xmlns:p14="http://schemas.microsoft.com/office/powerpoint/2010/main" val="39096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646237"/>
          </a:xfrm>
          <a:prstGeom prst="rect">
            <a:avLst/>
          </a:prstGeom>
          <a:solidFill>
            <a:srgbClr val="EA750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82034" y="5738019"/>
            <a:ext cx="2881490" cy="692944"/>
          </a:xfrm>
          <a:prstGeom prst="rect">
            <a:avLst/>
          </a:prstGeom>
        </p:spPr>
      </p:pic>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975108" y="5274205"/>
            <a:ext cx="3034858" cy="1189037"/>
          </a:xfrm>
          <a:prstGeom prst="rect">
            <a:avLst/>
          </a:prstGeom>
          <a:ln>
            <a:noFill/>
          </a:ln>
          <a:effectLst>
            <a:softEdge rad="112500"/>
          </a:effectLst>
        </p:spPr>
      </p:pic>
      <p:sp>
        <p:nvSpPr>
          <p:cNvPr id="10" name="Rectangle 9"/>
          <p:cNvSpPr/>
          <p:nvPr userDrawn="1"/>
        </p:nvSpPr>
        <p:spPr>
          <a:xfrm>
            <a:off x="0" y="6563254"/>
            <a:ext cx="12192000" cy="294746"/>
          </a:xfrm>
          <a:prstGeom prst="rect">
            <a:avLst/>
          </a:prstGeom>
          <a:solidFill>
            <a:srgbClr val="EA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0" y="6546321"/>
            <a:ext cx="12192000" cy="16933"/>
          </a:xfrm>
          <a:prstGeom prst="line">
            <a:avLst/>
          </a:prstGeom>
          <a:ln w="984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95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646237"/>
          </a:xfrm>
          <a:prstGeom prst="rect">
            <a:avLst/>
          </a:prstGeom>
          <a:solidFill>
            <a:srgbClr val="EA750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5100" y="5947570"/>
            <a:ext cx="2881490" cy="692944"/>
          </a:xfrm>
          <a:prstGeom prst="rect">
            <a:avLst/>
          </a:prstGeom>
        </p:spPr>
      </p:pic>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680671" y="228600"/>
            <a:ext cx="3034858" cy="1189037"/>
          </a:xfrm>
          <a:prstGeom prst="rect">
            <a:avLst/>
          </a:prstGeom>
          <a:ln>
            <a:noFill/>
          </a:ln>
          <a:effectLst>
            <a:softEdge rad="112500"/>
          </a:effectLst>
        </p:spPr>
      </p:pic>
    </p:spTree>
    <p:extLst>
      <p:ext uri="{BB962C8B-B14F-4D97-AF65-F5344CB8AC3E}">
        <p14:creationId xmlns:p14="http://schemas.microsoft.com/office/powerpoint/2010/main" val="2905450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48">
          <p15:clr>
            <a:srgbClr val="F26B43"/>
          </p15:clr>
        </p15:guide>
        <p15:guide id="2" pos="75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Racial Wealth Gap</a:t>
            </a:r>
          </a:p>
        </p:txBody>
      </p:sp>
      <p:sp>
        <p:nvSpPr>
          <p:cNvPr id="3" name="Subtitle 2"/>
          <p:cNvSpPr>
            <a:spLocks noGrp="1"/>
          </p:cNvSpPr>
          <p:nvPr>
            <p:ph type="subTitle" idx="1"/>
          </p:nvPr>
        </p:nvSpPr>
        <p:spPr/>
        <p:txBody>
          <a:bodyPr/>
          <a:lstStyle/>
          <a:p>
            <a:r>
              <a:rPr lang="en-US" dirty="0"/>
              <a:t>LEARNING SIMULATION</a:t>
            </a:r>
          </a:p>
        </p:txBody>
      </p:sp>
    </p:spTree>
    <p:extLst>
      <p:ext uri="{BB962C8B-B14F-4D97-AF65-F5344CB8AC3E}">
        <p14:creationId xmlns:p14="http://schemas.microsoft.com/office/powerpoint/2010/main" val="149026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Goals</a:t>
            </a:r>
          </a:p>
        </p:txBody>
      </p:sp>
      <p:sp>
        <p:nvSpPr>
          <p:cNvPr id="4" name="Content Placeholder 2"/>
          <p:cNvSpPr>
            <a:spLocks noGrp="1"/>
          </p:cNvSpPr>
          <p:nvPr>
            <p:ph idx="1"/>
          </p:nvPr>
        </p:nvSpPr>
        <p:spPr>
          <a:xfrm>
            <a:off x="488950" y="1993901"/>
            <a:ext cx="11214100" cy="4076699"/>
          </a:xfrm>
        </p:spPr>
        <p:txBody>
          <a:bodyPr>
            <a:normAutofit fontScale="92500" lnSpcReduction="10000"/>
          </a:bodyPr>
          <a:lstStyle/>
          <a:p>
            <a:pPr marL="0" indent="0">
              <a:buNone/>
            </a:pPr>
            <a:r>
              <a:rPr lang="en-US" sz="3200" b="1" i="1" dirty="0">
                <a:solidFill>
                  <a:srgbClr val="482400"/>
                </a:solidFill>
              </a:rPr>
              <a:t>Gain a better understanding of the racial wealth, income, and hunger gap, so that we can…..</a:t>
            </a:r>
          </a:p>
          <a:p>
            <a:pPr marL="0" indent="0">
              <a:buNone/>
            </a:pPr>
            <a:endParaRPr lang="en-US" sz="400" dirty="0">
              <a:solidFill>
                <a:schemeClr val="accent1">
                  <a:lumMod val="75000"/>
                </a:schemeClr>
              </a:solidFill>
            </a:endParaRPr>
          </a:p>
          <a:p>
            <a:pPr lvl="1">
              <a:buFont typeface="Wingdings" panose="05000000000000000000" pitchFamily="2" charset="2"/>
              <a:buChar char="§"/>
            </a:pPr>
            <a:r>
              <a:rPr lang="en-US" sz="2600" dirty="0">
                <a:solidFill>
                  <a:schemeClr val="bg2">
                    <a:lumMod val="50000"/>
                  </a:schemeClr>
                </a:solidFill>
              </a:rPr>
              <a:t>Understand why racial equity is important to address structural inequality</a:t>
            </a:r>
          </a:p>
          <a:p>
            <a:pPr marL="457200" lvl="1" indent="0">
              <a:buNone/>
            </a:pPr>
            <a:endParaRPr lang="en-US" sz="800" dirty="0">
              <a:solidFill>
                <a:schemeClr val="bg2">
                  <a:lumMod val="50000"/>
                </a:schemeClr>
              </a:solidFill>
            </a:endParaRPr>
          </a:p>
          <a:p>
            <a:pPr lvl="1">
              <a:buFont typeface="Wingdings" panose="05000000000000000000" pitchFamily="2" charset="2"/>
              <a:buChar char="§"/>
            </a:pPr>
            <a:r>
              <a:rPr lang="en-US" sz="2600" dirty="0">
                <a:solidFill>
                  <a:schemeClr val="bg2">
                    <a:lumMod val="50000"/>
                  </a:schemeClr>
                </a:solidFill>
              </a:rPr>
              <a:t>Discuss racial equity within our organizations, congregations, and/or communities</a:t>
            </a:r>
          </a:p>
          <a:p>
            <a:pPr marL="201168" lvl="1" indent="0">
              <a:buNone/>
            </a:pPr>
            <a:endParaRPr lang="en-US" sz="800" dirty="0">
              <a:solidFill>
                <a:schemeClr val="bg2">
                  <a:lumMod val="50000"/>
                </a:schemeClr>
              </a:solidFill>
            </a:endParaRPr>
          </a:p>
          <a:p>
            <a:pPr lvl="1">
              <a:buFont typeface="Wingdings" panose="05000000000000000000" pitchFamily="2" charset="2"/>
              <a:buChar char="§"/>
            </a:pPr>
            <a:r>
              <a:rPr lang="en-US" sz="2600" dirty="0">
                <a:solidFill>
                  <a:schemeClr val="bg2">
                    <a:lumMod val="50000"/>
                  </a:schemeClr>
                </a:solidFill>
              </a:rPr>
              <a:t>Incorporate a racial equity lens into our daily work, life, worship, policies, practices, advocacy, etc.</a:t>
            </a:r>
          </a:p>
          <a:p>
            <a:pPr marL="201168" lvl="1" indent="0">
              <a:buNone/>
            </a:pPr>
            <a:endParaRPr lang="en-US" sz="800" dirty="0">
              <a:solidFill>
                <a:schemeClr val="bg2">
                  <a:lumMod val="50000"/>
                </a:schemeClr>
              </a:solidFill>
            </a:endParaRPr>
          </a:p>
          <a:p>
            <a:pPr lvl="1">
              <a:buFont typeface="Wingdings" panose="05000000000000000000" pitchFamily="2" charset="2"/>
              <a:buChar char="§"/>
            </a:pPr>
            <a:r>
              <a:rPr lang="en-US" sz="2600" dirty="0">
                <a:solidFill>
                  <a:schemeClr val="bg2">
                    <a:lumMod val="50000"/>
                  </a:schemeClr>
                </a:solidFill>
              </a:rPr>
              <a:t>Feel more comfortable explaining the importance of </a:t>
            </a:r>
          </a:p>
          <a:p>
            <a:pPr marL="457200" lvl="1" indent="0">
              <a:buNone/>
            </a:pPr>
            <a:r>
              <a:rPr lang="en-US" sz="2600" dirty="0">
                <a:solidFill>
                  <a:schemeClr val="bg2">
                    <a:lumMod val="50000"/>
                  </a:schemeClr>
                </a:solidFill>
              </a:rPr>
              <a:t>    applying a racial equity lens when working to end </a:t>
            </a:r>
          </a:p>
          <a:p>
            <a:pPr marL="457200" lvl="1" indent="0">
              <a:buNone/>
            </a:pPr>
            <a:r>
              <a:rPr lang="en-US" sz="2600" dirty="0">
                <a:solidFill>
                  <a:schemeClr val="bg2">
                    <a:lumMod val="50000"/>
                  </a:schemeClr>
                </a:solidFill>
              </a:rPr>
              <a:t>    hunger or poverty or achieve goals in other issue areas.</a:t>
            </a:r>
            <a:endParaRPr lang="en-US" sz="2200" dirty="0">
              <a:solidFill>
                <a:schemeClr val="bg2">
                  <a:lumMod val="50000"/>
                </a:schemeClr>
              </a:solidFill>
            </a:endParaRPr>
          </a:p>
        </p:txBody>
      </p:sp>
    </p:spTree>
    <p:extLst>
      <p:ext uri="{BB962C8B-B14F-4D97-AF65-F5344CB8AC3E}">
        <p14:creationId xmlns:p14="http://schemas.microsoft.com/office/powerpoint/2010/main" val="49074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Racial Wealth Gap Learning Simulation</a:t>
            </a:r>
          </a:p>
        </p:txBody>
      </p:sp>
      <p:sp>
        <p:nvSpPr>
          <p:cNvPr id="4" name="Content Placeholder 2"/>
          <p:cNvSpPr>
            <a:spLocks noGrp="1"/>
          </p:cNvSpPr>
          <p:nvPr>
            <p:ph idx="1"/>
          </p:nvPr>
        </p:nvSpPr>
        <p:spPr>
          <a:xfrm>
            <a:off x="0" y="1646239"/>
            <a:ext cx="12090400" cy="4487861"/>
          </a:xfrm>
        </p:spPr>
        <p:txBody>
          <a:bodyPr>
            <a:noAutofit/>
          </a:bodyPr>
          <a:lstStyle/>
          <a:p>
            <a:pPr marL="0" indent="0">
              <a:buNone/>
            </a:pPr>
            <a:r>
              <a:rPr lang="en-US" sz="3200" b="1" dirty="0">
                <a:solidFill>
                  <a:srgbClr val="482400"/>
                </a:solidFill>
              </a:rPr>
              <a:t>INSTRUCTIONS</a:t>
            </a:r>
            <a:endParaRPr lang="en-US" sz="2400" b="1" dirty="0">
              <a:solidFill>
                <a:srgbClr val="482400"/>
              </a:solidFill>
            </a:endParaRPr>
          </a:p>
          <a:p>
            <a:pPr marL="0" indent="0">
              <a:buNone/>
            </a:pPr>
            <a:r>
              <a:rPr lang="en-US" sz="2200" dirty="0">
                <a:solidFill>
                  <a:schemeClr val="bg2">
                    <a:lumMod val="25000"/>
                  </a:schemeClr>
                </a:solidFill>
              </a:rPr>
              <a:t>Each team should have 4 - 8 participants. Each team receives an envelope and each person blindly selects a card from it. Half of the participants will receive “white participant” cards and the other half will receive “black participant” cards. </a:t>
            </a:r>
            <a:r>
              <a:rPr lang="en-US" sz="2200" i="1" dirty="0">
                <a:solidFill>
                  <a:schemeClr val="bg2">
                    <a:lumMod val="25000"/>
                  </a:schemeClr>
                </a:solidFill>
              </a:rPr>
              <a:t>In cases where this is possible, please trade cards so that each player has a participant card different from his or her own racial identity.</a:t>
            </a:r>
            <a:r>
              <a:rPr lang="en-US" sz="2200" dirty="0">
                <a:solidFill>
                  <a:schemeClr val="bg2">
                    <a:lumMod val="25000"/>
                  </a:schemeClr>
                </a:solidFill>
              </a:rPr>
              <a:t> </a:t>
            </a:r>
          </a:p>
          <a:p>
            <a:pPr marL="0" indent="0">
              <a:buNone/>
            </a:pPr>
            <a:r>
              <a:rPr lang="en-US" sz="2200" dirty="0">
                <a:solidFill>
                  <a:schemeClr val="bg2">
                    <a:lumMod val="25000"/>
                  </a:schemeClr>
                </a:solidFill>
              </a:rPr>
              <a:t>There are three action cards (“money,” “land,” and “opportunity lost”) and 13 policy cards. Starting with a “white participant,” you will take turns picking up a policy card, reading the card to the group, and then reading the action(s) on the card for players to carry out. The person reading should pause so that everyone can carry out their action(s). Everyone will gain or lose one, two, or all three cards in each round.  </a:t>
            </a:r>
          </a:p>
          <a:p>
            <a:pPr marL="0" indent="0">
              <a:buNone/>
            </a:pPr>
            <a:r>
              <a:rPr lang="en-US" sz="2200" dirty="0">
                <a:solidFill>
                  <a:schemeClr val="bg2">
                    <a:lumMod val="25000"/>
                  </a:schemeClr>
                </a:solidFill>
              </a:rPr>
              <a:t>At the end, count how many money, land, &amp; opportunity lost cards each person has.</a:t>
            </a:r>
          </a:p>
        </p:txBody>
      </p:sp>
    </p:spTree>
    <p:extLst>
      <p:ext uri="{BB962C8B-B14F-4D97-AF65-F5344CB8AC3E}">
        <p14:creationId xmlns:p14="http://schemas.microsoft.com/office/powerpoint/2010/main" val="192134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Racial Wealth Gap</a:t>
            </a:r>
          </a:p>
        </p:txBody>
      </p:sp>
      <p:sp>
        <p:nvSpPr>
          <p:cNvPr id="3" name="Content Placeholder 2"/>
          <p:cNvSpPr>
            <a:spLocks noGrp="1"/>
          </p:cNvSpPr>
          <p:nvPr>
            <p:ph idx="1"/>
          </p:nvPr>
        </p:nvSpPr>
        <p:spPr>
          <a:xfrm>
            <a:off x="635000" y="2854325"/>
            <a:ext cx="10515600" cy="1387475"/>
          </a:xfrm>
        </p:spPr>
        <p:txBody>
          <a:bodyPr>
            <a:noAutofit/>
          </a:bodyPr>
          <a:lstStyle/>
          <a:p>
            <a:pPr marL="0" indent="0" algn="ctr">
              <a:buNone/>
            </a:pPr>
            <a:r>
              <a:rPr lang="en-US" sz="5400" b="1" dirty="0">
                <a:solidFill>
                  <a:schemeClr val="bg2">
                    <a:lumMod val="25000"/>
                  </a:schemeClr>
                </a:solidFill>
              </a:rPr>
              <a:t>How many money cards did everyone end up with?</a:t>
            </a:r>
          </a:p>
        </p:txBody>
      </p:sp>
    </p:spTree>
    <p:extLst>
      <p:ext uri="{BB962C8B-B14F-4D97-AF65-F5344CB8AC3E}">
        <p14:creationId xmlns:p14="http://schemas.microsoft.com/office/powerpoint/2010/main" val="310375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Racial Wealth Gap</a:t>
            </a:r>
          </a:p>
        </p:txBody>
      </p:sp>
      <p:graphicFrame>
        <p:nvGraphicFramePr>
          <p:cNvPr id="4" name="Content Placeholder 3">
            <a:extLst>
              <a:ext uri="{FF2B5EF4-FFF2-40B4-BE49-F238E27FC236}">
                <a16:creationId xmlns:a16="http://schemas.microsoft.com/office/drawing/2014/main" id="{7E8B3BE1-1294-4D47-81A0-ED5466319315}"/>
              </a:ext>
            </a:extLst>
          </p:cNvPr>
          <p:cNvGraphicFramePr>
            <a:graphicFrameLocks noGrp="1"/>
          </p:cNvGraphicFramePr>
          <p:nvPr>
            <p:ph idx="1"/>
            <p:extLst>
              <p:ext uri="{D42A27DB-BD31-4B8C-83A1-F6EECF244321}">
                <p14:modId xmlns:p14="http://schemas.microsoft.com/office/powerpoint/2010/main" val="2026508779"/>
              </p:ext>
            </p:extLst>
          </p:nvPr>
        </p:nvGraphicFramePr>
        <p:xfrm>
          <a:off x="330200" y="1646238"/>
          <a:ext cx="10871200" cy="3484562"/>
        </p:xfrm>
        <a:graphic>
          <a:graphicData uri="http://schemas.openxmlformats.org/drawingml/2006/chart">
            <c:chart xmlns:c="http://schemas.openxmlformats.org/drawingml/2006/chart" xmlns:r="http://schemas.openxmlformats.org/officeDocument/2006/relationships" r:id="rId3"/>
          </a:graphicData>
        </a:graphic>
      </p:graphicFrame>
      <p:sp>
        <p:nvSpPr>
          <p:cNvPr id="5" name="Right Brace 4"/>
          <p:cNvSpPr/>
          <p:nvPr/>
        </p:nvSpPr>
        <p:spPr>
          <a:xfrm>
            <a:off x="4792961" y="2625168"/>
            <a:ext cx="744239" cy="1628302"/>
          </a:xfrm>
          <a:prstGeom prst="righ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862242" y="3116153"/>
            <a:ext cx="2507057" cy="646331"/>
          </a:xfrm>
          <a:prstGeom prst="rect">
            <a:avLst/>
          </a:prstGeom>
          <a:noFill/>
        </p:spPr>
        <p:txBody>
          <a:bodyPr wrap="square" rtlCol="0">
            <a:spAutoFit/>
          </a:bodyPr>
          <a:lstStyle/>
          <a:p>
            <a:r>
              <a:rPr lang="en-US" sz="3600" b="1" dirty="0">
                <a:solidFill>
                  <a:srgbClr val="C00000"/>
                </a:solidFill>
              </a:rPr>
              <a:t>13:1 Ratio</a:t>
            </a:r>
          </a:p>
        </p:txBody>
      </p:sp>
      <p:sp>
        <p:nvSpPr>
          <p:cNvPr id="8" name="TextBox 7"/>
          <p:cNvSpPr txBox="1"/>
          <p:nvPr/>
        </p:nvSpPr>
        <p:spPr>
          <a:xfrm>
            <a:off x="330200" y="5325956"/>
            <a:ext cx="7264400" cy="307777"/>
          </a:xfrm>
          <a:prstGeom prst="rect">
            <a:avLst/>
          </a:prstGeom>
          <a:noFill/>
        </p:spPr>
        <p:txBody>
          <a:bodyPr wrap="square" rtlCol="0">
            <a:spAutoFit/>
          </a:bodyPr>
          <a:lstStyle/>
          <a:p>
            <a:r>
              <a:rPr lang="en-US" sz="1400" i="1" dirty="0"/>
              <a:t>Source: http://www.pewresearch.org/fact-tank/2014/12/12/racial-wealth-gaps-great-recession/</a:t>
            </a:r>
            <a:r>
              <a:rPr lang="en-US" sz="1400" dirty="0"/>
              <a:t> </a:t>
            </a:r>
          </a:p>
        </p:txBody>
      </p:sp>
      <p:sp>
        <p:nvSpPr>
          <p:cNvPr id="9" name="TextBox 8"/>
          <p:cNvSpPr txBox="1"/>
          <p:nvPr/>
        </p:nvSpPr>
        <p:spPr>
          <a:xfrm>
            <a:off x="5120655" y="2110287"/>
            <a:ext cx="1950690" cy="307777"/>
          </a:xfrm>
          <a:prstGeom prst="rect">
            <a:avLst/>
          </a:prstGeom>
          <a:noFill/>
        </p:spPr>
        <p:txBody>
          <a:bodyPr wrap="square" rtlCol="0">
            <a:spAutoFit/>
          </a:bodyPr>
          <a:lstStyle/>
          <a:p>
            <a:r>
              <a:rPr lang="en-US" sz="1400" dirty="0">
                <a:solidFill>
                  <a:schemeClr val="bg2">
                    <a:lumMod val="25000"/>
                  </a:schemeClr>
                </a:solidFill>
              </a:rPr>
              <a:t>(In 2013 Dollars)</a:t>
            </a:r>
          </a:p>
        </p:txBody>
      </p:sp>
    </p:spTree>
    <p:extLst>
      <p:ext uri="{BB962C8B-B14F-4D97-AF65-F5344CB8AC3E}">
        <p14:creationId xmlns:p14="http://schemas.microsoft.com/office/powerpoint/2010/main" val="82616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Racial Wealth Gap!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9596508"/>
              </p:ext>
            </p:extLst>
          </p:nvPr>
        </p:nvGraphicFramePr>
        <p:xfrm>
          <a:off x="571500" y="2076152"/>
          <a:ext cx="10515600" cy="33559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839031" y="1646238"/>
            <a:ext cx="9027161" cy="461665"/>
          </a:xfrm>
          <a:prstGeom prst="rect">
            <a:avLst/>
          </a:prstGeom>
          <a:noFill/>
        </p:spPr>
        <p:txBody>
          <a:bodyPr wrap="square" rtlCol="0">
            <a:spAutoFit/>
          </a:bodyPr>
          <a:lstStyle/>
          <a:p>
            <a:pPr algn="ctr"/>
            <a:r>
              <a:rPr lang="en-US" sz="2400" b="1" dirty="0">
                <a:solidFill>
                  <a:schemeClr val="bg2">
                    <a:lumMod val="25000"/>
                  </a:schemeClr>
                </a:solidFill>
              </a:rPr>
              <a:t>Median Net Worth Among Households Living Near the Poverty Line</a:t>
            </a:r>
          </a:p>
        </p:txBody>
      </p:sp>
      <p:sp>
        <p:nvSpPr>
          <p:cNvPr id="6" name="TextBox 1">
            <a:extLst>
              <a:ext uri="{FF2B5EF4-FFF2-40B4-BE49-F238E27FC236}">
                <a16:creationId xmlns:a16="http://schemas.microsoft.com/office/drawing/2014/main" id="{2F84E27A-6581-4347-8582-135F717AB8E4}"/>
              </a:ext>
            </a:extLst>
          </p:cNvPr>
          <p:cNvSpPr txBox="1"/>
          <p:nvPr/>
        </p:nvSpPr>
        <p:spPr>
          <a:xfrm>
            <a:off x="3252477" y="2152352"/>
            <a:ext cx="1090923" cy="41375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solidFill>
                  <a:schemeClr val="bg2">
                    <a:lumMod val="25000"/>
                  </a:schemeClr>
                </a:solidFill>
              </a:rPr>
              <a:t>$18,000</a:t>
            </a:r>
          </a:p>
        </p:txBody>
      </p:sp>
      <p:sp>
        <p:nvSpPr>
          <p:cNvPr id="7" name="TextBox 1">
            <a:extLst>
              <a:ext uri="{FF2B5EF4-FFF2-40B4-BE49-F238E27FC236}">
                <a16:creationId xmlns:a16="http://schemas.microsoft.com/office/drawing/2014/main" id="{2F84E27A-6581-4347-8582-135F717AB8E4}"/>
              </a:ext>
            </a:extLst>
          </p:cNvPr>
          <p:cNvSpPr txBox="1"/>
          <p:nvPr/>
        </p:nvSpPr>
        <p:spPr>
          <a:xfrm>
            <a:off x="8294377" y="4438352"/>
            <a:ext cx="443223" cy="41375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solidFill>
                  <a:schemeClr val="bg2">
                    <a:lumMod val="25000"/>
                  </a:schemeClr>
                </a:solidFill>
              </a:rPr>
              <a:t>$0</a:t>
            </a:r>
          </a:p>
        </p:txBody>
      </p:sp>
      <p:sp>
        <p:nvSpPr>
          <p:cNvPr id="8" name="Right Brace 7"/>
          <p:cNvSpPr/>
          <p:nvPr/>
        </p:nvSpPr>
        <p:spPr>
          <a:xfrm>
            <a:off x="4725062" y="2703404"/>
            <a:ext cx="744239" cy="1941826"/>
          </a:xfrm>
          <a:prstGeom prst="righ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829300" y="3351151"/>
            <a:ext cx="3688079" cy="646331"/>
          </a:xfrm>
          <a:prstGeom prst="rect">
            <a:avLst/>
          </a:prstGeom>
          <a:noFill/>
        </p:spPr>
        <p:txBody>
          <a:bodyPr wrap="square" rtlCol="0">
            <a:spAutoFit/>
          </a:bodyPr>
          <a:lstStyle/>
          <a:p>
            <a:r>
              <a:rPr lang="en-US" sz="3600" b="1" dirty="0">
                <a:solidFill>
                  <a:srgbClr val="C00000"/>
                </a:solidFill>
              </a:rPr>
              <a:t>18,000:0 Ratio</a:t>
            </a:r>
          </a:p>
        </p:txBody>
      </p:sp>
      <p:sp>
        <p:nvSpPr>
          <p:cNvPr id="10" name="TextBox 9"/>
          <p:cNvSpPr txBox="1"/>
          <p:nvPr/>
        </p:nvSpPr>
        <p:spPr>
          <a:xfrm>
            <a:off x="571500" y="5456244"/>
            <a:ext cx="8685494" cy="246221"/>
          </a:xfrm>
          <a:prstGeom prst="rect">
            <a:avLst/>
          </a:prstGeom>
          <a:noFill/>
        </p:spPr>
        <p:txBody>
          <a:bodyPr wrap="square" rtlCol="0">
            <a:spAutoFit/>
          </a:bodyPr>
          <a:lstStyle/>
          <a:p>
            <a:r>
              <a:rPr lang="en-US" sz="1000" i="1" dirty="0"/>
              <a:t>Source: https://socialequity.duke.edu/sites/socialequity.duke.edu/files/site-images/FINAL%20 COMPLETE%20REPORT_.pdf4 U.S. Federal Poverty Guidelines Used</a:t>
            </a:r>
          </a:p>
        </p:txBody>
      </p:sp>
    </p:spTree>
    <p:extLst>
      <p:ext uri="{BB962C8B-B14F-4D97-AF65-F5344CB8AC3E}">
        <p14:creationId xmlns:p14="http://schemas.microsoft.com/office/powerpoint/2010/main" val="384611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Racial Wealth Gap Learning Simulation</a:t>
            </a:r>
          </a:p>
        </p:txBody>
      </p:sp>
      <p:sp>
        <p:nvSpPr>
          <p:cNvPr id="4" name="Content Placeholder 2"/>
          <p:cNvSpPr>
            <a:spLocks noGrp="1"/>
          </p:cNvSpPr>
          <p:nvPr>
            <p:ph idx="1"/>
          </p:nvPr>
        </p:nvSpPr>
        <p:spPr>
          <a:xfrm>
            <a:off x="482600" y="1811339"/>
            <a:ext cx="11226800" cy="3763962"/>
          </a:xfrm>
        </p:spPr>
        <p:txBody>
          <a:bodyPr>
            <a:noAutofit/>
          </a:bodyPr>
          <a:lstStyle/>
          <a:p>
            <a:endParaRPr lang="en-US" sz="100" dirty="0">
              <a:solidFill>
                <a:schemeClr val="accent1"/>
              </a:solidFill>
            </a:endParaRPr>
          </a:p>
          <a:p>
            <a:pPr marL="0" indent="0">
              <a:buNone/>
            </a:pPr>
            <a:r>
              <a:rPr lang="en-US" sz="2400" dirty="0">
                <a:solidFill>
                  <a:schemeClr val="bg2">
                    <a:lumMod val="25000"/>
                  </a:schemeClr>
                </a:solidFill>
              </a:rPr>
              <a:t>1. What </a:t>
            </a:r>
            <a:r>
              <a:rPr lang="en-US" sz="2400" b="1" i="1" dirty="0">
                <a:solidFill>
                  <a:schemeClr val="accent2"/>
                </a:solidFill>
              </a:rPr>
              <a:t>did you learn </a:t>
            </a:r>
            <a:r>
              <a:rPr lang="en-US" sz="2400" dirty="0">
                <a:solidFill>
                  <a:schemeClr val="bg2">
                    <a:lumMod val="25000"/>
                  </a:schemeClr>
                </a:solidFill>
              </a:rPr>
              <a:t>that you didn’t know before?</a:t>
            </a:r>
          </a:p>
          <a:p>
            <a:pPr marL="0" indent="0">
              <a:buNone/>
            </a:pPr>
            <a:r>
              <a:rPr lang="en-US" sz="2400" dirty="0">
                <a:solidFill>
                  <a:schemeClr val="bg2">
                    <a:lumMod val="25000"/>
                  </a:schemeClr>
                </a:solidFill>
              </a:rPr>
              <a:t>2. What </a:t>
            </a:r>
            <a:r>
              <a:rPr lang="en-US" sz="2400" b="1" i="1" dirty="0">
                <a:solidFill>
                  <a:schemeClr val="accent2"/>
                </a:solidFill>
              </a:rPr>
              <a:t>trends did you see </a:t>
            </a:r>
            <a:r>
              <a:rPr lang="en-US" sz="2400" dirty="0">
                <a:solidFill>
                  <a:schemeClr val="bg2">
                    <a:lumMod val="25000"/>
                  </a:schemeClr>
                </a:solidFill>
              </a:rPr>
              <a:t>in this simulation?</a:t>
            </a:r>
          </a:p>
          <a:p>
            <a:pPr marL="0" indent="0">
              <a:buNone/>
            </a:pPr>
            <a:r>
              <a:rPr lang="en-US" sz="2400" dirty="0">
                <a:solidFill>
                  <a:schemeClr val="bg2">
                    <a:lumMod val="25000"/>
                  </a:schemeClr>
                </a:solidFill>
              </a:rPr>
              <a:t>3. How do you see the racial wealth and income divides play out </a:t>
            </a:r>
            <a:r>
              <a:rPr lang="en-US" sz="2400" b="1" i="1" dirty="0">
                <a:solidFill>
                  <a:schemeClr val="accent2"/>
                </a:solidFill>
              </a:rPr>
              <a:t>in your own communities</a:t>
            </a:r>
            <a:r>
              <a:rPr lang="en-US" sz="2400" dirty="0">
                <a:solidFill>
                  <a:schemeClr val="bg2">
                    <a:lumMod val="25000"/>
                  </a:schemeClr>
                </a:solidFill>
              </a:rPr>
              <a:t>?</a:t>
            </a:r>
            <a:endParaRPr lang="en-US" sz="100" dirty="0">
              <a:solidFill>
                <a:schemeClr val="accent1"/>
              </a:solidFill>
            </a:endParaRPr>
          </a:p>
          <a:p>
            <a:pPr marL="0" indent="0">
              <a:buNone/>
            </a:pPr>
            <a:r>
              <a:rPr lang="en-US" sz="2400" dirty="0">
                <a:solidFill>
                  <a:schemeClr val="bg2">
                    <a:lumMod val="25000"/>
                  </a:schemeClr>
                </a:solidFill>
              </a:rPr>
              <a:t>4. </a:t>
            </a:r>
            <a:r>
              <a:rPr lang="en-US" sz="2400" b="1" i="1" dirty="0">
                <a:solidFill>
                  <a:schemeClr val="accent2"/>
                </a:solidFill>
              </a:rPr>
              <a:t>How does this impact your work</a:t>
            </a:r>
            <a:r>
              <a:rPr lang="en-US" sz="2400" dirty="0">
                <a:solidFill>
                  <a:schemeClr val="accent1"/>
                </a:solidFill>
              </a:rPr>
              <a:t> </a:t>
            </a:r>
            <a:r>
              <a:rPr lang="en-US" sz="2400" dirty="0">
                <a:solidFill>
                  <a:schemeClr val="bg2">
                    <a:lumMod val="25000"/>
                  </a:schemeClr>
                </a:solidFill>
              </a:rPr>
              <a:t>to end hunger/poverty or engage in other work in your community?</a:t>
            </a:r>
            <a:endParaRPr lang="en-US" sz="100" dirty="0">
              <a:solidFill>
                <a:schemeClr val="accent1"/>
              </a:solidFill>
            </a:endParaRPr>
          </a:p>
          <a:p>
            <a:pPr marL="0" indent="0">
              <a:buNone/>
            </a:pPr>
            <a:r>
              <a:rPr lang="en-US" sz="2400" dirty="0">
                <a:solidFill>
                  <a:schemeClr val="bg2">
                    <a:lumMod val="25000"/>
                  </a:schemeClr>
                </a:solidFill>
              </a:rPr>
              <a:t>5. What did you learn about the importance of </a:t>
            </a:r>
            <a:r>
              <a:rPr lang="en-US" sz="2400" b="1" i="1" dirty="0">
                <a:solidFill>
                  <a:schemeClr val="accent2"/>
                </a:solidFill>
              </a:rPr>
              <a:t>racial equity?</a:t>
            </a:r>
            <a:endParaRPr lang="en-US" sz="2400" dirty="0">
              <a:solidFill>
                <a:schemeClr val="bg2">
                  <a:lumMod val="25000"/>
                </a:schemeClr>
              </a:solidFill>
            </a:endParaRPr>
          </a:p>
          <a:p>
            <a:pPr marL="0" indent="0">
              <a:buNone/>
            </a:pPr>
            <a:r>
              <a:rPr lang="en-US" sz="2400" dirty="0">
                <a:solidFill>
                  <a:schemeClr val="bg2">
                    <a:lumMod val="25000"/>
                  </a:schemeClr>
                </a:solidFill>
              </a:rPr>
              <a:t>6. </a:t>
            </a:r>
            <a:r>
              <a:rPr lang="en-US" sz="2400" b="1" i="1" dirty="0">
                <a:solidFill>
                  <a:schemeClr val="accent2"/>
                </a:solidFill>
              </a:rPr>
              <a:t>How can you incorporate </a:t>
            </a:r>
            <a:r>
              <a:rPr lang="en-US" sz="2400" dirty="0">
                <a:solidFill>
                  <a:schemeClr val="bg2">
                    <a:lumMod val="25000"/>
                  </a:schemeClr>
                </a:solidFill>
              </a:rPr>
              <a:t>a racial equity lens into your daily work, life, worship, policies, practices, advocacy, etc.?</a:t>
            </a:r>
          </a:p>
        </p:txBody>
      </p:sp>
    </p:spTree>
    <p:extLst>
      <p:ext uri="{BB962C8B-B14F-4D97-AF65-F5344CB8AC3E}">
        <p14:creationId xmlns:p14="http://schemas.microsoft.com/office/powerpoint/2010/main" val="2608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Racial Wealth Gap Learning Simulation</a:t>
            </a:r>
          </a:p>
        </p:txBody>
      </p:sp>
      <p:sp>
        <p:nvSpPr>
          <p:cNvPr id="3" name="Content Placeholder 2"/>
          <p:cNvSpPr>
            <a:spLocks noGrp="1"/>
          </p:cNvSpPr>
          <p:nvPr>
            <p:ph idx="1"/>
          </p:nvPr>
        </p:nvSpPr>
        <p:spPr>
          <a:xfrm>
            <a:off x="711200" y="2159000"/>
            <a:ext cx="10515600" cy="2781299"/>
          </a:xfrm>
        </p:spPr>
        <p:txBody>
          <a:bodyPr>
            <a:normAutofit/>
          </a:bodyPr>
          <a:lstStyle/>
          <a:p>
            <a:pPr marL="0" indent="0" algn="ctr">
              <a:buNone/>
            </a:pPr>
            <a:r>
              <a:rPr lang="en-US" sz="5400" b="1" dirty="0">
                <a:solidFill>
                  <a:schemeClr val="bg2">
                    <a:lumMod val="25000"/>
                  </a:schemeClr>
                </a:solidFill>
              </a:rPr>
              <a:t>Want to access the simulation? </a:t>
            </a:r>
          </a:p>
          <a:p>
            <a:pPr marL="0" indent="0" algn="ctr">
              <a:buNone/>
            </a:pPr>
            <a:r>
              <a:rPr lang="en-US" sz="4000" b="1" dirty="0">
                <a:solidFill>
                  <a:srgbClr val="EA7500"/>
                </a:solidFill>
              </a:rPr>
              <a:t>Go to bread.org/simulation</a:t>
            </a:r>
          </a:p>
          <a:p>
            <a:pPr marL="0" indent="0">
              <a:buNone/>
            </a:pPr>
            <a:endParaRPr lang="en-US" b="1" dirty="0">
              <a:solidFill>
                <a:schemeClr val="accent1"/>
              </a:solidFill>
            </a:endParaRPr>
          </a:p>
          <a:p>
            <a:pPr marL="0" indent="0" algn="ctr">
              <a:buNone/>
            </a:pPr>
            <a:r>
              <a:rPr lang="en-US" b="1" i="1" dirty="0">
                <a:solidFill>
                  <a:schemeClr val="accent3">
                    <a:lumMod val="75000"/>
                  </a:schemeClr>
                </a:solidFill>
              </a:rPr>
              <a:t>Let’s stay in contact! Feel free to email at [your email]</a:t>
            </a:r>
            <a:endParaRPr lang="en-US" i="1" dirty="0">
              <a:solidFill>
                <a:schemeClr val="accent3">
                  <a:lumMod val="75000"/>
                </a:schemeClr>
              </a:solidFill>
            </a:endParaRPr>
          </a:p>
        </p:txBody>
      </p:sp>
    </p:spTree>
    <p:extLst>
      <p:ext uri="{BB962C8B-B14F-4D97-AF65-F5344CB8AC3E}">
        <p14:creationId xmlns:p14="http://schemas.microsoft.com/office/powerpoint/2010/main" val="47373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roadmap	</a:t>
            </a:r>
          </a:p>
        </p:txBody>
      </p:sp>
      <p:sp>
        <p:nvSpPr>
          <p:cNvPr id="3" name="Content Placeholder 2"/>
          <p:cNvSpPr>
            <a:spLocks noGrp="1"/>
          </p:cNvSpPr>
          <p:nvPr>
            <p:ph idx="1"/>
          </p:nvPr>
        </p:nvSpPr>
        <p:spPr>
          <a:xfrm>
            <a:off x="838200" y="1825625"/>
            <a:ext cx="10515600" cy="3457575"/>
          </a:xfrm>
        </p:spPr>
        <p:txBody>
          <a:bodyPr>
            <a:normAutofit fontScale="92500" lnSpcReduction="20000"/>
          </a:bodyPr>
          <a:lstStyle/>
          <a:p>
            <a:r>
              <a:rPr lang="en-US" sz="4400" dirty="0">
                <a:solidFill>
                  <a:schemeClr val="accent3">
                    <a:lumMod val="75000"/>
                  </a:schemeClr>
                </a:solidFill>
              </a:rPr>
              <a:t>Who is Bread for the World?</a:t>
            </a:r>
          </a:p>
          <a:p>
            <a:pPr marL="0" indent="0">
              <a:buNone/>
            </a:pPr>
            <a:endParaRPr lang="en-US" sz="100" dirty="0">
              <a:solidFill>
                <a:schemeClr val="accent3">
                  <a:lumMod val="75000"/>
                </a:schemeClr>
              </a:solidFill>
            </a:endParaRPr>
          </a:p>
          <a:p>
            <a:r>
              <a:rPr lang="en-US" sz="4400" dirty="0">
                <a:solidFill>
                  <a:schemeClr val="accent3">
                    <a:lumMod val="75000"/>
                  </a:schemeClr>
                </a:solidFill>
              </a:rPr>
              <a:t>Opening Activity</a:t>
            </a:r>
          </a:p>
          <a:p>
            <a:pPr marL="0" indent="0">
              <a:buNone/>
            </a:pPr>
            <a:endParaRPr lang="en-US" sz="100" dirty="0">
              <a:solidFill>
                <a:schemeClr val="accent3">
                  <a:lumMod val="75000"/>
                </a:schemeClr>
              </a:solidFill>
            </a:endParaRPr>
          </a:p>
          <a:p>
            <a:r>
              <a:rPr lang="en-US" sz="4400" dirty="0">
                <a:solidFill>
                  <a:schemeClr val="accent3">
                    <a:lumMod val="75000"/>
                  </a:schemeClr>
                </a:solidFill>
              </a:rPr>
              <a:t>Scope of Hunger and Poverty in America</a:t>
            </a:r>
          </a:p>
          <a:p>
            <a:pPr marL="0" indent="0">
              <a:buNone/>
            </a:pPr>
            <a:endParaRPr lang="en-US" sz="100" dirty="0">
              <a:solidFill>
                <a:schemeClr val="accent3">
                  <a:lumMod val="75000"/>
                </a:schemeClr>
              </a:solidFill>
            </a:endParaRPr>
          </a:p>
          <a:p>
            <a:r>
              <a:rPr lang="en-US" sz="4400" dirty="0">
                <a:solidFill>
                  <a:schemeClr val="accent3">
                    <a:lumMod val="75000"/>
                  </a:schemeClr>
                </a:solidFill>
              </a:rPr>
              <a:t>Racial Wealth Gap Learning Simulation</a:t>
            </a:r>
          </a:p>
          <a:p>
            <a:pPr marL="0" indent="0">
              <a:buNone/>
            </a:pPr>
            <a:endParaRPr lang="en-US" sz="100" dirty="0">
              <a:solidFill>
                <a:schemeClr val="accent3">
                  <a:lumMod val="75000"/>
                </a:schemeClr>
              </a:solidFill>
            </a:endParaRPr>
          </a:p>
          <a:p>
            <a:r>
              <a:rPr lang="en-US" sz="4400" dirty="0">
                <a:solidFill>
                  <a:schemeClr val="accent3">
                    <a:lumMod val="75000"/>
                  </a:schemeClr>
                </a:solidFill>
              </a:rPr>
              <a:t>Large Group Discussion</a:t>
            </a:r>
          </a:p>
        </p:txBody>
      </p:sp>
    </p:spTree>
    <p:extLst>
      <p:ext uri="{BB962C8B-B14F-4D97-AF65-F5344CB8AC3E}">
        <p14:creationId xmlns:p14="http://schemas.microsoft.com/office/powerpoint/2010/main" val="2689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Bread for the World?</a:t>
            </a:r>
          </a:p>
        </p:txBody>
      </p:sp>
      <p:sp>
        <p:nvSpPr>
          <p:cNvPr id="4" name="Rectangle 3">
            <a:extLst>
              <a:ext uri="{FF2B5EF4-FFF2-40B4-BE49-F238E27FC236}">
                <a16:creationId xmlns:a16="http://schemas.microsoft.com/office/drawing/2014/main" id="{4CD6AF90-49E1-4BF8-9CAA-44F315DA0870}"/>
              </a:ext>
            </a:extLst>
          </p:cNvPr>
          <p:cNvSpPr txBox="1">
            <a:spLocks noChangeArrowheads="1"/>
          </p:cNvSpPr>
          <p:nvPr/>
        </p:nvSpPr>
        <p:spPr bwMode="auto">
          <a:xfrm>
            <a:off x="660653" y="1979340"/>
            <a:ext cx="4863847" cy="3527241"/>
          </a:xfrm>
          <a:prstGeom prst="rect">
            <a:avLst/>
          </a:prstGeom>
          <a:noFill/>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defTabSz="914400">
              <a:buFontTx/>
              <a:buNone/>
            </a:pPr>
            <a:r>
              <a:rPr lang="en-US" sz="2000" b="1" kern="0" dirty="0">
                <a:solidFill>
                  <a:srgbClr val="4A4A30"/>
                </a:solidFill>
                <a:latin typeface="Verdana" charset="0"/>
              </a:rPr>
              <a:t>Bread for the World </a:t>
            </a:r>
            <a:r>
              <a:rPr lang="en-US" sz="2000" kern="0" dirty="0">
                <a:solidFill>
                  <a:srgbClr val="4A4A30"/>
                </a:solidFill>
                <a:latin typeface="Verdana" charset="0"/>
              </a:rPr>
              <a:t>is a</a:t>
            </a:r>
            <a:br>
              <a:rPr lang="en-US" sz="2000" kern="0" dirty="0">
                <a:solidFill>
                  <a:srgbClr val="4A4A30"/>
                </a:solidFill>
                <a:latin typeface="Verdana" charset="0"/>
              </a:rPr>
            </a:br>
            <a:r>
              <a:rPr lang="en-US" sz="2000" kern="0" dirty="0">
                <a:solidFill>
                  <a:srgbClr val="4A4A30"/>
                </a:solidFill>
                <a:latin typeface="Verdana" charset="0"/>
              </a:rPr>
              <a:t>collective Christian voice urging elected officials on the Hill and in the administration to end hunger and poverty at home and abroad. b</a:t>
            </a:r>
            <a:r>
              <a:rPr lang="en-US" sz="2000" kern="0" dirty="0">
                <a:solidFill>
                  <a:srgbClr val="4A4A30"/>
                </a:solidFill>
                <a:latin typeface="Verdana" pitchFamily="34" charset="0"/>
                <a:ea typeface="Verdana" pitchFamily="34" charset="0"/>
                <a:cs typeface="Verdana" pitchFamily="34" charset="0"/>
              </a:rPr>
              <a:t>y changing policies, programs, and conditions that allow hunger and poverty to persist. We believe it is important to address the root causes of hunger and poverty, racial inequality being one of them. </a:t>
            </a:r>
          </a:p>
        </p:txBody>
      </p:sp>
      <p:pic>
        <p:nvPicPr>
          <p:cNvPr id="5" name="Picture 4">
            <a:extLst>
              <a:ext uri="{FF2B5EF4-FFF2-40B4-BE49-F238E27FC236}">
                <a16:creationId xmlns:a16="http://schemas.microsoft.com/office/drawing/2014/main" id="{722F09C9-50B8-4AAC-AD41-1029AE5160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69000" y="2070100"/>
            <a:ext cx="3814390" cy="3151435"/>
          </a:xfrm>
          <a:prstGeom prst="rect">
            <a:avLst/>
          </a:prstGeom>
        </p:spPr>
      </p:pic>
    </p:spTree>
    <p:extLst>
      <p:ext uri="{BB962C8B-B14F-4D97-AF65-F5344CB8AC3E}">
        <p14:creationId xmlns:p14="http://schemas.microsoft.com/office/powerpoint/2010/main" val="384827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Activity </a:t>
            </a:r>
          </a:p>
        </p:txBody>
      </p:sp>
      <p:sp>
        <p:nvSpPr>
          <p:cNvPr id="3" name="Content Placeholder 2"/>
          <p:cNvSpPr>
            <a:spLocks noGrp="1"/>
          </p:cNvSpPr>
          <p:nvPr>
            <p:ph idx="1"/>
          </p:nvPr>
        </p:nvSpPr>
        <p:spPr>
          <a:xfrm>
            <a:off x="723900" y="1849438"/>
            <a:ext cx="9906000" cy="4351338"/>
          </a:xfrm>
        </p:spPr>
        <p:txBody>
          <a:bodyPr>
            <a:normAutofit lnSpcReduction="10000"/>
          </a:bodyPr>
          <a:lstStyle/>
          <a:p>
            <a:r>
              <a:rPr lang="en-US" sz="4000" dirty="0">
                <a:solidFill>
                  <a:schemeClr val="accent3">
                    <a:lumMod val="75000"/>
                  </a:schemeClr>
                </a:solidFill>
              </a:rPr>
              <a:t>What brings everyone here today?</a:t>
            </a:r>
          </a:p>
          <a:p>
            <a:pPr marL="0" indent="0">
              <a:buNone/>
            </a:pPr>
            <a:endParaRPr lang="en-US" sz="2000" dirty="0">
              <a:solidFill>
                <a:schemeClr val="accent3">
                  <a:lumMod val="75000"/>
                </a:schemeClr>
              </a:solidFill>
            </a:endParaRPr>
          </a:p>
          <a:p>
            <a:r>
              <a:rPr lang="en-US" sz="4000" dirty="0">
                <a:solidFill>
                  <a:schemeClr val="accent3">
                    <a:lumMod val="75000"/>
                  </a:schemeClr>
                </a:solidFill>
              </a:rPr>
              <a:t>How does your church, organization, or community engage in anti-hunger or anti-poverty efforts?</a:t>
            </a:r>
          </a:p>
          <a:p>
            <a:pPr marL="0" indent="0">
              <a:buNone/>
            </a:pPr>
            <a:endParaRPr lang="en-US" sz="2000" dirty="0">
              <a:solidFill>
                <a:schemeClr val="accent3">
                  <a:lumMod val="75000"/>
                </a:schemeClr>
              </a:solidFill>
            </a:endParaRPr>
          </a:p>
          <a:p>
            <a:r>
              <a:rPr lang="en-US" sz="4000" dirty="0">
                <a:solidFill>
                  <a:schemeClr val="accent3">
                    <a:lumMod val="75000"/>
                  </a:schemeClr>
                </a:solidFill>
              </a:rPr>
              <a:t>Are you familiar with the racial wealth or income gap?</a:t>
            </a:r>
          </a:p>
          <a:p>
            <a:endParaRPr lang="en-US" dirty="0"/>
          </a:p>
        </p:txBody>
      </p:sp>
    </p:spTree>
    <p:extLst>
      <p:ext uri="{BB962C8B-B14F-4D97-AF65-F5344CB8AC3E}">
        <p14:creationId xmlns:p14="http://schemas.microsoft.com/office/powerpoint/2010/main" val="234753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Scope?	</a:t>
            </a:r>
          </a:p>
        </p:txBody>
      </p:sp>
      <p:sp>
        <p:nvSpPr>
          <p:cNvPr id="3" name="Content Placeholder 2"/>
          <p:cNvSpPr>
            <a:spLocks noGrp="1"/>
          </p:cNvSpPr>
          <p:nvPr>
            <p:ph idx="1"/>
          </p:nvPr>
        </p:nvSpPr>
        <p:spPr>
          <a:xfrm>
            <a:off x="838200" y="1825625"/>
            <a:ext cx="10515600" cy="1971675"/>
          </a:xfrm>
        </p:spPr>
        <p:txBody>
          <a:bodyPr/>
          <a:lstStyle/>
          <a:p>
            <a:pPr marL="0" indent="0">
              <a:buNone/>
            </a:pPr>
            <a:r>
              <a:rPr lang="en-US" dirty="0">
                <a:solidFill>
                  <a:schemeClr val="bg2">
                    <a:lumMod val="25000"/>
                  </a:schemeClr>
                </a:solidFill>
              </a:rPr>
              <a:t>Today, </a:t>
            </a:r>
            <a:r>
              <a:rPr lang="en-US" sz="3200" b="1" u="sng" dirty="0">
                <a:solidFill>
                  <a:srgbClr val="482400"/>
                </a:solidFill>
              </a:rPr>
              <a:t>more than 41 million </a:t>
            </a:r>
            <a:r>
              <a:rPr lang="en-US" dirty="0">
                <a:solidFill>
                  <a:schemeClr val="bg2">
                    <a:lumMod val="25000"/>
                  </a:schemeClr>
                </a:solidFill>
              </a:rPr>
              <a:t>Americans face </a:t>
            </a:r>
            <a:r>
              <a:rPr lang="en-US" sz="3200" b="1" u="sng" dirty="0">
                <a:solidFill>
                  <a:srgbClr val="482400"/>
                </a:solidFill>
              </a:rPr>
              <a:t>hunger</a:t>
            </a:r>
            <a:r>
              <a:rPr lang="en-US" dirty="0"/>
              <a:t>. </a:t>
            </a:r>
          </a:p>
          <a:p>
            <a:pPr marL="0" indent="0">
              <a:buNone/>
            </a:pPr>
            <a:endParaRPr lang="en-US" dirty="0"/>
          </a:p>
          <a:p>
            <a:pPr marL="0" indent="0">
              <a:buNone/>
            </a:pPr>
            <a:r>
              <a:rPr lang="en-US" dirty="0">
                <a:solidFill>
                  <a:schemeClr val="bg2">
                    <a:lumMod val="25000"/>
                  </a:schemeClr>
                </a:solidFill>
              </a:rPr>
              <a:t>Over</a:t>
            </a:r>
            <a:r>
              <a:rPr lang="en-US" dirty="0"/>
              <a:t> </a:t>
            </a:r>
            <a:r>
              <a:rPr lang="en-US" sz="3200" b="1" dirty="0">
                <a:solidFill>
                  <a:srgbClr val="482400"/>
                </a:solidFill>
              </a:rPr>
              <a:t>40.6 million people </a:t>
            </a:r>
            <a:r>
              <a:rPr lang="en-US" dirty="0">
                <a:solidFill>
                  <a:schemeClr val="bg2">
                    <a:lumMod val="25000"/>
                  </a:schemeClr>
                </a:solidFill>
              </a:rPr>
              <a:t>live</a:t>
            </a:r>
            <a:r>
              <a:rPr lang="en-US" dirty="0"/>
              <a:t> </a:t>
            </a:r>
            <a:r>
              <a:rPr lang="en-US" sz="3200" b="1" u="sng" dirty="0">
                <a:solidFill>
                  <a:srgbClr val="482400"/>
                </a:solidFill>
              </a:rPr>
              <a:t>below the poverty </a:t>
            </a:r>
            <a:r>
              <a:rPr lang="en-US" dirty="0">
                <a:solidFill>
                  <a:schemeClr val="bg2">
                    <a:lumMod val="25000"/>
                  </a:schemeClr>
                </a:solidFill>
              </a:rPr>
              <a:t>line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92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Scope?	</a:t>
            </a:r>
          </a:p>
        </p:txBody>
      </p:sp>
      <p:sp>
        <p:nvSpPr>
          <p:cNvPr id="3" name="Content Placeholder 2"/>
          <p:cNvSpPr>
            <a:spLocks noGrp="1"/>
          </p:cNvSpPr>
          <p:nvPr>
            <p:ph idx="1"/>
          </p:nvPr>
        </p:nvSpPr>
        <p:spPr>
          <a:xfrm>
            <a:off x="838200" y="1825625"/>
            <a:ext cx="10515600" cy="1971675"/>
          </a:xfrm>
        </p:spPr>
        <p:txBody>
          <a:bodyPr/>
          <a:lstStyle/>
          <a:p>
            <a:pPr marL="0" indent="0">
              <a:buNone/>
            </a:pPr>
            <a:r>
              <a:rPr lang="en-US" dirty="0">
                <a:solidFill>
                  <a:schemeClr val="bg2">
                    <a:lumMod val="25000"/>
                  </a:schemeClr>
                </a:solidFill>
              </a:rPr>
              <a:t>Today, </a:t>
            </a:r>
            <a:r>
              <a:rPr lang="en-US" sz="3200" b="1" u="sng" dirty="0">
                <a:solidFill>
                  <a:srgbClr val="482400"/>
                </a:solidFill>
              </a:rPr>
              <a:t>more than 41 million </a:t>
            </a:r>
            <a:r>
              <a:rPr lang="en-US" dirty="0">
                <a:solidFill>
                  <a:schemeClr val="bg2">
                    <a:lumMod val="25000"/>
                  </a:schemeClr>
                </a:solidFill>
              </a:rPr>
              <a:t>Americans face </a:t>
            </a:r>
            <a:r>
              <a:rPr lang="en-US" sz="3200" b="1" u="sng" dirty="0">
                <a:solidFill>
                  <a:srgbClr val="482400"/>
                </a:solidFill>
              </a:rPr>
              <a:t>hunger</a:t>
            </a:r>
            <a:r>
              <a:rPr lang="en-US" dirty="0"/>
              <a:t>. </a:t>
            </a:r>
          </a:p>
          <a:p>
            <a:pPr marL="0" indent="0">
              <a:buNone/>
            </a:pPr>
            <a:endParaRPr lang="en-US" dirty="0"/>
          </a:p>
          <a:p>
            <a:pPr marL="0" indent="0">
              <a:buNone/>
            </a:pPr>
            <a:r>
              <a:rPr lang="en-US" dirty="0">
                <a:solidFill>
                  <a:schemeClr val="bg2">
                    <a:lumMod val="25000"/>
                  </a:schemeClr>
                </a:solidFill>
              </a:rPr>
              <a:t>Over</a:t>
            </a:r>
            <a:r>
              <a:rPr lang="en-US" dirty="0"/>
              <a:t> </a:t>
            </a:r>
            <a:r>
              <a:rPr lang="en-US" sz="3200" b="1" dirty="0">
                <a:solidFill>
                  <a:srgbClr val="482400"/>
                </a:solidFill>
              </a:rPr>
              <a:t>40.6 million people </a:t>
            </a:r>
            <a:r>
              <a:rPr lang="en-US" dirty="0">
                <a:solidFill>
                  <a:schemeClr val="bg2">
                    <a:lumMod val="25000"/>
                  </a:schemeClr>
                </a:solidFill>
              </a:rPr>
              <a:t>live</a:t>
            </a:r>
            <a:r>
              <a:rPr lang="en-US" dirty="0"/>
              <a:t> </a:t>
            </a:r>
            <a:r>
              <a:rPr lang="en-US" sz="3200" b="1" u="sng" dirty="0">
                <a:solidFill>
                  <a:srgbClr val="482400"/>
                </a:solidFill>
              </a:rPr>
              <a:t>below the poverty </a:t>
            </a:r>
            <a:r>
              <a:rPr lang="en-US" dirty="0">
                <a:solidFill>
                  <a:schemeClr val="bg2">
                    <a:lumMod val="25000"/>
                  </a:schemeClr>
                </a:solidFill>
              </a:rPr>
              <a:t>line</a:t>
            </a:r>
            <a:r>
              <a:rPr lang="en-US" dirty="0"/>
              <a:t>.</a:t>
            </a:r>
          </a:p>
          <a:p>
            <a:pPr marL="0" indent="0">
              <a:buNone/>
            </a:pPr>
            <a:endParaRPr lang="en-US" dirty="0"/>
          </a:p>
          <a:p>
            <a:pPr marL="0" indent="0">
              <a:buNone/>
            </a:pPr>
            <a:endParaRPr lang="en-US" dirty="0"/>
          </a:p>
        </p:txBody>
      </p:sp>
      <p:sp>
        <p:nvSpPr>
          <p:cNvPr id="4" name="TextBox 3"/>
          <p:cNvSpPr txBox="1"/>
          <p:nvPr/>
        </p:nvSpPr>
        <p:spPr>
          <a:xfrm>
            <a:off x="1054100" y="3976687"/>
            <a:ext cx="4864100" cy="1446550"/>
          </a:xfrm>
          <a:prstGeom prst="rect">
            <a:avLst/>
          </a:prstGeom>
          <a:noFill/>
        </p:spPr>
        <p:txBody>
          <a:bodyPr wrap="square" rtlCol="0">
            <a:spAutoFit/>
          </a:bodyPr>
          <a:lstStyle/>
          <a:p>
            <a:r>
              <a:rPr lang="en-US" sz="3200" b="1" u="sng" dirty="0">
                <a:solidFill>
                  <a:srgbClr val="482400"/>
                </a:solidFill>
              </a:rPr>
              <a:t>½ of American households </a:t>
            </a:r>
          </a:p>
          <a:p>
            <a:r>
              <a:rPr lang="en-US" sz="2800" dirty="0">
                <a:solidFill>
                  <a:schemeClr val="bg2">
                    <a:lumMod val="25000"/>
                  </a:schemeClr>
                </a:solidFill>
              </a:rPr>
              <a:t>would face poverty if someone lost a job or got sick.</a:t>
            </a:r>
          </a:p>
        </p:txBody>
      </p:sp>
      <p:sp>
        <p:nvSpPr>
          <p:cNvPr id="5" name="Oval 4"/>
          <p:cNvSpPr/>
          <p:nvPr/>
        </p:nvSpPr>
        <p:spPr>
          <a:xfrm>
            <a:off x="6316316" y="3646415"/>
            <a:ext cx="2548284" cy="210709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tial Circle 3"/>
          <p:cNvSpPr/>
          <p:nvPr/>
        </p:nvSpPr>
        <p:spPr>
          <a:xfrm>
            <a:off x="6316316" y="3646415"/>
            <a:ext cx="2795104" cy="2107093"/>
          </a:xfrm>
          <a:prstGeom prst="pie">
            <a:avLst>
              <a:gd name="adj1" fmla="val 5399786"/>
              <a:gd name="adj2" fmla="val 1581816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6400522" y="3868964"/>
            <a:ext cx="2587488" cy="1661993"/>
          </a:xfrm>
          <a:prstGeom prst="rect">
            <a:avLst/>
          </a:prstGeom>
          <a:noFill/>
        </p:spPr>
        <p:txBody>
          <a:bodyPr wrap="square" rtlCol="0">
            <a:spAutoFit/>
          </a:bodyPr>
          <a:lstStyle/>
          <a:p>
            <a:pPr algn="ctr"/>
            <a:r>
              <a:rPr lang="en-US" sz="5400" b="1" dirty="0">
                <a:solidFill>
                  <a:schemeClr val="bg1"/>
                </a:solidFill>
              </a:rPr>
              <a:t>50% </a:t>
            </a:r>
          </a:p>
          <a:p>
            <a:pPr algn="ctr"/>
            <a:r>
              <a:rPr lang="en-US" sz="2000" b="1" dirty="0">
                <a:solidFill>
                  <a:schemeClr val="bg1"/>
                </a:solidFill>
              </a:rPr>
              <a:t>of</a:t>
            </a:r>
            <a:r>
              <a:rPr lang="en-US" sz="2800" b="1" dirty="0">
                <a:solidFill>
                  <a:schemeClr val="bg1"/>
                </a:solidFill>
              </a:rPr>
              <a:t> </a:t>
            </a:r>
            <a:r>
              <a:rPr lang="en-US" sz="2000" b="1" dirty="0">
                <a:solidFill>
                  <a:schemeClr val="bg1"/>
                </a:solidFill>
              </a:rPr>
              <a:t>Americans could become poor</a:t>
            </a:r>
          </a:p>
        </p:txBody>
      </p:sp>
    </p:spTree>
    <p:extLst>
      <p:ext uri="{BB962C8B-B14F-4D97-AF65-F5344CB8AC3E}">
        <p14:creationId xmlns:p14="http://schemas.microsoft.com/office/powerpoint/2010/main" val="187295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Scope?	</a:t>
            </a:r>
          </a:p>
        </p:txBody>
      </p:sp>
      <p:sp>
        <p:nvSpPr>
          <p:cNvPr id="4" name="Content Placeholder 2"/>
          <p:cNvSpPr>
            <a:spLocks noGrp="1"/>
          </p:cNvSpPr>
          <p:nvPr>
            <p:ph idx="1"/>
          </p:nvPr>
        </p:nvSpPr>
        <p:spPr/>
        <p:txBody>
          <a:bodyPr>
            <a:normAutofit/>
          </a:bodyPr>
          <a:lstStyle/>
          <a:p>
            <a:pPr marL="0" indent="0">
              <a:buNone/>
            </a:pPr>
            <a:r>
              <a:rPr lang="en-US" sz="2800" dirty="0">
                <a:solidFill>
                  <a:schemeClr val="accent2"/>
                </a:solidFill>
              </a:rPr>
              <a:t>People of color are more likely to face all three:</a:t>
            </a:r>
          </a:p>
          <a:p>
            <a:r>
              <a:rPr lang="en-US" sz="2800" dirty="0">
                <a:solidFill>
                  <a:schemeClr val="bg2">
                    <a:lumMod val="25000"/>
                  </a:schemeClr>
                </a:solidFill>
              </a:rPr>
              <a:t>They are TWICE as likely to:</a:t>
            </a:r>
          </a:p>
          <a:p>
            <a:pPr lvl="1"/>
            <a:r>
              <a:rPr lang="en-US" sz="2600" dirty="0">
                <a:solidFill>
                  <a:schemeClr val="bg2">
                    <a:lumMod val="25000"/>
                  </a:schemeClr>
                </a:solidFill>
              </a:rPr>
              <a:t>Experience</a:t>
            </a:r>
            <a:r>
              <a:rPr lang="en-US" sz="2600" dirty="0"/>
              <a:t> </a:t>
            </a:r>
            <a:r>
              <a:rPr lang="en-US" sz="2600" b="1" i="1" dirty="0">
                <a:solidFill>
                  <a:srgbClr val="482400"/>
                </a:solidFill>
              </a:rPr>
              <a:t>hunger</a:t>
            </a:r>
          </a:p>
          <a:p>
            <a:pPr lvl="1"/>
            <a:r>
              <a:rPr lang="en-US" sz="2600" dirty="0">
                <a:solidFill>
                  <a:schemeClr val="bg2">
                    <a:lumMod val="25000"/>
                  </a:schemeClr>
                </a:solidFill>
              </a:rPr>
              <a:t>Live</a:t>
            </a:r>
            <a:r>
              <a:rPr lang="en-US" sz="2600" dirty="0"/>
              <a:t> </a:t>
            </a:r>
            <a:r>
              <a:rPr lang="en-US" sz="2600" b="1" i="1" dirty="0">
                <a:solidFill>
                  <a:srgbClr val="482400"/>
                </a:solidFill>
              </a:rPr>
              <a:t>below the poverty line</a:t>
            </a:r>
          </a:p>
          <a:p>
            <a:pPr lvl="1"/>
            <a:r>
              <a:rPr lang="en-US" sz="2600" dirty="0">
                <a:solidFill>
                  <a:schemeClr val="bg2">
                    <a:lumMod val="25000"/>
                  </a:schemeClr>
                </a:solidFill>
              </a:rPr>
              <a:t>Be one paycheck away from </a:t>
            </a:r>
            <a:r>
              <a:rPr lang="en-US" sz="2600" b="1" i="1" dirty="0">
                <a:solidFill>
                  <a:srgbClr val="482400"/>
                </a:solidFill>
              </a:rPr>
              <a:t>becoming poor</a:t>
            </a:r>
            <a:endParaRPr lang="en-US" sz="2600" dirty="0">
              <a:solidFill>
                <a:srgbClr val="482400"/>
              </a:solidFill>
            </a:endParaRPr>
          </a:p>
          <a:p>
            <a:pPr marL="457200" lvl="1" indent="0">
              <a:buNone/>
            </a:pPr>
            <a:r>
              <a:rPr lang="en-US" sz="2600" dirty="0"/>
              <a:t> </a:t>
            </a:r>
          </a:p>
        </p:txBody>
      </p:sp>
    </p:spTree>
    <p:extLst>
      <p:ext uri="{BB962C8B-B14F-4D97-AF65-F5344CB8AC3E}">
        <p14:creationId xmlns:p14="http://schemas.microsoft.com/office/powerpoint/2010/main" val="331164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Scope?	</a:t>
            </a:r>
          </a:p>
        </p:txBody>
      </p:sp>
      <p:sp>
        <p:nvSpPr>
          <p:cNvPr id="4" name="Content Placeholder 2"/>
          <p:cNvSpPr>
            <a:spLocks noGrp="1"/>
          </p:cNvSpPr>
          <p:nvPr>
            <p:ph idx="1"/>
          </p:nvPr>
        </p:nvSpPr>
        <p:spPr/>
        <p:txBody>
          <a:bodyPr>
            <a:normAutofit/>
          </a:bodyPr>
          <a:lstStyle/>
          <a:p>
            <a:pPr marL="0" indent="0">
              <a:buNone/>
            </a:pPr>
            <a:r>
              <a:rPr lang="en-US" sz="7200" b="1" dirty="0">
                <a:solidFill>
                  <a:srgbClr val="482400"/>
                </a:solidFill>
              </a:rPr>
              <a:t>BUT WHY??</a:t>
            </a:r>
          </a:p>
        </p:txBody>
      </p:sp>
      <p:sp>
        <p:nvSpPr>
          <p:cNvPr id="5" name="TextBox 4"/>
          <p:cNvSpPr txBox="1"/>
          <p:nvPr/>
        </p:nvSpPr>
        <p:spPr>
          <a:xfrm rot="20621711">
            <a:off x="1370608" y="2732709"/>
            <a:ext cx="8044070" cy="2123658"/>
          </a:xfrm>
          <a:prstGeom prst="rect">
            <a:avLst/>
          </a:prstGeom>
          <a:solidFill>
            <a:schemeClr val="bg2">
              <a:lumMod val="90000"/>
            </a:schemeClr>
          </a:solidFill>
          <a:ln w="57150">
            <a:solidFill>
              <a:schemeClr val="accent2"/>
            </a:solidFill>
          </a:ln>
        </p:spPr>
        <p:txBody>
          <a:bodyPr wrap="square" rtlCol="0">
            <a:spAutoFit/>
          </a:bodyPr>
          <a:lstStyle/>
          <a:p>
            <a:r>
              <a:rPr lang="en-US" sz="6600" b="1" dirty="0">
                <a:solidFill>
                  <a:schemeClr val="bg2">
                    <a:lumMod val="25000"/>
                  </a:schemeClr>
                </a:solidFill>
              </a:rPr>
              <a:t>The Racial Wealth and Income Divide!</a:t>
            </a:r>
          </a:p>
        </p:txBody>
      </p:sp>
    </p:spTree>
    <p:extLst>
      <p:ext uri="{BB962C8B-B14F-4D97-AF65-F5344CB8AC3E}">
        <p14:creationId xmlns:p14="http://schemas.microsoft.com/office/powerpoint/2010/main" val="61693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Simulation?</a:t>
            </a:r>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1653381041"/>
              </p:ext>
            </p:extLst>
          </p:nvPr>
        </p:nvGraphicFramePr>
        <p:xfrm>
          <a:off x="-1219200" y="1800225"/>
          <a:ext cx="11150600" cy="4092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58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449</TotalTime>
  <Words>3242</Words>
  <Application>Microsoft Office PowerPoint</Application>
  <PresentationFormat>Widescreen</PresentationFormat>
  <Paragraphs>192</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Verdana</vt:lpstr>
      <vt:lpstr>Wingdings</vt:lpstr>
      <vt:lpstr>Office Theme</vt:lpstr>
      <vt:lpstr>1_Office Theme</vt:lpstr>
      <vt:lpstr>The Racial Wealth Gap</vt:lpstr>
      <vt:lpstr>Today’s roadmap </vt:lpstr>
      <vt:lpstr>Who is Bread for the World?</vt:lpstr>
      <vt:lpstr>Opening Activity </vt:lpstr>
      <vt:lpstr>What’s the Scope? </vt:lpstr>
      <vt:lpstr>What’s the Scope? </vt:lpstr>
      <vt:lpstr>What’s the Scope? </vt:lpstr>
      <vt:lpstr>What’s the Scope? </vt:lpstr>
      <vt:lpstr>Why This Simulation?</vt:lpstr>
      <vt:lpstr>Simulation Goals</vt:lpstr>
      <vt:lpstr>The Racial Wealth Gap Learning Simulation</vt:lpstr>
      <vt:lpstr>The Racial Wealth Gap</vt:lpstr>
      <vt:lpstr>The Racial Wealth Gap</vt:lpstr>
      <vt:lpstr>Racial Wealth Gap!</vt:lpstr>
      <vt:lpstr>Racial Wealth Gap Learning Simulation</vt:lpstr>
      <vt:lpstr>Racial Wealth Gap Learning Simulation</vt:lpstr>
    </vt:vector>
  </TitlesOfParts>
  <Company>Bread for the World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Marlysa Gamblin</dc:creator>
  <cp:lastModifiedBy>Rosa Saavedra</cp:lastModifiedBy>
  <cp:revision>47</cp:revision>
  <dcterms:created xsi:type="dcterms:W3CDTF">2018-05-09T14:03:23Z</dcterms:created>
  <dcterms:modified xsi:type="dcterms:W3CDTF">2020-10-26T22:18:16Z</dcterms:modified>
</cp:coreProperties>
</file>