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4">
  <p:sldMasterIdLst>
    <p:sldMasterId id="2147483648" r:id="rId1"/>
  </p:sldMasterIdLst>
  <p:notesMasterIdLst>
    <p:notesMasterId r:id="rId23"/>
  </p:notesMasterIdLst>
  <p:sldIdLst>
    <p:sldId id="257" r:id="rId2"/>
    <p:sldId id="256" r:id="rId3"/>
    <p:sldId id="324" r:id="rId4"/>
    <p:sldId id="348" r:id="rId5"/>
    <p:sldId id="335" r:id="rId6"/>
    <p:sldId id="336" r:id="rId7"/>
    <p:sldId id="325" r:id="rId8"/>
    <p:sldId id="337" r:id="rId9"/>
    <p:sldId id="339" r:id="rId10"/>
    <p:sldId id="323" r:id="rId11"/>
    <p:sldId id="291" r:id="rId12"/>
    <p:sldId id="295" r:id="rId13"/>
    <p:sldId id="342" r:id="rId14"/>
    <p:sldId id="344" r:id="rId15"/>
    <p:sldId id="304" r:id="rId16"/>
    <p:sldId id="312" r:id="rId17"/>
    <p:sldId id="307" r:id="rId18"/>
    <p:sldId id="306" r:id="rId19"/>
    <p:sldId id="311" r:id="rId20"/>
    <p:sldId id="310" r:id="rId21"/>
    <p:sldId id="31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672" autoAdjust="0"/>
    <p:restoredTop sz="94660"/>
  </p:normalViewPr>
  <p:slideViewPr>
    <p:cSldViewPr>
      <p:cViewPr varScale="1">
        <p:scale>
          <a:sx n="82" d="100"/>
          <a:sy n="82" d="100"/>
        </p:scale>
        <p:origin x="-90" y="-2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728278-2C81-490C-95F7-573AF7ABB19B}" type="datetimeFigureOut">
              <a:rPr lang="en-US" smtClean="0"/>
              <a:t>4/7/2011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3D6EE1-3A93-49B6-B71F-281CF71BC14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3D6EE1-3A93-49B6-B71F-281CF71BC14E}"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72908E-917D-41F9-86D5-E08783E37267}" type="datetimeFigureOut">
              <a:rPr lang="en-US" smtClean="0"/>
              <a:pPr/>
              <a:t>4/7/2011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46BEA-A881-4CDF-A4EC-6887600C6C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2908E-917D-41F9-86D5-E08783E37267}" type="datetimeFigureOut">
              <a:rPr lang="en-US" smtClean="0"/>
              <a:pPr/>
              <a:t>4/7/2011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46BEA-A881-4CDF-A4EC-6887600C6C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2908E-917D-41F9-86D5-E08783E37267}" type="datetimeFigureOut">
              <a:rPr lang="en-US" smtClean="0"/>
              <a:pPr/>
              <a:t>4/7/2011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46BEA-A881-4CDF-A4EC-6887600C6C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2908E-917D-41F9-86D5-E08783E37267}" type="datetimeFigureOut">
              <a:rPr lang="en-US" smtClean="0"/>
              <a:pPr/>
              <a:t>4/7/2011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46BEA-A881-4CDF-A4EC-6887600C6C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72908E-917D-41F9-86D5-E08783E37267}" type="datetimeFigureOut">
              <a:rPr lang="en-US" smtClean="0"/>
              <a:pPr/>
              <a:t>4/7/2011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346BEA-A881-4CDF-A4EC-6887600C6C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72908E-917D-41F9-86D5-E08783E37267}" type="datetimeFigureOut">
              <a:rPr lang="en-US" smtClean="0"/>
              <a:pPr/>
              <a:t>4/7/2011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46BEA-A881-4CDF-A4EC-6887600C6C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72908E-917D-41F9-86D5-E08783E37267}" type="datetimeFigureOut">
              <a:rPr lang="en-US" smtClean="0"/>
              <a:pPr/>
              <a:t>4/7/2011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346BEA-A881-4CDF-A4EC-6887600C6C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72908E-917D-41F9-86D5-E08783E37267}" type="datetimeFigureOut">
              <a:rPr lang="en-US" smtClean="0"/>
              <a:pPr/>
              <a:t>4/7/2011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346BEA-A881-4CDF-A4EC-6887600C6C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2908E-917D-41F9-86D5-E08783E37267}" type="datetimeFigureOut">
              <a:rPr lang="en-US" smtClean="0"/>
              <a:pPr/>
              <a:t>4/7/2011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346BEA-A881-4CDF-A4EC-6887600C6C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2908E-917D-41F9-86D5-E08783E37267}" type="datetimeFigureOut">
              <a:rPr lang="en-US" smtClean="0"/>
              <a:pPr/>
              <a:t>4/7/2011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46BEA-A881-4CDF-A4EC-6887600C6C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2908E-917D-41F9-86D5-E08783E37267}" type="datetimeFigureOut">
              <a:rPr lang="en-US" smtClean="0"/>
              <a:pPr/>
              <a:t>4/7/2011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346BEA-A881-4CDF-A4EC-6887600C6C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2908E-917D-41F9-86D5-E08783E37267}" type="datetimeFigureOut">
              <a:rPr lang="en-US" smtClean="0"/>
              <a:pPr/>
              <a:t>4/7/2011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46BEA-A881-4CDF-A4EC-6887600C6C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www.face-rec.org/" TargetMode="External"/><Relationship Id="rId2" Type="http://schemas.openxmlformats.org/officeDocument/2006/relationships/hyperlink" Target="http://www.waset.org/journals/waset/v41/v41-2.pdf" TargetMode="External"/><Relationship Id="rId1" Type="http://schemas.openxmlformats.org/officeDocument/2006/relationships/slideLayout" Target="../slideLayouts/slideLayout7.xml"/><Relationship Id="rId5" Type="http://schemas.openxmlformats.org/officeDocument/2006/relationships/hyperlink" Target="http://www.imageprocessingplace.com/root_files_V3/top_navigation_bar/contact_us.htm" TargetMode="External"/><Relationship Id="rId4" Type="http://schemas.openxmlformats.org/officeDocument/2006/relationships/hyperlink" Target="http://www.itl.nist.gov/iad/humanid/fer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152400"/>
            <a:ext cx="9144000" cy="1219200"/>
          </a:xfrm>
        </p:spPr>
        <p:txBody>
          <a:bodyPr>
            <a:normAutofit/>
          </a:bodyPr>
          <a:lstStyle/>
          <a:p>
            <a:r>
              <a:rPr lang="en-US" sz="2900" b="1" dirty="0" smtClean="0">
                <a:latin typeface="Times New Roman" pitchFamily="18" charset="0"/>
                <a:cs typeface="Times New Roman" pitchFamily="18" charset="0"/>
              </a:rPr>
              <a:t>A NOVEL FACE RECOGNITION METHOD USING PCA, LDA AND BAYESIAN CLASSIFIER</a:t>
            </a:r>
          </a:p>
        </p:txBody>
      </p:sp>
      <p:sp>
        <p:nvSpPr>
          <p:cNvPr id="2051" name="TextBox 5"/>
          <p:cNvSpPr txBox="1">
            <a:spLocks noChangeArrowheads="1"/>
          </p:cNvSpPr>
          <p:nvPr/>
        </p:nvSpPr>
        <p:spPr bwMode="auto">
          <a:xfrm>
            <a:off x="0" y="1447800"/>
            <a:ext cx="9144000" cy="5859463"/>
          </a:xfrm>
          <a:prstGeom prst="rect">
            <a:avLst/>
          </a:prstGeom>
          <a:noFill/>
          <a:ln w="9525">
            <a:noFill/>
            <a:miter lim="800000"/>
            <a:headEnd/>
            <a:tailEnd/>
          </a:ln>
        </p:spPr>
        <p:txBody>
          <a:bodyPr>
            <a:spAutoFit/>
          </a:bodyPr>
          <a:lstStyle/>
          <a:p>
            <a:endParaRPr lang="en-US" b="1" dirty="0">
              <a:latin typeface="Constantia" pitchFamily="18" charset="0"/>
            </a:endParaRPr>
          </a:p>
          <a:p>
            <a:pPr algn="ctr"/>
            <a:r>
              <a:rPr lang="en-US" b="1" dirty="0">
                <a:latin typeface="Constantia" pitchFamily="18" charset="0"/>
              </a:rPr>
              <a:t>BATCH MEMBERS </a:t>
            </a:r>
          </a:p>
          <a:p>
            <a:pPr algn="ctr"/>
            <a:endParaRPr lang="en-US" b="1" dirty="0">
              <a:latin typeface="Constantia" pitchFamily="18" charset="0"/>
            </a:endParaRPr>
          </a:p>
          <a:p>
            <a:r>
              <a:rPr lang="en-US" b="1" dirty="0" smtClean="0">
                <a:latin typeface="Constantia" pitchFamily="18" charset="0"/>
              </a:rPr>
              <a:t>                                  </a:t>
            </a:r>
            <a:r>
              <a:rPr lang="en-US" b="1" dirty="0">
                <a:latin typeface="Constantia" pitchFamily="18" charset="0"/>
              </a:rPr>
              <a:t>A.T.KARTHIK </a:t>
            </a:r>
            <a:r>
              <a:rPr lang="en-US" b="1" dirty="0" smtClean="0">
                <a:latin typeface="Constantia" pitchFamily="18" charset="0"/>
              </a:rPr>
              <a:t>RAJAA                   J.JERWIN SAMUEL </a:t>
            </a:r>
            <a:endParaRPr lang="en-US" b="1" dirty="0">
              <a:latin typeface="Constantia" pitchFamily="18" charset="0"/>
            </a:endParaRPr>
          </a:p>
          <a:p>
            <a:r>
              <a:rPr lang="en-US" b="1" dirty="0">
                <a:latin typeface="Constantia" pitchFamily="18" charset="0"/>
              </a:rPr>
              <a:t>		</a:t>
            </a:r>
            <a:r>
              <a:rPr lang="en-US" b="1" dirty="0" smtClean="0">
                <a:latin typeface="Constantia" pitchFamily="18" charset="0"/>
              </a:rPr>
              <a:t>M.ESAKKI RAJ                               I.V.VISHAL   </a:t>
            </a:r>
            <a:endParaRPr lang="en-US" b="1" dirty="0">
              <a:latin typeface="Constantia" pitchFamily="18" charset="0"/>
            </a:endParaRPr>
          </a:p>
          <a:p>
            <a:endParaRPr lang="en-US" b="1" dirty="0">
              <a:latin typeface="Constantia" pitchFamily="18" charset="0"/>
            </a:endParaRPr>
          </a:p>
          <a:p>
            <a:endParaRPr lang="en-US" b="1" dirty="0">
              <a:latin typeface="Constantia" pitchFamily="18" charset="0"/>
            </a:endParaRPr>
          </a:p>
          <a:p>
            <a:pPr lvl="2"/>
            <a:r>
              <a:rPr lang="en-US" b="1" dirty="0">
                <a:latin typeface="Constantia" pitchFamily="18" charset="0"/>
              </a:rPr>
              <a:t>		               INTERNAL GUIDE </a:t>
            </a:r>
          </a:p>
          <a:p>
            <a:pPr lvl="2"/>
            <a:r>
              <a:rPr lang="en-US" b="1" dirty="0">
                <a:latin typeface="Constantia" pitchFamily="18" charset="0"/>
              </a:rPr>
              <a:t>  </a:t>
            </a:r>
          </a:p>
          <a:p>
            <a:pPr lvl="2"/>
            <a:r>
              <a:rPr lang="en-US" b="1" dirty="0">
                <a:latin typeface="Constantia" pitchFamily="18" charset="0"/>
              </a:rPr>
              <a:t>		             Mr.C.MURUKESH, M.E.</a:t>
            </a:r>
          </a:p>
          <a:p>
            <a:pPr lvl="2"/>
            <a:r>
              <a:rPr lang="en-US" b="1" dirty="0">
                <a:latin typeface="Constantia" pitchFamily="18" charset="0"/>
              </a:rPr>
              <a:t> 		             </a:t>
            </a:r>
            <a:r>
              <a:rPr lang="en-US" b="1" dirty="0" smtClean="0">
                <a:latin typeface="Constantia" pitchFamily="18" charset="0"/>
              </a:rPr>
              <a:t>Assistant Professor/EIE</a:t>
            </a:r>
            <a:endParaRPr lang="en-US" b="1" dirty="0">
              <a:latin typeface="Constantia" pitchFamily="18" charset="0"/>
            </a:endParaRPr>
          </a:p>
          <a:p>
            <a:pPr lvl="2"/>
            <a:r>
              <a:rPr lang="en-US" b="1" dirty="0">
                <a:latin typeface="Constantia" pitchFamily="18" charset="0"/>
              </a:rPr>
              <a:t> </a:t>
            </a:r>
          </a:p>
          <a:p>
            <a:pPr lvl="2"/>
            <a:endParaRPr lang="en-US" b="1" dirty="0">
              <a:latin typeface="Constantia" pitchFamily="18" charset="0"/>
            </a:endParaRPr>
          </a:p>
          <a:p>
            <a:pPr lvl="2"/>
            <a:endParaRPr lang="en-US" b="1" dirty="0">
              <a:latin typeface="Constantia" pitchFamily="18" charset="0"/>
            </a:endParaRPr>
          </a:p>
          <a:p>
            <a:pPr lvl="2"/>
            <a:endParaRPr lang="en-US" b="1" dirty="0">
              <a:latin typeface="Constantia" pitchFamily="18" charset="0"/>
            </a:endParaRPr>
          </a:p>
          <a:p>
            <a:pPr lvl="2"/>
            <a:endParaRPr lang="en-US" b="1" dirty="0">
              <a:latin typeface="Constantia" pitchFamily="18" charset="0"/>
            </a:endParaRPr>
          </a:p>
          <a:p>
            <a:endParaRPr lang="en-US" b="1" dirty="0">
              <a:latin typeface="Constantia" pitchFamily="18" charset="0"/>
            </a:endParaRPr>
          </a:p>
          <a:p>
            <a:endParaRPr lang="en-US" b="1" dirty="0">
              <a:latin typeface="Constantia" pitchFamily="18" charset="0"/>
            </a:endParaRPr>
          </a:p>
          <a:p>
            <a:endParaRPr lang="en-US" b="1" dirty="0">
              <a:latin typeface="Constantia" pitchFamily="18" charset="0"/>
            </a:endParaRPr>
          </a:p>
          <a:p>
            <a:endParaRPr lang="en-US" b="1" dirty="0">
              <a:latin typeface="Constantia" pitchFamily="18" charset="0"/>
            </a:endParaRPr>
          </a:p>
          <a:p>
            <a:endParaRPr lang="en-US" b="1" dirty="0">
              <a:latin typeface="Constantia" pitchFamily="18" charset="0"/>
            </a:endParaRPr>
          </a:p>
        </p:txBody>
      </p:sp>
      <p:sp>
        <p:nvSpPr>
          <p:cNvPr id="2052" name="TextBox 6"/>
          <p:cNvSpPr txBox="1">
            <a:spLocks noChangeArrowheads="1"/>
          </p:cNvSpPr>
          <p:nvPr/>
        </p:nvSpPr>
        <p:spPr bwMode="auto">
          <a:xfrm>
            <a:off x="0" y="6172200"/>
            <a:ext cx="9144000" cy="461963"/>
          </a:xfrm>
          <a:prstGeom prst="rect">
            <a:avLst/>
          </a:prstGeom>
          <a:noFill/>
          <a:ln w="9525">
            <a:noFill/>
            <a:miter lim="800000"/>
            <a:headEnd/>
            <a:tailEnd/>
          </a:ln>
        </p:spPr>
        <p:txBody>
          <a:bodyPr>
            <a:spAutoFit/>
          </a:bodyPr>
          <a:lstStyle/>
          <a:p>
            <a:pPr algn="ctr"/>
            <a:r>
              <a:rPr lang="en-US" sz="2400" b="1" dirty="0">
                <a:latin typeface="Constantia" pitchFamily="18" charset="0"/>
              </a:rPr>
              <a:t>VELAMMAL   ENGINEERING   COLLEGE ,</a:t>
            </a:r>
            <a:r>
              <a:rPr lang="en-US" sz="2400" b="1" dirty="0" smtClean="0">
                <a:latin typeface="Constantia" pitchFamily="18" charset="0"/>
              </a:rPr>
              <a:t> </a:t>
            </a:r>
            <a:r>
              <a:rPr lang="en-US" sz="2400" b="1" dirty="0">
                <a:latin typeface="Constantia" pitchFamily="18" charset="0"/>
              </a:rPr>
              <a:t>CHENNAI-66.</a:t>
            </a:r>
          </a:p>
        </p:txBody>
      </p:sp>
      <p:sp>
        <p:nvSpPr>
          <p:cNvPr id="2053" name="TextBox 7"/>
          <p:cNvSpPr txBox="1">
            <a:spLocks noChangeArrowheads="1"/>
          </p:cNvSpPr>
          <p:nvPr/>
        </p:nvSpPr>
        <p:spPr bwMode="auto">
          <a:xfrm>
            <a:off x="533400" y="5715000"/>
            <a:ext cx="8153400" cy="369888"/>
          </a:xfrm>
          <a:prstGeom prst="rect">
            <a:avLst/>
          </a:prstGeom>
          <a:noFill/>
          <a:ln w="9525">
            <a:noFill/>
            <a:miter lim="800000"/>
            <a:headEnd/>
            <a:tailEnd/>
          </a:ln>
        </p:spPr>
        <p:txBody>
          <a:bodyPr>
            <a:spAutoFit/>
          </a:bodyPr>
          <a:lstStyle/>
          <a:p>
            <a:r>
              <a:rPr lang="en-US" b="1">
                <a:latin typeface="Constantia" pitchFamily="18" charset="0"/>
              </a:rPr>
              <a:t>DEPARTMENT OF ELECTRONICS &amp; INSTRUMENTATION ENGINEERING </a:t>
            </a:r>
            <a:endParaRPr lang="en-IN" b="1">
              <a:latin typeface="Constantia" pitchFamily="18" charset="0"/>
            </a:endParaRPr>
          </a:p>
        </p:txBody>
      </p:sp>
      <p:sp>
        <p:nvSpPr>
          <p:cNvPr id="6" name="Slide Number Placeholder 5"/>
          <p:cNvSpPr>
            <a:spLocks noGrp="1"/>
          </p:cNvSpPr>
          <p:nvPr>
            <p:ph type="sldNum" sz="quarter" idx="12"/>
          </p:nvPr>
        </p:nvSpPr>
        <p:spPr>
          <a:xfrm>
            <a:off x="6553200" y="6356350"/>
            <a:ext cx="2438400" cy="365125"/>
          </a:xfrm>
        </p:spPr>
        <p:txBody>
          <a:bodyPr/>
          <a:lstStyle/>
          <a:p>
            <a:pPr>
              <a:defRPr/>
            </a:pPr>
            <a:fld id="{ED91C7D5-B6A8-4B90-8837-DF8162876C14}" type="slidenum">
              <a:rPr lang="en-US"/>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PRINCIPAL COMPONENT ANALYSIS</a:t>
            </a:r>
            <a:endParaRPr lang="en-US" sz="3200" b="1" dirty="0">
              <a:latin typeface="Times New Roman" pitchFamily="18" charset="0"/>
              <a:cs typeface="Times New Roman" pitchFamily="18" charset="0"/>
            </a:endParaRPr>
          </a:p>
        </p:txBody>
      </p:sp>
      <p:sp>
        <p:nvSpPr>
          <p:cNvPr id="4" name="Content Placeholder 3"/>
          <p:cNvSpPr>
            <a:spLocks noGrp="1"/>
          </p:cNvSpPr>
          <p:nvPr>
            <p:ph idx="1"/>
          </p:nvPr>
        </p:nvSpPr>
        <p:spPr/>
        <p:txBody>
          <a:bodyPr>
            <a:normAutofit lnSpcReduction="10000"/>
          </a:bodyPr>
          <a:lstStyle/>
          <a:p>
            <a:pPr marL="0" lvl="0" indent="0" algn="just" fontAlgn="base">
              <a:spcBef>
                <a:spcPct val="0"/>
              </a:spcBef>
              <a:spcAft>
                <a:spcPct val="0"/>
              </a:spcAft>
              <a:buNone/>
            </a:pPr>
            <a:r>
              <a:rPr lang="en-US" dirty="0" smtClean="0">
                <a:solidFill>
                  <a:srgbClr val="000000"/>
                </a:solidFill>
                <a:latin typeface="Times New Roman" pitchFamily="18" charset="0"/>
                <a:ea typeface="Calibri" pitchFamily="34" charset="0"/>
                <a:cs typeface="Times New Roman" pitchFamily="18" charset="0"/>
              </a:rPr>
              <a:t>          Principal component analysis (PCA) is a classical statistical method. </a:t>
            </a:r>
          </a:p>
          <a:p>
            <a:pPr marL="0" lvl="0" indent="0" algn="just" fontAlgn="base">
              <a:spcBef>
                <a:spcPct val="0"/>
              </a:spcBef>
              <a:spcAft>
                <a:spcPct val="0"/>
              </a:spcAft>
              <a:buNone/>
            </a:pPr>
            <a:endParaRPr lang="en-US" dirty="0" smtClean="0">
              <a:solidFill>
                <a:srgbClr val="000000"/>
              </a:solidFill>
              <a:latin typeface="Times New Roman" pitchFamily="18" charset="0"/>
              <a:ea typeface="Calibri" pitchFamily="34" charset="0"/>
              <a:cs typeface="Times New Roman" pitchFamily="18" charset="0"/>
            </a:endParaRPr>
          </a:p>
          <a:p>
            <a:pPr marL="0" lvl="0" indent="0" algn="just" fontAlgn="base">
              <a:spcBef>
                <a:spcPct val="0"/>
              </a:spcBef>
              <a:spcAft>
                <a:spcPct val="0"/>
              </a:spcAft>
              <a:buNone/>
            </a:pPr>
            <a:r>
              <a:rPr lang="en-US" dirty="0" smtClean="0">
                <a:solidFill>
                  <a:srgbClr val="000000"/>
                </a:solidFill>
                <a:latin typeface="Times New Roman" pitchFamily="18" charset="0"/>
                <a:ea typeface="Calibri" pitchFamily="34" charset="0"/>
                <a:cs typeface="Times New Roman" pitchFamily="18" charset="0"/>
              </a:rPr>
              <a:t>          This linear transform has been widely used in data analysis and compression. </a:t>
            </a:r>
          </a:p>
          <a:p>
            <a:pPr marL="0" lvl="0" indent="0" algn="just" fontAlgn="base">
              <a:spcBef>
                <a:spcPct val="0"/>
              </a:spcBef>
              <a:spcAft>
                <a:spcPct val="0"/>
              </a:spcAft>
              <a:buNone/>
            </a:pPr>
            <a:endParaRPr lang="en-US" dirty="0" smtClean="0">
              <a:solidFill>
                <a:srgbClr val="000000"/>
              </a:solidFill>
              <a:latin typeface="Times New Roman" pitchFamily="18" charset="0"/>
              <a:ea typeface="Calibri" pitchFamily="34" charset="0"/>
              <a:cs typeface="Times New Roman" pitchFamily="18" charset="0"/>
            </a:endParaRPr>
          </a:p>
          <a:p>
            <a:pPr marL="0" lvl="0" indent="0" algn="just" fontAlgn="base">
              <a:spcBef>
                <a:spcPct val="0"/>
              </a:spcBef>
              <a:spcAft>
                <a:spcPct val="0"/>
              </a:spcAft>
              <a:buNone/>
            </a:pPr>
            <a:r>
              <a:rPr lang="en-US" dirty="0" smtClean="0">
                <a:solidFill>
                  <a:srgbClr val="000000"/>
                </a:solidFill>
                <a:latin typeface="Times New Roman" pitchFamily="18" charset="0"/>
                <a:ea typeface="Calibri" pitchFamily="34" charset="0"/>
                <a:cs typeface="Times New Roman" pitchFamily="18" charset="0"/>
              </a:rPr>
              <a:t>           Principal Components Analysis is a method that reduces data dimensionality by performing a covariance analysis between factors.</a:t>
            </a:r>
            <a:endParaRPr lang="en-US" dirty="0" smtClean="0">
              <a:latin typeface="Arial" pitchFamily="34"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131" name="Rectangle 3"/>
          <p:cNvSpPr>
            <a:spLocks noChangeArrowheads="1"/>
          </p:cNvSpPr>
          <p:nvPr/>
        </p:nvSpPr>
        <p:spPr bwMode="auto">
          <a:xfrm>
            <a:off x="0" y="13636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5" name="Object 4"/>
          <p:cNvGraphicFramePr>
            <a:graphicFrameLocks noChangeAspect="1"/>
          </p:cNvGraphicFramePr>
          <p:nvPr/>
        </p:nvGraphicFramePr>
        <p:xfrm>
          <a:off x="2362200" y="2286000"/>
          <a:ext cx="2266950" cy="1250950"/>
        </p:xfrm>
        <a:graphic>
          <a:graphicData uri="http://schemas.openxmlformats.org/presentationml/2006/ole">
            <p:oleObj spid="_x0000_s48132" name="Equation" r:id="rId3" imgW="114120" imgH="215640" progId="Equation.3">
              <p:embed/>
            </p:oleObj>
          </a:graphicData>
        </a:graphic>
      </p:graphicFrame>
      <p:sp>
        <p:nvSpPr>
          <p:cNvPr id="4813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8135" name="Rectangle 7"/>
          <p:cNvSpPr>
            <a:spLocks noChangeArrowheads="1"/>
          </p:cNvSpPr>
          <p:nvPr/>
        </p:nvSpPr>
        <p:spPr bwMode="auto">
          <a:xfrm>
            <a:off x="0" y="13636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9" name="Object 8"/>
          <p:cNvGraphicFramePr>
            <a:graphicFrameLocks noChangeAspect="1"/>
          </p:cNvGraphicFramePr>
          <p:nvPr/>
        </p:nvGraphicFramePr>
        <p:xfrm>
          <a:off x="301625" y="612775"/>
          <a:ext cx="8575675" cy="6100763"/>
        </p:xfrm>
        <a:graphic>
          <a:graphicData uri="http://schemas.openxmlformats.org/presentationml/2006/ole">
            <p:oleObj spid="_x0000_s48136" name="Document" r:id="rId4" imgW="5942644" imgH="4221647" progId="Word.Document.12">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304800" y="457200"/>
            <a:ext cx="8534400" cy="4867959"/>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Tx/>
              <a:buAutoNum type="arabicPeriod"/>
              <a:tabLst/>
            </a:pPr>
            <a:r>
              <a:rPr kumimoji="0" lang="en-US" sz="28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There are </a:t>
            </a:r>
            <a:r>
              <a:rPr kumimoji="0" lang="en-US" sz="2800" b="0" i="1"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M</a:t>
            </a:r>
            <a:r>
              <a:rPr kumimoji="0" lang="en-US" sz="28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 images in the training set.</a:t>
            </a:r>
          </a:p>
          <a:p>
            <a:pPr marL="228600" marR="0" lvl="0" indent="-228600" algn="just" defTabSz="914400" rtl="0" eaLnBrk="0" fontAlgn="base" latinLnBrk="0" hangingPunct="0">
              <a:lnSpc>
                <a:spcPct val="100000"/>
              </a:lnSpc>
              <a:spcBef>
                <a:spcPct val="0"/>
              </a:spcBef>
              <a:spcAft>
                <a:spcPct val="0"/>
              </a:spcAft>
              <a:buClrTx/>
              <a:buSzTx/>
              <a:buFontTx/>
              <a:buAutoNum type="arabicPeriod"/>
              <a:tabLst/>
            </a:pPr>
            <a:endPar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2. There are </a:t>
            </a:r>
            <a:r>
              <a:rPr kumimoji="0" lang="en-US" sz="2800" b="0" i="1"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K</a:t>
            </a:r>
            <a:r>
              <a:rPr kumimoji="0" lang="en-US" sz="28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 most significant Eigenfaces using which we can satisfactorily approximate a face. K &lt; 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3. All images are </a:t>
            </a:r>
            <a:r>
              <a:rPr kumimoji="0" lang="en-US" sz="2800" b="0" i="1"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N </a:t>
            </a:r>
            <a:r>
              <a:rPr kumimoji="0" lang="en-US" sz="28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x </a:t>
            </a:r>
            <a:r>
              <a:rPr kumimoji="0" lang="en-US" sz="2800" b="0" i="1"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N </a:t>
            </a:r>
            <a:r>
              <a:rPr kumimoji="0" lang="en-US" sz="28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matrices, which can be represented as </a:t>
            </a:r>
            <a:r>
              <a:rPr kumimoji="0" lang="en-US" sz="2800" b="0" i="1"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N</a:t>
            </a:r>
            <a:r>
              <a:rPr kumimoji="0" lang="en-US" sz="2800" b="0" i="1" u="none" strike="noStrike" cap="none" normalizeH="0" baseline="30000" dirty="0" smtClean="0">
                <a:ln>
                  <a:noFill/>
                </a:ln>
                <a:solidFill>
                  <a:srgbClr val="333333"/>
                </a:solidFill>
                <a:effectLst/>
                <a:latin typeface="Times New Roman" pitchFamily="18" charset="0"/>
                <a:ea typeface="Times New Roman" pitchFamily="18" charset="0"/>
                <a:cs typeface="Times New Roman" pitchFamily="18" charset="0"/>
              </a:rPr>
              <a:t>2</a:t>
            </a:r>
            <a:r>
              <a:rPr kumimoji="0" lang="en-US" sz="2800" b="0" i="1"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x 1</a:t>
            </a:r>
            <a:r>
              <a:rPr kumimoji="0" lang="en-US" sz="2800" b="0" i="1"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dimensional vectors. The same logic would apply to images that are not of equal length and breadths. To take an example: An image of size 112 x 112 can be represented as a vector of dimension 12544 or simply as a point in a 12544 dimensional space.</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1"/>
          <p:cNvSpPr>
            <a:spLocks noChangeArrowheads="1"/>
          </p:cNvSpPr>
          <p:nvPr/>
        </p:nvSpPr>
        <p:spPr bwMode="auto">
          <a:xfrm>
            <a:off x="0" y="1447800"/>
            <a:ext cx="91440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Linear Discriminant Analysis (LDA) is a well-known scheme for feature extraction and dimension reduction. </a:t>
            </a:r>
            <a:endParaRPr lang="en-US" sz="2800" dirty="0" smtClean="0">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It has been used widely in many applications involving high-dimensional data, such as face recognition and image retrieval.</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algorithm, called PCA+LDA, is used widely in face recognition. </a:t>
            </a:r>
            <a:endParaRPr kumimoji="0" lang="en-US" sz="2800" b="0" i="0" u="none" strike="noStrike" cap="none" normalizeH="0" baseline="0" dirty="0" smtClean="0">
              <a:ln>
                <a:noFill/>
              </a:ln>
              <a:solidFill>
                <a:schemeClr val="tx1"/>
              </a:solidFill>
              <a:effectLst/>
              <a:latin typeface="Arial" pitchFamily="34" charset="0"/>
            </a:endParaRPr>
          </a:p>
        </p:txBody>
      </p:sp>
      <p:sp>
        <p:nvSpPr>
          <p:cNvPr id="3" name="Title 2"/>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LINEAR DISCRIMINANT ANALYSIS</a:t>
            </a:r>
            <a:endParaRPr lang="en-US" sz="3200"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57400" y="3218026"/>
            <a:ext cx="3581400" cy="363374"/>
          </a:xfrm>
          <a:prstGeom prst="rect">
            <a:avLst/>
          </a:prstGeom>
          <a:noFill/>
        </p:spPr>
      </p:pic>
      <p:sp>
        <p:nvSpPr>
          <p:cNvPr id="105478" name="Rectangle 6"/>
          <p:cNvSpPr>
            <a:spLocks noChangeArrowheads="1"/>
          </p:cNvSpPr>
          <p:nvPr/>
        </p:nvSpPr>
        <p:spPr bwMode="auto">
          <a:xfrm>
            <a:off x="0" y="1"/>
            <a:ext cx="8458200" cy="774531"/>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Mathematical operations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pic>
        <p:nvPicPr>
          <p:cNvPr id="13721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667000" y="1600200"/>
            <a:ext cx="2514600" cy="1443931"/>
          </a:xfrm>
          <a:prstGeom prst="rect">
            <a:avLst/>
          </a:prstGeom>
          <a:noFill/>
        </p:spPr>
      </p:pic>
      <p:sp>
        <p:nvSpPr>
          <p:cNvPr id="137219" name="Rectangle 3"/>
          <p:cNvSpPr>
            <a:spLocks noChangeArrowheads="1"/>
          </p:cNvSpPr>
          <p:nvPr/>
        </p:nvSpPr>
        <p:spPr bwMode="auto">
          <a:xfrm>
            <a:off x="0" y="2800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9" name="Rectangle 8"/>
          <p:cNvSpPr/>
          <p:nvPr/>
        </p:nvSpPr>
        <p:spPr>
          <a:xfrm>
            <a:off x="2110450" y="1108275"/>
            <a:ext cx="417650" cy="1569660"/>
          </a:xfrm>
          <a:prstGeom prst="rect">
            <a:avLst/>
          </a:prstGeom>
        </p:spPr>
        <p:txBody>
          <a:bodyPr wrap="square">
            <a:spAutoFit/>
          </a:bodyPr>
          <a:lstStyle/>
          <a:p>
            <a:pPr lvl="0" fontAlgn="base">
              <a:spcBef>
                <a:spcPct val="0"/>
              </a:spcBef>
              <a:spcAft>
                <a:spcPct val="0"/>
              </a:spcAft>
            </a:pPr>
            <a:r>
              <a:rPr lang="en-US" sz="4800" dirty="0" smtClean="0">
                <a:solidFill>
                  <a:prstClr val="black"/>
                </a:solidFill>
                <a:latin typeface="Times New Roman" pitchFamily="18" charset="0"/>
                <a:ea typeface="Calibri" pitchFamily="34" charset="0"/>
                <a:cs typeface="Times New Roman" pitchFamily="18" charset="0"/>
              </a:rPr>
              <a:t> s</a:t>
            </a:r>
            <a:endParaRPr lang="en-US" dirty="0" smtClean="0">
              <a:solidFill>
                <a:prstClr val="black"/>
              </a:solidFill>
              <a:latin typeface="Arial" pitchFamily="34" charset="0"/>
            </a:endParaRPr>
          </a:p>
        </p:txBody>
      </p:sp>
      <p:sp>
        <p:nvSpPr>
          <p:cNvPr id="11" name="Rectangle 10"/>
          <p:cNvSpPr/>
          <p:nvPr/>
        </p:nvSpPr>
        <p:spPr>
          <a:xfrm>
            <a:off x="838200" y="685800"/>
            <a:ext cx="6553200" cy="830997"/>
          </a:xfrm>
          <a:prstGeom prst="rect">
            <a:avLst/>
          </a:prstGeom>
        </p:spPr>
        <p:txBody>
          <a:bodyPr wrap="square">
            <a:spAutoFit/>
          </a:bodyPr>
          <a:lstStyle/>
          <a:p>
            <a:r>
              <a:rPr lang="en-US" sz="2400" dirty="0" smtClean="0">
                <a:latin typeface="Times New Roman" pitchFamily="18" charset="0"/>
                <a:ea typeface="Calibri" pitchFamily="34" charset="0"/>
                <a:cs typeface="Times New Roman" pitchFamily="18" charset="0"/>
              </a:rPr>
              <a:t>Data sets and the test sets are formulated, which are to be classified in the original space. </a:t>
            </a:r>
            <a:endParaRPr lang="en-US" sz="2400" dirty="0"/>
          </a:p>
        </p:txBody>
      </p:sp>
      <p:sp>
        <p:nvSpPr>
          <p:cNvPr id="8" name="Rectangle 7"/>
          <p:cNvSpPr/>
          <p:nvPr/>
        </p:nvSpPr>
        <p:spPr>
          <a:xfrm>
            <a:off x="838200" y="5181600"/>
            <a:ext cx="7010400" cy="1338828"/>
          </a:xfrm>
          <a:prstGeom prst="rect">
            <a:avLst/>
          </a:prstGeom>
        </p:spPr>
        <p:txBody>
          <a:bodyPr wrap="square">
            <a:spAutoFit/>
          </a:bodyPr>
          <a:lstStyle/>
          <a:p>
            <a:pPr>
              <a:lnSpc>
                <a:spcPct val="150000"/>
              </a:lnSpc>
            </a:pPr>
            <a:r>
              <a:rPr lang="en-US" dirty="0" smtClean="0">
                <a:latin typeface="Times New Roman" pitchFamily="18" charset="0"/>
                <a:ea typeface="Calibri"/>
                <a:cs typeface="Times New Roman" pitchFamily="18" charset="0"/>
              </a:rPr>
              <a:t>Compute the mean of each data set and mean of entire data set. Let  and   be the mean of set 1 and set 2 respectively and  be mean of entire data, which is obtained by merging set 1 and set 2.</a:t>
            </a:r>
            <a:endParaRPr lang="en-US" dirty="0">
              <a:latin typeface="Times New Roman" pitchFamily="18" charset="0"/>
              <a:ea typeface="Calibri"/>
              <a:cs typeface="Times New Roman" pitchFamily="18" charset="0"/>
            </a:endParaRPr>
          </a:p>
        </p:txBody>
      </p:sp>
      <p:pic>
        <p:nvPicPr>
          <p:cNvPr id="10" name="Picture 2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743200" y="3733800"/>
            <a:ext cx="2438400" cy="140798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33600" y="4038600"/>
            <a:ext cx="4143375" cy="685800"/>
          </a:xfrm>
          <a:prstGeom prst="rect">
            <a:avLst/>
          </a:prstGeom>
          <a:noFill/>
        </p:spPr>
      </p:pic>
      <p:pic>
        <p:nvPicPr>
          <p:cNvPr id="11264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048000" y="5334000"/>
            <a:ext cx="2762250" cy="762000"/>
          </a:xfrm>
          <a:prstGeom prst="rect">
            <a:avLst/>
          </a:prstGeom>
          <a:noFill/>
        </p:spPr>
      </p:pic>
      <p:sp>
        <p:nvSpPr>
          <p:cNvPr id="1126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2645" name="Rectangle 5"/>
          <p:cNvSpPr>
            <a:spLocks noChangeArrowheads="1"/>
          </p:cNvSpPr>
          <p:nvPr/>
        </p:nvSpPr>
        <p:spPr bwMode="auto">
          <a:xfrm>
            <a:off x="304800" y="304800"/>
            <a:ext cx="8610600" cy="52160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3200" b="1" i="0" u="none" strike="noStrike" cap="none" normalizeH="0" baseline="0" dirty="0" smtClean="0" bmk="_Toc289127679">
                <a:ln>
                  <a:noFill/>
                </a:ln>
                <a:solidFill>
                  <a:schemeClr val="tx1"/>
                </a:solidFill>
                <a:effectLst/>
                <a:latin typeface="Times New Roman" pitchFamily="18" charset="0"/>
                <a:ea typeface="Times New Roman" pitchFamily="18" charset="0"/>
                <a:cs typeface="Times New Roman" pitchFamily="18" charset="0"/>
              </a:rPr>
              <a:t>  </a:t>
            </a:r>
            <a:r>
              <a:rPr kumimoji="0" lang="en-US" altLang="zh-TW" sz="3200" b="1" i="0" u="none" strike="noStrike" cap="none" normalizeH="0" baseline="0" dirty="0" err="1" smtClean="0" bmk="_Toc289127679">
                <a:ln>
                  <a:noFill/>
                </a:ln>
                <a:solidFill>
                  <a:schemeClr val="tx1"/>
                </a:solidFill>
                <a:effectLst/>
                <a:latin typeface="Times New Roman" pitchFamily="18" charset="0"/>
                <a:ea typeface="Times New Roman" pitchFamily="18" charset="0"/>
                <a:cs typeface="Times New Roman" pitchFamily="18" charset="0"/>
              </a:rPr>
              <a:t>Bayes</a:t>
            </a:r>
            <a:r>
              <a:rPr kumimoji="0" lang="en-US" altLang="zh-TW" sz="3200" b="1" i="0" u="none" strike="noStrike" cap="none" normalizeH="0" baseline="0" dirty="0" smtClean="0" bmk="_Toc289127679">
                <a:ln>
                  <a:noFill/>
                </a:ln>
                <a:solidFill>
                  <a:schemeClr val="tx1"/>
                </a:solidFill>
                <a:effectLst/>
                <a:latin typeface="Times New Roman" pitchFamily="18" charset="0"/>
                <a:ea typeface="Times New Roman" pitchFamily="18" charset="0"/>
                <a:cs typeface="Times New Roman" pitchFamily="18" charset="0"/>
              </a:rPr>
              <a:t> Theorem</a:t>
            </a:r>
            <a:endParaRPr lang="en-US" altLang="zh-TW" sz="3200" b="1" dirty="0" smtClean="0" bmk="_Toc289127679">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altLang="zh-TW"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altLang="zh-TW" sz="24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Bayes</a:t>
            </a:r>
            <a:r>
              <a:rPr kumimoji="0" lang="en-US" altLang="zh-TW"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theorem expresses the conditional probability, or "posterior probability", of a hypothesis H (i.e. its probability after evidence E is observed) in terms of the "prior probability" of H, the prior probability of E, and the conditional probability of E given H. It implies that evidence has a confirming effect if it is more likely given H than given not-H.</a:t>
            </a: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zh-TW"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Mathematically, </a:t>
            </a:r>
            <a:r>
              <a:rPr kumimoji="0" lang="en-US" altLang="zh-TW" sz="2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Bayes</a:t>
            </a:r>
            <a:r>
              <a:rPr kumimoji="0" lang="en-US" altLang="zh-TW"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rule states,</a:t>
            </a:r>
            <a:endParaRPr kumimoji="0" lang="en-US" altLang="zh-TW"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altLang="zh-TW"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altLang="zh-TW"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TW"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or, in symbols,</a:t>
            </a:r>
            <a:r>
              <a:rPr kumimoji="0" lang="en-US" altLang="zh-TW" sz="2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r>
            <a:br>
              <a:rPr kumimoji="0" lang="en-US" altLang="zh-TW" sz="2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br>
            <a:endParaRPr kumimoji="0" lang="en-US" altLang="zh-TW"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2646" name="Rectangle 6"/>
          <p:cNvSpPr>
            <a:spLocks noChangeArrowheads="1"/>
          </p:cNvSpPr>
          <p:nvPr/>
        </p:nvSpPr>
        <p:spPr bwMode="auto">
          <a:xfrm>
            <a:off x="0" y="2600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2647" name="Rectangle 7"/>
          <p:cNvSpPr>
            <a:spLocks noChangeArrowheads="1"/>
          </p:cNvSpPr>
          <p:nvPr/>
        </p:nvSpPr>
        <p:spPr bwMode="auto">
          <a:xfrm>
            <a:off x="0" y="3362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
            </a:r>
            <a:br>
              <a:rPr kumimoji="0" lang="en-US" sz="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38400" y="228600"/>
            <a:ext cx="2819400" cy="945050"/>
          </a:xfrm>
          <a:prstGeom prst="rect">
            <a:avLst/>
          </a:prstGeom>
          <a:noFill/>
        </p:spPr>
      </p:pic>
      <p:pic>
        <p:nvPicPr>
          <p:cNvPr id="11878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438400" y="1219200"/>
            <a:ext cx="2819400" cy="980661"/>
          </a:xfrm>
          <a:prstGeom prst="rect">
            <a:avLst/>
          </a:prstGeom>
          <a:noFill/>
        </p:spPr>
      </p:pic>
      <p:sp>
        <p:nvSpPr>
          <p:cNvPr id="11878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8788" name="Rectangle 4"/>
          <p:cNvSpPr>
            <a:spLocks noChangeArrowheads="1"/>
          </p:cNvSpPr>
          <p:nvPr/>
        </p:nvSpPr>
        <p:spPr bwMode="auto">
          <a:xfrm>
            <a:off x="0" y="1600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8793" name="Rectangle 9"/>
          <p:cNvSpPr>
            <a:spLocks noChangeArrowheads="1"/>
          </p:cNvSpPr>
          <p:nvPr/>
        </p:nvSpPr>
        <p:spPr bwMode="auto">
          <a:xfrm>
            <a:off x="152400" y="2133600"/>
            <a:ext cx="89916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These likelihoods are then used to compute the MAP similarity </a:t>
            </a:r>
            <a:r>
              <a:rPr kumimoji="0" lang="en-US" sz="2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 eq2; since the Euclidean distances</a:t>
            </a:r>
            <a:r>
              <a:rPr lang="en-US" sz="2000" dirty="0" smtClean="0"/>
              <a:t> and</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 the exponents of   are of dimensions </a:t>
            </a:r>
            <a:endParaRPr kumimoji="0" lang="en-US" sz="2000" b="0" i="0" u="none" strike="noStrike" cap="none" normalizeH="0" baseline="0" dirty="0" smtClean="0">
              <a:ln>
                <a:noFill/>
              </a:ln>
              <a:solidFill>
                <a:schemeClr val="tx1"/>
              </a:solidFill>
              <a:effectLst/>
              <a:latin typeface="Arial" pitchFamily="34" charset="0"/>
            </a:endParaRPr>
          </a:p>
        </p:txBody>
      </p:sp>
      <p:sp>
        <p:nvSpPr>
          <p:cNvPr id="118795" name="Rectangle 11"/>
          <p:cNvSpPr>
            <a:spLocks noChangeArrowheads="1"/>
          </p:cNvSpPr>
          <p:nvPr/>
        </p:nvSpPr>
        <p:spPr bwMode="auto">
          <a:xfrm>
            <a:off x="152400" y="2819400"/>
            <a:ext cx="89916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the </a:t>
            </a: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a:t>
            </a: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vectors, respectively, only </a:t>
            </a:r>
            <a:endParaRPr kumimoji="0" lang="en-US" sz="2000" b="0" i="0" u="none" strike="noStrike" cap="none" normalizeH="0" baseline="0" dirty="0" smtClean="0">
              <a:ln>
                <a:noFill/>
              </a:ln>
              <a:solidFill>
                <a:schemeClr val="tx1"/>
              </a:solidFill>
              <a:effectLst/>
              <a:latin typeface="Arial" pitchFamily="34" charset="0"/>
            </a:endParaRPr>
          </a:p>
        </p:txBody>
      </p:sp>
      <p:sp>
        <p:nvSpPr>
          <p:cNvPr id="118797" name="Rectangle 13"/>
          <p:cNvSpPr>
            <a:spLocks noChangeArrowheads="1"/>
          </p:cNvSpPr>
          <p:nvPr/>
        </p:nvSpPr>
        <p:spPr bwMode="auto">
          <a:xfrm>
            <a:off x="0" y="1695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18799" name="Picture 1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781800" y="2514600"/>
            <a:ext cx="285750" cy="342900"/>
          </a:xfrm>
          <a:prstGeom prst="rect">
            <a:avLst/>
          </a:prstGeom>
          <a:noFill/>
        </p:spPr>
      </p:pic>
      <p:pic>
        <p:nvPicPr>
          <p:cNvPr id="118798" name="Picture 1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566950" y="2514600"/>
            <a:ext cx="333375" cy="342900"/>
          </a:xfrm>
          <a:prstGeom prst="rect">
            <a:avLst/>
          </a:prstGeom>
          <a:noFill/>
        </p:spPr>
      </p:pic>
      <p:sp>
        <p:nvSpPr>
          <p:cNvPr id="11880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8801" name="Rectangle 17"/>
          <p:cNvSpPr>
            <a:spLocks noChangeArrowheads="1"/>
          </p:cNvSpPr>
          <p:nvPr/>
        </p:nvSpPr>
        <p:spPr bwMode="auto">
          <a:xfrm>
            <a:off x="6980500" y="2461550"/>
            <a:ext cx="619080"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a:t>
            </a:r>
            <a:endParaRPr kumimoji="0" lang="en-US" sz="2000" b="0" i="0" u="none" strike="noStrike" cap="none" normalizeH="0" baseline="0" dirty="0" smtClean="0">
              <a:ln>
                <a:noFill/>
              </a:ln>
              <a:solidFill>
                <a:schemeClr val="tx1"/>
              </a:solidFill>
              <a:effectLst/>
              <a:latin typeface="Arial" pitchFamily="34" charset="0"/>
            </a:endParaRPr>
          </a:p>
        </p:txBody>
      </p:sp>
      <p:sp>
        <p:nvSpPr>
          <p:cNvPr id="118802" name="Rectangle 18"/>
          <p:cNvSpPr>
            <a:spLocks noChangeArrowheads="1"/>
          </p:cNvSpPr>
          <p:nvPr/>
        </p:nvSpPr>
        <p:spPr bwMode="auto">
          <a:xfrm>
            <a:off x="0" y="685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1880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8803" name="Picture 1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419600" y="2895600"/>
            <a:ext cx="1400175" cy="342900"/>
          </a:xfrm>
          <a:prstGeom prst="rect">
            <a:avLst/>
          </a:prstGeom>
          <a:noFill/>
        </p:spPr>
      </p:pic>
      <p:sp>
        <p:nvSpPr>
          <p:cNvPr id="118806"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8805" name="Picture 21"/>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67000" y="3200400"/>
            <a:ext cx="2743200" cy="903642"/>
          </a:xfrm>
          <a:prstGeom prst="rect">
            <a:avLst/>
          </a:prstGeom>
          <a:noFill/>
        </p:spPr>
      </p:pic>
      <p:sp>
        <p:nvSpPr>
          <p:cNvPr id="118807" name="Rectangle 23"/>
          <p:cNvSpPr>
            <a:spLocks noChangeArrowheads="1"/>
          </p:cNvSpPr>
          <p:nvPr/>
        </p:nvSpPr>
        <p:spPr bwMode="auto">
          <a:xfrm>
            <a:off x="0" y="1524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8809"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8808" name="Picture 24"/>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2337125" y="2791425"/>
            <a:ext cx="285750" cy="942975"/>
          </a:xfrm>
          <a:prstGeom prst="rect">
            <a:avLst/>
          </a:prstGeom>
          <a:noFill/>
        </p:spPr>
      </p:pic>
      <p:pic>
        <p:nvPicPr>
          <p:cNvPr id="23" name="Picture 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524000" y="4572000"/>
            <a:ext cx="5943600" cy="1088356"/>
          </a:xfrm>
          <a:prstGeom prst="rect">
            <a:avLst/>
          </a:prstGeom>
          <a:noFill/>
        </p:spPr>
      </p:pic>
      <p:sp>
        <p:nvSpPr>
          <p:cNvPr id="24" name="Rectangle 23"/>
          <p:cNvSpPr/>
          <p:nvPr/>
        </p:nvSpPr>
        <p:spPr>
          <a:xfrm>
            <a:off x="381000" y="4114800"/>
            <a:ext cx="4580165" cy="461665"/>
          </a:xfrm>
          <a:prstGeom prst="rect">
            <a:avLst/>
          </a:prstGeom>
        </p:spPr>
        <p:txBody>
          <a:bodyPr wrap="none">
            <a:spAutoFit/>
          </a:bodyPr>
          <a:lstStyle/>
          <a:p>
            <a:pPr algn="ctr"/>
            <a:r>
              <a:rPr lang="en-US" sz="2400" b="1" dirty="0" smtClean="0">
                <a:latin typeface="Times New Roman" pitchFamily="18" charset="0"/>
                <a:cs typeface="Times New Roman" pitchFamily="18" charset="0"/>
              </a:rPr>
              <a:t>Probabilistic Similarity Measures</a:t>
            </a:r>
            <a:endParaRPr lang="en-US" sz="2400" b="1" dirty="0">
              <a:latin typeface="Times New Roman" pitchFamily="18" charset="0"/>
              <a:cs typeface="Times New Roman" pitchFamily="18" charset="0"/>
            </a:endParaRPr>
          </a:p>
        </p:txBody>
      </p:sp>
      <p:pic>
        <p:nvPicPr>
          <p:cNvPr id="25" name="Picture 19"/>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3048000" y="5943601"/>
            <a:ext cx="1752600" cy="62189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4691" name="Rectangle 3"/>
          <p:cNvSpPr>
            <a:spLocks noChangeArrowheads="1"/>
          </p:cNvSpPr>
          <p:nvPr/>
        </p:nvSpPr>
        <p:spPr bwMode="auto">
          <a:xfrm>
            <a:off x="0" y="5638800"/>
            <a:ext cx="914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endParaRPr>
          </a:p>
        </p:txBody>
      </p:sp>
      <p:sp>
        <p:nvSpPr>
          <p:cNvPr id="11469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469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03411" y="5867400"/>
            <a:ext cx="815790" cy="315790"/>
          </a:xfrm>
          <a:prstGeom prst="rect">
            <a:avLst/>
          </a:prstGeom>
          <a:noFill/>
        </p:spPr>
      </p:pic>
      <p:sp>
        <p:nvSpPr>
          <p:cNvPr id="114694" name="Rectangle 6"/>
          <p:cNvSpPr>
            <a:spLocks noChangeArrowheads="1"/>
          </p:cNvSpPr>
          <p:nvPr/>
        </p:nvSpPr>
        <p:spPr bwMode="auto">
          <a:xfrm>
            <a:off x="1219200" y="5791200"/>
            <a:ext cx="3379580"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is the </a:t>
            </a:r>
            <a:r>
              <a:rPr kumimoji="0" lang="en-US" sz="2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 posteriori probability  </a:t>
            </a:r>
            <a:endParaRPr kumimoji="0" lang="en-US" sz="2000" b="0" i="0" u="none" strike="noStrike" cap="none" normalizeH="0" baseline="0" dirty="0" smtClean="0">
              <a:ln>
                <a:noFill/>
              </a:ln>
              <a:solidFill>
                <a:schemeClr val="tx1"/>
              </a:solidFill>
              <a:effectLst/>
              <a:latin typeface="Arial" pitchFamily="34" charset="0"/>
            </a:endParaRPr>
          </a:p>
        </p:txBody>
      </p:sp>
      <p:sp>
        <p:nvSpPr>
          <p:cNvPr id="114695" name="Rectangle 7"/>
          <p:cNvSpPr>
            <a:spLocks noChangeArrowheads="1"/>
          </p:cNvSpPr>
          <p:nvPr/>
        </p:nvSpPr>
        <p:spPr bwMode="auto">
          <a:xfrm>
            <a:off x="304800" y="5181600"/>
            <a:ext cx="829073"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a:t>
            </a:r>
            <a:r>
              <a:rPr kumimoji="0" lang="en-US" sz="800" b="0" i="0" u="none" strike="noStrike" cap="none" normalizeH="0" baseline="0" dirty="0" smtClean="0">
                <a:ln>
                  <a:noFill/>
                </a:ln>
                <a:solidFill>
                  <a:schemeClr val="tx1"/>
                </a:solidFill>
                <a:effectLst/>
                <a:latin typeface="Arial" pitchFamily="34" charset="0"/>
              </a:rPr>
              <a:t> </a:t>
            </a:r>
            <a:endParaRPr kumimoji="0" lang="en-US" sz="1800" b="0" i="0" u="none" strike="noStrike" cap="none" normalizeH="0" baseline="0" dirty="0" smtClean="0">
              <a:ln>
                <a:noFill/>
              </a:ln>
              <a:solidFill>
                <a:schemeClr val="tx1"/>
              </a:solidFill>
              <a:effectLst/>
              <a:latin typeface="Arial" pitchFamily="34" charset="0"/>
            </a:endParaRPr>
          </a:p>
        </p:txBody>
      </p:sp>
      <p:sp>
        <p:nvSpPr>
          <p:cNvPr id="11469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endParaRPr>
          </a:p>
        </p:txBody>
      </p:sp>
      <p:pic>
        <p:nvPicPr>
          <p:cNvPr id="114696" name="Picture 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86000" y="4953000"/>
            <a:ext cx="3257550" cy="304800"/>
          </a:xfrm>
          <a:prstGeom prst="rect">
            <a:avLst/>
          </a:prstGeom>
          <a:noFill/>
        </p:spPr>
      </p:pic>
      <p:pic>
        <p:nvPicPr>
          <p:cNvPr id="114700" name="Picture 12"/>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181600" y="1752600"/>
            <a:ext cx="1295400" cy="587449"/>
          </a:xfrm>
          <a:prstGeom prst="rect">
            <a:avLst/>
          </a:prstGeom>
          <a:noFill/>
        </p:spPr>
      </p:pic>
      <p:pic>
        <p:nvPicPr>
          <p:cNvPr id="114699" name="Picture 1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924800" y="2743200"/>
            <a:ext cx="180975" cy="371475"/>
          </a:xfrm>
          <a:prstGeom prst="rect">
            <a:avLst/>
          </a:prstGeom>
          <a:noFill/>
        </p:spPr>
      </p:pic>
      <p:pic>
        <p:nvPicPr>
          <p:cNvPr id="114698" name="Picture 1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505200" y="3657600"/>
            <a:ext cx="219075" cy="371475"/>
          </a:xfrm>
          <a:prstGeom prst="rect">
            <a:avLst/>
          </a:prstGeom>
          <a:noFill/>
        </p:spPr>
      </p:pic>
      <p:sp>
        <p:nvSpPr>
          <p:cNvPr id="114701" name="Rectangle 13"/>
          <p:cNvSpPr>
            <a:spLocks noChangeArrowheads="1"/>
          </p:cNvSpPr>
          <p:nvPr/>
        </p:nvSpPr>
        <p:spPr bwMode="auto">
          <a:xfrm>
            <a:off x="381000" y="1371600"/>
            <a:ext cx="8382000" cy="769393"/>
          </a:xfrm>
          <a:prstGeom prst="rect">
            <a:avLst/>
          </a:prstGeom>
          <a:noFill/>
          <a:ln w="9525">
            <a:noFill/>
            <a:miter lim="800000"/>
            <a:headEnd/>
            <a:tailEnd/>
          </a:ln>
          <a:effectLst/>
        </p:spPr>
        <p:txBody>
          <a:bodyPr vert="horz" wrap="square" lIns="0" tIns="152352"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bmk="_Toc289127682">
                <a:ln>
                  <a:noFill/>
                </a:ln>
                <a:solidFill>
                  <a:srgbClr val="333333"/>
                </a:solidFill>
                <a:effectLst/>
                <a:latin typeface="Times New Roman" pitchFamily="18" charset="0"/>
                <a:ea typeface="Times New Roman" pitchFamily="18" charset="0"/>
                <a:cs typeface="Times New Roman" pitchFamily="18" charset="0"/>
              </a:rPr>
              <a:t>We have used a probabilistic similarity measure based on the Bayesian belief that the image intensity differences, denoted by,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4702" name="Rectangle 14"/>
          <p:cNvSpPr>
            <a:spLocks noChangeArrowheads="1"/>
          </p:cNvSpPr>
          <p:nvPr/>
        </p:nvSpPr>
        <p:spPr bwMode="auto">
          <a:xfrm>
            <a:off x="304800" y="2438400"/>
            <a:ext cx="84582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bmk="_Toc289127682">
                <a:ln>
                  <a:noFill/>
                </a:ln>
                <a:solidFill>
                  <a:srgbClr val="333333"/>
                </a:solidFill>
                <a:effectLst/>
                <a:latin typeface="Times New Roman" pitchFamily="18" charset="0"/>
                <a:ea typeface="Times New Roman" pitchFamily="18" charset="0"/>
                <a:cs typeface="Times New Roman" pitchFamily="18" charset="0"/>
              </a:rPr>
              <a:t>are characteristic of typical variations in appearance of a individual. In particular, we define two classes of facial image variations: intrapersonal variations,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4703" name="Rectangle 15"/>
          <p:cNvSpPr>
            <a:spLocks noChangeArrowheads="1"/>
          </p:cNvSpPr>
          <p:nvPr/>
        </p:nvSpPr>
        <p:spPr bwMode="auto">
          <a:xfrm>
            <a:off x="304800" y="3352800"/>
            <a:ext cx="86106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bmk="_Toc289127682">
                <a:ln>
                  <a:noFill/>
                </a:ln>
                <a:solidFill>
                  <a:srgbClr val="333333"/>
                </a:solidFill>
                <a:effectLst/>
                <a:latin typeface="Times New Roman" pitchFamily="18" charset="0"/>
                <a:ea typeface="Times New Roman" pitchFamily="18" charset="0"/>
                <a:cs typeface="Times New Roman" pitchFamily="18" charset="0"/>
              </a:rPr>
              <a:t>(corresponding, for example to different facial expressions of the same individual) and extra personal variations,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4704" name="Rectangle 16"/>
          <p:cNvSpPr>
            <a:spLocks noChangeArrowheads="1"/>
          </p:cNvSpPr>
          <p:nvPr/>
        </p:nvSpPr>
        <p:spPr bwMode="auto">
          <a:xfrm>
            <a:off x="304800" y="4191000"/>
            <a:ext cx="84582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bmk="_Toc289127682">
                <a:ln>
                  <a:noFill/>
                </a:ln>
                <a:solidFill>
                  <a:srgbClr val="333333"/>
                </a:solidFill>
                <a:effectLst/>
                <a:latin typeface="Times New Roman" pitchFamily="18" charset="0"/>
                <a:ea typeface="Times New Roman" pitchFamily="18" charset="0"/>
                <a:cs typeface="Times New Roman" pitchFamily="18" charset="0"/>
              </a:rPr>
              <a:t>(corresponding to variations between different individuals). Our similarity measure is then expressed</a:t>
            </a:r>
            <a:r>
              <a:rPr kumimoji="0" lang="en-US" sz="2000" b="0" i="0" u="none" strike="noStrike" cap="none" normalizeH="0" dirty="0" smtClean="0" bmk="_Toc289127682">
                <a:ln>
                  <a:noFill/>
                </a:ln>
                <a:solidFill>
                  <a:srgbClr val="333333"/>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bmk="_Toc289127682">
                <a:ln>
                  <a:noFill/>
                </a:ln>
                <a:solidFill>
                  <a:srgbClr val="333333"/>
                </a:solidFill>
                <a:effectLst/>
                <a:latin typeface="Times New Roman" pitchFamily="18" charset="0"/>
                <a:ea typeface="Times New Roman" pitchFamily="18" charset="0"/>
                <a:cs typeface="Times New Roman" pitchFamily="18" charset="0"/>
              </a:rPr>
              <a:t>in terms of the probability</a:t>
            </a:r>
            <a:r>
              <a:rPr kumimoji="0" lang="en-US" sz="2000" b="0" i="0" u="none" strike="noStrike" cap="none" normalizeH="0" baseline="0" dirty="0" smtClean="0">
                <a:ln>
                  <a:noFill/>
                </a:ln>
                <a:solidFill>
                  <a:srgbClr val="333333"/>
                </a:solidFill>
                <a:effectLst/>
                <a:latin typeface="Times New Roman" pitchFamily="18" charset="0"/>
                <a:ea typeface="Times New Roman" pitchFamily="18" charset="0"/>
                <a:cs typeface="Times New Roman" pitchFamily="18" charset="0"/>
              </a:rPr>
              <a:t>.</a:t>
            </a:r>
            <a:endPar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17" name="TextBox 16"/>
          <p:cNvSpPr txBox="1"/>
          <p:nvPr/>
        </p:nvSpPr>
        <p:spPr>
          <a:xfrm>
            <a:off x="1524000" y="381000"/>
            <a:ext cx="7162800" cy="523220"/>
          </a:xfrm>
          <a:prstGeom prst="rect">
            <a:avLst/>
          </a:prstGeom>
          <a:noFill/>
        </p:spPr>
        <p:txBody>
          <a:bodyPr wrap="square" rtlCol="0">
            <a:spAutoFit/>
          </a:bodyPr>
          <a:lstStyle/>
          <a:p>
            <a:pPr lvl="0"/>
            <a:r>
              <a:rPr lang="en-US" sz="2800" b="1" dirty="0" smtClean="0">
                <a:solidFill>
                  <a:srgbClr val="000000"/>
                </a:solidFill>
                <a:latin typeface="Times New Roman" pitchFamily="18" charset="0"/>
                <a:ea typeface="Times New Roman" pitchFamily="18" charset="0"/>
                <a:cs typeface="Times New Roman" pitchFamily="18" charset="0"/>
              </a:rPr>
              <a:t>Bayesian Maximum Likelihood Estimation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1"/>
          <p:cNvSpPr>
            <a:spLocks noChangeArrowheads="1"/>
          </p:cNvSpPr>
          <p:nvPr/>
        </p:nvSpPr>
        <p:spPr bwMode="auto">
          <a:xfrm>
            <a:off x="304800" y="228600"/>
            <a:ext cx="84582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Maximum likelihood estimation</a:t>
            </a:r>
            <a:r>
              <a:rPr kumimoji="0" lang="en-US" sz="2800" b="1" i="0" u="none" strike="noStrike" cap="none" normalizeH="0" baseline="0" dirty="0" smtClean="0">
                <a:ln>
                  <a:noFill/>
                </a:ln>
                <a:solidFill>
                  <a:srgbClr val="000000"/>
                </a:solidFill>
                <a:effectLst/>
                <a:latin typeface="Arial" pitchFamily="34" charset="0"/>
                <a:ea typeface="Times New Roman" pitchFamily="18" charset="0"/>
                <a:cs typeface="Calibri" pitchFamily="34" charset="0"/>
              </a:rPr>
              <a:t> </a:t>
            </a: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(MLE)</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800" dirty="0" smtClean="0">
              <a:solidFill>
                <a:srgbClr val="000000"/>
              </a:solidFill>
              <a:latin typeface="Arial" pitchFamily="34" charset="0"/>
              <a:ea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rPr>
              <a:t> </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Likelihood</a:t>
            </a: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a:t>
            </a:r>
            <a:r>
              <a:rPr kumimoji="0" lang="en-US"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 function of the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parameters</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of a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statistical model. </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The </a:t>
            </a:r>
            <a:r>
              <a:rPr kumimoji="0" lang="en-US" sz="2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likelihood</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of a set of parameter values given some observed outcomes is equal to the </a:t>
            </a:r>
            <a:r>
              <a:rPr kumimoji="0" lang="en-US" sz="2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probability</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of those observed outcomes given those parameter values</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Maximum likelihood estimation (MLE) is a statistical method used for fitting a statistical model to data, and providing</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estimates </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for the model's parameters.</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000000"/>
              </a:solidFill>
              <a:effectLst/>
              <a:latin typeface="Arial" pitchFamily="34" charset="0"/>
              <a:ea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Conditional Probability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Conditional probability</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is the</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probability</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of some</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event</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400" b="0" i="1"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given the occurrence of some other event</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400" b="0" i="1"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B</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Conditional probability is written</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400" b="0" i="1"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P</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t>
            </a:r>
            <a:r>
              <a:rPr kumimoji="0" lang="en-US" sz="2400" b="0" i="1"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t>
            </a:r>
            <a:r>
              <a:rPr kumimoji="0" lang="en-US" sz="2400" b="0" i="1"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B</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and is read "the (conditional) probability of</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400" b="0" i="1"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given</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400" b="0" i="1"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B</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or "the probability of</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400" b="0" i="1"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under the condition</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400" b="0" i="1"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B</a:t>
            </a:r>
            <a:r>
              <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4"/>
          <p:cNvSpPr>
            <a:spLocks noChangeArrowheads="1"/>
          </p:cNvSpPr>
          <p:nvPr/>
        </p:nvSpPr>
        <p:spPr bwMode="auto">
          <a:xfrm>
            <a:off x="381000" y="990600"/>
            <a:ext cx="9144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However, these computations can be greatly simplified by offline transformations. To compute the likelihoods</a:t>
            </a:r>
            <a:endParaRPr kumimoji="0" lang="en-US" sz="2000" b="0" i="0" u="none" strike="noStrike" cap="none" normalizeH="0" baseline="0" dirty="0" smtClean="0">
              <a:ln>
                <a:noFill/>
              </a:ln>
              <a:solidFill>
                <a:schemeClr val="tx1"/>
              </a:solidFill>
              <a:effectLst/>
              <a:latin typeface="Arial" pitchFamily="34" charset="0"/>
            </a:endParaRPr>
          </a:p>
        </p:txBody>
      </p:sp>
      <p:sp>
        <p:nvSpPr>
          <p:cNvPr id="117766" name="Rectangle 6"/>
          <p:cNvSpPr>
            <a:spLocks noChangeArrowheads="1"/>
          </p:cNvSpPr>
          <p:nvPr/>
        </p:nvSpPr>
        <p:spPr bwMode="auto">
          <a:xfrm>
            <a:off x="5257800" y="1295400"/>
            <a:ext cx="40386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 pre process the</a:t>
            </a:r>
            <a:endParaRPr kumimoji="0" lang="en-US" sz="2000" b="0" i="0" u="none" strike="noStrike" cap="none" normalizeH="0" baseline="0" dirty="0" smtClean="0">
              <a:ln>
                <a:noFill/>
              </a:ln>
              <a:solidFill>
                <a:schemeClr val="tx1"/>
              </a:solidFill>
              <a:effectLst/>
              <a:latin typeface="Arial" pitchFamily="34" charset="0"/>
            </a:endParaRPr>
          </a:p>
        </p:txBody>
      </p:sp>
      <p:sp>
        <p:nvSpPr>
          <p:cNvPr id="117767" name="Rectangle 7"/>
          <p:cNvSpPr>
            <a:spLocks noChangeArrowheads="1"/>
          </p:cNvSpPr>
          <p:nvPr/>
        </p:nvSpPr>
        <p:spPr bwMode="auto">
          <a:xfrm>
            <a:off x="381000" y="1981200"/>
            <a:ext cx="8458200" cy="12926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images with whitening transformations and consequently every image is stored as two vectors of whitened subspace coefficients; </a:t>
            </a: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a:t>
            </a: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intrapersonal and e for extra personal</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117769" name="Picture 9"/>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971800" y="1371600"/>
            <a:ext cx="809625" cy="304800"/>
          </a:xfrm>
          <a:prstGeom prst="rect">
            <a:avLst/>
          </a:prstGeom>
          <a:noFill/>
        </p:spPr>
      </p:pic>
      <p:pic>
        <p:nvPicPr>
          <p:cNvPr id="117768" name="Picture 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343400" y="1371600"/>
            <a:ext cx="895350" cy="304800"/>
          </a:xfrm>
          <a:prstGeom prst="rect">
            <a:avLst/>
          </a:prstGeom>
          <a:noFill/>
        </p:spPr>
      </p:pic>
      <p:sp>
        <p:nvSpPr>
          <p:cNvPr id="11777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7771" name="Rectangle 11"/>
          <p:cNvSpPr>
            <a:spLocks noChangeArrowheads="1"/>
          </p:cNvSpPr>
          <p:nvPr/>
        </p:nvSpPr>
        <p:spPr bwMode="auto">
          <a:xfrm>
            <a:off x="3814480" y="1317810"/>
            <a:ext cx="533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and</a:t>
            </a:r>
            <a:endParaRPr kumimoji="0" lang="en-US" b="0" i="0" u="none" strike="noStrike" cap="none" normalizeH="0" baseline="0" dirty="0" smtClean="0">
              <a:ln>
                <a:noFill/>
              </a:ln>
              <a:solidFill>
                <a:schemeClr val="tx1"/>
              </a:solidFill>
              <a:effectLst/>
              <a:latin typeface="Arial" pitchFamily="34" charset="0"/>
            </a:endParaRPr>
          </a:p>
        </p:txBody>
      </p:sp>
      <p:sp>
        <p:nvSpPr>
          <p:cNvPr id="117772" name="Rectangle 12"/>
          <p:cNvSpPr>
            <a:spLocks noChangeArrowheads="1"/>
          </p:cNvSpPr>
          <p:nvPr/>
        </p:nvSpPr>
        <p:spPr bwMode="auto">
          <a:xfrm>
            <a:off x="0" y="609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1777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17773" name="Picture 1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315200" y="1344705"/>
            <a:ext cx="209550" cy="342900"/>
          </a:xfrm>
          <a:prstGeom prst="rect">
            <a:avLst/>
          </a:prstGeom>
          <a:noFill/>
        </p:spPr>
      </p:pic>
      <p:pic>
        <p:nvPicPr>
          <p:cNvPr id="117776" name="Picture 1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295400" y="3276600"/>
            <a:ext cx="2057400" cy="914400"/>
          </a:xfrm>
          <a:prstGeom prst="rect">
            <a:avLst/>
          </a:prstGeom>
          <a:noFill/>
        </p:spPr>
      </p:pic>
      <p:pic>
        <p:nvPicPr>
          <p:cNvPr id="117775" name="Picture 15"/>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181600" y="3124200"/>
            <a:ext cx="1657350" cy="1143000"/>
          </a:xfrm>
          <a:prstGeom prst="rect">
            <a:avLst/>
          </a:prstGeom>
          <a:noFill/>
        </p:spPr>
      </p:pic>
      <p:sp>
        <p:nvSpPr>
          <p:cNvPr id="11777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7778" name="Rectangle 18"/>
          <p:cNvSpPr>
            <a:spLocks noChangeArrowheads="1"/>
          </p:cNvSpPr>
          <p:nvPr/>
        </p:nvSpPr>
        <p:spPr bwMode="auto">
          <a:xfrm>
            <a:off x="0" y="495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17779" name="Rectangle 19"/>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117787" name="Rectangle 27"/>
          <p:cNvSpPr>
            <a:spLocks noChangeArrowheads="1"/>
          </p:cNvSpPr>
          <p:nvPr/>
        </p:nvSpPr>
        <p:spPr bwMode="auto">
          <a:xfrm>
            <a:off x="1066800" y="5791200"/>
            <a:ext cx="229550"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endParaRPr>
          </a:p>
        </p:txBody>
      </p:sp>
      <p:sp>
        <p:nvSpPr>
          <p:cNvPr id="34" name="Rectangle 33"/>
          <p:cNvSpPr/>
          <p:nvPr/>
        </p:nvSpPr>
        <p:spPr>
          <a:xfrm>
            <a:off x="304800" y="4419600"/>
            <a:ext cx="8686800" cy="1015663"/>
          </a:xfrm>
          <a:prstGeom prst="rect">
            <a:avLst/>
          </a:prstGeom>
        </p:spPr>
        <p:txBody>
          <a:bodyPr wrap="square">
            <a:spAutoFit/>
          </a:bodyPr>
          <a:lstStyle/>
          <a:p>
            <a:r>
              <a:rPr lang="en-US" sz="2000" dirty="0" smtClean="0">
                <a:latin typeface="Times New Roman" pitchFamily="18" charset="0"/>
                <a:cs typeface="Times New Roman" pitchFamily="18" charset="0"/>
              </a:rPr>
              <a:t>After this preprocessing and with the normalizing denominators </a:t>
            </a:r>
            <a:r>
              <a:rPr lang="en-US" sz="2000" dirty="0" err="1" smtClean="0">
                <a:latin typeface="Times New Roman" pitchFamily="18" charset="0"/>
                <a:cs typeface="Times New Roman" pitchFamily="18" charset="0"/>
              </a:rPr>
              <a:t>precomputed</a:t>
            </a:r>
            <a:r>
              <a:rPr lang="en-US" sz="2000" dirty="0" smtClean="0">
                <a:latin typeface="Times New Roman" pitchFamily="18" charset="0"/>
                <a:cs typeface="Times New Roman" pitchFamily="18" charset="0"/>
              </a:rPr>
              <a:t>, evaluating the likelihoods is reduced to computing simple Euclidean distances for the exponents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81000" y="762000"/>
            <a:ext cx="8305800" cy="4929514"/>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bmk="_Toc289127535">
                <a:ln>
                  <a:noFill/>
                </a:ln>
                <a:solidFill>
                  <a:schemeClr val="tx1"/>
                </a:solidFill>
                <a:effectLst/>
                <a:latin typeface="Times New Roman" pitchFamily="18" charset="0"/>
                <a:ea typeface="Times New Roman" pitchFamily="18" charset="0"/>
                <a:cs typeface="Times New Roman" pitchFamily="18" charset="0"/>
              </a:rPr>
              <a:t> </a:t>
            </a: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OBJECTIVES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514350" marR="0" lvl="0" indent="-514350" algn="just" defTabSz="914400" rtl="0" eaLnBrk="0" fontAlgn="base" latinLnBrk="0" hangingPunct="0">
              <a:lnSpc>
                <a:spcPct val="100000"/>
              </a:lnSpc>
              <a:spcBef>
                <a:spcPct val="0"/>
              </a:spcBef>
              <a:spcAft>
                <a:spcPct val="0"/>
              </a:spcAft>
              <a:buClrTx/>
              <a:buSzTx/>
              <a:buFontTx/>
              <a:buAutoNum type="arabicParenR"/>
              <a:tabLst/>
            </a:pP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To recognize a sample face from a set of given faces .</a:t>
            </a:r>
          </a:p>
          <a:p>
            <a:pPr marL="514350" marR="0" lvl="0" indent="-514350" algn="just" defTabSz="914400" rtl="0" eaLnBrk="0" fontAlgn="base" latinLnBrk="0" hangingPunct="0">
              <a:lnSpc>
                <a:spcPct val="100000"/>
              </a:lnSpc>
              <a:spcBef>
                <a:spcPct val="0"/>
              </a:spcBef>
              <a:spcAft>
                <a:spcPct val="0"/>
              </a:spcAft>
              <a:buClrTx/>
              <a:buSzTx/>
              <a:tabLst/>
            </a:pPr>
            <a:endPar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2) Use of Principal Component Analysis [Using Eigen  </a:t>
            </a:r>
            <a:r>
              <a:rPr kumimoji="0" lang="en-US" sz="28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face approach].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3) To Use Bayesian approach for recognition and compare</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800" dirty="0">
              <a:solidFill>
                <a:srgbClr val="000000"/>
              </a:solidFill>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it with Eigen face  approach.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457200"/>
            <a:ext cx="7112716" cy="707886"/>
          </a:xfrm>
          <a:prstGeom prst="rect">
            <a:avLst/>
          </a:prstGeom>
        </p:spPr>
        <p:txBody>
          <a:bodyPr wrap="none">
            <a:spAutoFit/>
          </a:bodyPr>
          <a:lstStyle/>
          <a:p>
            <a:r>
              <a:rPr lang="en-US" sz="4000" b="1" dirty="0" smtClean="0">
                <a:latin typeface="Times New Roman" pitchFamily="18" charset="0"/>
                <a:cs typeface="Times New Roman" pitchFamily="18" charset="0"/>
              </a:rPr>
              <a:t>Efficient</a:t>
            </a:r>
            <a:r>
              <a:rPr lang="en-US" sz="4000" b="1" dirty="0" smtClean="0"/>
              <a:t> Similarity Computation</a:t>
            </a:r>
            <a:endParaRPr lang="en-US" sz="4000" dirty="0"/>
          </a:p>
        </p:txBody>
      </p:sp>
      <p:pic>
        <p:nvPicPr>
          <p:cNvPr id="11673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62200" y="2971800"/>
            <a:ext cx="4095750" cy="1524000"/>
          </a:xfrm>
          <a:prstGeom prst="rect">
            <a:avLst/>
          </a:prstGeom>
          <a:noFill/>
        </p:spPr>
      </p:pic>
      <p:pic>
        <p:nvPicPr>
          <p:cNvPr id="116737"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86000" y="4876800"/>
            <a:ext cx="4191000" cy="1548848"/>
          </a:xfrm>
          <a:prstGeom prst="rect">
            <a:avLst/>
          </a:prstGeom>
          <a:noFill/>
        </p:spPr>
      </p:pic>
      <p:sp>
        <p:nvSpPr>
          <p:cNvPr id="11673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6740" name="Rectangle 4"/>
          <p:cNvSpPr>
            <a:spLocks noChangeArrowheads="1"/>
          </p:cNvSpPr>
          <p:nvPr/>
        </p:nvSpPr>
        <p:spPr bwMode="auto">
          <a:xfrm>
            <a:off x="0" y="1524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6741" name="Rectangle 5"/>
          <p:cNvSpPr>
            <a:spLocks noChangeArrowheads="1"/>
          </p:cNvSpPr>
          <p:nvPr/>
        </p:nvSpPr>
        <p:spPr bwMode="auto">
          <a:xfrm>
            <a:off x="0" y="2590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16749" name="Rectangle 13"/>
          <p:cNvSpPr>
            <a:spLocks noChangeArrowheads="1"/>
          </p:cNvSpPr>
          <p:nvPr/>
        </p:nvSpPr>
        <p:spPr bwMode="auto">
          <a:xfrm>
            <a:off x="457200" y="1447800"/>
            <a:ext cx="83058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two classes of interest in this space correspond to intrapersonal and extra personal variations and each is modeled as a high dimensional Gaussian density.</a:t>
            </a:r>
            <a:endParaRPr kumimoji="0" lang="en-US" sz="2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228600" y="152400"/>
            <a:ext cx="8534400" cy="6892707"/>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REFERENCES</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b="1" dirty="0">
              <a:latin typeface="Times New Roman" pitchFamily="18" charset="0"/>
              <a:cs typeface="Times New Roman" pitchFamily="18" charset="0"/>
            </a:endParaRP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New Face Recognition using PCA, LDA and Neural Classifier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hlinkClick r:id="rId2"/>
              </a:rPr>
              <a:t>www.waset.org/journals/waset/v41/v41-2.pdf</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457200" lvl="0" indent="-457200" eaLnBrk="0" fontAlgn="base" hangingPunct="0">
              <a:spcBef>
                <a:spcPct val="0"/>
              </a:spcBef>
              <a:spcAft>
                <a:spcPct val="0"/>
              </a:spcAft>
              <a:buFontTx/>
              <a:buAutoNum type="arabicPeriod" startAt="2"/>
            </a:pP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Atick.J</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Penev</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 </a:t>
            </a:r>
            <a:r>
              <a:rPr lang="en-US" sz="2400" dirty="0" smtClean="0">
                <a:latin typeface="Times New Roman" pitchFamily="18" charset="0"/>
                <a:ea typeface="Times New Roman" pitchFamily="18" charset="0"/>
                <a:cs typeface="Times New Roman" pitchFamily="18" charset="0"/>
              </a:rPr>
              <a:t>''Local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feature analysis: A general</a:t>
            </a:r>
            <a:r>
              <a:rPr kumimoji="0" lang="en-US" sz="24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statistical theory  for object Representation,'' </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Network: Computation in Neural Systems</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vol.7, pp. 477-500, 1996.</a:t>
            </a:r>
          </a:p>
          <a:p>
            <a:pPr marL="457200" marR="0" lvl="0" indent="-457200" algn="l" defTabSz="914400" rtl="0" eaLnBrk="0" fontAlgn="base" latinLnBrk="0" hangingPunct="0">
              <a:lnSpc>
                <a:spcPct val="100000"/>
              </a:lnSpc>
              <a:spcBef>
                <a:spcPct val="0"/>
              </a:spcBef>
              <a:spcAft>
                <a:spcPct val="0"/>
              </a:spcAft>
              <a:buClrTx/>
              <a:buSzTx/>
              <a:buFontTx/>
              <a:buAutoNum type="arabicPeriod" startAt="2"/>
              <a:tabLst/>
            </a:pPr>
            <a:r>
              <a:rPr kumimoji="0" lang="en-US" sz="2400" b="0" i="1"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Chai</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4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 </a:t>
            </a:r>
            <a:r>
              <a:rPr kumimoji="0" lang="en-US" sz="24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 Phung and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 Bouzerdoum</a:t>
            </a:r>
            <a:r>
              <a:rPr kumimoji="0" lang="en-US" sz="24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 Bayesian Skin/Non- Skin</a:t>
            </a:r>
            <a:r>
              <a:rPr kumimoji="0" lang="en-US" sz="24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Color Classifier Using Nonparametric Density Estimation in the </a:t>
            </a:r>
            <a:r>
              <a:rPr lang="en-US" sz="2400" dirty="0" smtClean="0">
                <a:latin typeface="Times New Roman" pitchFamily="18" charset="0"/>
                <a:ea typeface="Calibri" pitchFamily="34" charset="0"/>
                <a:cs typeface="Times New Roman" pitchFamily="18" charset="0"/>
              </a:rPr>
              <a:t>P</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roceedings of IEEE.</a:t>
            </a: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457200" lvl="0" indent="-457200" eaLnBrk="0" fontAlgn="base" hangingPunct="0">
              <a:spcBef>
                <a:spcPct val="0"/>
              </a:spcBef>
              <a:spcAft>
                <a:spcPct val="0"/>
              </a:spcAft>
              <a:buAutoNum type="arabicPeriod" startAt="4"/>
            </a:pP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Chellappa.R</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K.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Etemad</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lang="en-US" sz="2400" dirty="0" smtClean="0">
                <a:latin typeface="Times New Roman" pitchFamily="18" charset="0"/>
                <a:ea typeface="Times New Roman" pitchFamily="18" charset="0"/>
                <a:cs typeface="Times New Roman" pitchFamily="18" charset="0"/>
              </a:rPr>
              <a:t>and ''</a:t>
            </a:r>
            <a:r>
              <a:rPr lang="en-US" sz="2400" dirty="0" err="1" smtClean="0">
                <a:latin typeface="Times New Roman" pitchFamily="18" charset="0"/>
                <a:ea typeface="Times New Roman" pitchFamily="18" charset="0"/>
                <a:cs typeface="Times New Roman" pitchFamily="18" charset="0"/>
              </a:rPr>
              <a:t>Discriminant</a:t>
            </a:r>
            <a:r>
              <a:rPr lang="en-US" sz="2400" dirty="0" smtClean="0">
                <a:latin typeface="Times New Roman" pitchFamily="18" charset="0"/>
                <a:ea typeface="Times New Roman" pitchFamily="18"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analysis for recognition of human face images,'' </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Journal of the Optical Society of</a:t>
            </a:r>
            <a:r>
              <a:rPr kumimoji="0" lang="en-US" sz="2400" b="0" i="1"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America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vol. 14, pp. 1724-1733,   </a:t>
            </a:r>
            <a:endParaRPr lang="en-US" sz="2400" dirty="0" smtClean="0">
              <a:latin typeface="Times New Roman" pitchFamily="18" charset="0"/>
              <a:ea typeface="Calibri" pitchFamily="34" charset="0"/>
              <a:cs typeface="Times New Roman" pitchFamily="18" charset="0"/>
            </a:endParaRPr>
          </a:p>
          <a:p>
            <a:pPr lvl="0" eaLnBrk="0" fontAlgn="base" hangingPunct="0">
              <a:spcBef>
                <a:spcPct val="0"/>
              </a:spcBef>
              <a:spcAft>
                <a:spcPct val="0"/>
              </a:spcAft>
            </a:pPr>
            <a:r>
              <a:rPr lang="en-US" sz="2400" dirty="0" smtClean="0">
                <a:latin typeface="Times New Roman" pitchFamily="18" charset="0"/>
                <a:ea typeface="Calibri" pitchFamily="34" charset="0"/>
                <a:cs typeface="Times New Roman" pitchFamily="18" charset="0"/>
              </a:rPr>
              <a:t> 5.  Face Recognition Home Page., </a:t>
            </a:r>
            <a:r>
              <a:rPr lang="en-US" sz="2400" dirty="0" smtClean="0">
                <a:latin typeface="Times New Roman" pitchFamily="18" charset="0"/>
                <a:ea typeface="Calibri" pitchFamily="34" charset="0"/>
                <a:cs typeface="Times New Roman" pitchFamily="18" charset="0"/>
                <a:hlinkClick r:id="rId3"/>
              </a:rPr>
              <a:t>www.face-rec.org</a:t>
            </a:r>
            <a:endParaRPr lang="en-US" sz="2400" dirty="0" smtClean="0">
              <a:latin typeface="Times New Roman" pitchFamily="18" charset="0"/>
              <a:ea typeface="Calibri" pitchFamily="34" charset="0"/>
              <a:cs typeface="Times New Roman" pitchFamily="18" charset="0"/>
            </a:endParaRPr>
          </a:p>
          <a:p>
            <a:pPr lvl="0" eaLnBrk="0" fontAlgn="base" hangingPunct="0">
              <a:spcBef>
                <a:spcPct val="0"/>
              </a:spcBef>
              <a:spcAft>
                <a:spcPct val="0"/>
              </a:spcAft>
            </a:pPr>
            <a:r>
              <a:rPr lang="en-US" sz="2400" dirty="0" smtClean="0">
                <a:latin typeface="Times New Roman" pitchFamily="18" charset="0"/>
                <a:ea typeface="Calibri" pitchFamily="34" charset="0"/>
                <a:cs typeface="Times New Roman" pitchFamily="18" charset="0"/>
              </a:rPr>
              <a:t> 6.  FERET Database </a:t>
            </a:r>
            <a:r>
              <a:rPr lang="en-US" sz="2400" dirty="0" smtClean="0">
                <a:latin typeface="Times New Roman" pitchFamily="18" charset="0"/>
                <a:ea typeface="Calibri" pitchFamily="34" charset="0"/>
                <a:cs typeface="Times New Roman" pitchFamily="18" charset="0"/>
                <a:hlinkClick r:id="rId4"/>
              </a:rPr>
              <a:t>http://www.itl.nist.gov/iad/humanid/feret/</a:t>
            </a:r>
            <a:endParaRPr lang="en-US" sz="2400" dirty="0" smtClean="0">
              <a:latin typeface="Times New Roman" pitchFamily="18" charset="0"/>
              <a:ea typeface="Calibri" pitchFamily="34" charset="0"/>
              <a:cs typeface="Times New Roman" pitchFamily="18" charset="0"/>
            </a:endParaRPr>
          </a:p>
          <a:p>
            <a:pPr lvl="0" eaLnBrk="0" fontAlgn="base" hangingPunct="0">
              <a:spcBef>
                <a:spcPct val="0"/>
              </a:spcBef>
              <a:spcAft>
                <a:spcPct val="0"/>
              </a:spcAft>
            </a:pPr>
            <a:r>
              <a:rPr lang="en-US" sz="2400" dirty="0" smtClean="0">
                <a:latin typeface="Times New Roman" pitchFamily="18" charset="0"/>
                <a:ea typeface="Calibri" pitchFamily="34" charset="0"/>
                <a:cs typeface="Times New Roman" pitchFamily="18" charset="0"/>
              </a:rPr>
              <a:t> 7.  Gonzalez, Woods, and </a:t>
            </a:r>
            <a:r>
              <a:rPr lang="en-US" sz="2400" dirty="0" err="1" smtClean="0">
                <a:latin typeface="Times New Roman" pitchFamily="18" charset="0"/>
                <a:ea typeface="Calibri" pitchFamily="34" charset="0"/>
                <a:cs typeface="Times New Roman" pitchFamily="18" charset="0"/>
              </a:rPr>
              <a:t>Eddins</a:t>
            </a:r>
            <a:r>
              <a:rPr lang="en-US" sz="2400" dirty="0" smtClean="0">
                <a:latin typeface="Times New Roman" pitchFamily="18" charset="0"/>
                <a:ea typeface="Calibri" pitchFamily="34" charset="0"/>
                <a:cs typeface="Times New Roman" pitchFamily="18" charset="0"/>
              </a:rPr>
              <a:t>., Digital Image Processing   Using MATLAB 2</a:t>
            </a:r>
            <a:r>
              <a:rPr lang="en-US" sz="2400" baseline="30000" dirty="0" smtClean="0">
                <a:latin typeface="Times New Roman" pitchFamily="18" charset="0"/>
                <a:ea typeface="Calibri" pitchFamily="34" charset="0"/>
                <a:cs typeface="Times New Roman" pitchFamily="18" charset="0"/>
              </a:rPr>
              <a:t>nd</a:t>
            </a:r>
            <a:r>
              <a:rPr lang="en-US" sz="2400" dirty="0" smtClean="0">
                <a:latin typeface="Times New Roman" pitchFamily="18" charset="0"/>
                <a:ea typeface="Calibri" pitchFamily="34" charset="0"/>
                <a:cs typeface="Times New Roman" pitchFamily="18" charset="0"/>
              </a:rPr>
              <a:t>  Ed by © 2009. </a:t>
            </a:r>
            <a:r>
              <a:rPr lang="en-US" sz="2400" dirty="0" err="1" smtClean="0">
                <a:latin typeface="Times New Roman" pitchFamily="18" charset="0"/>
                <a:ea typeface="Calibri" pitchFamily="34" charset="0"/>
                <a:cs typeface="Times New Roman" pitchFamily="18" charset="0"/>
                <a:hlinkClick r:id="rId5"/>
              </a:rPr>
              <a:t>Gatesmark</a:t>
            </a:r>
            <a:r>
              <a:rPr lang="en-US" sz="2400" dirty="0" smtClean="0">
                <a:latin typeface="Times New Roman" pitchFamily="18" charset="0"/>
                <a:ea typeface="Calibri" pitchFamily="34" charset="0"/>
                <a:cs typeface="Times New Roman" pitchFamily="18" charset="0"/>
                <a:hlinkClick r:id="rId5"/>
              </a:rPr>
              <a:t> Publishing</a:t>
            </a:r>
            <a:r>
              <a:rPr lang="en-US" sz="2400" dirty="0" smtClean="0">
                <a:latin typeface="Times New Roman" pitchFamily="18" charset="0"/>
                <a:ea typeface="Calibri" pitchFamily="34" charset="0"/>
                <a:cs typeface="Times New Roman" pitchFamily="18" charset="0"/>
              </a:rPr>
              <a:t>.</a:t>
            </a:r>
          </a:p>
          <a:p>
            <a:pPr marL="457200" lvl="0" indent="-457200" eaLnBrk="0" fontAlgn="base" hangingPunct="0">
              <a:spcBef>
                <a:spcPct val="0"/>
              </a:spcBef>
              <a:spcAft>
                <a:spcPct val="0"/>
              </a:spcAft>
              <a:buAutoNum type="arabicPeriod" startAt="4"/>
            </a:pP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1"/>
          <p:cNvSpPr>
            <a:spLocks noChangeArrowheads="1"/>
          </p:cNvSpPr>
          <p:nvPr/>
        </p:nvSpPr>
        <p:spPr bwMode="auto">
          <a:xfrm>
            <a:off x="685800" y="1371600"/>
            <a:ext cx="7620000" cy="3385542"/>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bmk="_Toc289127614">
                <a:ln>
                  <a:noFill/>
                </a:ln>
                <a:solidFill>
                  <a:srgbClr val="000000"/>
                </a:solidFill>
                <a:effectLst/>
                <a:latin typeface="Times New Roman" pitchFamily="18" charset="0"/>
                <a:ea typeface="Times New Roman" pitchFamily="18" charset="0"/>
                <a:cs typeface="Times New Roman" pitchFamily="18" charset="0"/>
              </a:rPr>
              <a:t>Face recognition is basically an attempt to develop a machine to mimic the human capability to distinguish different human faces.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bmk="_Toc289127614">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bmk="_Toc289127614">
                <a:ln>
                  <a:noFill/>
                </a:ln>
                <a:solidFill>
                  <a:srgbClr val="000000"/>
                </a:solidFill>
                <a:effectLst/>
                <a:latin typeface="Times New Roman" pitchFamily="18" charset="0"/>
                <a:ea typeface="Times New Roman" pitchFamily="18" charset="0"/>
                <a:cs typeface="Times New Roman" pitchFamily="18" charset="0"/>
              </a:rPr>
              <a:t>The term ‘recognition’ has been used to refer to many different visual abilities, including identification, categorization, and discrimination.</a:t>
            </a: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3" name="Title 2"/>
          <p:cNvSpPr>
            <a:spLocks noGrp="1"/>
          </p:cNvSpPr>
          <p:nvPr>
            <p:ph type="title"/>
          </p:nvPr>
        </p:nvSpPr>
        <p:spPr>
          <a:xfrm>
            <a:off x="381000" y="533400"/>
            <a:ext cx="8077200" cy="715962"/>
          </a:xfrm>
        </p:spPr>
        <p:txBody>
          <a:bodyPr>
            <a:normAutofit/>
          </a:bodyPr>
          <a:lstStyle/>
          <a:p>
            <a:r>
              <a:rPr lang="en-US" sz="2800" b="1" dirty="0" smtClean="0">
                <a:latin typeface="Times New Roman" pitchFamily="18" charset="0"/>
                <a:cs typeface="Times New Roman" pitchFamily="18" charset="0"/>
              </a:rPr>
              <a:t>FACE RECOGNITION</a:t>
            </a:r>
            <a:endParaRPr lang="en-US" sz="2800" b="1" dirty="0">
              <a:latin typeface="Times New Roman" pitchFamily="18" charset="0"/>
              <a:cs typeface="Times New Roman" pitchFamily="18" charset="0"/>
            </a:endParaRPr>
          </a:p>
        </p:txBody>
      </p:sp>
      <p:grpSp>
        <p:nvGrpSpPr>
          <p:cNvPr id="4" name="Group 3"/>
          <p:cNvGrpSpPr/>
          <p:nvPr/>
        </p:nvGrpSpPr>
        <p:grpSpPr>
          <a:xfrm>
            <a:off x="381000" y="5029200"/>
            <a:ext cx="1290566" cy="1246203"/>
            <a:chOff x="102825" y="2194316"/>
            <a:chExt cx="1290566" cy="1246203"/>
          </a:xfrm>
        </p:grpSpPr>
        <p:sp>
          <p:nvSpPr>
            <p:cNvPr id="29" name="Rounded Rectangle 28"/>
            <p:cNvSpPr/>
            <p:nvPr/>
          </p:nvSpPr>
          <p:spPr>
            <a:xfrm>
              <a:off x="102825" y="2194316"/>
              <a:ext cx="1290566" cy="1246203"/>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0" name="Rounded Rectangle 4"/>
            <p:cNvSpPr/>
            <p:nvPr/>
          </p:nvSpPr>
          <p:spPr>
            <a:xfrm>
              <a:off x="139325" y="2230816"/>
              <a:ext cx="1217566" cy="117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t>INPUT IMAGE</a:t>
              </a:r>
            </a:p>
          </p:txBody>
        </p:sp>
      </p:grpSp>
      <p:grpSp>
        <p:nvGrpSpPr>
          <p:cNvPr id="5" name="Group 4"/>
          <p:cNvGrpSpPr/>
          <p:nvPr/>
        </p:nvGrpSpPr>
        <p:grpSpPr>
          <a:xfrm>
            <a:off x="1760221" y="5492548"/>
            <a:ext cx="187946" cy="320060"/>
            <a:chOff x="1482046" y="2657664"/>
            <a:chExt cx="187946" cy="320060"/>
          </a:xfrm>
        </p:grpSpPr>
        <p:sp>
          <p:nvSpPr>
            <p:cNvPr id="27" name="Right Arrow 26"/>
            <p:cNvSpPr/>
            <p:nvPr/>
          </p:nvSpPr>
          <p:spPr>
            <a:xfrm rot="1146">
              <a:off x="1482046" y="2657664"/>
              <a:ext cx="187946" cy="32006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28" name="Right Arrow 6"/>
            <p:cNvSpPr/>
            <p:nvPr/>
          </p:nvSpPr>
          <p:spPr>
            <a:xfrm rot="1146">
              <a:off x="1482046" y="2721667"/>
              <a:ext cx="131562" cy="19203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p:txBody>
        </p:sp>
      </p:grpSp>
      <p:grpSp>
        <p:nvGrpSpPr>
          <p:cNvPr id="6" name="Group 5"/>
          <p:cNvGrpSpPr/>
          <p:nvPr/>
        </p:nvGrpSpPr>
        <p:grpSpPr>
          <a:xfrm>
            <a:off x="2026183" y="5029749"/>
            <a:ext cx="1290566" cy="1246203"/>
            <a:chOff x="1748008" y="2194865"/>
            <a:chExt cx="1290566" cy="1246203"/>
          </a:xfrm>
        </p:grpSpPr>
        <p:sp>
          <p:nvSpPr>
            <p:cNvPr id="25" name="Rounded Rectangle 24"/>
            <p:cNvSpPr/>
            <p:nvPr/>
          </p:nvSpPr>
          <p:spPr>
            <a:xfrm>
              <a:off x="1748008" y="2194865"/>
              <a:ext cx="1290566" cy="1246203"/>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6" name="Rounded Rectangle 8"/>
            <p:cNvSpPr/>
            <p:nvPr/>
          </p:nvSpPr>
          <p:spPr>
            <a:xfrm>
              <a:off x="1784508" y="2231365"/>
              <a:ext cx="1217566" cy="117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a:t>PREPROCESSING</a:t>
              </a:r>
            </a:p>
          </p:txBody>
        </p:sp>
      </p:grpSp>
      <p:grpSp>
        <p:nvGrpSpPr>
          <p:cNvPr id="7" name="Group 6"/>
          <p:cNvGrpSpPr/>
          <p:nvPr/>
        </p:nvGrpSpPr>
        <p:grpSpPr>
          <a:xfrm>
            <a:off x="3462585" y="5493543"/>
            <a:ext cx="309170" cy="320060"/>
            <a:chOff x="3184410" y="2658659"/>
            <a:chExt cx="309170" cy="320060"/>
          </a:xfrm>
        </p:grpSpPr>
        <p:sp>
          <p:nvSpPr>
            <p:cNvPr id="23" name="Right Arrow 22"/>
            <p:cNvSpPr/>
            <p:nvPr/>
          </p:nvSpPr>
          <p:spPr>
            <a:xfrm rot="2629">
              <a:off x="3184410" y="2658659"/>
              <a:ext cx="309170" cy="32006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24" name="Right Arrow 10"/>
            <p:cNvSpPr/>
            <p:nvPr/>
          </p:nvSpPr>
          <p:spPr>
            <a:xfrm rot="2629">
              <a:off x="3184410" y="2722636"/>
              <a:ext cx="216419" cy="19203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p:txBody>
        </p:sp>
      </p:grpSp>
      <p:grpSp>
        <p:nvGrpSpPr>
          <p:cNvPr id="8" name="Group 7"/>
          <p:cNvGrpSpPr/>
          <p:nvPr/>
        </p:nvGrpSpPr>
        <p:grpSpPr>
          <a:xfrm>
            <a:off x="3900091" y="5031182"/>
            <a:ext cx="1290566" cy="1246203"/>
            <a:chOff x="3621916" y="2196298"/>
            <a:chExt cx="1290566" cy="1246203"/>
          </a:xfrm>
        </p:grpSpPr>
        <p:sp>
          <p:nvSpPr>
            <p:cNvPr id="21" name="Rounded Rectangle 20"/>
            <p:cNvSpPr/>
            <p:nvPr/>
          </p:nvSpPr>
          <p:spPr>
            <a:xfrm>
              <a:off x="3621916" y="2196298"/>
              <a:ext cx="1290566" cy="1246203"/>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Rounded Rectangle 12"/>
            <p:cNvSpPr/>
            <p:nvPr/>
          </p:nvSpPr>
          <p:spPr>
            <a:xfrm>
              <a:off x="3658416" y="2232798"/>
              <a:ext cx="1217566" cy="117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a:t>DIMENSIONALITY           REDUCTION</a:t>
              </a:r>
              <a:r>
                <a:rPr lang="en-US" sz="1600" b="1" kern="1200" dirty="0"/>
                <a:t>	</a:t>
              </a:r>
              <a:r>
                <a:rPr lang="en-US" sz="1400" kern="1200" dirty="0"/>
                <a:t> </a:t>
              </a:r>
            </a:p>
          </p:txBody>
        </p:sp>
      </p:grpSp>
      <p:grpSp>
        <p:nvGrpSpPr>
          <p:cNvPr id="9" name="Group 8"/>
          <p:cNvGrpSpPr/>
          <p:nvPr/>
        </p:nvGrpSpPr>
        <p:grpSpPr>
          <a:xfrm>
            <a:off x="5319714" y="5494253"/>
            <a:ext cx="273600" cy="320060"/>
            <a:chOff x="5041539" y="2659369"/>
            <a:chExt cx="273600" cy="320060"/>
          </a:xfrm>
        </p:grpSpPr>
        <p:sp>
          <p:nvSpPr>
            <p:cNvPr id="19" name="Right Arrow 18"/>
            <p:cNvSpPr/>
            <p:nvPr/>
          </p:nvSpPr>
          <p:spPr>
            <a:xfrm>
              <a:off x="5041539" y="2659369"/>
              <a:ext cx="273600" cy="32006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20" name="Right Arrow 14"/>
            <p:cNvSpPr/>
            <p:nvPr/>
          </p:nvSpPr>
          <p:spPr>
            <a:xfrm>
              <a:off x="5041539" y="2723381"/>
              <a:ext cx="191520" cy="19203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p:txBody>
        </p:sp>
      </p:grpSp>
      <p:grpSp>
        <p:nvGrpSpPr>
          <p:cNvPr id="10" name="Group 9"/>
          <p:cNvGrpSpPr/>
          <p:nvPr/>
        </p:nvGrpSpPr>
        <p:grpSpPr>
          <a:xfrm>
            <a:off x="5706884" y="5031182"/>
            <a:ext cx="1290566" cy="1246203"/>
            <a:chOff x="5428709" y="2196298"/>
            <a:chExt cx="1290566" cy="1246203"/>
          </a:xfrm>
        </p:grpSpPr>
        <p:sp>
          <p:nvSpPr>
            <p:cNvPr id="17" name="Rounded Rectangle 16"/>
            <p:cNvSpPr/>
            <p:nvPr/>
          </p:nvSpPr>
          <p:spPr>
            <a:xfrm>
              <a:off x="5428709" y="2196298"/>
              <a:ext cx="1290566" cy="1246203"/>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Rounded Rectangle 16"/>
            <p:cNvSpPr/>
            <p:nvPr/>
          </p:nvSpPr>
          <p:spPr>
            <a:xfrm>
              <a:off x="5465209" y="2232798"/>
              <a:ext cx="1217566" cy="117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t>FEATURE EXTRACTION</a:t>
              </a:r>
            </a:p>
          </p:txBody>
        </p:sp>
      </p:grpSp>
      <p:grpSp>
        <p:nvGrpSpPr>
          <p:cNvPr id="11" name="Group 10"/>
          <p:cNvGrpSpPr/>
          <p:nvPr/>
        </p:nvGrpSpPr>
        <p:grpSpPr>
          <a:xfrm>
            <a:off x="7117276" y="5490566"/>
            <a:ext cx="254034" cy="320060"/>
            <a:chOff x="6839101" y="2655682"/>
            <a:chExt cx="254034" cy="320060"/>
          </a:xfrm>
        </p:grpSpPr>
        <p:sp>
          <p:nvSpPr>
            <p:cNvPr id="15" name="Right Arrow 14"/>
            <p:cNvSpPr/>
            <p:nvPr/>
          </p:nvSpPr>
          <p:spPr>
            <a:xfrm rot="21585791">
              <a:off x="6839101" y="2655682"/>
              <a:ext cx="254034" cy="320060"/>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16" name="Right Arrow 18"/>
            <p:cNvSpPr/>
            <p:nvPr/>
          </p:nvSpPr>
          <p:spPr>
            <a:xfrm rot="21585791">
              <a:off x="6839101" y="2719851"/>
              <a:ext cx="177824" cy="19203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p:txBody>
        </p:sp>
      </p:grpSp>
      <p:grpSp>
        <p:nvGrpSpPr>
          <p:cNvPr id="12" name="Group 11"/>
          <p:cNvGrpSpPr/>
          <p:nvPr/>
        </p:nvGrpSpPr>
        <p:grpSpPr>
          <a:xfrm>
            <a:off x="7476757" y="5023867"/>
            <a:ext cx="1290566" cy="1246203"/>
            <a:chOff x="7198582" y="2188983"/>
            <a:chExt cx="1290566" cy="1246203"/>
          </a:xfrm>
        </p:grpSpPr>
        <p:sp>
          <p:nvSpPr>
            <p:cNvPr id="13" name="Rounded Rectangle 12"/>
            <p:cNvSpPr/>
            <p:nvPr/>
          </p:nvSpPr>
          <p:spPr>
            <a:xfrm>
              <a:off x="7198582" y="2188983"/>
              <a:ext cx="1290566" cy="1246203"/>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ounded Rectangle 20"/>
            <p:cNvSpPr/>
            <p:nvPr/>
          </p:nvSpPr>
          <p:spPr>
            <a:xfrm>
              <a:off x="7235082" y="2225483"/>
              <a:ext cx="1217566" cy="11732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a:t>CLASSIFICATION</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2000" b="1" dirty="0" smtClean="0">
                <a:latin typeface="Times New Roman" pitchFamily="18" charset="0"/>
                <a:cs typeface="Times New Roman" pitchFamily="18" charset="0"/>
              </a:rPr>
              <a:t>APPLICATIONS OF FACE RECOGNITION SYSTEM:</a:t>
            </a:r>
            <a:endParaRPr lang="en-US" sz="2000" b="1" dirty="0">
              <a:latin typeface="Times New Roman" pitchFamily="18" charset="0"/>
              <a:cs typeface="Times New Roman" pitchFamily="18" charset="0"/>
            </a:endParaRPr>
          </a:p>
        </p:txBody>
      </p:sp>
      <p:sp>
        <p:nvSpPr>
          <p:cNvPr id="4" name="Rectangle 3"/>
          <p:cNvSpPr/>
          <p:nvPr/>
        </p:nvSpPr>
        <p:spPr>
          <a:xfrm>
            <a:off x="457200" y="3733800"/>
            <a:ext cx="4724400" cy="2677656"/>
          </a:xfrm>
          <a:prstGeom prst="rect">
            <a:avLst/>
          </a:prstGeom>
        </p:spPr>
        <p:txBody>
          <a:bodyPr wrap="square">
            <a:spAutoFit/>
          </a:bodyPr>
          <a:lstStyle/>
          <a:p>
            <a:pPr lvl="0" fontAlgn="base">
              <a:spcBef>
                <a:spcPct val="0"/>
              </a:spcBef>
              <a:spcAft>
                <a:spcPct val="0"/>
              </a:spcAft>
              <a:buFontTx/>
              <a:buChar char="•"/>
            </a:pPr>
            <a:r>
              <a:rPr lang="en-US" sz="2400" dirty="0" smtClean="0">
                <a:solidFill>
                  <a:srgbClr val="000000"/>
                </a:solidFill>
                <a:latin typeface="Times New Roman" pitchFamily="18" charset="0"/>
                <a:ea typeface="Times New Roman" pitchFamily="18" charset="0"/>
                <a:cs typeface="Times New Roman" pitchFamily="18" charset="0"/>
              </a:rPr>
              <a:t>  Knowledge based methods</a:t>
            </a:r>
          </a:p>
          <a:p>
            <a:pPr lvl="0" eaLnBrk="0" fontAlgn="base" hangingPunct="0">
              <a:spcBef>
                <a:spcPct val="0"/>
              </a:spcBef>
              <a:spcAft>
                <a:spcPct val="0"/>
              </a:spcAft>
              <a:buFontTx/>
              <a:buChar char="•"/>
            </a:pPr>
            <a:endParaRPr lang="en-US" sz="2400" dirty="0" smtClean="0">
              <a:solidFill>
                <a:srgbClr val="000000"/>
              </a:solidFill>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buFontTx/>
              <a:buChar char="•"/>
            </a:pPr>
            <a:r>
              <a:rPr lang="en-US" sz="2400" dirty="0" smtClean="0">
                <a:solidFill>
                  <a:srgbClr val="000000"/>
                </a:solidFill>
                <a:latin typeface="Times New Roman" pitchFamily="18" charset="0"/>
                <a:ea typeface="Times New Roman" pitchFamily="18" charset="0"/>
                <a:cs typeface="Times New Roman" pitchFamily="18" charset="0"/>
              </a:rPr>
              <a:t>  Feature invariant approaches</a:t>
            </a:r>
          </a:p>
          <a:p>
            <a:pPr lvl="0" eaLnBrk="0" fontAlgn="base" hangingPunct="0">
              <a:spcBef>
                <a:spcPct val="0"/>
              </a:spcBef>
              <a:spcAft>
                <a:spcPct val="0"/>
              </a:spcAft>
              <a:buFontTx/>
              <a:buChar char="•"/>
            </a:pPr>
            <a:endParaRPr lang="en-US" sz="2400" dirty="0" smtClean="0">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buFontTx/>
              <a:buChar char="•"/>
            </a:pPr>
            <a:r>
              <a:rPr lang="en-US" sz="2400" dirty="0" smtClean="0">
                <a:solidFill>
                  <a:srgbClr val="000000"/>
                </a:solidFill>
                <a:latin typeface="Times New Roman" pitchFamily="18" charset="0"/>
                <a:ea typeface="Times New Roman" pitchFamily="18" charset="0"/>
                <a:cs typeface="Times New Roman" pitchFamily="18" charset="0"/>
              </a:rPr>
              <a:t>  Template matching methods</a:t>
            </a:r>
          </a:p>
          <a:p>
            <a:pPr lvl="0" eaLnBrk="0" fontAlgn="base" hangingPunct="0">
              <a:spcBef>
                <a:spcPct val="0"/>
              </a:spcBef>
              <a:spcAft>
                <a:spcPct val="0"/>
              </a:spcAft>
              <a:buFontTx/>
              <a:buChar char="•"/>
            </a:pPr>
            <a:endParaRPr lang="en-US" sz="2400" dirty="0" smtClean="0">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buFontTx/>
              <a:buChar char="•"/>
            </a:pPr>
            <a:r>
              <a:rPr lang="en-US" sz="2400" dirty="0" smtClean="0">
                <a:solidFill>
                  <a:srgbClr val="000000"/>
                </a:solidFill>
                <a:latin typeface="Times New Roman" pitchFamily="18" charset="0"/>
                <a:ea typeface="Times New Roman" pitchFamily="18" charset="0"/>
                <a:cs typeface="Times New Roman" pitchFamily="18" charset="0"/>
              </a:rPr>
              <a:t>  Appearance based methods</a:t>
            </a:r>
            <a:endParaRPr lang="en-US" sz="2400" dirty="0" smtClean="0">
              <a:latin typeface="Times New Roman" pitchFamily="18" charset="0"/>
              <a:cs typeface="Times New Roman" pitchFamily="18" charset="0"/>
            </a:endParaRPr>
          </a:p>
        </p:txBody>
      </p:sp>
      <p:sp>
        <p:nvSpPr>
          <p:cNvPr id="5" name="Rectangle 4"/>
          <p:cNvSpPr/>
          <p:nvPr/>
        </p:nvSpPr>
        <p:spPr>
          <a:xfrm>
            <a:off x="457200" y="3124200"/>
            <a:ext cx="6184212" cy="400110"/>
          </a:xfrm>
          <a:prstGeom prst="rect">
            <a:avLst/>
          </a:prstGeom>
        </p:spPr>
        <p:txBody>
          <a:bodyPr wrap="square">
            <a:spAutoFit/>
          </a:bodyPr>
          <a:lstStyle/>
          <a:p>
            <a:r>
              <a:rPr lang="en-US" sz="2000" b="1" dirty="0" smtClean="0">
                <a:latin typeface="Times New Roman" pitchFamily="18" charset="0"/>
                <a:cs typeface="Times New Roman" pitchFamily="18" charset="0"/>
              </a:rPr>
              <a:t>FACE RECOGNITION TECHNIQUES:</a:t>
            </a:r>
            <a:endParaRPr lang="en-US" sz="2000" dirty="0"/>
          </a:p>
        </p:txBody>
      </p:sp>
      <p:sp>
        <p:nvSpPr>
          <p:cNvPr id="7" name="Rectangle 6"/>
          <p:cNvSpPr/>
          <p:nvPr/>
        </p:nvSpPr>
        <p:spPr>
          <a:xfrm>
            <a:off x="533400" y="1066800"/>
            <a:ext cx="4724400" cy="1938992"/>
          </a:xfrm>
          <a:prstGeom prst="rect">
            <a:avLst/>
          </a:prstGeom>
        </p:spPr>
        <p:txBody>
          <a:bodyPr wrap="square">
            <a:spAutoFit/>
          </a:bodyPr>
          <a:lstStyle/>
          <a:p>
            <a:pPr lvl="0" fontAlgn="base">
              <a:spcBef>
                <a:spcPct val="0"/>
              </a:spcBef>
              <a:spcAft>
                <a:spcPct val="0"/>
              </a:spcAft>
              <a:buFontTx/>
              <a:buChar char="•"/>
            </a:pPr>
            <a:r>
              <a:rPr lang="en-US" sz="2400" dirty="0" smtClean="0">
                <a:solidFill>
                  <a:srgbClr val="000000"/>
                </a:solidFill>
                <a:latin typeface="Times New Roman" pitchFamily="18" charset="0"/>
                <a:ea typeface="Times New Roman" pitchFamily="18" charset="0"/>
                <a:cs typeface="Times New Roman" pitchFamily="18" charset="0"/>
              </a:rPr>
              <a:t>  Access Control</a:t>
            </a:r>
          </a:p>
          <a:p>
            <a:pPr lvl="0" eaLnBrk="0" fontAlgn="base" hangingPunct="0">
              <a:spcBef>
                <a:spcPct val="0"/>
              </a:spcBef>
              <a:spcAft>
                <a:spcPct val="0"/>
              </a:spcAft>
              <a:buFontTx/>
              <a:buChar char="•"/>
            </a:pPr>
            <a:endParaRPr lang="en-US" sz="2400" dirty="0" smtClean="0">
              <a:solidFill>
                <a:srgbClr val="000000"/>
              </a:solidFill>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buFontTx/>
              <a:buChar char="•"/>
            </a:pPr>
            <a:r>
              <a:rPr lang="en-US" sz="2400" dirty="0" smtClean="0">
                <a:solidFill>
                  <a:srgbClr val="000000"/>
                </a:solidFill>
                <a:latin typeface="Times New Roman" pitchFamily="18" charset="0"/>
                <a:ea typeface="Times New Roman" pitchFamily="18" charset="0"/>
                <a:cs typeface="Times New Roman" pitchFamily="18" charset="0"/>
              </a:rPr>
              <a:t>  Identification systems</a:t>
            </a:r>
          </a:p>
          <a:p>
            <a:pPr lvl="0" eaLnBrk="0" fontAlgn="base" hangingPunct="0">
              <a:spcBef>
                <a:spcPct val="0"/>
              </a:spcBef>
              <a:spcAft>
                <a:spcPct val="0"/>
              </a:spcAft>
              <a:buFontTx/>
              <a:buChar char="•"/>
            </a:pPr>
            <a:endParaRPr lang="en-US" sz="2400" dirty="0" smtClean="0">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buFontTx/>
              <a:buChar char="•"/>
            </a:pPr>
            <a:r>
              <a:rPr lang="en-US" sz="2400" dirty="0" smtClean="0">
                <a:solidFill>
                  <a:srgbClr val="000000"/>
                </a:solidFill>
                <a:latin typeface="Times New Roman" pitchFamily="18" charset="0"/>
                <a:ea typeface="Times New Roman" pitchFamily="18" charset="0"/>
                <a:cs typeface="Times New Roman" pitchFamily="18" charset="0"/>
              </a:rPr>
              <a:t>  Surveillance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2800" b="1" dirty="0" smtClean="0">
                <a:latin typeface="Times New Roman" pitchFamily="18" charset="0"/>
                <a:cs typeface="Times New Roman" pitchFamily="18" charset="0"/>
              </a:rPr>
              <a:t>APPEARANCE BASED METHOD</a:t>
            </a:r>
            <a:endParaRPr lang="en-US" sz="2800" b="1" dirty="0">
              <a:latin typeface="Times New Roman" pitchFamily="18" charset="0"/>
              <a:cs typeface="Times New Roman" pitchFamily="18" charset="0"/>
            </a:endParaRPr>
          </a:p>
        </p:txBody>
      </p:sp>
      <p:sp>
        <p:nvSpPr>
          <p:cNvPr id="129025" name="Rectangle 1"/>
          <p:cNvSpPr>
            <a:spLocks noChangeArrowheads="1"/>
          </p:cNvSpPr>
          <p:nvPr/>
        </p:nvSpPr>
        <p:spPr bwMode="auto">
          <a:xfrm>
            <a:off x="762000" y="990600"/>
            <a:ext cx="7772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Appearance based methods rely on techniques from statistical analysis and machine learning to find the relevant characteristics of face and non-face images.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3200" dirty="0" smtClean="0">
              <a:solidFill>
                <a:srgbClr val="000000"/>
              </a:solidFill>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 learned characteristics are in the form of distribution models or discriminant functions that are consequently used for face recognition.</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3200" dirty="0" smtClean="0">
              <a:solidFill>
                <a:srgbClr val="000000"/>
              </a:solidFill>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524000"/>
          </a:xfrm>
        </p:spPr>
        <p:txBody>
          <a:bodyPr>
            <a:normAutofit fontScale="90000"/>
          </a:bodyPr>
          <a:lstStyle/>
          <a:p>
            <a:pPr algn="just"/>
            <a:r>
              <a:rPr lang="en-US" sz="3200" dirty="0" smtClean="0">
                <a:solidFill>
                  <a:srgbClr val="000000"/>
                </a:solidFill>
                <a:latin typeface="Times New Roman" pitchFamily="18" charset="0"/>
                <a:ea typeface="Times New Roman" pitchFamily="18" charset="0"/>
                <a:cs typeface="Times New Roman" pitchFamily="18" charset="0"/>
              </a:rPr>
              <a:t>           Bayesian classification or maximum likelihood can be used to classify a candidate image location as a face or non-face.</a:t>
            </a:r>
            <a:endParaRPr lang="en-US" sz="3200" dirty="0"/>
          </a:p>
        </p:txBody>
      </p:sp>
      <p:sp>
        <p:nvSpPr>
          <p:cNvPr id="3" name="Rectangle 1"/>
          <p:cNvSpPr>
            <a:spLocks noChangeArrowheads="1"/>
          </p:cNvSpPr>
          <p:nvPr/>
        </p:nvSpPr>
        <p:spPr bwMode="auto">
          <a:xfrm>
            <a:off x="381000" y="2286000"/>
            <a:ext cx="8305800"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 face recognition system generally consists of 4 modules :</a:t>
            </a:r>
            <a:endParaRPr kumimoji="0" lang="en-US" b="0" i="0" u="none" strike="noStrike" cap="none" normalizeH="0" baseline="0" dirty="0" smtClean="0">
              <a:ln>
                <a:noFill/>
              </a:ln>
              <a:solidFill>
                <a:schemeClr val="tx1"/>
              </a:solidFill>
              <a:effectLst/>
              <a:latin typeface="Arial" pitchFamily="34" charset="0"/>
            </a:endParaRPr>
          </a:p>
          <a:p>
            <a:pPr lvl="2" eaLnBrk="0" fontAlgn="base" hangingPunct="0">
              <a:spcBef>
                <a:spcPct val="0"/>
              </a:spcBef>
              <a:spcAft>
                <a:spcPct val="0"/>
              </a:spcAft>
            </a:pP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 Preprocessing </a:t>
            </a:r>
            <a:endParaRPr kumimoji="0" lang="en-US" b="0" i="0" u="none" strike="noStrike" cap="none" normalizeH="0" baseline="0" dirty="0" smtClean="0">
              <a:ln>
                <a:noFill/>
              </a:ln>
              <a:solidFill>
                <a:schemeClr val="tx1"/>
              </a:solidFill>
              <a:effectLst/>
              <a:latin typeface="Arial" pitchFamily="34" charset="0"/>
            </a:endParaRPr>
          </a:p>
          <a:p>
            <a:pPr lvl="2" eaLnBrk="0" fontAlgn="base" hangingPunct="0">
              <a:spcBef>
                <a:spcPct val="0"/>
              </a:spcBef>
              <a:spcAft>
                <a:spcPct val="0"/>
              </a:spcAft>
            </a:pP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ii) Dimensionality reduction using PCA </a:t>
            </a:r>
            <a:endParaRPr kumimoji="0" lang="en-US" b="0" i="0" u="none" strike="noStrike" cap="none" normalizeH="0" baseline="0" dirty="0" smtClean="0">
              <a:ln>
                <a:noFill/>
              </a:ln>
              <a:solidFill>
                <a:schemeClr val="tx1"/>
              </a:solidFill>
              <a:effectLst/>
              <a:latin typeface="Arial" pitchFamily="34" charset="0"/>
            </a:endParaRPr>
          </a:p>
          <a:p>
            <a:pPr lvl="2" eaLnBrk="0" fontAlgn="base" hangingPunct="0">
              <a:spcBef>
                <a:spcPct val="0"/>
              </a:spcBef>
              <a:spcAft>
                <a:spcPct val="0"/>
              </a:spcAft>
            </a:pP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iii) Feature extraction for class separability using LDA </a:t>
            </a:r>
            <a:endParaRPr kumimoji="0" lang="en-US" b="0" i="0" u="none" strike="noStrike" cap="none" normalizeH="0" baseline="0" dirty="0" smtClean="0">
              <a:ln>
                <a:noFill/>
              </a:ln>
              <a:solidFill>
                <a:schemeClr val="tx1"/>
              </a:solidFill>
              <a:effectLst/>
              <a:latin typeface="Arial" pitchFamily="34" charset="0"/>
            </a:endParaRPr>
          </a:p>
          <a:p>
            <a:pPr lvl="2" eaLnBrk="0" fontAlgn="base" hangingPunct="0">
              <a:spcBef>
                <a:spcPct val="0"/>
              </a:spcBef>
              <a:spcAft>
                <a:spcPct val="0"/>
              </a:spcAft>
            </a:pP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iv) Classification using Bayesian network</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1"/>
          <p:cNvSpPr>
            <a:spLocks noChangeArrowheads="1"/>
          </p:cNvSpPr>
          <p:nvPr/>
        </p:nvSpPr>
        <p:spPr bwMode="auto">
          <a:xfrm>
            <a:off x="381000" y="762000"/>
            <a:ext cx="83820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Image pre-processing is the name for operations on images at the lowest level of abstraction whose aim is an improvement of the image data that suppress undesired distortions or enhances some image features important for further processing.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altLang="zh-TW"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15962"/>
          </a:xfrm>
        </p:spPr>
        <p:txBody>
          <a:bodyPr>
            <a:normAutofit/>
          </a:bodyPr>
          <a:lstStyle/>
          <a:p>
            <a:r>
              <a:rPr lang="en-US" sz="3200" b="1" dirty="0" smtClean="0">
                <a:latin typeface="Times New Roman" pitchFamily="18" charset="0"/>
                <a:cs typeface="Times New Roman" pitchFamily="18" charset="0"/>
              </a:rPr>
              <a:t>PREPROCESSING</a:t>
            </a:r>
            <a:endParaRPr lang="en-US" sz="3200" b="1" dirty="0">
              <a:latin typeface="Times New Roman" pitchFamily="18" charset="0"/>
              <a:cs typeface="Times New Roman" pitchFamily="18" charset="0"/>
            </a:endParaRPr>
          </a:p>
        </p:txBody>
      </p:sp>
      <p:sp>
        <p:nvSpPr>
          <p:cNvPr id="4" name="Rectangle 3"/>
          <p:cNvSpPr/>
          <p:nvPr/>
        </p:nvSpPr>
        <p:spPr>
          <a:xfrm>
            <a:off x="1981200" y="3810000"/>
            <a:ext cx="6096000" cy="2062103"/>
          </a:xfrm>
          <a:prstGeom prst="rect">
            <a:avLst/>
          </a:prstGeom>
        </p:spPr>
        <p:txBody>
          <a:bodyPr wrap="square">
            <a:spAutoFit/>
          </a:bodyPr>
          <a:lstStyle/>
          <a:p>
            <a:pPr>
              <a:buFont typeface="Arial" pitchFamily="34" charset="0"/>
              <a:buChar char="•"/>
            </a:pPr>
            <a:r>
              <a:rPr lang="en-US" sz="3200" dirty="0" smtClean="0">
                <a:latin typeface="Times New Roman" pitchFamily="18" charset="0"/>
                <a:cs typeface="Times New Roman" pitchFamily="18" charset="0"/>
              </a:rPr>
              <a:t>Histogram Equalization</a:t>
            </a:r>
          </a:p>
          <a:p>
            <a:pPr>
              <a:buFont typeface="Arial" pitchFamily="34" charset="0"/>
              <a:buChar char="•"/>
            </a:pPr>
            <a:r>
              <a:rPr lang="en-US" sz="3200" dirty="0" smtClean="0">
                <a:latin typeface="Times New Roman" pitchFamily="18" charset="0"/>
                <a:cs typeface="Times New Roman" pitchFamily="18" charset="0"/>
              </a:rPr>
              <a:t>Normalization</a:t>
            </a:r>
          </a:p>
          <a:p>
            <a:pPr>
              <a:buFont typeface="Arial" pitchFamily="34" charset="0"/>
              <a:buChar char="•"/>
            </a:pPr>
            <a:r>
              <a:rPr lang="en-US" sz="3200" dirty="0" smtClean="0">
                <a:latin typeface="Times New Roman" pitchFamily="18" charset="0"/>
                <a:cs typeface="Times New Roman" pitchFamily="18" charset="0"/>
              </a:rPr>
              <a:t>Image Scaling</a:t>
            </a:r>
          </a:p>
          <a:p>
            <a:pPr>
              <a:buFont typeface="Arial" pitchFamily="34" charset="0"/>
              <a:buChar char="•"/>
            </a:pPr>
            <a:r>
              <a:rPr lang="en-US" sz="3200" dirty="0" smtClean="0">
                <a:latin typeface="Times New Roman" pitchFamily="18" charset="0"/>
                <a:cs typeface="Times New Roman" pitchFamily="18" charset="0"/>
              </a:rPr>
              <a:t>Image Rotation</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
          <p:cNvSpPr>
            <a:spLocks noChangeArrowheads="1"/>
          </p:cNvSpPr>
          <p:nvPr/>
        </p:nvSpPr>
        <p:spPr bwMode="auto">
          <a:xfrm>
            <a:off x="304800" y="914400"/>
            <a:ext cx="8534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Histogram Equalization is process that attempt to spread out the gray levels in an image so that they are evenly distributed across their range.</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solidFill>
                <a:srgbClr val="000000"/>
              </a:solidFill>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Histogram equalization reassigns the brightness values of pixels based on the image Histogram.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solidFill>
                <a:srgbClr val="000000"/>
              </a:solidFill>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Histogram equalization is a technique where the histogram of the resultant image is as flat as possible.</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800" dirty="0" smtClean="0">
              <a:solidFill>
                <a:srgbClr val="000000"/>
              </a:solidFill>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Histogram equalization provides more visually pleasing results across a wider range of images.</a:t>
            </a: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Title 2"/>
          <p:cNvSpPr>
            <a:spLocks noGrp="1"/>
          </p:cNvSpPr>
          <p:nvPr>
            <p:ph type="title"/>
          </p:nvPr>
        </p:nvSpPr>
        <p:spPr>
          <a:xfrm>
            <a:off x="533400" y="152400"/>
            <a:ext cx="8229600" cy="609600"/>
          </a:xfrm>
        </p:spPr>
        <p:txBody>
          <a:bodyPr>
            <a:noAutofit/>
          </a:bodyPr>
          <a:lstStyle/>
          <a:p>
            <a:r>
              <a:rPr lang="en-US" sz="3200" b="1" dirty="0" smtClean="0">
                <a:latin typeface="Times New Roman" pitchFamily="18" charset="0"/>
                <a:cs typeface="Times New Roman" pitchFamily="18" charset="0"/>
              </a:rPr>
              <a:t>HISTOGRAM EQUALIZATION</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7" name="Picture 1727" descr="http://homepages.inf.ed.ac.uk/rbf/HIPR2/mote.gif"/>
          <p:cNvPicPr>
            <a:picLocks noChangeAspect="1" noChangeArrowheads="1"/>
          </p:cNvPicPr>
          <p:nvPr/>
        </p:nvPicPr>
        <p:blipFill>
          <a:blip r:embed="rId2"/>
          <a:srcRect/>
          <a:stretch>
            <a:fillRect/>
          </a:stretch>
        </p:blipFill>
        <p:spPr bwMode="auto">
          <a:xfrm>
            <a:off x="0" y="457200"/>
            <a:ext cx="9525" cy="9525"/>
          </a:xfrm>
          <a:prstGeom prst="rect">
            <a:avLst/>
          </a:prstGeom>
          <a:noFill/>
        </p:spPr>
      </p:pic>
      <p:sp>
        <p:nvSpPr>
          <p:cNvPr id="4" name="Title 3"/>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NORMALIZATION</a:t>
            </a:r>
            <a:endParaRPr lang="en-US" sz="3200" b="1"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pPr lvl="0" algn="just">
              <a:buNone/>
            </a:pPr>
            <a:r>
              <a:rPr lang="en-US" dirty="0" smtClean="0">
                <a:solidFill>
                  <a:srgbClr val="000000"/>
                </a:solidFill>
                <a:latin typeface="Times New Roman" pitchFamily="18" charset="0"/>
                <a:ea typeface="Times New Roman" pitchFamily="18" charset="0"/>
                <a:cs typeface="Times New Roman" pitchFamily="18" charset="0"/>
              </a:rPr>
              <a:t>           Contrast stretching or  normalization is a simple image enhancement technique used to improve the contrast in an image by `stretching' the range of intensity values it contains to span a desired range of values, </a:t>
            </a:r>
            <a:r>
              <a:rPr lang="en-US" i="1" dirty="0" smtClean="0">
                <a:solidFill>
                  <a:srgbClr val="000000"/>
                </a:solidFill>
                <a:latin typeface="Times New Roman" pitchFamily="18" charset="0"/>
                <a:ea typeface="Times New Roman" pitchFamily="18" charset="0"/>
                <a:cs typeface="Times New Roman" pitchFamily="18" charset="0"/>
              </a:rPr>
              <a:t>e.g.</a:t>
            </a:r>
            <a:r>
              <a:rPr lang="en-US" dirty="0" smtClean="0">
                <a:solidFill>
                  <a:srgbClr val="000000"/>
                </a:solidFill>
                <a:latin typeface="Times New Roman" pitchFamily="18" charset="0"/>
                <a:ea typeface="Times New Roman" pitchFamily="18" charset="0"/>
                <a:cs typeface="Times New Roman" pitchFamily="18" charset="0"/>
              </a:rPr>
              <a:t> the full range of </a:t>
            </a:r>
            <a:r>
              <a:rPr lang="en-US" dirty="0" smtClean="0">
                <a:latin typeface="Times New Roman" pitchFamily="18" charset="0"/>
                <a:ea typeface="Times New Roman" pitchFamily="18" charset="0"/>
                <a:cs typeface="Times New Roman" pitchFamily="18" charset="0"/>
              </a:rPr>
              <a:t>pixel values</a:t>
            </a:r>
            <a:r>
              <a:rPr lang="en-US" dirty="0" smtClean="0">
                <a:solidFill>
                  <a:srgbClr val="000000"/>
                </a:solidFill>
                <a:latin typeface="Times New Roman" pitchFamily="18" charset="0"/>
                <a:ea typeface="Times New Roman" pitchFamily="18" charset="0"/>
                <a:cs typeface="Times New Roman" pitchFamily="18" charset="0"/>
              </a:rPr>
              <a:t> that the image type concerned allows. </a:t>
            </a:r>
            <a:endParaRPr lang="en-US" sz="4000" dirty="0" smtClean="0">
              <a:latin typeface="Times New Roman" pitchFamily="18" charset="0"/>
              <a:cs typeface="Times New Roman" pitchFamily="18"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1018</Words>
  <Application>Microsoft Office PowerPoint</Application>
  <PresentationFormat>On-screen Show (4:3)</PresentationFormat>
  <Paragraphs>161</Paragraphs>
  <Slides>21</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4" baseType="lpstr">
      <vt:lpstr>Office Theme</vt:lpstr>
      <vt:lpstr>Equation</vt:lpstr>
      <vt:lpstr>Document</vt:lpstr>
      <vt:lpstr>A NOVEL FACE RECOGNITION METHOD USING PCA, LDA AND BAYESIAN CLASSIFIER</vt:lpstr>
      <vt:lpstr>Slide 2</vt:lpstr>
      <vt:lpstr>FACE RECOGNITION</vt:lpstr>
      <vt:lpstr>APPLICATIONS OF FACE RECOGNITION SYSTEM:</vt:lpstr>
      <vt:lpstr>APPEARANCE BASED METHOD</vt:lpstr>
      <vt:lpstr>           Bayesian classification or maximum likelihood can be used to classify a candidate image location as a face or non-face.</vt:lpstr>
      <vt:lpstr>PREPROCESSING</vt:lpstr>
      <vt:lpstr>HISTOGRAM EQUALIZATION</vt:lpstr>
      <vt:lpstr>NORMALIZATION</vt:lpstr>
      <vt:lpstr>PRINCIPAL COMPONENT ANALYSIS</vt:lpstr>
      <vt:lpstr>Slide 11</vt:lpstr>
      <vt:lpstr>Slide 12</vt:lpstr>
      <vt:lpstr>LINEAR DISCRIMINANT ANALYSIS</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FACE RECOGNITION METHOD USING PCA, LDA AND BAYESIAN CLASSIFIER</dc:title>
  <dc:creator>IEEE</dc:creator>
  <cp:lastModifiedBy>Jerwin</cp:lastModifiedBy>
  <cp:revision>53</cp:revision>
  <dcterms:created xsi:type="dcterms:W3CDTF">2005-04-06T22:14:04Z</dcterms:created>
  <dcterms:modified xsi:type="dcterms:W3CDTF">2011-04-07T14:54:09Z</dcterms:modified>
</cp:coreProperties>
</file>