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1"/>
  </p:notesMasterIdLst>
  <p:handoutMasterIdLst>
    <p:handoutMasterId r:id="rId32"/>
  </p:handoutMasterIdLst>
  <p:sldIdLst>
    <p:sldId id="270" r:id="rId2"/>
    <p:sldId id="258" r:id="rId3"/>
    <p:sldId id="269" r:id="rId4"/>
    <p:sldId id="271" r:id="rId5"/>
    <p:sldId id="279" r:id="rId6"/>
    <p:sldId id="280" r:id="rId7"/>
    <p:sldId id="278"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72" r:id="rId27"/>
    <p:sldId id="275" r:id="rId28"/>
    <p:sldId id="276" r:id="rId29"/>
    <p:sldId id="299" r:id="rId3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1" d="100"/>
          <a:sy n="71" d="100"/>
        </p:scale>
        <p:origin x="696" y="-30"/>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F4CA289-E05C-4F1A-91CB-627CC8574537}" type="datetime1">
              <a:rPr lang="fr-FR" smtClean="0"/>
              <a:t>17/05/2024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6B2D29-8AC0-4FB1-933D-AD24ECC4354D}" type="slidenum">
              <a:rPr lang="fr-FR" smtClean="0"/>
              <a:t>‹N°›</a:t>
            </a:fld>
            <a:endParaRPr lang="fr-FR"/>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8EC75C5-169C-47FE-A4B4-058A34960BFC}" type="datetime1">
              <a:rPr lang="fr-FR" noProof="0" smtClean="0"/>
              <a:t>17/05/2024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FA2C895-EB1C-4157-9E46-0DF3298BA9C2}" type="slidenum">
              <a:rPr lang="fr-FR" noProof="0" smtClean="0"/>
              <a:t>‹N°›</a:t>
            </a:fld>
            <a:endParaRPr lang="fr-FR" noProof="0"/>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3FA2C895-EB1C-4157-9E46-0DF3298BA9C2}" type="slidenum">
              <a:rPr lang="fr-FR" smtClean="0"/>
              <a:t>1</a:t>
            </a:fld>
            <a:endParaRPr lang="fr-FR"/>
          </a:p>
        </p:txBody>
      </p:sp>
    </p:spTree>
    <p:extLst>
      <p:ext uri="{BB962C8B-B14F-4D97-AF65-F5344CB8AC3E}">
        <p14:creationId xmlns:p14="http://schemas.microsoft.com/office/powerpoint/2010/main" val="1387155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10</a:t>
            </a:fld>
            <a:endParaRPr lang="fr-FR"/>
          </a:p>
        </p:txBody>
      </p:sp>
    </p:spTree>
    <p:extLst>
      <p:ext uri="{BB962C8B-B14F-4D97-AF65-F5344CB8AC3E}">
        <p14:creationId xmlns:p14="http://schemas.microsoft.com/office/powerpoint/2010/main" val="421780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11</a:t>
            </a:fld>
            <a:endParaRPr lang="fr-FR"/>
          </a:p>
        </p:txBody>
      </p:sp>
    </p:spTree>
    <p:extLst>
      <p:ext uri="{BB962C8B-B14F-4D97-AF65-F5344CB8AC3E}">
        <p14:creationId xmlns:p14="http://schemas.microsoft.com/office/powerpoint/2010/main" val="2986513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12</a:t>
            </a:fld>
            <a:endParaRPr lang="fr-FR"/>
          </a:p>
        </p:txBody>
      </p:sp>
    </p:spTree>
    <p:extLst>
      <p:ext uri="{BB962C8B-B14F-4D97-AF65-F5344CB8AC3E}">
        <p14:creationId xmlns:p14="http://schemas.microsoft.com/office/powerpoint/2010/main" val="217080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13</a:t>
            </a:fld>
            <a:endParaRPr lang="fr-FR"/>
          </a:p>
        </p:txBody>
      </p:sp>
    </p:spTree>
    <p:extLst>
      <p:ext uri="{BB962C8B-B14F-4D97-AF65-F5344CB8AC3E}">
        <p14:creationId xmlns:p14="http://schemas.microsoft.com/office/powerpoint/2010/main" val="1075343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14</a:t>
            </a:fld>
            <a:endParaRPr lang="fr-FR"/>
          </a:p>
        </p:txBody>
      </p:sp>
    </p:spTree>
    <p:extLst>
      <p:ext uri="{BB962C8B-B14F-4D97-AF65-F5344CB8AC3E}">
        <p14:creationId xmlns:p14="http://schemas.microsoft.com/office/powerpoint/2010/main" val="395380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15</a:t>
            </a:fld>
            <a:endParaRPr lang="fr-FR"/>
          </a:p>
        </p:txBody>
      </p:sp>
    </p:spTree>
    <p:extLst>
      <p:ext uri="{BB962C8B-B14F-4D97-AF65-F5344CB8AC3E}">
        <p14:creationId xmlns:p14="http://schemas.microsoft.com/office/powerpoint/2010/main" val="1257811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16</a:t>
            </a:fld>
            <a:endParaRPr lang="fr-FR"/>
          </a:p>
        </p:txBody>
      </p:sp>
    </p:spTree>
    <p:extLst>
      <p:ext uri="{BB962C8B-B14F-4D97-AF65-F5344CB8AC3E}">
        <p14:creationId xmlns:p14="http://schemas.microsoft.com/office/powerpoint/2010/main" val="1847262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17</a:t>
            </a:fld>
            <a:endParaRPr lang="fr-FR"/>
          </a:p>
        </p:txBody>
      </p:sp>
    </p:spTree>
    <p:extLst>
      <p:ext uri="{BB962C8B-B14F-4D97-AF65-F5344CB8AC3E}">
        <p14:creationId xmlns:p14="http://schemas.microsoft.com/office/powerpoint/2010/main" val="1765675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18</a:t>
            </a:fld>
            <a:endParaRPr lang="fr-FR"/>
          </a:p>
        </p:txBody>
      </p:sp>
    </p:spTree>
    <p:extLst>
      <p:ext uri="{BB962C8B-B14F-4D97-AF65-F5344CB8AC3E}">
        <p14:creationId xmlns:p14="http://schemas.microsoft.com/office/powerpoint/2010/main" val="3696827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19</a:t>
            </a:fld>
            <a:endParaRPr lang="fr-FR"/>
          </a:p>
        </p:txBody>
      </p:sp>
    </p:spTree>
    <p:extLst>
      <p:ext uri="{BB962C8B-B14F-4D97-AF65-F5344CB8AC3E}">
        <p14:creationId xmlns:p14="http://schemas.microsoft.com/office/powerpoint/2010/main" val="154642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20</a:t>
            </a:fld>
            <a:endParaRPr lang="fr-FR"/>
          </a:p>
        </p:txBody>
      </p:sp>
    </p:spTree>
    <p:extLst>
      <p:ext uri="{BB962C8B-B14F-4D97-AF65-F5344CB8AC3E}">
        <p14:creationId xmlns:p14="http://schemas.microsoft.com/office/powerpoint/2010/main" val="962454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21</a:t>
            </a:fld>
            <a:endParaRPr lang="fr-FR"/>
          </a:p>
        </p:txBody>
      </p:sp>
    </p:spTree>
    <p:extLst>
      <p:ext uri="{BB962C8B-B14F-4D97-AF65-F5344CB8AC3E}">
        <p14:creationId xmlns:p14="http://schemas.microsoft.com/office/powerpoint/2010/main" val="3491824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22</a:t>
            </a:fld>
            <a:endParaRPr lang="fr-FR"/>
          </a:p>
        </p:txBody>
      </p:sp>
    </p:spTree>
    <p:extLst>
      <p:ext uri="{BB962C8B-B14F-4D97-AF65-F5344CB8AC3E}">
        <p14:creationId xmlns:p14="http://schemas.microsoft.com/office/powerpoint/2010/main" val="2272075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23</a:t>
            </a:fld>
            <a:endParaRPr lang="fr-FR"/>
          </a:p>
        </p:txBody>
      </p:sp>
    </p:spTree>
    <p:extLst>
      <p:ext uri="{BB962C8B-B14F-4D97-AF65-F5344CB8AC3E}">
        <p14:creationId xmlns:p14="http://schemas.microsoft.com/office/powerpoint/2010/main" val="3729652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24</a:t>
            </a:fld>
            <a:endParaRPr lang="fr-FR"/>
          </a:p>
        </p:txBody>
      </p:sp>
    </p:spTree>
    <p:extLst>
      <p:ext uri="{BB962C8B-B14F-4D97-AF65-F5344CB8AC3E}">
        <p14:creationId xmlns:p14="http://schemas.microsoft.com/office/powerpoint/2010/main" val="2156569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25</a:t>
            </a:fld>
            <a:endParaRPr lang="fr-FR"/>
          </a:p>
        </p:txBody>
      </p:sp>
    </p:spTree>
    <p:extLst>
      <p:ext uri="{BB962C8B-B14F-4D97-AF65-F5344CB8AC3E}">
        <p14:creationId xmlns:p14="http://schemas.microsoft.com/office/powerpoint/2010/main" val="2258239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3FA2C895-EB1C-4157-9E46-0DF3298BA9C2}" type="slidenum">
              <a:rPr lang="fr-FR" smtClean="0"/>
              <a:t>26</a:t>
            </a:fld>
            <a:endParaRPr lang="fr-FR"/>
          </a:p>
        </p:txBody>
      </p:sp>
    </p:spTree>
    <p:extLst>
      <p:ext uri="{BB962C8B-B14F-4D97-AF65-F5344CB8AC3E}">
        <p14:creationId xmlns:p14="http://schemas.microsoft.com/office/powerpoint/2010/main" val="3778007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3FA2C895-EB1C-4157-9E46-0DF3298BA9C2}" type="slidenum">
              <a:rPr lang="fr-FR" smtClean="0"/>
              <a:t>27</a:t>
            </a:fld>
            <a:endParaRPr lang="fr-FR"/>
          </a:p>
        </p:txBody>
      </p:sp>
    </p:spTree>
    <p:extLst>
      <p:ext uri="{BB962C8B-B14F-4D97-AF65-F5344CB8AC3E}">
        <p14:creationId xmlns:p14="http://schemas.microsoft.com/office/powerpoint/2010/main" val="511465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28</a:t>
            </a:fld>
            <a:endParaRPr lang="fr-FR"/>
          </a:p>
        </p:txBody>
      </p:sp>
    </p:spTree>
    <p:extLst>
      <p:ext uri="{BB962C8B-B14F-4D97-AF65-F5344CB8AC3E}">
        <p14:creationId xmlns:p14="http://schemas.microsoft.com/office/powerpoint/2010/main" val="163968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29</a:t>
            </a:fld>
            <a:endParaRPr lang="fr-FR"/>
          </a:p>
        </p:txBody>
      </p:sp>
    </p:spTree>
    <p:extLst>
      <p:ext uri="{BB962C8B-B14F-4D97-AF65-F5344CB8AC3E}">
        <p14:creationId xmlns:p14="http://schemas.microsoft.com/office/powerpoint/2010/main" val="1712882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8B68C18-1BF1-F447-95ED-60EAAE35426E}" type="slidenum">
              <a:rPr lang="fr-FR" smtClean="0"/>
              <a:t>3</a:t>
            </a:fld>
            <a:endParaRPr lang="fr-FR"/>
          </a:p>
        </p:txBody>
      </p:sp>
    </p:spTree>
    <p:extLst>
      <p:ext uri="{BB962C8B-B14F-4D97-AF65-F5344CB8AC3E}">
        <p14:creationId xmlns:p14="http://schemas.microsoft.com/office/powerpoint/2010/main" val="827244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4</a:t>
            </a:fld>
            <a:endParaRPr lang="fr-FR"/>
          </a:p>
        </p:txBody>
      </p:sp>
    </p:spTree>
    <p:extLst>
      <p:ext uri="{BB962C8B-B14F-4D97-AF65-F5344CB8AC3E}">
        <p14:creationId xmlns:p14="http://schemas.microsoft.com/office/powerpoint/2010/main" val="3938237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5</a:t>
            </a:fld>
            <a:endParaRPr lang="fr-FR"/>
          </a:p>
        </p:txBody>
      </p:sp>
    </p:spTree>
    <p:extLst>
      <p:ext uri="{BB962C8B-B14F-4D97-AF65-F5344CB8AC3E}">
        <p14:creationId xmlns:p14="http://schemas.microsoft.com/office/powerpoint/2010/main" val="3403418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6</a:t>
            </a:fld>
            <a:endParaRPr lang="fr-FR"/>
          </a:p>
        </p:txBody>
      </p:sp>
    </p:spTree>
    <p:extLst>
      <p:ext uri="{BB962C8B-B14F-4D97-AF65-F5344CB8AC3E}">
        <p14:creationId xmlns:p14="http://schemas.microsoft.com/office/powerpoint/2010/main" val="106901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7</a:t>
            </a:fld>
            <a:endParaRPr lang="fr-FR"/>
          </a:p>
        </p:txBody>
      </p:sp>
    </p:spTree>
    <p:extLst>
      <p:ext uri="{BB962C8B-B14F-4D97-AF65-F5344CB8AC3E}">
        <p14:creationId xmlns:p14="http://schemas.microsoft.com/office/powerpoint/2010/main" val="405586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8</a:t>
            </a:fld>
            <a:endParaRPr lang="fr-FR"/>
          </a:p>
        </p:txBody>
      </p:sp>
    </p:spTree>
    <p:extLst>
      <p:ext uri="{BB962C8B-B14F-4D97-AF65-F5344CB8AC3E}">
        <p14:creationId xmlns:p14="http://schemas.microsoft.com/office/powerpoint/2010/main" val="3899047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9</a:t>
            </a:fld>
            <a:endParaRPr lang="fr-FR"/>
          </a:p>
        </p:txBody>
      </p:sp>
    </p:spTree>
    <p:extLst>
      <p:ext uri="{BB962C8B-B14F-4D97-AF65-F5344CB8AC3E}">
        <p14:creationId xmlns:p14="http://schemas.microsoft.com/office/powerpoint/2010/main" val="170002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e de titre">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oupe 42"/>
          <p:cNvGrpSpPr/>
          <p:nvPr/>
        </p:nvGrpSpPr>
        <p:grpSpPr bwMode="invGray">
          <a:xfrm>
            <a:off x="-509872" y="0"/>
            <a:ext cx="13243109" cy="6858000"/>
            <a:chOff x="-382404" y="0"/>
            <a:chExt cx="9932332" cy="6858000"/>
          </a:xfrm>
        </p:grpSpPr>
        <p:grpSp>
          <p:nvGrpSpPr>
            <p:cNvPr id="44" name="Groupe 44"/>
            <p:cNvGrpSpPr/>
            <p:nvPr/>
          </p:nvGrpSpPr>
          <p:grpSpPr bwMode="invGray">
            <a:xfrm>
              <a:off x="0" y="0"/>
              <a:ext cx="9144000" cy="6858000"/>
              <a:chOff x="0" y="0"/>
              <a:chExt cx="9144000" cy="6858000"/>
            </a:xfrm>
          </p:grpSpPr>
          <p:grpSp>
            <p:nvGrpSpPr>
              <p:cNvPr id="70" name="Groupe 4"/>
              <p:cNvGrpSpPr/>
              <p:nvPr/>
            </p:nvGrpSpPr>
            <p:grpSpPr bwMode="invGray">
              <a:xfrm>
                <a:off x="0" y="0"/>
                <a:ext cx="2514600" cy="6858000"/>
                <a:chOff x="0" y="0"/>
                <a:chExt cx="2514600" cy="6858000"/>
              </a:xfrm>
            </p:grpSpPr>
            <p:sp>
              <p:nvSpPr>
                <p:cNvPr id="115" name="Rectangle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6"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7"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71" name="Groupe 5"/>
              <p:cNvGrpSpPr/>
              <p:nvPr/>
            </p:nvGrpSpPr>
            <p:grpSpPr bwMode="invGray">
              <a:xfrm>
                <a:off x="422910" y="0"/>
                <a:ext cx="2514600" cy="6858000"/>
                <a:chOff x="0" y="0"/>
                <a:chExt cx="2514600" cy="6858000"/>
              </a:xfrm>
            </p:grpSpPr>
            <p:sp>
              <p:nvSpPr>
                <p:cNvPr id="85" name="Rectangle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6" name="Rectangle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4" name="Rectangle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73" name="Groupe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1" name="Rectangle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45" name="Forme libre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8" name="Forme libre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9" name="Forme libre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1" name="Forme libre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2" name="Forme libre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3" name="Hexagone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4" name="Hexagone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5" name="Hexagone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6" name="Hexagone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7" name="Hexagone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8" name="Forme libre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9" name="Hexagone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0" name="Hexagone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1" name="Hexagone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2" name="Hexagone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3" name="Hexagone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4" name="Hexagone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5" name="Hexagone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6" name="Hexagone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7" name="Hexagone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8" name="Forme libre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9" name="Forme libre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9" name="Rectangle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47" name="Rectangle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ctrTitle"/>
          </p:nvPr>
        </p:nvSpPr>
        <p:spPr>
          <a:xfrm>
            <a:off x="6311154" y="2708476"/>
            <a:ext cx="4417807" cy="1702160"/>
          </a:xfrm>
        </p:spPr>
        <p:txBody>
          <a:bodyPr rtlCol="0">
            <a:normAutofit/>
          </a:bodyPr>
          <a:lstStyle>
            <a:lvl1pPr>
              <a:defRPr sz="3600"/>
            </a:lvl1pPr>
          </a:lstStyle>
          <a:p>
            <a:pPr rtl="0"/>
            <a:r>
              <a:rPr lang="fr-FR" noProof="0"/>
              <a:t>Modifiez le style du titre</a:t>
            </a:r>
          </a:p>
        </p:txBody>
      </p:sp>
      <p:sp>
        <p:nvSpPr>
          <p:cNvPr id="8" name="Espace réservé d’image 7" descr="Espace réservé vide pour ajouter une image. Cliquez sur l’espace réservé et sélectionnez l’image à ajouter"/>
          <p:cNvSpPr>
            <a:spLocks noGrp="1"/>
          </p:cNvSpPr>
          <p:nvPr>
            <p:ph type="pic" sz="quarter" idx="13" hasCustomPrompt="1"/>
          </p:nvPr>
        </p:nvSpPr>
        <p:spPr>
          <a:xfrm>
            <a:off x="1195939" y="2695635"/>
            <a:ext cx="4414838" cy="3551578"/>
          </a:xfrm>
        </p:spPr>
        <p:txBody>
          <a:bodyPr rtlCol="0"/>
          <a:lstStyle>
            <a:lvl1pPr marL="68580" indent="0">
              <a:buNone/>
              <a:defRPr/>
            </a:lvl1pPr>
          </a:lstStyle>
          <a:p>
            <a:pPr rtl="0"/>
            <a:r>
              <a:rPr lang="fr-FR" noProof="0"/>
              <a:t>Insérez ici une photo de votre produit</a:t>
            </a:r>
          </a:p>
        </p:txBody>
      </p:sp>
      <p:sp>
        <p:nvSpPr>
          <p:cNvPr id="3" name="Sous-titre 2"/>
          <p:cNvSpPr>
            <a:spLocks noGrp="1"/>
          </p:cNvSpPr>
          <p:nvPr>
            <p:ph type="subTitle" idx="1"/>
          </p:nvPr>
        </p:nvSpPr>
        <p:spPr>
          <a:xfrm>
            <a:off x="6311154" y="4421081"/>
            <a:ext cx="4413071" cy="1260629"/>
          </a:xfrm>
        </p:spPr>
        <p:txBody>
          <a:bodyPr rtlCol="0">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6" name="Espace réservé du numéro de diapositive 5"/>
          <p:cNvSpPr>
            <a:spLocks noGrp="1"/>
          </p:cNvSpPr>
          <p:nvPr>
            <p:ph type="sldNum" sz="quarter" idx="12"/>
          </p:nvPr>
        </p:nvSpPr>
        <p:spPr>
          <a:xfrm>
            <a:off x="6198795" y="5719967"/>
            <a:ext cx="858221" cy="365125"/>
          </a:xfrm>
        </p:spPr>
        <p:txBody>
          <a:bodyPr rtlCol="0"/>
          <a:lstStyle>
            <a:lvl1pPr>
              <a:defRPr>
                <a:solidFill>
                  <a:schemeClr val="accent1">
                    <a:lumMod val="50000"/>
                  </a:schemeClr>
                </a:solidFill>
              </a:defRPr>
            </a:lvl1pPr>
          </a:lstStyle>
          <a:p>
            <a:pPr rtl="0"/>
            <a:fld id="{401CF334-2D5C-4859-84A6-CA7E6E43FAEB}" type="slidenum">
              <a:rPr lang="fr-FR" noProof="0" smtClean="0"/>
              <a:pPr rtl="0"/>
              <a:t>‹N°›</a:t>
            </a:fld>
            <a:endParaRPr lang="fr-FR" noProof="0"/>
          </a:p>
        </p:txBody>
      </p:sp>
      <p:sp>
        <p:nvSpPr>
          <p:cNvPr id="5" name="Espace réservé du pied de page 4"/>
          <p:cNvSpPr>
            <a:spLocks noGrp="1"/>
          </p:cNvSpPr>
          <p:nvPr>
            <p:ph type="ftr" sz="quarter" idx="11"/>
          </p:nvPr>
        </p:nvSpPr>
        <p:spPr>
          <a:xfrm>
            <a:off x="7071360" y="5719967"/>
            <a:ext cx="3775456" cy="365125"/>
          </a:xfrm>
        </p:spPr>
        <p:txBody>
          <a:bodyPr rtlCol="0">
            <a:normAutofit/>
          </a:bodyPr>
          <a:lstStyle>
            <a:lvl1pPr>
              <a:defRPr>
                <a:solidFill>
                  <a:schemeClr val="accent1">
                    <a:lumMod val="50000"/>
                  </a:schemeClr>
                </a:solidFill>
              </a:defRPr>
            </a:lvl1pPr>
          </a:lstStyle>
          <a:p>
            <a:pPr rtl="0"/>
            <a:r>
              <a:rPr lang="fr-FR" noProof="0"/>
              <a:t>Ajouter un pied de page</a:t>
            </a:r>
          </a:p>
        </p:txBody>
      </p:sp>
      <p:sp>
        <p:nvSpPr>
          <p:cNvPr id="4" name="Espace réservé de la date 3"/>
          <p:cNvSpPr>
            <a:spLocks noGrp="1"/>
          </p:cNvSpPr>
          <p:nvPr>
            <p:ph type="dt" sz="half" idx="10"/>
          </p:nvPr>
        </p:nvSpPr>
        <p:spPr>
          <a:xfrm>
            <a:off x="6318325" y="1516829"/>
            <a:ext cx="2844800" cy="750981"/>
          </a:xfrm>
        </p:spPr>
        <p:txBody>
          <a:bodyPr rtlCol="0" anchor="b"/>
          <a:lstStyle>
            <a:lvl1pPr algn="l">
              <a:defRPr sz="2400"/>
            </a:lvl1pPr>
          </a:lstStyle>
          <a:p>
            <a:pPr rtl="0"/>
            <a:fld id="{C0EE3845-57EA-4DE2-ADF3-01BABDD04FA1}" type="datetime1">
              <a:rPr lang="fr-FR" noProof="0" smtClean="0"/>
              <a:t>17/05/2024</a:t>
            </a:fld>
            <a:endParaRPr lang="fr-FR" noProof="0"/>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p:nvPr>
        </p:nvSpPr>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4" name="Espace réservé de la date 3"/>
          <p:cNvSpPr>
            <a:spLocks noGrp="1"/>
          </p:cNvSpPr>
          <p:nvPr>
            <p:ph type="dt" sz="half" idx="10"/>
          </p:nvPr>
        </p:nvSpPr>
        <p:spPr/>
        <p:txBody>
          <a:bodyPr rtlCol="0"/>
          <a:lstStyle/>
          <a:p>
            <a:pPr rtl="0"/>
            <a:fld id="{7494D621-27B7-40EA-A0E6-887F0A0E7344}" type="datetime1">
              <a:rPr lang="fr-FR" noProof="0" smtClean="0"/>
              <a:t>17/05/2024</a:t>
            </a:fld>
            <a:endParaRPr lang="fr-FR" noProof="0"/>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1" y="1030147"/>
            <a:ext cx="1979271" cy="4780344"/>
          </a:xfrm>
        </p:spPr>
        <p:txBody>
          <a:bodyPr vert="eaVert" rtlCol="0" anchor="ctr"/>
          <a:lstStyle/>
          <a:p>
            <a:pPr rtl="0"/>
            <a:r>
              <a:rPr lang="fr-FR" noProof="0"/>
              <a:t>Modifiez le style du titre</a:t>
            </a:r>
          </a:p>
        </p:txBody>
      </p:sp>
      <p:sp>
        <p:nvSpPr>
          <p:cNvPr id="3" name="Espace réservé du texte vertical 2"/>
          <p:cNvSpPr>
            <a:spLocks noGrp="1"/>
          </p:cNvSpPr>
          <p:nvPr>
            <p:ph type="body" orient="vert" idx="1"/>
          </p:nvPr>
        </p:nvSpPr>
        <p:spPr>
          <a:xfrm>
            <a:off x="1404395" y="1030147"/>
            <a:ext cx="7231605" cy="4780344"/>
          </a:xfrm>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4" name="Espace réservé de la date 3"/>
          <p:cNvSpPr>
            <a:spLocks noGrp="1"/>
          </p:cNvSpPr>
          <p:nvPr>
            <p:ph type="dt" sz="half" idx="10"/>
          </p:nvPr>
        </p:nvSpPr>
        <p:spPr/>
        <p:txBody>
          <a:bodyPr rtlCol="0"/>
          <a:lstStyle/>
          <a:p>
            <a:pPr rtl="0"/>
            <a:fld id="{474471BB-7BE7-4ED5-9636-0103BF8C18DB}" type="datetime1">
              <a:rPr lang="fr-FR" noProof="0" smtClean="0"/>
              <a:t>17/05/2024</a:t>
            </a:fld>
            <a:endParaRPr lang="fr-FR" noProof="0"/>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 Image/ Puces d’icônes légère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762000" y="559678"/>
            <a:ext cx="3833907" cy="2221622"/>
          </a:xfrm>
        </p:spPr>
        <p:txBody>
          <a:bodyPr rtlCol="0" anchor="b"/>
          <a:lstStyle/>
          <a:p>
            <a:pPr rtl="0"/>
            <a:r>
              <a:rPr lang="fr-FR" noProof="0"/>
              <a:t>Modifiez le style du titre</a:t>
            </a:r>
          </a:p>
        </p:txBody>
      </p:sp>
      <p:sp>
        <p:nvSpPr>
          <p:cNvPr id="4" name="Espace réservé de la date 3"/>
          <p:cNvSpPr>
            <a:spLocks noGrp="1"/>
          </p:cNvSpPr>
          <p:nvPr>
            <p:ph type="dt" sz="half" idx="10"/>
          </p:nvPr>
        </p:nvSpPr>
        <p:spPr/>
        <p:txBody>
          <a:bodyPr rtlCol="0"/>
          <a:lstStyle/>
          <a:p>
            <a:pPr rtl="0"/>
            <a:fld id="{2FDC1612-D24D-4F60-98A4-E16FCB4001D8}" type="datetime1">
              <a:rPr lang="fr-FR" noProof="0" smtClean="0"/>
              <a:t>17/05/2024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‹N°›</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1" y="2895602"/>
            <a:ext cx="3842551" cy="2855913"/>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Espace réservé du contenu 2">
            <a:extLst>
              <a:ext uri="{FF2B5EF4-FFF2-40B4-BE49-F238E27FC236}">
                <a16:creationId xmlns:a16="http://schemas.microsoft.com/office/drawing/2014/main" id="{0CF91DE7-F23F-444D-B56E-B059EC98D983}"/>
              </a:ext>
            </a:extLst>
          </p:cNvPr>
          <p:cNvSpPr>
            <a:spLocks noGrp="1"/>
          </p:cNvSpPr>
          <p:nvPr>
            <p:ph idx="1" hasCustomPrompt="1"/>
          </p:nvPr>
        </p:nvSpPr>
        <p:spPr>
          <a:xfrm>
            <a:off x="5162551" y="559678"/>
            <a:ext cx="1944000" cy="2700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9" name="Espace réservé du texte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2" name="Espace réservé du texte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3" name="Espace réservé du texte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1" y="3429000"/>
            <a:ext cx="1944000" cy="2700000"/>
          </a:xfrm>
          <a:solidFill>
            <a:schemeClr val="bg1"/>
          </a:solidFill>
        </p:spPr>
        <p:txBody>
          <a:bodyPr lIns="0" tIns="1332000" rIns="0" bIns="0" rtlCol="0"/>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4" name="Espace réservé du texte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5" name="Espace réservé du texte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6" name="Espace réservé d’image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1" y="729000"/>
            <a:ext cx="972000" cy="972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7" name="Espace réservé d’image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8" name="Espace réservé d’image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9" name="Espace réservé d’image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1" y="3598323"/>
            <a:ext cx="972000" cy="972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0" name="Espace réservé d’image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1" name="Espace réservé d’image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Tree>
    <p:extLst>
      <p:ext uri="{BB962C8B-B14F-4D97-AF65-F5344CB8AC3E}">
        <p14:creationId xmlns:p14="http://schemas.microsoft.com/office/powerpoint/2010/main" val="175703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p:nvPr>
        </p:nvSpPr>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4" name="Espace réservé de la date 3"/>
          <p:cNvSpPr>
            <a:spLocks noGrp="1"/>
          </p:cNvSpPr>
          <p:nvPr>
            <p:ph type="dt" sz="half" idx="10"/>
          </p:nvPr>
        </p:nvSpPr>
        <p:spPr/>
        <p:txBody>
          <a:bodyPr rtlCol="0"/>
          <a:lstStyle/>
          <a:p>
            <a:pPr rtl="0"/>
            <a:fld id="{A5D8DD7B-B743-41B1-9694-973BA454B79E}" type="datetime1">
              <a:rPr lang="fr-FR" noProof="0" smtClean="0"/>
              <a:t>17/05/2024</a:t>
            </a:fld>
            <a:endParaRPr lang="fr-FR" noProof="0"/>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678194" y="2900830"/>
            <a:ext cx="8849957" cy="1362075"/>
          </a:xfrm>
        </p:spPr>
        <p:txBody>
          <a:bodyPr rtlCol="0" anchor="b"/>
          <a:lstStyle>
            <a:lvl1pPr algn="l">
              <a:defRPr sz="4000" b="0" cap="none" baseline="0"/>
            </a:lvl1pPr>
          </a:lstStyle>
          <a:p>
            <a:pPr rtl="0"/>
            <a:r>
              <a:rPr lang="fr-FR" noProof="0"/>
              <a:t>Modifiez le style du titre</a:t>
            </a:r>
          </a:p>
        </p:txBody>
      </p:sp>
      <p:sp>
        <p:nvSpPr>
          <p:cNvPr id="3" name="Espace réservé du texte 2"/>
          <p:cNvSpPr>
            <a:spLocks noGrp="1"/>
          </p:cNvSpPr>
          <p:nvPr>
            <p:ph type="body" idx="1"/>
          </p:nvPr>
        </p:nvSpPr>
        <p:spPr>
          <a:xfrm>
            <a:off x="1678194" y="4267201"/>
            <a:ext cx="8849956" cy="1520413"/>
          </a:xfrm>
        </p:spPr>
        <p:txBody>
          <a:bodyPr rtlCol="0"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4" name="Espace réservé de la date 3"/>
          <p:cNvSpPr>
            <a:spLocks noGrp="1"/>
          </p:cNvSpPr>
          <p:nvPr>
            <p:ph type="dt" sz="half" idx="10"/>
          </p:nvPr>
        </p:nvSpPr>
        <p:spPr/>
        <p:txBody>
          <a:bodyPr rtlCol="0"/>
          <a:lstStyle/>
          <a:p>
            <a:pPr rtl="0"/>
            <a:fld id="{7344B7E0-298E-47E4-957E-710FB8BCD4CD}" type="datetime1">
              <a:rPr lang="fr-FR" noProof="0" smtClean="0"/>
              <a:t>17/05/2024</a:t>
            </a:fld>
            <a:endParaRPr lang="fr-FR" noProof="0"/>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9" name="Espace réservé du contenu 8"/>
          <p:cNvSpPr>
            <a:spLocks noGrp="1"/>
          </p:cNvSpPr>
          <p:nvPr>
            <p:ph sz="quarter" idx="13"/>
          </p:nvPr>
        </p:nvSpPr>
        <p:spPr>
          <a:xfrm>
            <a:off x="1389888" y="2313432"/>
            <a:ext cx="4559808" cy="3493008"/>
          </a:xfrm>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11" name="Espace réservé du contenu 10"/>
          <p:cNvSpPr>
            <a:spLocks noGrp="1"/>
          </p:cNvSpPr>
          <p:nvPr>
            <p:ph sz="quarter" idx="14"/>
          </p:nvPr>
        </p:nvSpPr>
        <p:spPr>
          <a:xfrm>
            <a:off x="6193536" y="2313431"/>
            <a:ext cx="4559808" cy="3493008"/>
          </a:xfrm>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5" name="Espace réservé de la date 4"/>
          <p:cNvSpPr>
            <a:spLocks noGrp="1"/>
          </p:cNvSpPr>
          <p:nvPr>
            <p:ph type="dt" sz="half" idx="10"/>
          </p:nvPr>
        </p:nvSpPr>
        <p:spPr/>
        <p:txBody>
          <a:bodyPr rtlCol="0"/>
          <a:lstStyle/>
          <a:p>
            <a:pPr rtl="0"/>
            <a:fld id="{8C55863F-7D11-4C27-8E69-D202695C40F6}" type="datetime1">
              <a:rPr lang="fr-FR" noProof="0" smtClean="0"/>
              <a:t>17/05/2024</a:t>
            </a:fld>
            <a:endParaRPr lang="fr-FR" noProof="0"/>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p:nvPr>
        </p:nvSpPr>
        <p:spPr>
          <a:xfrm>
            <a:off x="1391750" y="2316009"/>
            <a:ext cx="4561200" cy="639762"/>
          </a:xfrm>
        </p:spPr>
        <p:txBody>
          <a:bodyPr rtlCol="0"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388961" y="2974695"/>
            <a:ext cx="4559808" cy="2835797"/>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texte 4"/>
          <p:cNvSpPr>
            <a:spLocks noGrp="1"/>
          </p:cNvSpPr>
          <p:nvPr>
            <p:ph type="body" sz="quarter" idx="3"/>
          </p:nvPr>
        </p:nvSpPr>
        <p:spPr>
          <a:xfrm>
            <a:off x="6191384" y="2316010"/>
            <a:ext cx="4561200" cy="639762"/>
          </a:xfrm>
        </p:spPr>
        <p:txBody>
          <a:bodyPr rtlCol="0"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536" y="2974695"/>
            <a:ext cx="4559808" cy="2835797"/>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9" name="Espace réservé du numéro de diapositive 8"/>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7" name="Espace réservé de la date 6"/>
          <p:cNvSpPr>
            <a:spLocks noGrp="1"/>
          </p:cNvSpPr>
          <p:nvPr>
            <p:ph type="dt" sz="half" idx="10"/>
          </p:nvPr>
        </p:nvSpPr>
        <p:spPr/>
        <p:txBody>
          <a:bodyPr rtlCol="0"/>
          <a:lstStyle/>
          <a:p>
            <a:pPr rtl="0"/>
            <a:fld id="{470980F3-FFF0-43E3-84A3-E497D1E3DC99}" type="datetime1">
              <a:rPr lang="fr-FR" noProof="0" smtClean="0"/>
              <a:t>17/05/2024</a:t>
            </a:fld>
            <a:endParaRPr lang="fr-FR" noProof="0"/>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5" name="Espace réservé du numéro de diapositive 4"/>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3" name="Espace réservé de la date 2"/>
          <p:cNvSpPr>
            <a:spLocks noGrp="1"/>
          </p:cNvSpPr>
          <p:nvPr>
            <p:ph type="dt" sz="half" idx="10"/>
          </p:nvPr>
        </p:nvSpPr>
        <p:spPr/>
        <p:txBody>
          <a:bodyPr rtlCol="0"/>
          <a:lstStyle/>
          <a:p>
            <a:pPr rtl="0"/>
            <a:fld id="{E12B1556-CAE2-4D54-82EA-72E24F2F00D1}" type="datetime1">
              <a:rPr lang="fr-FR" noProof="0" smtClean="0"/>
              <a:t>17/05/2024</a:t>
            </a:fld>
            <a:endParaRPr lang="fr-FR" noProof="0"/>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2" name="Espace réservé de la date 1"/>
          <p:cNvSpPr>
            <a:spLocks noGrp="1"/>
          </p:cNvSpPr>
          <p:nvPr>
            <p:ph type="dt" sz="half" idx="10"/>
          </p:nvPr>
        </p:nvSpPr>
        <p:spPr/>
        <p:txBody>
          <a:bodyPr rtlCol="0"/>
          <a:lstStyle/>
          <a:p>
            <a:pPr rtl="0"/>
            <a:fld id="{D2D490C4-E38A-4B2F-9375-0A1DCC07064A}" type="datetime1">
              <a:rPr lang="fr-FR" noProof="0" smtClean="0"/>
              <a:t>17/05/2024</a:t>
            </a:fld>
            <a:endParaRPr lang="fr-FR" noProof="0"/>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e 43"/>
          <p:cNvGrpSpPr/>
          <p:nvPr/>
        </p:nvGrpSpPr>
        <p:grpSpPr bwMode="invGray">
          <a:xfrm>
            <a:off x="-509872" y="0"/>
            <a:ext cx="13243109" cy="6858000"/>
            <a:chOff x="-382404" y="0"/>
            <a:chExt cx="9932332" cy="6858000"/>
          </a:xfrm>
        </p:grpSpPr>
        <p:grpSp>
          <p:nvGrpSpPr>
            <p:cNvPr id="45" name="Groupe 44"/>
            <p:cNvGrpSpPr/>
            <p:nvPr/>
          </p:nvGrpSpPr>
          <p:grpSpPr bwMode="invGray">
            <a:xfrm>
              <a:off x="0" y="0"/>
              <a:ext cx="9144000" cy="6858000"/>
              <a:chOff x="0" y="0"/>
              <a:chExt cx="9144000" cy="6858000"/>
            </a:xfrm>
          </p:grpSpPr>
          <p:grpSp>
            <p:nvGrpSpPr>
              <p:cNvPr id="72" name="Groupe 4"/>
              <p:cNvGrpSpPr/>
              <p:nvPr/>
            </p:nvGrpSpPr>
            <p:grpSpPr bwMode="invGray">
              <a:xfrm>
                <a:off x="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5"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6"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73" name="Groupe 5"/>
              <p:cNvGrpSpPr/>
              <p:nvPr/>
            </p:nvGrpSpPr>
            <p:grpSpPr bwMode="invGray">
              <a:xfrm>
                <a:off x="42291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74" name="Groupe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0" name="Rectangle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47" name="Forme libre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8" name="Forme libre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9" name="Forme libre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0" name="Forme libre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1" name="Forme libre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2" name="Hexagone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3" name="Hexagone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4" name="Hexagone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5" name="Hexagone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6" name="Hexagone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9" name="Forme libre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0" name="Hexagone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2" name="Hexagone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3" name="Hexagone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4" name="Hexagone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5" name="Hexagone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6" name="Hexagone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7" name="Hexagone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8" name="Hexagone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9" name="Hexagone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0" name="Forme libre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1" name="Forme libre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7" name="Rectangle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1" name="Rectangle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6319777" y="2657435"/>
            <a:ext cx="4406096" cy="1463153"/>
          </a:xfrm>
        </p:spPr>
        <p:txBody>
          <a:bodyPr rtlCol="0" anchor="b">
            <a:normAutofit/>
          </a:bodyPr>
          <a:lstStyle>
            <a:lvl1pPr algn="l">
              <a:defRPr sz="2800" b="0"/>
            </a:lvl1pPr>
          </a:lstStyle>
          <a:p>
            <a:pPr rtl="0"/>
            <a:r>
              <a:rPr lang="fr-FR" noProof="0"/>
              <a:t>Modifiez le style du titre</a:t>
            </a:r>
          </a:p>
        </p:txBody>
      </p:sp>
      <p:sp>
        <p:nvSpPr>
          <p:cNvPr id="3" name="Espace réservé du contenu 2"/>
          <p:cNvSpPr>
            <a:spLocks noGrp="1"/>
          </p:cNvSpPr>
          <p:nvPr>
            <p:ph idx="1"/>
          </p:nvPr>
        </p:nvSpPr>
        <p:spPr>
          <a:xfrm>
            <a:off x="1527859" y="856527"/>
            <a:ext cx="4120587" cy="5150734"/>
          </a:xfrm>
        </p:spPr>
        <p:txBody>
          <a:bodyPr rtlCol="0"/>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texte 3"/>
          <p:cNvSpPr>
            <a:spLocks noGrp="1"/>
          </p:cNvSpPr>
          <p:nvPr>
            <p:ph type="body" sz="half" idx="2"/>
          </p:nvPr>
        </p:nvSpPr>
        <p:spPr>
          <a:xfrm>
            <a:off x="6315456" y="4136994"/>
            <a:ext cx="4398379" cy="1517904"/>
          </a:xfrm>
        </p:spPr>
        <p:txBody>
          <a:bodyPr rtlCol="0">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Espace réservé du pied de page 5"/>
          <p:cNvSpPr>
            <a:spLocks noGrp="1"/>
          </p:cNvSpPr>
          <p:nvPr>
            <p:ph type="ftr" sz="quarter" idx="11"/>
          </p:nvPr>
        </p:nvSpPr>
        <p:spPr>
          <a:xfrm>
            <a:off x="6188597" y="5724836"/>
            <a:ext cx="4658219" cy="365125"/>
          </a:xfrm>
        </p:spPr>
        <p:txBody>
          <a:bodyPr rtlCol="0">
            <a:normAutofit/>
          </a:bodyPr>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5" name="Espace réservé de la date 4"/>
          <p:cNvSpPr>
            <a:spLocks noGrp="1"/>
          </p:cNvSpPr>
          <p:nvPr>
            <p:ph type="dt" sz="half" idx="10"/>
          </p:nvPr>
        </p:nvSpPr>
        <p:spPr/>
        <p:txBody>
          <a:bodyPr rtlCol="0"/>
          <a:lstStyle/>
          <a:p>
            <a:pPr rtl="0"/>
            <a:fld id="{73FBF7A6-FA96-4720-A478-5C4A1B2A80B8}" type="datetime1">
              <a:rPr lang="fr-FR" noProof="0" smtClean="0"/>
              <a:t>17/05/2024</a:t>
            </a:fld>
            <a:endParaRPr lang="fr-FR" noProof="0"/>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e 43"/>
          <p:cNvGrpSpPr/>
          <p:nvPr/>
        </p:nvGrpSpPr>
        <p:grpSpPr bwMode="invGray">
          <a:xfrm>
            <a:off x="-509872" y="0"/>
            <a:ext cx="13243109" cy="6858000"/>
            <a:chOff x="-382404" y="0"/>
            <a:chExt cx="9932332" cy="6858000"/>
          </a:xfrm>
        </p:grpSpPr>
        <p:grpSp>
          <p:nvGrpSpPr>
            <p:cNvPr id="45" name="Groupe 44"/>
            <p:cNvGrpSpPr/>
            <p:nvPr/>
          </p:nvGrpSpPr>
          <p:grpSpPr bwMode="invGray">
            <a:xfrm>
              <a:off x="0" y="0"/>
              <a:ext cx="9144000" cy="6858000"/>
              <a:chOff x="0" y="0"/>
              <a:chExt cx="9144000" cy="6858000"/>
            </a:xfrm>
          </p:grpSpPr>
          <p:grpSp>
            <p:nvGrpSpPr>
              <p:cNvPr id="75" name="Groupe 4"/>
              <p:cNvGrpSpPr/>
              <p:nvPr/>
            </p:nvGrpSpPr>
            <p:grpSpPr bwMode="invGray">
              <a:xfrm>
                <a:off x="0" y="0"/>
                <a:ext cx="2514600" cy="6858000"/>
                <a:chOff x="0" y="0"/>
                <a:chExt cx="2514600" cy="6858000"/>
              </a:xfrm>
            </p:grpSpPr>
            <p:sp>
              <p:nvSpPr>
                <p:cNvPr id="87" name="Rectangle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8"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9"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76" name="Groupe 5"/>
              <p:cNvGrpSpPr/>
              <p:nvPr/>
            </p:nvGrpSpPr>
            <p:grpSpPr bwMode="invGray">
              <a:xfrm>
                <a:off x="42291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5" name="Rectangle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6" name="Rectangle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77" name="Groupe 9"/>
              <p:cNvGrpSpPr/>
              <p:nvPr/>
            </p:nvGrpSpPr>
            <p:grpSpPr bwMode="invGray">
              <a:xfrm rot="10800000">
                <a:off x="662940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78" name="Rectangle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9" name="Rectangle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0" name="Rectangle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46" name="Forme libre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7" name="Forme libre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8" name="Forme libre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9" name="Forme libre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0" name="Forme libre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1" name="Hexagon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2" name="Hexagone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0" name="Hexagone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1" name="Hexagone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2" name="Hexagone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3" name="Forme libre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4" name="Hexagone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5" name="Hexagone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6" name="Hexagone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7" name="Hexagone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8" name="Hexagone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9" name="Hexagone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0" name="Hexagone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1" name="Hexagone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2" name="Hexagone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3" name="Forme libre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4" name="Forme libre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94" name="Rectangle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1" name="Rectangle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5" name="Rectangle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6312565" y="2660904"/>
            <a:ext cx="4401312" cy="1463040"/>
          </a:xfrm>
        </p:spPr>
        <p:txBody>
          <a:bodyPr rtlCol="0" anchor="b">
            <a:normAutofit/>
          </a:bodyPr>
          <a:lstStyle>
            <a:lvl1pPr algn="l">
              <a:defRPr sz="2800" b="0"/>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1340278" y="693795"/>
            <a:ext cx="4479497" cy="5468112"/>
          </a:xfrm>
        </p:spPr>
        <p:txBody>
          <a:bodyPr rtlCol="0"/>
          <a:lstStyle>
            <a:lvl1pPr marL="0" indent="0">
              <a:buNone/>
              <a:defRPr sz="3200">
                <a:solidFill>
                  <a:schemeClr val="accent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p:nvPr>
        </p:nvSpPr>
        <p:spPr>
          <a:xfrm>
            <a:off x="6312841" y="4133089"/>
            <a:ext cx="4400764" cy="1519561"/>
          </a:xfrm>
        </p:spPr>
        <p:txBody>
          <a:bodyPr rtlCol="0">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Espace réservé du pied de page 5"/>
          <p:cNvSpPr>
            <a:spLocks noGrp="1"/>
          </p:cNvSpPr>
          <p:nvPr>
            <p:ph type="ftr" sz="quarter" idx="11"/>
          </p:nvPr>
        </p:nvSpPr>
        <p:spPr>
          <a:xfrm>
            <a:off x="6188597" y="5724836"/>
            <a:ext cx="4658219" cy="365125"/>
          </a:xfrm>
        </p:spPr>
        <p:txBody>
          <a:bodyPr rtlCol="0">
            <a:normAutofit/>
          </a:bodyPr>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5" name="Espace réservé de la date 4"/>
          <p:cNvSpPr>
            <a:spLocks noGrp="1"/>
          </p:cNvSpPr>
          <p:nvPr>
            <p:ph type="dt" sz="half" idx="10"/>
          </p:nvPr>
        </p:nvSpPr>
        <p:spPr/>
        <p:txBody>
          <a:bodyPr rtlCol="0"/>
          <a:lstStyle/>
          <a:p>
            <a:pPr rtl="0"/>
            <a:fld id="{F687904C-41D7-4113-9D1C-B9380DBAA1C4}" type="datetime1">
              <a:rPr lang="fr-FR" noProof="0" smtClean="0"/>
              <a:t>17/05/2024</a:t>
            </a:fld>
            <a:endParaRPr lang="fr-FR" noProof="0"/>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e 41"/>
          <p:cNvGrpSpPr/>
          <p:nvPr/>
        </p:nvGrpSpPr>
        <p:grpSpPr bwMode="invGray">
          <a:xfrm>
            <a:off x="-506608" y="0"/>
            <a:ext cx="13243109" cy="6858000"/>
            <a:chOff x="-382404" y="0"/>
            <a:chExt cx="9932332" cy="6858000"/>
          </a:xfrm>
        </p:grpSpPr>
        <p:grpSp>
          <p:nvGrpSpPr>
            <p:cNvPr id="43" name="Groupe 44"/>
            <p:cNvGrpSpPr/>
            <p:nvPr/>
          </p:nvGrpSpPr>
          <p:grpSpPr bwMode="invGray">
            <a:xfrm>
              <a:off x="0" y="0"/>
              <a:ext cx="9144000" cy="6858000"/>
              <a:chOff x="0" y="0"/>
              <a:chExt cx="9144000" cy="6858000"/>
            </a:xfrm>
          </p:grpSpPr>
          <p:grpSp>
            <p:nvGrpSpPr>
              <p:cNvPr id="101" name="Groupe 4"/>
              <p:cNvGrpSpPr/>
              <p:nvPr/>
            </p:nvGrpSpPr>
            <p:grpSpPr bwMode="invGray">
              <a:xfrm>
                <a:off x="0" y="0"/>
                <a:ext cx="2514600" cy="6858000"/>
                <a:chOff x="0" y="0"/>
                <a:chExt cx="2514600" cy="6858000"/>
              </a:xfrm>
            </p:grpSpPr>
            <p:sp>
              <p:nvSpPr>
                <p:cNvPr id="113" name="Rectangle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4"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5"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102" name="Groupe 5"/>
              <p:cNvGrpSpPr/>
              <p:nvPr/>
            </p:nvGrpSpPr>
            <p:grpSpPr bwMode="invGray">
              <a:xfrm>
                <a:off x="422910" y="0"/>
                <a:ext cx="2514600" cy="6858000"/>
                <a:chOff x="0" y="0"/>
                <a:chExt cx="2514600" cy="6858000"/>
              </a:xfrm>
            </p:grpSpPr>
            <p:sp>
              <p:nvSpPr>
                <p:cNvPr id="110" name="Rectangle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1" name="Rectangle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2" name="Rectangle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103" name="Groupe 9"/>
              <p:cNvGrpSpPr/>
              <p:nvPr/>
            </p:nvGrpSpPr>
            <p:grpSpPr bwMode="invGray">
              <a:xfrm rot="10800000">
                <a:off x="6629400" y="0"/>
                <a:ext cx="2514600" cy="6858000"/>
                <a:chOff x="0" y="0"/>
                <a:chExt cx="2514600" cy="6858000"/>
              </a:xfrm>
            </p:grpSpPr>
            <p:sp>
              <p:nvSpPr>
                <p:cNvPr id="107" name="Rectangle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8" name="Rectangle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9" name="Rectangle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104" name="Rectangle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5" name="Rectangle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6" name="Rectangle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44" name="Forme libre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5" name="Forme libre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6" name="Forme libre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7" name="Forme libre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9" name="Forme libre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0" name="Hexagone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1" name="Hexagone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2" name="Hexagone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3" name="Hexagone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4" name="Hexagone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5" name="Forme libre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6" name="Hexagone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7" name="Hexagone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8" name="Hexagone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9" name="Hexagone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0" name="Hexagone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95" name="Hexagone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96" name="Hexagone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97" name="Hexagone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98" name="Hexagone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99" name="Forme libre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0" name="Forme libre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1" name="Rectangle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Espace réservé du titre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a:p>
            <a:pPr lvl="5" rtl="0"/>
            <a:endParaRPr lang="fr-FR" noProof="0" dirty="0"/>
          </a:p>
        </p:txBody>
      </p:sp>
      <p:sp>
        <p:nvSpPr>
          <p:cNvPr id="5" name="Espace réservé du pied de page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defRPr>
            </a:lvl1pPr>
          </a:lstStyle>
          <a:p>
            <a:pPr rtl="0"/>
            <a:r>
              <a:rPr lang="fr-FR" noProof="0"/>
              <a:t>Ajouter un pied de page</a:t>
            </a:r>
          </a:p>
        </p:txBody>
      </p:sp>
      <p:sp>
        <p:nvSpPr>
          <p:cNvPr id="6" name="Espace réservé du numéro de diapositive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defRPr>
            </a:lvl1pPr>
          </a:lstStyle>
          <a:p>
            <a:pPr rtl="0"/>
            <a:fld id="{401CF334-2D5C-4859-84A6-CA7E6E43FAEB}" type="slidenum">
              <a:rPr lang="fr-FR" noProof="0" smtClean="0"/>
              <a:pPr/>
              <a:t>‹N°›</a:t>
            </a:fld>
            <a:endParaRPr lang="fr-FR" noProof="0"/>
          </a:p>
        </p:txBody>
      </p:sp>
      <p:sp>
        <p:nvSpPr>
          <p:cNvPr id="4" name="Espace réservé de la date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defRPr>
            </a:lvl1pPr>
          </a:lstStyle>
          <a:p>
            <a:pPr rtl="0"/>
            <a:fld id="{BBF09A3F-2A4C-4BAE-A39B-58145B561D18}" type="datetime1">
              <a:rPr lang="fr-FR" noProof="0" smtClean="0"/>
              <a:t>17/05/2024</a:t>
            </a:fld>
            <a:endParaRPr lang="fr-FR" noProof="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lwaysdata.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bibliotippee-e7f5c196e9b3.herokuapp.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rtlCol="0">
            <a:normAutofit/>
          </a:bodyPr>
          <a:lstStyle/>
          <a:p>
            <a:pPr rtl="0"/>
            <a:r>
              <a:rPr lang="fr-FR" sz="2800" dirty="0"/>
              <a:t>Nom du projet</a:t>
            </a:r>
          </a:p>
        </p:txBody>
      </p:sp>
      <p:sp>
        <p:nvSpPr>
          <p:cNvPr id="7" name="Espace réservé d’image 6" descr="Espace réservé vide pour ajouter une image. Cliquez sur l’espace réservé et sélectionnez l’image à ajouter"/>
          <p:cNvSpPr>
            <a:spLocks noGrp="1"/>
          </p:cNvSpPr>
          <p:nvPr>
            <p:ph type="pic" sz="quarter" idx="13"/>
          </p:nvPr>
        </p:nvSpPr>
        <p:spPr/>
        <p:txBody>
          <a:bodyPr/>
          <a:lstStyle/>
          <a:p>
            <a:endParaRPr lang="fr-FR" dirty="0"/>
          </a:p>
        </p:txBody>
      </p:sp>
      <p:sp>
        <p:nvSpPr>
          <p:cNvPr id="3" name="Sous-titre 2"/>
          <p:cNvSpPr>
            <a:spLocks noGrp="1"/>
          </p:cNvSpPr>
          <p:nvPr>
            <p:ph type="subTitle" idx="1"/>
          </p:nvPr>
        </p:nvSpPr>
        <p:spPr/>
        <p:txBody>
          <a:bodyPr rtlCol="0">
            <a:normAutofit/>
          </a:bodyPr>
          <a:lstStyle/>
          <a:p>
            <a:r>
              <a:rPr lang="fr-FR" sz="2000" b="1" dirty="0" err="1"/>
              <a:t>BiblioTIPPEE</a:t>
            </a:r>
            <a:endParaRPr lang="fr-FR" sz="2000" b="1" dirty="0"/>
          </a:p>
          <a:p>
            <a:r>
              <a:rPr lang="fr-FR" sz="2000" b="1" dirty="0"/>
              <a:t>-------------</a:t>
            </a:r>
          </a:p>
          <a:p>
            <a:pPr rtl="0"/>
            <a:r>
              <a:rPr lang="fr-FR" sz="1700" b="1" dirty="0"/>
              <a:t>Application de bibliothèque numérique</a:t>
            </a:r>
          </a:p>
        </p:txBody>
      </p:sp>
      <p:pic>
        <p:nvPicPr>
          <p:cNvPr id="2" name="Image 1"/>
          <p:cNvPicPr>
            <a:picLocks noChangeAspect="1"/>
          </p:cNvPicPr>
          <p:nvPr/>
        </p:nvPicPr>
        <p:blipFill>
          <a:blip r:embed="rId3"/>
          <a:srcRect/>
          <a:stretch/>
        </p:blipFill>
        <p:spPr>
          <a:xfrm>
            <a:off x="1782873" y="378709"/>
            <a:ext cx="1447799" cy="1447799"/>
          </a:xfrm>
          <a:prstGeom prst="rect">
            <a:avLst/>
          </a:prstGeom>
        </p:spPr>
      </p:pic>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1320" y="1708030"/>
            <a:ext cx="9366325" cy="462634"/>
          </a:xfrm>
        </p:spPr>
        <p:txBody>
          <a:bodyPr rtlCol="0">
            <a:noAutofit/>
          </a:bodyPr>
          <a:lstStyle/>
          <a:p>
            <a:pPr rtl="0"/>
            <a:r>
              <a:rPr lang="fr-FR" sz="2800" i="1" dirty="0"/>
              <a:t>4- Les technologies requises</a:t>
            </a:r>
          </a:p>
        </p:txBody>
      </p:sp>
      <p:sp>
        <p:nvSpPr>
          <p:cNvPr id="3" name="Espace réservé du contenu 2"/>
          <p:cNvSpPr>
            <a:spLocks noGrp="1"/>
          </p:cNvSpPr>
          <p:nvPr>
            <p:ph idx="1"/>
          </p:nvPr>
        </p:nvSpPr>
        <p:spPr/>
        <p:txBody>
          <a:bodyPr rtlCol="0">
            <a:normAutofit fontScale="70000" lnSpcReduction="20000"/>
          </a:bodyPr>
          <a:lstStyle/>
          <a:p>
            <a:pPr marL="68580" indent="0" algn="just">
              <a:lnSpc>
                <a:spcPct val="115000"/>
              </a:lnSpc>
              <a:spcBef>
                <a:spcPts val="1800"/>
              </a:spcBef>
              <a:spcAft>
                <a:spcPts val="800"/>
              </a:spcAft>
              <a:buNone/>
            </a:pPr>
            <a:r>
              <a:rPr lang="fr-FR" dirty="0"/>
              <a:t>Le développement de l’application </a:t>
            </a:r>
            <a:r>
              <a:rPr lang="fr-FR" dirty="0" err="1"/>
              <a:t>BiblioTIPPEE</a:t>
            </a:r>
            <a:r>
              <a:rPr lang="fr-FR" dirty="0"/>
              <a:t> a nécessité :</a:t>
            </a:r>
          </a:p>
          <a:p>
            <a:pPr algn="just">
              <a:lnSpc>
                <a:spcPct val="115000"/>
              </a:lnSpc>
              <a:spcBef>
                <a:spcPts val="1800"/>
              </a:spcBef>
              <a:spcAft>
                <a:spcPts val="800"/>
              </a:spcAft>
              <a:buFontTx/>
              <a:buChar char="-"/>
            </a:pPr>
            <a:r>
              <a:rPr lang="fr-FR" dirty="0"/>
              <a:t>Pour le </a:t>
            </a:r>
            <a:r>
              <a:rPr lang="fr-FR" dirty="0" err="1"/>
              <a:t>versionning</a:t>
            </a:r>
            <a:r>
              <a:rPr lang="fr-FR" dirty="0"/>
              <a:t> du code : l’outil Git et Github pour l’archivage de ce dernier.</a:t>
            </a:r>
          </a:p>
          <a:p>
            <a:pPr algn="just">
              <a:lnSpc>
                <a:spcPct val="115000"/>
              </a:lnSpc>
              <a:spcBef>
                <a:spcPts val="1800"/>
              </a:spcBef>
              <a:spcAft>
                <a:spcPts val="800"/>
              </a:spcAft>
              <a:buFontTx/>
              <a:buChar char="-"/>
            </a:pPr>
            <a:r>
              <a:rPr lang="fr-FR" dirty="0"/>
              <a:t>Pour le frontend : HTML, CSS, </a:t>
            </a:r>
            <a:r>
              <a:rPr lang="fr-FR" dirty="0" err="1"/>
              <a:t>Boostrap</a:t>
            </a:r>
            <a:r>
              <a:rPr lang="fr-FR" dirty="0"/>
              <a:t>, </a:t>
            </a:r>
            <a:r>
              <a:rPr lang="fr-FR" dirty="0" err="1"/>
              <a:t>Sass</a:t>
            </a:r>
            <a:r>
              <a:rPr lang="fr-FR" dirty="0"/>
              <a:t>, PHP et plus tard l’intégration de </a:t>
            </a:r>
            <a:r>
              <a:rPr lang="fr-FR" dirty="0" err="1"/>
              <a:t>Javscript</a:t>
            </a:r>
            <a:r>
              <a:rPr lang="fr-FR" dirty="0"/>
              <a:t>.  </a:t>
            </a:r>
          </a:p>
          <a:p>
            <a:pPr algn="just">
              <a:lnSpc>
                <a:spcPct val="115000"/>
              </a:lnSpc>
              <a:spcBef>
                <a:spcPts val="1800"/>
              </a:spcBef>
              <a:spcAft>
                <a:spcPts val="800"/>
              </a:spcAft>
              <a:buFontTx/>
              <a:buChar char="-"/>
            </a:pPr>
            <a:r>
              <a:rPr lang="fr-FR" dirty="0"/>
              <a:t>Pour le backend : Symfony / PHP et SQL pour une base de données PostgreSQL.</a:t>
            </a:r>
          </a:p>
          <a:p>
            <a:pPr marL="68580" indent="0" algn="just">
              <a:lnSpc>
                <a:spcPct val="115000"/>
              </a:lnSpc>
              <a:spcBef>
                <a:spcPts val="600"/>
              </a:spcBef>
              <a:spcAft>
                <a:spcPts val="800"/>
              </a:spcAft>
              <a:buNone/>
            </a:pPr>
            <a:r>
              <a:rPr lang="fr-FR" dirty="0"/>
              <a:t>Notons que certains mécanismes de sécurité Symfony sont mis en place nativement lors de l’initialisation du projet et que Doctrine ORM (Object </a:t>
            </a:r>
            <a:r>
              <a:rPr lang="fr-FR" dirty="0" err="1"/>
              <a:t>relational</a:t>
            </a:r>
            <a:r>
              <a:rPr lang="fr-FR" dirty="0"/>
              <a:t> Mapping) m’a facilité la création et la gestion des tables devant contenir les données de l’application.</a:t>
            </a:r>
            <a:endParaRPr lang="fr-FR" sz="2100" dirty="0"/>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Vue d’ensemble du projet</a:t>
            </a:r>
          </a:p>
        </p:txBody>
      </p:sp>
    </p:spTree>
    <p:extLst>
      <p:ext uri="{BB962C8B-B14F-4D97-AF65-F5344CB8AC3E}">
        <p14:creationId xmlns:p14="http://schemas.microsoft.com/office/powerpoint/2010/main" val="391667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1320" y="1708030"/>
            <a:ext cx="9366325" cy="462634"/>
          </a:xfrm>
        </p:spPr>
        <p:txBody>
          <a:bodyPr rtlCol="0">
            <a:noAutofit/>
          </a:bodyPr>
          <a:lstStyle/>
          <a:p>
            <a:pPr rtl="0"/>
            <a:r>
              <a:rPr lang="fr-FR" sz="2800" i="1" dirty="0"/>
              <a:t>5- Les éléments conceptuels</a:t>
            </a: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Vue d’ensemble du projet</a:t>
            </a:r>
          </a:p>
        </p:txBody>
      </p:sp>
      <p:pic>
        <p:nvPicPr>
          <p:cNvPr id="5" name="Image 4" descr="Une image contenant texte, capture d’écran, Police&#10;&#10;Description générée automatiquement">
            <a:extLst>
              <a:ext uri="{FF2B5EF4-FFF2-40B4-BE49-F238E27FC236}">
                <a16:creationId xmlns:a16="http://schemas.microsoft.com/office/drawing/2014/main" id="{04B59EE5-5C7C-B985-9594-5492A1F88547}"/>
              </a:ext>
            </a:extLst>
          </p:cNvPr>
          <p:cNvPicPr>
            <a:picLocks noChangeAspect="1"/>
          </p:cNvPicPr>
          <p:nvPr/>
        </p:nvPicPr>
        <p:blipFill>
          <a:blip r:embed="rId3"/>
          <a:stretch>
            <a:fillRect/>
          </a:stretch>
        </p:blipFill>
        <p:spPr>
          <a:xfrm>
            <a:off x="5659934" y="2170664"/>
            <a:ext cx="5760720" cy="3545205"/>
          </a:xfrm>
          <a:prstGeom prst="rect">
            <a:avLst/>
          </a:prstGeom>
        </p:spPr>
      </p:pic>
      <p:sp>
        <p:nvSpPr>
          <p:cNvPr id="3" name="Espace réservé du contenu 2"/>
          <p:cNvSpPr>
            <a:spLocks noGrp="1"/>
          </p:cNvSpPr>
          <p:nvPr>
            <p:ph idx="1"/>
          </p:nvPr>
        </p:nvSpPr>
        <p:spPr>
          <a:xfrm>
            <a:off x="1192912" y="2489240"/>
            <a:ext cx="4138212" cy="1879520"/>
          </a:xfrm>
        </p:spPr>
        <p:txBody>
          <a:bodyPr rtlCol="0">
            <a:normAutofit/>
          </a:bodyPr>
          <a:lstStyle/>
          <a:p>
            <a:pPr marL="0" lvl="0" indent="0" algn="just">
              <a:lnSpc>
                <a:spcPct val="115000"/>
              </a:lnSpc>
              <a:spcAft>
                <a:spcPts val="800"/>
              </a:spcAft>
              <a:buNone/>
            </a:pPr>
            <a:r>
              <a:rPr lang="fr-FR" sz="1800" u="sng" kern="100" dirty="0">
                <a:effectLst/>
                <a:latin typeface="Arial" panose="020B0604020202020204" pitchFamily="34" charset="0"/>
                <a:ea typeface="Aptos" panose="020B0004020202020204" pitchFamily="34" charset="0"/>
                <a:cs typeface="Times New Roman" panose="02020603050405020304" pitchFamily="18" charset="0"/>
              </a:rPr>
              <a:t>Typographie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Calibri" panose="020F0502020204030204" pitchFamily="34" charset="0"/>
              <a:buChar char="-"/>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Pour les entêtes, la font : Sofia-Pro</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Calibri" panose="020F0502020204030204" pitchFamily="34" charset="0"/>
              <a:buChar char="-"/>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Pour le corps, la font : Work sans</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 indent="0" algn="just">
              <a:lnSpc>
                <a:spcPct val="115000"/>
              </a:lnSpc>
              <a:spcBef>
                <a:spcPts val="1800"/>
              </a:spcBef>
              <a:spcAft>
                <a:spcPts val="800"/>
              </a:spcAft>
              <a:buNone/>
            </a:pPr>
            <a:endParaRPr lang="fr-FR" sz="1800" dirty="0"/>
          </a:p>
          <a:p>
            <a:pPr marL="68580" indent="0" algn="just">
              <a:lnSpc>
                <a:spcPct val="115000"/>
              </a:lnSpc>
              <a:spcBef>
                <a:spcPts val="1800"/>
              </a:spcBef>
              <a:spcAft>
                <a:spcPts val="800"/>
              </a:spcAft>
              <a:buNone/>
            </a:pPr>
            <a:endParaRPr lang="fr-FR" sz="1800" dirty="0"/>
          </a:p>
        </p:txBody>
      </p:sp>
      <p:sp>
        <p:nvSpPr>
          <p:cNvPr id="6" name="Espace réservé du contenu 2">
            <a:extLst>
              <a:ext uri="{FF2B5EF4-FFF2-40B4-BE49-F238E27FC236}">
                <a16:creationId xmlns:a16="http://schemas.microsoft.com/office/drawing/2014/main" id="{E89AC125-0337-7ADB-1AEF-4EBAC67FF48D}"/>
              </a:ext>
            </a:extLst>
          </p:cNvPr>
          <p:cNvSpPr txBox="1">
            <a:spLocks/>
          </p:cNvSpPr>
          <p:nvPr/>
        </p:nvSpPr>
        <p:spPr>
          <a:xfrm>
            <a:off x="6729435" y="5257985"/>
            <a:ext cx="3621717" cy="457884"/>
          </a:xfrm>
          <a:prstGeom prst="rect">
            <a:avLst/>
          </a:prstGeom>
        </p:spPr>
        <p:txBody>
          <a:bodyPr vert="horz" lIns="91440" tIns="45720" rIns="91440" bIns="45720" rtlCol="0">
            <a:normAutofit fontScale="92500" lnSpcReduction="20000"/>
          </a:bodyPr>
          <a:lst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a:lstStyle>
          <a:p>
            <a:pPr marL="68580" indent="0" algn="just">
              <a:lnSpc>
                <a:spcPct val="115000"/>
              </a:lnSpc>
              <a:spcBef>
                <a:spcPts val="1800"/>
              </a:spcBef>
              <a:spcAft>
                <a:spcPts val="800"/>
              </a:spcAft>
              <a:buFont typeface="Wingdings 2" pitchFamily="18" charset="2"/>
              <a:buNone/>
            </a:pPr>
            <a:r>
              <a:rPr lang="fr-FR" sz="1800" u="sng" dirty="0"/>
              <a:t>Une </a:t>
            </a:r>
            <a:r>
              <a:rPr lang="fr-FR" sz="1900" u="sng" kern="100" dirty="0">
                <a:latin typeface="Arial" panose="020B0604020202020204" pitchFamily="34" charset="0"/>
                <a:cs typeface="Times New Roman" panose="02020603050405020304" pitchFamily="18" charset="0"/>
              </a:rPr>
              <a:t>charte</a:t>
            </a:r>
            <a:r>
              <a:rPr lang="fr-FR" sz="1800" u="sng" dirty="0"/>
              <a:t> graphique</a:t>
            </a:r>
          </a:p>
          <a:p>
            <a:pPr marL="68580" indent="0" algn="just">
              <a:lnSpc>
                <a:spcPct val="115000"/>
              </a:lnSpc>
              <a:spcBef>
                <a:spcPts val="1800"/>
              </a:spcBef>
              <a:spcAft>
                <a:spcPts val="800"/>
              </a:spcAft>
              <a:buFont typeface="Wingdings 2" pitchFamily="18" charset="2"/>
              <a:buNone/>
            </a:pPr>
            <a:endParaRPr lang="fr-FR" sz="1800" dirty="0"/>
          </a:p>
          <a:p>
            <a:pPr marL="68580" indent="0" algn="just">
              <a:lnSpc>
                <a:spcPct val="115000"/>
              </a:lnSpc>
              <a:spcBef>
                <a:spcPts val="1800"/>
              </a:spcBef>
              <a:spcAft>
                <a:spcPts val="800"/>
              </a:spcAft>
              <a:buFont typeface="Wingdings 2" pitchFamily="18" charset="2"/>
              <a:buNone/>
            </a:pPr>
            <a:endParaRPr lang="fr-FR" sz="1800" dirty="0"/>
          </a:p>
        </p:txBody>
      </p:sp>
    </p:spTree>
    <p:extLst>
      <p:ext uri="{BB962C8B-B14F-4D97-AF65-F5344CB8AC3E}">
        <p14:creationId xmlns:p14="http://schemas.microsoft.com/office/powerpoint/2010/main" val="145524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1320" y="1708030"/>
            <a:ext cx="9366325" cy="462634"/>
          </a:xfrm>
        </p:spPr>
        <p:txBody>
          <a:bodyPr rtlCol="0">
            <a:noAutofit/>
          </a:bodyPr>
          <a:lstStyle/>
          <a:p>
            <a:pPr rtl="0"/>
            <a:r>
              <a:rPr lang="fr-FR" sz="2800" i="1" dirty="0"/>
              <a:t>1- Conception de la base de données</a:t>
            </a:r>
          </a:p>
        </p:txBody>
      </p:sp>
      <p:sp>
        <p:nvSpPr>
          <p:cNvPr id="3" name="Espace réservé du contenu 2"/>
          <p:cNvSpPr>
            <a:spLocks noGrp="1"/>
          </p:cNvSpPr>
          <p:nvPr>
            <p:ph idx="1"/>
          </p:nvPr>
        </p:nvSpPr>
        <p:spPr/>
        <p:txBody>
          <a:bodyPr rtlCol="0">
            <a:normAutofit fontScale="62500" lnSpcReduction="20000"/>
          </a:bodyPr>
          <a:lstStyle/>
          <a:p>
            <a:pPr marL="68580" indent="0" algn="just">
              <a:lnSpc>
                <a:spcPct val="115000"/>
              </a:lnSpc>
              <a:spcBef>
                <a:spcPts val="1800"/>
              </a:spcBef>
              <a:spcAft>
                <a:spcPts val="800"/>
              </a:spcAft>
              <a:buNone/>
            </a:pPr>
            <a:r>
              <a:rPr lang="fr-FR" dirty="0"/>
              <a:t>Dès l’acceptation par le Client du cahier de charges et des spécifications techniques, la phase conceptuelle de la base de données a été initié par les actions suivantes :</a:t>
            </a:r>
          </a:p>
          <a:p>
            <a:pPr algn="just">
              <a:lnSpc>
                <a:spcPct val="115000"/>
              </a:lnSpc>
              <a:spcBef>
                <a:spcPts val="1800"/>
              </a:spcBef>
              <a:spcAft>
                <a:spcPts val="800"/>
              </a:spcAft>
              <a:buFontTx/>
              <a:buChar char="-"/>
            </a:pPr>
            <a:r>
              <a:rPr lang="fr-FR" dirty="0"/>
              <a:t>Réalisation d’un diagramme des cas d’utilisation afin de me permettre de visualiser les interactions entre les utilisateurs externes et internes du système que constitue l’application en développement.</a:t>
            </a:r>
          </a:p>
          <a:p>
            <a:pPr algn="just">
              <a:lnSpc>
                <a:spcPct val="115000"/>
              </a:lnSpc>
              <a:spcBef>
                <a:spcPts val="1800"/>
              </a:spcBef>
              <a:spcAft>
                <a:spcPts val="800"/>
              </a:spcAft>
              <a:buFontTx/>
              <a:buChar char="-"/>
            </a:pPr>
            <a:r>
              <a:rPr lang="fr-FR" dirty="0"/>
              <a:t>Réalisation d’un diagramme de classe par la méthode UML qui est une méthode similaire à la méthode MERISE pour la conception des  bases de données.</a:t>
            </a:r>
          </a:p>
          <a:p>
            <a:pPr marL="68580" indent="0" algn="just">
              <a:lnSpc>
                <a:spcPct val="115000"/>
              </a:lnSpc>
              <a:spcBef>
                <a:spcPts val="600"/>
              </a:spcBef>
              <a:spcAft>
                <a:spcPts val="800"/>
              </a:spcAft>
              <a:buNone/>
            </a:pPr>
            <a:r>
              <a:rPr lang="fr-FR" dirty="0"/>
              <a:t>A noter que Doctrine ORM (Object </a:t>
            </a:r>
            <a:r>
              <a:rPr lang="fr-FR" dirty="0" err="1"/>
              <a:t>relational</a:t>
            </a:r>
            <a:r>
              <a:rPr lang="fr-FR" dirty="0"/>
              <a:t> Mapping) m’a servi à créer les tables en base de données et que Doctrine Migration m’a permis de générer tous les scripts SQL à la mise en place la structure de la base de données. Ce sont tous deux des outils de Symfony PHP,</a:t>
            </a:r>
            <a:endParaRPr lang="fr-FR" sz="2100" dirty="0"/>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spTree>
    <p:extLst>
      <p:ext uri="{BB962C8B-B14F-4D97-AF65-F5344CB8AC3E}">
        <p14:creationId xmlns:p14="http://schemas.microsoft.com/office/powerpoint/2010/main" val="83864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1320" y="1708030"/>
            <a:ext cx="9366325" cy="462634"/>
          </a:xfrm>
        </p:spPr>
        <p:txBody>
          <a:bodyPr rtlCol="0">
            <a:noAutofit/>
          </a:bodyPr>
          <a:lstStyle/>
          <a:p>
            <a:pPr rtl="0"/>
            <a:r>
              <a:rPr lang="fr-FR" sz="2800" i="1" dirty="0"/>
              <a:t>2- Installation et initialisation de la base de données</a:t>
            </a:r>
          </a:p>
        </p:txBody>
      </p:sp>
      <p:sp>
        <p:nvSpPr>
          <p:cNvPr id="3" name="Espace réservé du contenu 2"/>
          <p:cNvSpPr>
            <a:spLocks noGrp="1"/>
          </p:cNvSpPr>
          <p:nvPr>
            <p:ph idx="1"/>
          </p:nvPr>
        </p:nvSpPr>
        <p:spPr/>
        <p:txBody>
          <a:bodyPr rtlCol="0">
            <a:normAutofit fontScale="85000" lnSpcReduction="10000"/>
          </a:bodyPr>
          <a:lstStyle/>
          <a:p>
            <a:pPr marL="68580" indent="0" algn="just">
              <a:lnSpc>
                <a:spcPct val="115000"/>
              </a:lnSpc>
              <a:spcBef>
                <a:spcPts val="1800"/>
              </a:spcBef>
              <a:spcAft>
                <a:spcPts val="800"/>
              </a:spcAft>
              <a:buNone/>
            </a:pPr>
            <a:r>
              <a:rPr lang="fr-FR" dirty="0"/>
              <a:t>Le choix de la base de données, s’est porté sur PostgreSQL qui selon la revue documentaire est indiqué pour la gestion de contenus. Elle </a:t>
            </a:r>
            <a:r>
              <a:rPr lang="fr-FR" dirty="0" err="1"/>
              <a:t>hebergé</a:t>
            </a:r>
            <a:r>
              <a:rPr lang="fr-FR" dirty="0"/>
              <a:t> sur la plateforme </a:t>
            </a:r>
            <a:r>
              <a:rPr lang="fr-FR" dirty="0" err="1"/>
              <a:t>Alwaysdata</a:t>
            </a:r>
            <a:r>
              <a:rPr lang="fr-FR" dirty="0"/>
              <a:t> (</a:t>
            </a:r>
            <a:r>
              <a:rPr lang="fr-FR" sz="1800" u="sng" dirty="0">
                <a:solidFill>
                  <a:srgbClr val="467886"/>
                </a:solidFill>
                <a:effectLst/>
                <a:latin typeface="Arial" panose="020B0604020202020204" pitchFamily="34" charset="0"/>
                <a:ea typeface="Aptos" panose="020B0004020202020204" pitchFamily="34" charset="0"/>
                <a:cs typeface="Times New Roman" panose="02020603050405020304" pitchFamily="18" charset="0"/>
                <a:hlinkClick r:id="rId3"/>
              </a:rPr>
              <a:t>https://www.alwaysdata.com</a:t>
            </a:r>
            <a:r>
              <a:rPr lang="fr-FR" sz="1800" u="sng" dirty="0">
                <a:solidFill>
                  <a:srgbClr val="467886"/>
                </a:solidFill>
                <a:effectLst/>
                <a:latin typeface="Arial" panose="020B0604020202020204" pitchFamily="34" charset="0"/>
                <a:ea typeface="Aptos" panose="020B0004020202020204" pitchFamily="34" charset="0"/>
                <a:cs typeface="Times New Roman" panose="02020603050405020304" pitchFamily="18" charset="0"/>
              </a:rPr>
              <a:t>) </a:t>
            </a:r>
            <a:r>
              <a:rPr lang="fr-FR" dirty="0"/>
              <a:t>  </a:t>
            </a:r>
          </a:p>
          <a:p>
            <a:pPr algn="just">
              <a:lnSpc>
                <a:spcPct val="115000"/>
              </a:lnSpc>
              <a:spcBef>
                <a:spcPts val="1800"/>
              </a:spcBef>
              <a:spcAft>
                <a:spcPts val="800"/>
              </a:spcAft>
              <a:buFontTx/>
              <a:buChar char="-"/>
            </a:pPr>
            <a:r>
              <a:rPr lang="fr-FR" dirty="0"/>
              <a:t>Nom de la base de données : </a:t>
            </a:r>
            <a:r>
              <a:rPr lang="fr-FR" b="1" dirty="0" err="1"/>
              <a:t>ejy_bibliotippee</a:t>
            </a:r>
            <a:r>
              <a:rPr lang="fr-FR" dirty="0"/>
              <a:t>.</a:t>
            </a:r>
          </a:p>
          <a:p>
            <a:pPr algn="just">
              <a:lnSpc>
                <a:spcPct val="115000"/>
              </a:lnSpc>
              <a:spcBef>
                <a:spcPts val="1800"/>
              </a:spcBef>
              <a:spcAft>
                <a:spcPts val="800"/>
              </a:spcAft>
              <a:buFontTx/>
              <a:buChar char="-"/>
            </a:pPr>
            <a:r>
              <a:rPr lang="fr-FR" dirty="0"/>
              <a:t>Paramètre  dans le fichier «  .</a:t>
            </a:r>
            <a:r>
              <a:rPr lang="fr-FR" dirty="0" err="1"/>
              <a:t>env.local.php</a:t>
            </a:r>
            <a:r>
              <a:rPr lang="fr-FR" dirty="0"/>
              <a:t> » pour la connexion à la base de données :</a:t>
            </a:r>
          </a:p>
          <a:p>
            <a:pPr marL="68580" indent="0">
              <a:lnSpc>
                <a:spcPts val="1425"/>
              </a:lnSpc>
              <a:spcAft>
                <a:spcPts val="800"/>
              </a:spcAft>
              <a:buNone/>
            </a:pPr>
            <a:r>
              <a:rPr lang="fr-FR" sz="1800" kern="0" dirty="0">
                <a:solidFill>
                  <a:srgbClr val="569CD6"/>
                </a:solidFill>
                <a:effectLst/>
                <a:highlight>
                  <a:srgbClr val="1F1F1F"/>
                </a:highlight>
                <a:latin typeface="Consolas" panose="020B0609020204030204" pitchFamily="49" charset="0"/>
                <a:ea typeface="Times New Roman" panose="02020603050405020304" pitchFamily="18" charset="0"/>
                <a:cs typeface="Times New Roman" panose="02020603050405020304" pitchFamily="18" charset="0"/>
              </a:rPr>
              <a:t>DATABASE_URL</a:t>
            </a:r>
            <a:r>
              <a:rPr lang="fr-FR" sz="1800" kern="0" dirty="0">
                <a:solidFill>
                  <a:srgbClr val="CCCCCC"/>
                </a:solidFill>
                <a:effectLst/>
                <a:highlight>
                  <a:srgbClr val="1F1F1F"/>
                </a:highlight>
                <a:latin typeface="Consolas" panose="020B0609020204030204" pitchFamily="49" charset="0"/>
                <a:ea typeface="Times New Roman" panose="02020603050405020304" pitchFamily="18" charset="0"/>
                <a:cs typeface="Times New Roman" panose="02020603050405020304" pitchFamily="18" charset="0"/>
              </a:rPr>
              <a:t>=</a:t>
            </a:r>
            <a:r>
              <a:rPr lang="fr-FR" sz="1800" kern="0" dirty="0">
                <a:solidFill>
                  <a:srgbClr val="CE9178"/>
                </a:solidFill>
                <a:effectLst/>
                <a:highlight>
                  <a:srgbClr val="1F1F1F"/>
                </a:highlight>
                <a:latin typeface="Consolas" panose="020B0609020204030204" pitchFamily="49" charset="0"/>
                <a:ea typeface="Times New Roman" panose="02020603050405020304" pitchFamily="18" charset="0"/>
                <a:cs typeface="Times New Roman" panose="02020603050405020304" pitchFamily="18" charset="0"/>
              </a:rPr>
              <a:t>"</a:t>
            </a:r>
            <a:r>
              <a:rPr lang="fr-FR" sz="1800" kern="0" dirty="0" err="1">
                <a:solidFill>
                  <a:srgbClr val="CE9178"/>
                </a:solidFill>
                <a:effectLst/>
                <a:highlight>
                  <a:srgbClr val="1F1F1F"/>
                </a:highlight>
                <a:latin typeface="Consolas" panose="020B0609020204030204" pitchFamily="49" charset="0"/>
                <a:ea typeface="Times New Roman" panose="02020603050405020304" pitchFamily="18" charset="0"/>
                <a:cs typeface="Times New Roman" panose="02020603050405020304" pitchFamily="18" charset="0"/>
              </a:rPr>
              <a:t>postgresql</a:t>
            </a:r>
            <a:r>
              <a:rPr lang="fr-FR" sz="1800" kern="0" dirty="0">
                <a:solidFill>
                  <a:srgbClr val="CE9178"/>
                </a:solidFill>
                <a:effectLst/>
                <a:highlight>
                  <a:srgbClr val="1F1F1F"/>
                </a:highlight>
                <a:latin typeface="Consolas" panose="020B0609020204030204" pitchFamily="49" charset="0"/>
                <a:ea typeface="Times New Roman" panose="02020603050405020304" pitchFamily="18" charset="0"/>
                <a:cs typeface="Times New Roman" panose="02020603050405020304" pitchFamily="18" charset="0"/>
              </a:rPr>
              <a:t>://</a:t>
            </a:r>
            <a:r>
              <a:rPr lang="fr-FR" sz="1800" kern="0" dirty="0" err="1">
                <a:solidFill>
                  <a:srgbClr val="CE9178"/>
                </a:solidFill>
                <a:effectLst/>
                <a:highlight>
                  <a:srgbClr val="1F1F1F"/>
                </a:highlight>
                <a:latin typeface="Consolas" panose="020B0609020204030204" pitchFamily="49" charset="0"/>
                <a:ea typeface="Times New Roman" panose="02020603050405020304" pitchFamily="18" charset="0"/>
                <a:cs typeface="Times New Roman" panose="02020603050405020304" pitchFamily="18" charset="0"/>
              </a:rPr>
              <a:t>ejyr_cntippee</a:t>
            </a:r>
            <a:r>
              <a:rPr lang="fr-FR" sz="1800" kern="0" dirty="0">
                <a:solidFill>
                  <a:srgbClr val="CE9178"/>
                </a:solidFill>
                <a:effectLst/>
                <a:highlight>
                  <a:srgbClr val="1F1F1F"/>
                </a:highlight>
                <a:latin typeface="Consolas" panose="020B0609020204030204" pitchFamily="49" charset="0"/>
                <a:ea typeface="Times New Roman" panose="02020603050405020304" pitchFamily="18" charset="0"/>
                <a:cs typeface="Times New Roman" panose="02020603050405020304" pitchFamily="18" charset="0"/>
              </a:rPr>
              <a:t>:!ChangeMe@127.0.0.1:5432/</a:t>
            </a:r>
            <a:r>
              <a:rPr lang="fr-FR" sz="1800" kern="0" dirty="0" err="1">
                <a:solidFill>
                  <a:srgbClr val="CE9178"/>
                </a:solidFill>
                <a:effectLst/>
                <a:highlight>
                  <a:srgbClr val="1F1F1F"/>
                </a:highlight>
                <a:latin typeface="Consolas" panose="020B0609020204030204" pitchFamily="49" charset="0"/>
                <a:ea typeface="Times New Roman" panose="02020603050405020304" pitchFamily="18" charset="0"/>
                <a:cs typeface="Times New Roman" panose="02020603050405020304" pitchFamily="18" charset="0"/>
              </a:rPr>
              <a:t>postgresql-ejyr.alwaysdata.net?serverVersion</a:t>
            </a:r>
            <a:r>
              <a:rPr lang="fr-FR" sz="1800" kern="0" dirty="0">
                <a:solidFill>
                  <a:srgbClr val="CE9178"/>
                </a:solidFill>
                <a:effectLst/>
                <a:highlight>
                  <a:srgbClr val="1F1F1F"/>
                </a:highlight>
                <a:latin typeface="Consolas" panose="020B0609020204030204" pitchFamily="49" charset="0"/>
                <a:ea typeface="Times New Roman" panose="02020603050405020304" pitchFamily="18" charset="0"/>
                <a:cs typeface="Times New Roman" panose="02020603050405020304" pitchFamily="18" charset="0"/>
              </a:rPr>
              <a:t>=14&amp;charset=utf8« </a:t>
            </a:r>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spTree>
    <p:extLst>
      <p:ext uri="{BB962C8B-B14F-4D97-AF65-F5344CB8AC3E}">
        <p14:creationId xmlns:p14="http://schemas.microsoft.com/office/powerpoint/2010/main" val="348356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1320" y="1708030"/>
            <a:ext cx="9366325" cy="462634"/>
          </a:xfrm>
        </p:spPr>
        <p:txBody>
          <a:bodyPr rtlCol="0">
            <a:noAutofit/>
          </a:bodyPr>
          <a:lstStyle/>
          <a:p>
            <a:pPr rtl="0"/>
            <a:r>
              <a:rPr lang="fr-FR" sz="2800" i="1" dirty="0"/>
              <a:t>3- initialisation du projet </a:t>
            </a:r>
          </a:p>
        </p:txBody>
      </p:sp>
      <p:sp>
        <p:nvSpPr>
          <p:cNvPr id="3" name="Espace réservé du contenu 2"/>
          <p:cNvSpPr>
            <a:spLocks noGrp="1"/>
          </p:cNvSpPr>
          <p:nvPr>
            <p:ph idx="1"/>
          </p:nvPr>
        </p:nvSpPr>
        <p:spPr>
          <a:xfrm>
            <a:off x="1391323" y="2323652"/>
            <a:ext cx="8986254" cy="3508977"/>
          </a:xfrm>
        </p:spPr>
        <p:txBody>
          <a:bodyPr rtlCol="0">
            <a:normAutofit/>
          </a:bodyPr>
          <a:lstStyle/>
          <a:p>
            <a:pPr marL="68580" indent="0" algn="just">
              <a:spcBef>
                <a:spcPts val="1800"/>
              </a:spcBef>
              <a:spcAft>
                <a:spcPts val="800"/>
              </a:spcAft>
              <a:buNone/>
            </a:pPr>
            <a:r>
              <a:rPr lang="fr-FR" sz="1900" dirty="0"/>
              <a:t>Une fois Symfony 7.0 installé sur mon poste en locale avec sa CLI, le projet a été créé par le biais de la commande :</a:t>
            </a:r>
          </a:p>
          <a:p>
            <a:pPr algn="just">
              <a:spcBef>
                <a:spcPts val="600"/>
              </a:spcBef>
              <a:spcAft>
                <a:spcPts val="600"/>
              </a:spcAft>
              <a:buFontTx/>
              <a:buChar char="-"/>
            </a:pPr>
            <a:r>
              <a:rPr lang="fr-FR" sz="1600" kern="100" dirty="0">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&gt;&gt; </a:t>
            </a:r>
            <a:r>
              <a:rPr lang="fr-FR" sz="1600" kern="100" dirty="0" err="1">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symfony</a:t>
            </a:r>
            <a:r>
              <a:rPr lang="fr-FR" sz="1600" kern="100" dirty="0">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 new </a:t>
            </a:r>
            <a:r>
              <a:rPr lang="fr-FR" sz="1600" kern="100" dirty="0" err="1">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bibliotippee</a:t>
            </a:r>
            <a:r>
              <a:rPr lang="fr-FR" sz="1600" kern="100" dirty="0">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 --version=7.0 --</a:t>
            </a:r>
            <a:r>
              <a:rPr lang="fr-FR" sz="1600" kern="100" dirty="0" err="1">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php</a:t>
            </a:r>
            <a:r>
              <a:rPr lang="fr-FR" sz="1600" kern="100" dirty="0">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=8.2 --</a:t>
            </a:r>
            <a:r>
              <a:rPr lang="fr-FR" sz="1600" kern="100" dirty="0" err="1">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webapp</a:t>
            </a:r>
            <a:r>
              <a:rPr lang="fr-FR" sz="1600" kern="100" dirty="0">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 </a:t>
            </a:r>
            <a:endParaRPr lang="fr-FR" sz="1600" kern="100" dirty="0">
              <a:effectLst/>
              <a:highlight>
                <a:srgbClr val="D9D9D9"/>
              </a:highlight>
              <a:latin typeface="Aptos" panose="020B0004020202020204" pitchFamily="34" charset="0"/>
              <a:ea typeface="Aptos" panose="020B0004020202020204" pitchFamily="34" charset="0"/>
              <a:cs typeface="Times New Roman" panose="02020603050405020304" pitchFamily="18" charset="0"/>
            </a:endParaRPr>
          </a:p>
          <a:p>
            <a:pPr marL="68580" indent="0" algn="just">
              <a:spcBef>
                <a:spcPts val="1800"/>
              </a:spcBef>
              <a:spcAft>
                <a:spcPts val="800"/>
              </a:spcAft>
              <a:buNone/>
            </a:pPr>
            <a:r>
              <a:rPr lang="fr-FR" sz="1900" dirty="0"/>
              <a:t>A partir du répertoire du projet,  le serveur web est démarré en arrière-plan (option -d) :</a:t>
            </a:r>
          </a:p>
          <a:p>
            <a:pPr algn="just">
              <a:spcBef>
                <a:spcPts val="600"/>
              </a:spcBef>
              <a:spcAft>
                <a:spcPts val="600"/>
              </a:spcAft>
              <a:buFontTx/>
              <a:buChar char="-"/>
            </a:pPr>
            <a:r>
              <a:rPr lang="fr-FR" sz="1600" kern="100" dirty="0">
                <a:solidFill>
                  <a:srgbClr val="000000"/>
                </a:solidFill>
                <a:highlight>
                  <a:srgbClr val="D9D9D9"/>
                </a:highlight>
                <a:latin typeface="Arial" panose="020B0604020202020204" pitchFamily="34" charset="0"/>
                <a:cs typeface="Times New Roman" panose="02020603050405020304" pitchFamily="18" charset="0"/>
              </a:rPr>
              <a:t>&gt;&gt;  </a:t>
            </a:r>
            <a:r>
              <a:rPr lang="fr-FR" sz="1600" kern="100" dirty="0" err="1">
                <a:solidFill>
                  <a:srgbClr val="000000"/>
                </a:solidFill>
                <a:highlight>
                  <a:srgbClr val="D9D9D9"/>
                </a:highlight>
                <a:latin typeface="Arial" panose="020B0604020202020204" pitchFamily="34" charset="0"/>
                <a:cs typeface="Times New Roman" panose="02020603050405020304" pitchFamily="18" charset="0"/>
              </a:rPr>
              <a:t>symfony</a:t>
            </a:r>
            <a:r>
              <a:rPr lang="fr-FR" sz="1600" kern="100" dirty="0">
                <a:solidFill>
                  <a:srgbClr val="000000"/>
                </a:solidFill>
                <a:highlight>
                  <a:srgbClr val="D9D9D9"/>
                </a:highlight>
                <a:latin typeface="Arial" panose="020B0604020202020204" pitchFamily="34" charset="0"/>
                <a:cs typeface="Times New Roman" panose="02020603050405020304" pitchFamily="18" charset="0"/>
              </a:rPr>
              <a:t> </a:t>
            </a:r>
            <a:r>
              <a:rPr lang="fr-FR" sz="1600" kern="100" dirty="0" err="1">
                <a:solidFill>
                  <a:srgbClr val="000000"/>
                </a:solidFill>
                <a:highlight>
                  <a:srgbClr val="D9D9D9"/>
                </a:highlight>
                <a:latin typeface="Arial" panose="020B0604020202020204" pitchFamily="34" charset="0"/>
                <a:cs typeface="Times New Roman" panose="02020603050405020304" pitchFamily="18" charset="0"/>
              </a:rPr>
              <a:t>server:start</a:t>
            </a:r>
            <a:r>
              <a:rPr lang="fr-FR" sz="1600" kern="100" dirty="0">
                <a:solidFill>
                  <a:srgbClr val="000000"/>
                </a:solidFill>
                <a:highlight>
                  <a:srgbClr val="D9D9D9"/>
                </a:highlight>
                <a:latin typeface="Arial" panose="020B0604020202020204" pitchFamily="34" charset="0"/>
                <a:cs typeface="Times New Roman" panose="02020603050405020304" pitchFamily="18" charset="0"/>
              </a:rPr>
              <a:t> -d</a:t>
            </a:r>
          </a:p>
          <a:p>
            <a:pPr marL="68580" indent="0" algn="just">
              <a:spcBef>
                <a:spcPts val="1800"/>
              </a:spcBef>
              <a:spcAft>
                <a:spcPts val="800"/>
              </a:spcAft>
              <a:buNone/>
            </a:pPr>
            <a:r>
              <a:rPr lang="fr-FR" sz="1900" dirty="0"/>
              <a:t>L’initialisation ayant réussi ; le premier commit avec la commande :</a:t>
            </a:r>
          </a:p>
          <a:p>
            <a:pPr algn="just">
              <a:spcBef>
                <a:spcPts val="600"/>
              </a:spcBef>
              <a:spcAft>
                <a:spcPts val="600"/>
              </a:spcAft>
              <a:buFontTx/>
              <a:buChar char="-"/>
            </a:pPr>
            <a:r>
              <a:rPr lang="fr-FR" sz="1600" kern="100" dirty="0">
                <a:solidFill>
                  <a:srgbClr val="000000"/>
                </a:solidFill>
                <a:highlight>
                  <a:srgbClr val="D9D9D9"/>
                </a:highlight>
                <a:latin typeface="Arial" panose="020B0604020202020204" pitchFamily="34" charset="0"/>
                <a:cs typeface="Times New Roman" panose="02020603050405020304" pitchFamily="18" charset="0"/>
              </a:rPr>
              <a:t>&gt;&gt; git commit -m ’’Initialisation de mon application’’</a:t>
            </a:r>
          </a:p>
          <a:p>
            <a:pPr marL="68580" indent="0" algn="just">
              <a:lnSpc>
                <a:spcPts val="1425"/>
              </a:lnSpc>
              <a:spcBef>
                <a:spcPts val="1800"/>
              </a:spcBef>
              <a:spcAft>
                <a:spcPts val="800"/>
              </a:spcAft>
              <a:buNone/>
            </a:pPr>
            <a:endParaRPr lang="fr-FR" sz="2000" dirty="0"/>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spTree>
    <p:extLst>
      <p:ext uri="{BB962C8B-B14F-4D97-AF65-F5344CB8AC3E}">
        <p14:creationId xmlns:p14="http://schemas.microsoft.com/office/powerpoint/2010/main" val="69723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1320" y="1708030"/>
            <a:ext cx="9366325" cy="462634"/>
          </a:xfrm>
        </p:spPr>
        <p:txBody>
          <a:bodyPr rtlCol="0">
            <a:noAutofit/>
          </a:bodyPr>
          <a:lstStyle/>
          <a:p>
            <a:pPr rtl="0"/>
            <a:r>
              <a:rPr lang="fr-FR" sz="2800" i="1" dirty="0"/>
              <a:t>3- initialisation du projet </a:t>
            </a: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pic>
        <p:nvPicPr>
          <p:cNvPr id="5" name="Image 4" descr="Une image contenant texte, capture d’écran, Police, conception&#10;&#10;Description générée automatiquement">
            <a:extLst>
              <a:ext uri="{FF2B5EF4-FFF2-40B4-BE49-F238E27FC236}">
                <a16:creationId xmlns:a16="http://schemas.microsoft.com/office/drawing/2014/main" id="{8CFF5757-D2F5-6C1D-70B2-BBAD3C9E23E8}"/>
              </a:ext>
            </a:extLst>
          </p:cNvPr>
          <p:cNvPicPr>
            <a:picLocks noChangeAspect="1"/>
          </p:cNvPicPr>
          <p:nvPr/>
        </p:nvPicPr>
        <p:blipFill>
          <a:blip r:embed="rId3"/>
          <a:stretch>
            <a:fillRect/>
          </a:stretch>
        </p:blipFill>
        <p:spPr>
          <a:xfrm>
            <a:off x="8839217" y="2392166"/>
            <a:ext cx="2139315" cy="3396160"/>
          </a:xfrm>
          <a:prstGeom prst="rect">
            <a:avLst/>
          </a:prstGeom>
        </p:spPr>
      </p:pic>
      <p:pic>
        <p:nvPicPr>
          <p:cNvPr id="8" name="Image 7" descr="Une image contenant texte, capture d’écran, logiciel, Système d’exploitation&#10;&#10;Description générée automatiquement">
            <a:extLst>
              <a:ext uri="{FF2B5EF4-FFF2-40B4-BE49-F238E27FC236}">
                <a16:creationId xmlns:a16="http://schemas.microsoft.com/office/drawing/2014/main" id="{163960C1-4216-10E8-8D6C-DC747930F490}"/>
              </a:ext>
            </a:extLst>
          </p:cNvPr>
          <p:cNvPicPr>
            <a:picLocks noChangeAspect="1"/>
          </p:cNvPicPr>
          <p:nvPr/>
        </p:nvPicPr>
        <p:blipFill>
          <a:blip r:embed="rId4"/>
          <a:stretch>
            <a:fillRect/>
          </a:stretch>
        </p:blipFill>
        <p:spPr>
          <a:xfrm>
            <a:off x="1415975" y="2392165"/>
            <a:ext cx="7094166" cy="3396160"/>
          </a:xfrm>
          <a:prstGeom prst="rect">
            <a:avLst/>
          </a:prstGeom>
        </p:spPr>
      </p:pic>
      <p:sp>
        <p:nvSpPr>
          <p:cNvPr id="10" name="ZoneTexte 9">
            <a:extLst>
              <a:ext uri="{FF2B5EF4-FFF2-40B4-BE49-F238E27FC236}">
                <a16:creationId xmlns:a16="http://schemas.microsoft.com/office/drawing/2014/main" id="{80362A71-38C9-668D-687B-CE174F65A415}"/>
              </a:ext>
            </a:extLst>
          </p:cNvPr>
          <p:cNvSpPr txBox="1"/>
          <p:nvPr/>
        </p:nvSpPr>
        <p:spPr>
          <a:xfrm>
            <a:off x="2037991" y="5932731"/>
            <a:ext cx="6215332" cy="392672"/>
          </a:xfrm>
          <a:prstGeom prst="rect">
            <a:avLst/>
          </a:prstGeom>
          <a:noFill/>
          <a:ln>
            <a:solidFill>
              <a:schemeClr val="bg2"/>
            </a:solidFill>
          </a:ln>
        </p:spPr>
        <p:txBody>
          <a:bodyPr wrap="square">
            <a:spAutoFit/>
          </a:bodyPr>
          <a:lstStyle/>
          <a:p>
            <a:pPr>
              <a:lnSpc>
                <a:spcPct val="115000"/>
              </a:lnSpc>
              <a:spcAft>
                <a:spcPts val="800"/>
              </a:spcAft>
            </a:pPr>
            <a:r>
              <a:rPr lang="fr-FR" sz="1800" kern="100" dirty="0">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&gt;&gt; git clone : https://github.com/Jery2022/bibliotippee.git</a:t>
            </a:r>
            <a:endParaRPr lang="fr-FR" sz="2000" kern="100" dirty="0">
              <a:effectLst/>
              <a:highlight>
                <a:srgbClr val="D9D9D9"/>
              </a:highligh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4148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1320" y="1708030"/>
            <a:ext cx="9366325" cy="462634"/>
          </a:xfrm>
        </p:spPr>
        <p:txBody>
          <a:bodyPr rtlCol="0">
            <a:noAutofit/>
          </a:bodyPr>
          <a:lstStyle/>
          <a:p>
            <a:pPr rtl="0"/>
            <a:r>
              <a:rPr lang="fr-FR" sz="2800" i="1" dirty="0"/>
              <a:t>4- Mise en préproduction de l’application </a:t>
            </a:r>
          </a:p>
        </p:txBody>
      </p:sp>
      <p:sp>
        <p:nvSpPr>
          <p:cNvPr id="3" name="Espace réservé du contenu 2"/>
          <p:cNvSpPr>
            <a:spLocks noGrp="1"/>
          </p:cNvSpPr>
          <p:nvPr>
            <p:ph idx="1"/>
          </p:nvPr>
        </p:nvSpPr>
        <p:spPr>
          <a:xfrm>
            <a:off x="1391323" y="2323652"/>
            <a:ext cx="8986254" cy="3508977"/>
          </a:xfrm>
        </p:spPr>
        <p:txBody>
          <a:bodyPr rtlCol="0">
            <a:normAutofit fontScale="77500" lnSpcReduction="20000"/>
          </a:bodyPr>
          <a:lstStyle/>
          <a:p>
            <a:pPr marL="68580" indent="0" algn="just">
              <a:lnSpc>
                <a:spcPct val="120000"/>
              </a:lnSpc>
              <a:spcBef>
                <a:spcPts val="1800"/>
              </a:spcBef>
              <a:spcAft>
                <a:spcPts val="800"/>
              </a:spcAft>
              <a:buNone/>
            </a:pPr>
            <a:r>
              <a:rPr lang="fr-FR" sz="1800" dirty="0">
                <a:effectLst/>
                <a:latin typeface="Arial" panose="020B0604020202020204" pitchFamily="34" charset="0"/>
                <a:ea typeface="Aptos" panose="020B0004020202020204" pitchFamily="34" charset="0"/>
              </a:rPr>
              <a:t>Le choix d’hébergement l’application </a:t>
            </a:r>
            <a:r>
              <a:rPr lang="fr-FR" sz="1800" dirty="0" err="1">
                <a:effectLst/>
                <a:latin typeface="Arial" panose="020B0604020202020204" pitchFamily="34" charset="0"/>
                <a:ea typeface="Aptos" panose="020B0004020202020204" pitchFamily="34" charset="0"/>
              </a:rPr>
              <a:t>BiblioTIPPEE</a:t>
            </a:r>
            <a:r>
              <a:rPr lang="fr-FR" sz="1800" dirty="0">
                <a:effectLst/>
                <a:latin typeface="Arial" panose="020B0604020202020204" pitchFamily="34" charset="0"/>
                <a:ea typeface="Aptos" panose="020B0004020202020204" pitchFamily="34" charset="0"/>
              </a:rPr>
              <a:t> a été porté sur la plateforme </a:t>
            </a:r>
            <a:r>
              <a:rPr lang="fr-FR" sz="1800" dirty="0" err="1">
                <a:effectLst/>
                <a:latin typeface="Arial" panose="020B0604020202020204" pitchFamily="34" charset="0"/>
                <a:ea typeface="Aptos" panose="020B0004020202020204" pitchFamily="34" charset="0"/>
              </a:rPr>
              <a:t>Heroku</a:t>
            </a:r>
            <a:r>
              <a:rPr lang="fr-FR" sz="1800" dirty="0">
                <a:effectLst/>
                <a:latin typeface="Arial" panose="020B0604020202020204" pitchFamily="34" charset="0"/>
                <a:ea typeface="Aptos" panose="020B0004020202020204" pitchFamily="34" charset="0"/>
              </a:rPr>
              <a:t> qui fournit tout ce dont nous avons besoin à partir d’un forfait gratuit.</a:t>
            </a:r>
          </a:p>
          <a:p>
            <a:pPr marL="68580" indent="0" algn="just">
              <a:lnSpc>
                <a:spcPct val="120000"/>
              </a:lnSpc>
              <a:spcBef>
                <a:spcPts val="1800"/>
              </a:spcBef>
              <a:spcAft>
                <a:spcPts val="800"/>
              </a:spcAft>
              <a:buNone/>
            </a:pPr>
            <a:r>
              <a:rPr lang="fr-FR" sz="1800" dirty="0">
                <a:effectLst/>
                <a:latin typeface="Arial" panose="020B0604020202020204" pitchFamily="34" charset="0"/>
                <a:ea typeface="Aptos" panose="020B0004020202020204" pitchFamily="34" charset="0"/>
              </a:rPr>
              <a:t>Après création de « </a:t>
            </a:r>
            <a:r>
              <a:rPr lang="fr-FR" sz="1800" dirty="0" err="1">
                <a:effectLst/>
                <a:latin typeface="Arial" panose="020B0604020202020204" pitchFamily="34" charset="0"/>
                <a:ea typeface="Aptos" panose="020B0004020202020204" pitchFamily="34" charset="0"/>
              </a:rPr>
              <a:t>bibliotippee</a:t>
            </a:r>
            <a:r>
              <a:rPr lang="fr-FR" sz="1800" dirty="0">
                <a:effectLst/>
                <a:latin typeface="Arial" panose="020B0604020202020204" pitchFamily="34" charset="0"/>
                <a:ea typeface="Aptos" panose="020B0004020202020204" pitchFamily="34" charset="0"/>
              </a:rPr>
              <a:t> » sur la plateforme </a:t>
            </a:r>
            <a:r>
              <a:rPr lang="fr-FR" sz="1800" dirty="0" err="1">
                <a:effectLst/>
                <a:latin typeface="Arial" panose="020B0604020202020204" pitchFamily="34" charset="0"/>
                <a:ea typeface="Aptos" panose="020B0004020202020204" pitchFamily="34" charset="0"/>
              </a:rPr>
              <a:t>Heroku</a:t>
            </a:r>
            <a:r>
              <a:rPr lang="fr-FR" sz="1800" dirty="0">
                <a:effectLst/>
                <a:latin typeface="Arial" panose="020B0604020202020204" pitchFamily="34" charset="0"/>
                <a:ea typeface="Aptos" panose="020B0004020202020204" pitchFamily="34" charset="0"/>
              </a:rPr>
              <a:t> et connecté un pipeline avec mon IDE en utilisant la commande : </a:t>
            </a:r>
            <a:endParaRPr lang="fr-FR" sz="1900" dirty="0"/>
          </a:p>
          <a:p>
            <a:pPr algn="just">
              <a:spcBef>
                <a:spcPts val="600"/>
              </a:spcBef>
              <a:spcAft>
                <a:spcPts val="600"/>
              </a:spcAft>
              <a:buFontTx/>
              <a:buChar char="-"/>
            </a:pPr>
            <a:r>
              <a:rPr lang="fr-FR" sz="1800" kern="100" dirty="0">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&gt;&gt; </a:t>
            </a:r>
            <a:r>
              <a:rPr lang="fr-FR" sz="1800" kern="100" dirty="0" err="1">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heroku</a:t>
            </a:r>
            <a:r>
              <a:rPr lang="fr-FR" sz="1800" kern="100" dirty="0">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 </a:t>
            </a:r>
            <a:r>
              <a:rPr lang="fr-FR" sz="1800" kern="100" dirty="0" err="1">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git:remote</a:t>
            </a:r>
            <a:r>
              <a:rPr lang="fr-FR" sz="1800" kern="100" dirty="0">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 -a </a:t>
            </a:r>
            <a:r>
              <a:rPr lang="fr-FR" sz="1800" kern="100" dirty="0" err="1">
                <a:solidFill>
                  <a:srgbClr val="000000"/>
                </a:solidFill>
                <a:effectLst/>
                <a:highlight>
                  <a:srgbClr val="D9D9D9"/>
                </a:highlight>
                <a:latin typeface="Arial" panose="020B0604020202020204" pitchFamily="34" charset="0"/>
                <a:ea typeface="Aptos" panose="020B0004020202020204" pitchFamily="34" charset="0"/>
                <a:cs typeface="Times New Roman" panose="02020603050405020304" pitchFamily="18" charset="0"/>
              </a:rPr>
              <a:t>bibliotippee</a:t>
            </a:r>
            <a:endParaRPr lang="fr-FR" sz="1800" kern="100" dirty="0">
              <a:effectLst/>
              <a:highlight>
                <a:srgbClr val="D9D9D9"/>
              </a:highlight>
              <a:latin typeface="Aptos" panose="020B0004020202020204" pitchFamily="34" charset="0"/>
              <a:ea typeface="Aptos" panose="020B0004020202020204" pitchFamily="34" charset="0"/>
              <a:cs typeface="Times New Roman" panose="02020603050405020304" pitchFamily="18" charset="0"/>
            </a:endParaRPr>
          </a:p>
          <a:p>
            <a:pPr marL="68580" indent="0" algn="just">
              <a:spcBef>
                <a:spcPts val="1800"/>
              </a:spcBef>
              <a:spcAft>
                <a:spcPts val="800"/>
              </a:spcAft>
              <a:buNone/>
            </a:pPr>
            <a:r>
              <a:rPr lang="fr-FR" sz="1800" dirty="0">
                <a:latin typeface="Arial" panose="020B0604020202020204" pitchFamily="34" charset="0"/>
              </a:rPr>
              <a:t>Méthode de déploiement : « Déploiement avec Git » </a:t>
            </a:r>
          </a:p>
          <a:p>
            <a:pPr algn="just">
              <a:spcBef>
                <a:spcPts val="600"/>
              </a:spcBef>
              <a:spcAft>
                <a:spcPts val="600"/>
              </a:spcAft>
              <a:buFontTx/>
              <a:buChar char="-"/>
            </a:pPr>
            <a:r>
              <a:rPr lang="fr-FR" sz="1800" kern="100" dirty="0">
                <a:solidFill>
                  <a:srgbClr val="000000"/>
                </a:solidFill>
                <a:highlight>
                  <a:srgbClr val="D9D9D9"/>
                </a:highlight>
                <a:latin typeface="Arial" panose="020B0604020202020204" pitchFamily="34" charset="0"/>
                <a:cs typeface="Times New Roman" panose="02020603050405020304" pitchFamily="18" charset="0"/>
              </a:rPr>
              <a:t>&gt;&gt; git push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heroku</a:t>
            </a:r>
            <a:r>
              <a:rPr lang="fr-FR" sz="1800" kern="100" dirty="0">
                <a:solidFill>
                  <a:srgbClr val="000000"/>
                </a:solidFill>
                <a:highlight>
                  <a:srgbClr val="D9D9D9"/>
                </a:highlight>
                <a:latin typeface="Arial" panose="020B0604020202020204" pitchFamily="34" charset="0"/>
                <a:cs typeface="Times New Roman" panose="02020603050405020304" pitchFamily="18" charset="0"/>
              </a:rPr>
              <a:t> main</a:t>
            </a:r>
          </a:p>
          <a:p>
            <a:pPr marL="68580" indent="0">
              <a:lnSpc>
                <a:spcPct val="115000"/>
              </a:lnSpc>
              <a:spcBef>
                <a:spcPts val="1800"/>
              </a:spcBef>
              <a:spcAft>
                <a:spcPts val="800"/>
              </a:spcAft>
              <a:buNone/>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Ci-après le lien pour accéder à mon application en préproduction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fr-FR" sz="1800" b="1" u="sng" kern="100" dirty="0">
                <a:solidFill>
                  <a:srgbClr val="467886"/>
                </a:solidFill>
                <a:effectLst/>
                <a:latin typeface="Arial" panose="020B0604020202020204" pitchFamily="34" charset="0"/>
                <a:ea typeface="Aptos" panose="020B0004020202020204" pitchFamily="34" charset="0"/>
                <a:cs typeface="Times New Roman" panose="02020603050405020304" pitchFamily="18" charset="0"/>
                <a:hlinkClick r:id="rId3"/>
              </a:rPr>
              <a:t>https://bibliotippee-e7f5c196e9b3.herokuapp.com/</a:t>
            </a:r>
            <a:r>
              <a:rPr lang="fr-FR" sz="1800" b="1" kern="100" dirty="0">
                <a:effectLst/>
                <a:latin typeface="Arial" panose="020B0604020202020204" pitchFamily="34" charset="0"/>
                <a:ea typeface="Aptos" panose="020B0004020202020204" pitchFamily="34" charset="0"/>
                <a:cs typeface="Times New Roman" panose="02020603050405020304" pitchFamily="18" charset="0"/>
              </a:rPr>
              <a:t>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 indent="0" algn="just">
              <a:spcBef>
                <a:spcPts val="1800"/>
              </a:spcBef>
              <a:spcAft>
                <a:spcPts val="800"/>
              </a:spcAft>
              <a:buNone/>
            </a:pPr>
            <a:endParaRPr lang="fr-FR" sz="1800" dirty="0">
              <a:latin typeface="Arial" panose="020B0604020202020204" pitchFamily="34" charset="0"/>
            </a:endParaRPr>
          </a:p>
          <a:p>
            <a:pPr marL="68580" indent="0" algn="just">
              <a:lnSpc>
                <a:spcPts val="1425"/>
              </a:lnSpc>
              <a:spcBef>
                <a:spcPts val="1800"/>
              </a:spcBef>
              <a:spcAft>
                <a:spcPts val="800"/>
              </a:spcAft>
              <a:buNone/>
            </a:pPr>
            <a:endParaRPr lang="fr-FR" sz="2000" dirty="0"/>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spTree>
    <p:extLst>
      <p:ext uri="{BB962C8B-B14F-4D97-AF65-F5344CB8AC3E}">
        <p14:creationId xmlns:p14="http://schemas.microsoft.com/office/powerpoint/2010/main" val="362904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1819" y="1699403"/>
            <a:ext cx="10136038" cy="600655"/>
          </a:xfrm>
        </p:spPr>
        <p:txBody>
          <a:bodyPr rtlCol="0">
            <a:noAutofit/>
          </a:bodyPr>
          <a:lstStyle/>
          <a:p>
            <a:pPr rtl="0"/>
            <a:r>
              <a:rPr lang="fr-FR" sz="2500" i="1" dirty="0"/>
              <a:t>5- Développement de la base de données de l’application </a:t>
            </a:r>
          </a:p>
        </p:txBody>
      </p:sp>
      <p:sp>
        <p:nvSpPr>
          <p:cNvPr id="3" name="Espace réservé du contenu 2"/>
          <p:cNvSpPr>
            <a:spLocks noGrp="1"/>
          </p:cNvSpPr>
          <p:nvPr>
            <p:ph idx="1"/>
          </p:nvPr>
        </p:nvSpPr>
        <p:spPr>
          <a:xfrm>
            <a:off x="1391323" y="2398143"/>
            <a:ext cx="8986254" cy="3434486"/>
          </a:xfrm>
        </p:spPr>
        <p:txBody>
          <a:bodyPr rtlCol="0">
            <a:normAutofit fontScale="85000" lnSpcReduction="10000"/>
          </a:bodyPr>
          <a:lstStyle/>
          <a:p>
            <a:pPr marL="68580" indent="0" algn="just">
              <a:lnSpc>
                <a:spcPct val="110000"/>
              </a:lnSpc>
              <a:spcAft>
                <a:spcPts val="800"/>
              </a:spcAft>
              <a:buNone/>
            </a:pPr>
            <a:r>
              <a:rPr lang="fr-FR" sz="1800" dirty="0">
                <a:effectLst/>
                <a:latin typeface="Arial" panose="020B0604020202020204" pitchFamily="34" charset="0"/>
                <a:ea typeface="Aptos" panose="020B0004020202020204" pitchFamily="34" charset="0"/>
              </a:rPr>
              <a:t>L’analyse du diagramme de Class a permis d’établir toutes les relations entre les tables, ainsi </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toutes mes entités PHP ont pu être créer. Par exemple, pour l’entité « User » via la commande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Bef>
                <a:spcPts val="600"/>
              </a:spcBef>
              <a:spcAft>
                <a:spcPts val="600"/>
              </a:spcAft>
              <a:buFontTx/>
              <a:buChar char="-"/>
            </a:pPr>
            <a:r>
              <a:rPr lang="fr-FR" sz="1800" kern="100" dirty="0">
                <a:solidFill>
                  <a:srgbClr val="000000"/>
                </a:solidFill>
                <a:highlight>
                  <a:srgbClr val="D9D9D9"/>
                </a:highlight>
                <a:latin typeface="Arial" panose="020B0604020202020204" pitchFamily="34" charset="0"/>
                <a:cs typeface="Times New Roman" panose="02020603050405020304" pitchFamily="18" charset="0"/>
              </a:rPr>
              <a:t>&gt;&gt;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symfony</a:t>
            </a:r>
            <a:r>
              <a:rPr lang="fr-FR" sz="1800" kern="100" dirty="0">
                <a:solidFill>
                  <a:srgbClr val="000000"/>
                </a:solidFill>
                <a:highlight>
                  <a:srgbClr val="D9D9D9"/>
                </a:highlight>
                <a:latin typeface="Arial" panose="020B0604020202020204" pitchFamily="34" charset="0"/>
                <a:cs typeface="Times New Roman" panose="02020603050405020304" pitchFamily="18" charset="0"/>
              </a:rPr>
              <a:t> console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make:entity</a:t>
            </a:r>
            <a:r>
              <a:rPr lang="fr-FR" sz="1800" kern="100" dirty="0">
                <a:solidFill>
                  <a:srgbClr val="000000"/>
                </a:solidFill>
                <a:highlight>
                  <a:srgbClr val="D9D9D9"/>
                </a:highlight>
                <a:latin typeface="Arial" panose="020B0604020202020204" pitchFamily="34" charset="0"/>
                <a:cs typeface="Times New Roman" panose="02020603050405020304" pitchFamily="18" charset="0"/>
              </a:rPr>
              <a:t> User</a:t>
            </a:r>
          </a:p>
          <a:p>
            <a:pPr marL="68580" indent="0" algn="just">
              <a:lnSpc>
                <a:spcPct val="115000"/>
              </a:lnSpc>
              <a:spcAft>
                <a:spcPts val="800"/>
              </a:spcAft>
              <a:buNone/>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Toutes les « Class » étant décrites, grâce à </a:t>
            </a:r>
            <a:r>
              <a:rPr lang="fr-FR" sz="1800" b="1" i="1" kern="100" dirty="0">
                <a:effectLst/>
                <a:latin typeface="Arial" panose="020B0604020202020204" pitchFamily="34" charset="0"/>
                <a:ea typeface="Aptos" panose="020B0004020202020204" pitchFamily="34" charset="0"/>
                <a:cs typeface="Times New Roman" panose="02020603050405020304" pitchFamily="18" charset="0"/>
              </a:rPr>
              <a:t>Doctrine ORM ;</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 il y eu la génération des fichiers de migration avec </a:t>
            </a:r>
            <a:r>
              <a:rPr lang="fr-FR" sz="1800" b="1" i="1" kern="100" dirty="0">
                <a:effectLst/>
                <a:latin typeface="Arial" panose="020B0604020202020204" pitchFamily="34" charset="0"/>
                <a:ea typeface="Aptos" panose="020B0004020202020204" pitchFamily="34" charset="0"/>
                <a:cs typeface="Times New Roman" panose="02020603050405020304" pitchFamily="18" charset="0"/>
              </a:rPr>
              <a:t>Doctrine Migration</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 à travers la commande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Bef>
                <a:spcPts val="600"/>
              </a:spcBef>
              <a:spcAft>
                <a:spcPts val="600"/>
              </a:spcAft>
              <a:buFontTx/>
              <a:buChar char="-"/>
            </a:pPr>
            <a:r>
              <a:rPr lang="fr-FR" sz="1800" kern="100" dirty="0">
                <a:solidFill>
                  <a:srgbClr val="000000"/>
                </a:solidFill>
                <a:highlight>
                  <a:srgbClr val="D9D9D9"/>
                </a:highlight>
                <a:latin typeface="Arial" panose="020B0604020202020204" pitchFamily="34" charset="0"/>
                <a:cs typeface="Times New Roman" panose="02020603050405020304" pitchFamily="18" charset="0"/>
              </a:rPr>
              <a:t>&gt;&gt;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symfony</a:t>
            </a:r>
            <a:r>
              <a:rPr lang="fr-FR" sz="1800" kern="100" dirty="0">
                <a:solidFill>
                  <a:srgbClr val="000000"/>
                </a:solidFill>
                <a:highlight>
                  <a:srgbClr val="D9D9D9"/>
                </a:highlight>
                <a:latin typeface="Arial" panose="020B0604020202020204" pitchFamily="34" charset="0"/>
                <a:cs typeface="Times New Roman" panose="02020603050405020304" pitchFamily="18" charset="0"/>
              </a:rPr>
              <a:t> console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make:migration</a:t>
            </a:r>
            <a:endParaRPr lang="fr-FR" sz="1800" kern="100" dirty="0">
              <a:solidFill>
                <a:srgbClr val="000000"/>
              </a:solidFill>
              <a:highlight>
                <a:srgbClr val="D9D9D9"/>
              </a:highlight>
              <a:latin typeface="Arial" panose="020B0604020202020204" pitchFamily="34" charset="0"/>
              <a:cs typeface="Times New Roman" panose="02020603050405020304" pitchFamily="18" charset="0"/>
            </a:endParaRPr>
          </a:p>
          <a:p>
            <a:pPr marL="68580" indent="0" algn="just">
              <a:lnSpc>
                <a:spcPct val="115000"/>
              </a:lnSpc>
              <a:spcBef>
                <a:spcPts val="1800"/>
              </a:spcBef>
              <a:spcAft>
                <a:spcPts val="800"/>
              </a:spcAft>
              <a:buNone/>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Mise à jour du schéma de la base de données </a:t>
            </a:r>
            <a:r>
              <a:rPr lang="fr-FR" sz="1800" kern="100" dirty="0" err="1">
                <a:effectLst/>
                <a:latin typeface="Arial" panose="020B0604020202020204" pitchFamily="34" charset="0"/>
                <a:ea typeface="Aptos" panose="020B0004020202020204" pitchFamily="34" charset="0"/>
                <a:cs typeface="Times New Roman" panose="02020603050405020304" pitchFamily="18" charset="0"/>
              </a:rPr>
              <a:t>BiblioTIPPEE</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 pour qu’elle soit prête à stocker les données en exécutant la commande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Bef>
                <a:spcPts val="600"/>
              </a:spcBef>
              <a:spcAft>
                <a:spcPts val="600"/>
              </a:spcAft>
              <a:buFontTx/>
              <a:buChar char="-"/>
            </a:pPr>
            <a:r>
              <a:rPr lang="fr-FR" sz="1800" kern="100" dirty="0">
                <a:solidFill>
                  <a:srgbClr val="000000"/>
                </a:solidFill>
                <a:highlight>
                  <a:srgbClr val="D9D9D9"/>
                </a:highlight>
                <a:latin typeface="Arial" panose="020B0604020202020204" pitchFamily="34" charset="0"/>
                <a:cs typeface="Times New Roman" panose="02020603050405020304" pitchFamily="18" charset="0"/>
              </a:rPr>
              <a:t>&gt;&gt;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symfony</a:t>
            </a:r>
            <a:r>
              <a:rPr lang="fr-FR" sz="1800" kern="100" dirty="0">
                <a:solidFill>
                  <a:srgbClr val="000000"/>
                </a:solidFill>
                <a:highlight>
                  <a:srgbClr val="D9D9D9"/>
                </a:highlight>
                <a:latin typeface="Arial" panose="020B0604020202020204" pitchFamily="34" charset="0"/>
                <a:cs typeface="Times New Roman" panose="02020603050405020304" pitchFamily="18" charset="0"/>
              </a:rPr>
              <a:t> console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doctrine:migrations:migrate</a:t>
            </a:r>
            <a:endParaRPr lang="fr-FR" sz="1800" kern="100" dirty="0">
              <a:solidFill>
                <a:srgbClr val="000000"/>
              </a:solidFill>
              <a:highlight>
                <a:srgbClr val="D9D9D9"/>
              </a:highlight>
              <a:latin typeface="Arial" panose="020B0604020202020204" pitchFamily="34" charset="0"/>
              <a:cs typeface="Times New Roman" panose="02020603050405020304" pitchFamily="18" charset="0"/>
            </a:endParaRPr>
          </a:p>
          <a:p>
            <a:pPr marL="68580" indent="0" algn="just">
              <a:spcBef>
                <a:spcPts val="1800"/>
              </a:spcBef>
              <a:spcAft>
                <a:spcPts val="800"/>
              </a:spcAft>
              <a:buNone/>
            </a:pPr>
            <a:endParaRPr lang="fr-FR" sz="1800" dirty="0">
              <a:latin typeface="Arial" panose="020B0604020202020204" pitchFamily="34" charset="0"/>
            </a:endParaRPr>
          </a:p>
          <a:p>
            <a:pPr marL="68580" indent="0" algn="just">
              <a:lnSpc>
                <a:spcPts val="1425"/>
              </a:lnSpc>
              <a:spcBef>
                <a:spcPts val="1800"/>
              </a:spcBef>
              <a:spcAft>
                <a:spcPts val="800"/>
              </a:spcAft>
              <a:buNone/>
            </a:pPr>
            <a:endParaRPr lang="fr-FR" sz="2000" dirty="0"/>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spTree>
    <p:extLst>
      <p:ext uri="{BB962C8B-B14F-4D97-AF65-F5344CB8AC3E}">
        <p14:creationId xmlns:p14="http://schemas.microsoft.com/office/powerpoint/2010/main" val="252120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1819" y="1699404"/>
            <a:ext cx="10136038" cy="448574"/>
          </a:xfrm>
        </p:spPr>
        <p:txBody>
          <a:bodyPr rtlCol="0">
            <a:noAutofit/>
          </a:bodyPr>
          <a:lstStyle/>
          <a:p>
            <a:pPr rtl="0"/>
            <a:r>
              <a:rPr lang="fr-FR" sz="2500" i="1" dirty="0"/>
              <a:t>5- Développement de la base de données de l’application </a:t>
            </a:r>
          </a:p>
        </p:txBody>
      </p:sp>
      <p:sp>
        <p:nvSpPr>
          <p:cNvPr id="3" name="Espace réservé du contenu 2"/>
          <p:cNvSpPr>
            <a:spLocks noGrp="1"/>
          </p:cNvSpPr>
          <p:nvPr>
            <p:ph idx="1"/>
          </p:nvPr>
        </p:nvSpPr>
        <p:spPr>
          <a:xfrm>
            <a:off x="1348190" y="5224863"/>
            <a:ext cx="8986254" cy="1208419"/>
          </a:xfrm>
        </p:spPr>
        <p:txBody>
          <a:bodyPr rtlCol="0">
            <a:normAutofit fontScale="77500" lnSpcReduction="20000"/>
          </a:bodyPr>
          <a:lstStyle/>
          <a:p>
            <a:pPr marL="68580" indent="0" algn="just">
              <a:lnSpc>
                <a:spcPct val="115000"/>
              </a:lnSpc>
              <a:spcAft>
                <a:spcPts val="800"/>
              </a:spcAft>
              <a:buNone/>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Notons que la mise en place des « fixtures » et chargement à l’aide de Symfony par le biais des commandes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Bef>
                <a:spcPts val="600"/>
              </a:spcBef>
              <a:spcAft>
                <a:spcPts val="600"/>
              </a:spcAft>
              <a:buFontTx/>
              <a:buChar char="-"/>
            </a:pPr>
            <a:r>
              <a:rPr lang="fr-FR" sz="1600" kern="100" dirty="0">
                <a:solidFill>
                  <a:srgbClr val="000000"/>
                </a:solidFill>
                <a:highlight>
                  <a:srgbClr val="D9D9D9"/>
                </a:highlight>
                <a:latin typeface="Arial" panose="020B0604020202020204" pitchFamily="34" charset="0"/>
                <a:cs typeface="Times New Roman" panose="02020603050405020304" pitchFamily="18" charset="0"/>
              </a:rPr>
              <a:t>&gt;&gt; composer </a:t>
            </a:r>
            <a:r>
              <a:rPr lang="fr-FR" sz="1600" kern="100" dirty="0" err="1">
                <a:solidFill>
                  <a:srgbClr val="000000"/>
                </a:solidFill>
                <a:highlight>
                  <a:srgbClr val="D9D9D9"/>
                </a:highlight>
                <a:latin typeface="Arial" panose="020B0604020202020204" pitchFamily="34" charset="0"/>
                <a:cs typeface="Times New Roman" panose="02020603050405020304" pitchFamily="18" charset="0"/>
              </a:rPr>
              <a:t>require</a:t>
            </a:r>
            <a:r>
              <a:rPr lang="fr-FR" sz="1600" kern="100" dirty="0">
                <a:solidFill>
                  <a:srgbClr val="000000"/>
                </a:solidFill>
                <a:highlight>
                  <a:srgbClr val="D9D9D9"/>
                </a:highlight>
                <a:latin typeface="Arial" panose="020B0604020202020204" pitchFamily="34" charset="0"/>
                <a:cs typeface="Times New Roman" panose="02020603050405020304" pitchFamily="18" charset="0"/>
              </a:rPr>
              <a:t> --dev </a:t>
            </a:r>
            <a:r>
              <a:rPr lang="fr-FR" sz="1600" kern="100" dirty="0" err="1">
                <a:solidFill>
                  <a:srgbClr val="000000"/>
                </a:solidFill>
                <a:highlight>
                  <a:srgbClr val="D9D9D9"/>
                </a:highlight>
                <a:latin typeface="Arial" panose="020B0604020202020204" pitchFamily="34" charset="0"/>
                <a:cs typeface="Times New Roman" panose="02020603050405020304" pitchFamily="18" charset="0"/>
              </a:rPr>
              <a:t>orm</a:t>
            </a:r>
            <a:r>
              <a:rPr lang="fr-FR" sz="1600" kern="100" dirty="0">
                <a:solidFill>
                  <a:srgbClr val="000000"/>
                </a:solidFill>
                <a:highlight>
                  <a:srgbClr val="D9D9D9"/>
                </a:highlight>
                <a:latin typeface="Arial" panose="020B0604020202020204" pitchFamily="34" charset="0"/>
                <a:cs typeface="Times New Roman" panose="02020603050405020304" pitchFamily="18" charset="0"/>
              </a:rPr>
              <a:t>-fixtures</a:t>
            </a:r>
          </a:p>
          <a:p>
            <a:pPr algn="just">
              <a:spcBef>
                <a:spcPts val="600"/>
              </a:spcBef>
              <a:spcAft>
                <a:spcPts val="600"/>
              </a:spcAft>
              <a:buFontTx/>
              <a:buChar char="-"/>
            </a:pPr>
            <a:r>
              <a:rPr lang="fr-FR" sz="1600" kern="100" dirty="0">
                <a:solidFill>
                  <a:srgbClr val="000000"/>
                </a:solidFill>
                <a:highlight>
                  <a:srgbClr val="D9D9D9"/>
                </a:highlight>
                <a:latin typeface="Arial" panose="020B0604020202020204" pitchFamily="34" charset="0"/>
                <a:cs typeface="Times New Roman" panose="02020603050405020304" pitchFamily="18" charset="0"/>
              </a:rPr>
              <a:t>&gt;&gt; </a:t>
            </a:r>
            <a:r>
              <a:rPr lang="fr-FR" sz="1600" kern="100" dirty="0" err="1">
                <a:solidFill>
                  <a:srgbClr val="000000"/>
                </a:solidFill>
                <a:highlight>
                  <a:srgbClr val="D9D9D9"/>
                </a:highlight>
                <a:latin typeface="Arial" panose="020B0604020202020204" pitchFamily="34" charset="0"/>
                <a:cs typeface="Times New Roman" panose="02020603050405020304" pitchFamily="18" charset="0"/>
              </a:rPr>
              <a:t>php</a:t>
            </a:r>
            <a:r>
              <a:rPr lang="fr-FR" sz="1600" kern="100" dirty="0">
                <a:solidFill>
                  <a:srgbClr val="000000"/>
                </a:solidFill>
                <a:highlight>
                  <a:srgbClr val="D9D9D9"/>
                </a:highlight>
                <a:latin typeface="Arial" panose="020B0604020202020204" pitchFamily="34" charset="0"/>
                <a:cs typeface="Times New Roman" panose="02020603050405020304" pitchFamily="18" charset="0"/>
              </a:rPr>
              <a:t> bin/console </a:t>
            </a:r>
            <a:r>
              <a:rPr lang="fr-FR" sz="1600" kern="100" dirty="0" err="1">
                <a:solidFill>
                  <a:srgbClr val="000000"/>
                </a:solidFill>
                <a:highlight>
                  <a:srgbClr val="D9D9D9"/>
                </a:highlight>
                <a:latin typeface="Arial" panose="020B0604020202020204" pitchFamily="34" charset="0"/>
                <a:cs typeface="Times New Roman" panose="02020603050405020304" pitchFamily="18" charset="0"/>
              </a:rPr>
              <a:t>doctrine:fixtures:load</a:t>
            </a:r>
            <a:endParaRPr lang="fr-FR" sz="1600" kern="100" dirty="0">
              <a:solidFill>
                <a:srgbClr val="000000"/>
              </a:solidFill>
              <a:highlight>
                <a:srgbClr val="D9D9D9"/>
              </a:highlight>
              <a:latin typeface="Arial" panose="020B0604020202020204" pitchFamily="34" charset="0"/>
              <a:cs typeface="Times New Roman" panose="02020603050405020304" pitchFamily="18" charset="0"/>
            </a:endParaRPr>
          </a:p>
          <a:p>
            <a:pPr marL="68580" indent="0" algn="just">
              <a:spcBef>
                <a:spcPts val="1800"/>
              </a:spcBef>
              <a:spcAft>
                <a:spcPts val="800"/>
              </a:spcAft>
              <a:buNone/>
            </a:pPr>
            <a:endParaRPr lang="fr-FR" sz="1800" kern="100" dirty="0">
              <a:effectLst/>
              <a:highlight>
                <a:srgbClr val="D9D9D9"/>
              </a:highlight>
              <a:latin typeface="Aptos" panose="020B0004020202020204" pitchFamily="34" charset="0"/>
              <a:ea typeface="Aptos" panose="020B0004020202020204" pitchFamily="34" charset="0"/>
              <a:cs typeface="Times New Roman" panose="02020603050405020304" pitchFamily="18" charset="0"/>
            </a:endParaRPr>
          </a:p>
          <a:p>
            <a:pPr marL="68580" indent="0" algn="just">
              <a:spcBef>
                <a:spcPts val="1800"/>
              </a:spcBef>
              <a:spcAft>
                <a:spcPts val="800"/>
              </a:spcAft>
              <a:buNone/>
            </a:pPr>
            <a:endParaRPr lang="fr-FR" sz="1800" dirty="0">
              <a:latin typeface="Arial" panose="020B0604020202020204" pitchFamily="34" charset="0"/>
            </a:endParaRPr>
          </a:p>
          <a:p>
            <a:pPr marL="68580" indent="0" algn="just">
              <a:lnSpc>
                <a:spcPts val="1425"/>
              </a:lnSpc>
              <a:spcBef>
                <a:spcPts val="1800"/>
              </a:spcBef>
              <a:spcAft>
                <a:spcPts val="800"/>
              </a:spcAft>
              <a:buNone/>
            </a:pPr>
            <a:endParaRPr lang="fr-FR" sz="2000" dirty="0"/>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pic>
        <p:nvPicPr>
          <p:cNvPr id="5" name="Image 4">
            <a:extLst>
              <a:ext uri="{FF2B5EF4-FFF2-40B4-BE49-F238E27FC236}">
                <a16:creationId xmlns:a16="http://schemas.microsoft.com/office/drawing/2014/main" id="{1FB8570F-54D1-660D-0982-24AB1DF8DD79}"/>
              </a:ext>
            </a:extLst>
          </p:cNvPr>
          <p:cNvPicPr>
            <a:picLocks noChangeAspect="1"/>
          </p:cNvPicPr>
          <p:nvPr/>
        </p:nvPicPr>
        <p:blipFill>
          <a:blip r:embed="rId3"/>
          <a:stretch>
            <a:fillRect/>
          </a:stretch>
        </p:blipFill>
        <p:spPr>
          <a:xfrm>
            <a:off x="1742536" y="2214245"/>
            <a:ext cx="7233824" cy="2944352"/>
          </a:xfrm>
          <a:prstGeom prst="rect">
            <a:avLst/>
          </a:prstGeom>
        </p:spPr>
      </p:pic>
    </p:spTree>
    <p:extLst>
      <p:ext uri="{BB962C8B-B14F-4D97-AF65-F5344CB8AC3E}">
        <p14:creationId xmlns:p14="http://schemas.microsoft.com/office/powerpoint/2010/main" val="282086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1819" y="1699403"/>
            <a:ext cx="10136038" cy="600655"/>
          </a:xfrm>
        </p:spPr>
        <p:txBody>
          <a:bodyPr rtlCol="0">
            <a:noAutofit/>
          </a:bodyPr>
          <a:lstStyle/>
          <a:p>
            <a:pPr rtl="0"/>
            <a:r>
              <a:rPr lang="fr-FR" sz="2500" i="1" dirty="0"/>
              <a:t>6- Développement des </a:t>
            </a:r>
            <a:r>
              <a:rPr lang="fr-FR" sz="2500" i="1" dirty="0" err="1"/>
              <a:t>routers</a:t>
            </a:r>
            <a:r>
              <a:rPr lang="fr-FR" sz="2500" i="1" dirty="0"/>
              <a:t> et </a:t>
            </a:r>
            <a:r>
              <a:rPr lang="fr-FR" sz="2500" i="1" dirty="0" err="1"/>
              <a:t>controllers</a:t>
            </a:r>
            <a:r>
              <a:rPr lang="fr-FR" sz="2500" i="1" dirty="0"/>
              <a:t> de l’application </a:t>
            </a:r>
          </a:p>
        </p:txBody>
      </p:sp>
      <p:sp>
        <p:nvSpPr>
          <p:cNvPr id="3" name="Espace réservé du contenu 2"/>
          <p:cNvSpPr>
            <a:spLocks noGrp="1"/>
          </p:cNvSpPr>
          <p:nvPr>
            <p:ph idx="1"/>
          </p:nvPr>
        </p:nvSpPr>
        <p:spPr>
          <a:xfrm>
            <a:off x="1391323" y="2398143"/>
            <a:ext cx="8986254" cy="3434486"/>
          </a:xfrm>
        </p:spPr>
        <p:txBody>
          <a:bodyPr rtlCol="0">
            <a:normAutofit/>
          </a:bodyPr>
          <a:lstStyle/>
          <a:p>
            <a:pPr marL="68580" indent="0" algn="just">
              <a:lnSpc>
                <a:spcPct val="110000"/>
              </a:lnSpc>
              <a:spcAft>
                <a:spcPts val="800"/>
              </a:spcAft>
              <a:buNone/>
            </a:pPr>
            <a:r>
              <a:rPr lang="fr-FR" sz="1800" dirty="0">
                <a:effectLst/>
                <a:latin typeface="Arial" panose="020B0604020202020204" pitchFamily="34" charset="0"/>
                <a:ea typeface="Aptos" panose="020B0004020202020204" pitchFamily="34" charset="0"/>
              </a:rPr>
              <a:t>Symfony nous met à disposition un Bundle &lt;&lt; </a:t>
            </a:r>
            <a:r>
              <a:rPr lang="fr-FR" sz="1800" b="1" dirty="0" err="1">
                <a:effectLst/>
                <a:latin typeface="Arial" panose="020B0604020202020204" pitchFamily="34" charset="0"/>
                <a:ea typeface="Aptos" panose="020B0004020202020204" pitchFamily="34" charset="0"/>
              </a:rPr>
              <a:t>make</a:t>
            </a:r>
            <a:r>
              <a:rPr lang="fr-FR" sz="1800" dirty="0">
                <a:effectLst/>
                <a:latin typeface="Arial" panose="020B0604020202020204" pitchFamily="34" charset="0"/>
                <a:ea typeface="Aptos" panose="020B0004020202020204" pitchFamily="34" charset="0"/>
              </a:rPr>
              <a:t> &gt;&gt; et ce dernier m’a aidé à générer tous mes classes par exemple sur l’entité « User » :</a:t>
            </a:r>
          </a:p>
          <a:p>
            <a:pPr algn="just">
              <a:spcBef>
                <a:spcPts val="600"/>
              </a:spcBef>
              <a:spcAft>
                <a:spcPts val="600"/>
              </a:spcAft>
              <a:buFontTx/>
              <a:buChar char="-"/>
            </a:pPr>
            <a:r>
              <a:rPr lang="fr-FR" sz="1800" kern="100" dirty="0">
                <a:solidFill>
                  <a:srgbClr val="000000"/>
                </a:solidFill>
                <a:highlight>
                  <a:srgbClr val="D9D9D9"/>
                </a:highlight>
                <a:latin typeface="Arial" panose="020B0604020202020204" pitchFamily="34" charset="0"/>
                <a:cs typeface="Times New Roman" panose="02020603050405020304" pitchFamily="18" charset="0"/>
              </a:rPr>
              <a:t>&gt;&gt;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symfony</a:t>
            </a:r>
            <a:r>
              <a:rPr lang="fr-FR" sz="1800" kern="100" dirty="0">
                <a:solidFill>
                  <a:srgbClr val="000000"/>
                </a:solidFill>
                <a:highlight>
                  <a:srgbClr val="D9D9D9"/>
                </a:highlight>
                <a:latin typeface="Arial" panose="020B0604020202020204" pitchFamily="34" charset="0"/>
                <a:cs typeface="Times New Roman" panose="02020603050405020304" pitchFamily="18" charset="0"/>
              </a:rPr>
              <a:t> console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make:controller</a:t>
            </a:r>
            <a:r>
              <a:rPr lang="fr-FR" sz="1800" kern="100" dirty="0">
                <a:solidFill>
                  <a:srgbClr val="000000"/>
                </a:solidFill>
                <a:highlight>
                  <a:srgbClr val="D9D9D9"/>
                </a:highlight>
                <a:latin typeface="Arial" panose="020B0604020202020204" pitchFamily="34" charset="0"/>
                <a:cs typeface="Times New Roman" panose="02020603050405020304" pitchFamily="18" charset="0"/>
              </a:rPr>
              <a:t>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UserController</a:t>
            </a:r>
            <a:endParaRPr lang="fr-FR" sz="1800" kern="100" dirty="0">
              <a:solidFill>
                <a:srgbClr val="000000"/>
              </a:solidFill>
              <a:highlight>
                <a:srgbClr val="D9D9D9"/>
              </a:highlight>
              <a:latin typeface="Arial" panose="020B0604020202020204" pitchFamily="34" charset="0"/>
              <a:cs typeface="Times New Roman" panose="02020603050405020304" pitchFamily="18" charset="0"/>
            </a:endParaRPr>
          </a:p>
          <a:p>
            <a:pPr marL="68580" indent="0" algn="just">
              <a:lnSpc>
                <a:spcPct val="115000"/>
              </a:lnSpc>
              <a:spcAft>
                <a:spcPts val="800"/>
              </a:spcAft>
              <a:buNone/>
            </a:pPr>
            <a:r>
              <a:rPr lang="fr-FR" sz="1800" dirty="0">
                <a:effectLst/>
                <a:latin typeface="Arial" panose="020B0604020202020204" pitchFamily="34" charset="0"/>
                <a:ea typeface="Aptos" panose="020B0004020202020204" pitchFamily="34" charset="0"/>
              </a:rPr>
              <a:t>Une fois tous les contrôleurs en place, j’ai créé une interface d’administration de ma base de données avec le bundle « </a:t>
            </a:r>
            <a:r>
              <a:rPr lang="fr-FR" sz="1800" b="1" dirty="0" err="1">
                <a:effectLst/>
                <a:latin typeface="Arial" panose="020B0604020202020204" pitchFamily="34" charset="0"/>
                <a:ea typeface="Aptos" panose="020B0004020202020204" pitchFamily="34" charset="0"/>
              </a:rPr>
              <a:t>easyAdmin</a:t>
            </a:r>
            <a:r>
              <a:rPr lang="fr-FR" sz="1800" dirty="0">
                <a:effectLst/>
                <a:latin typeface="Arial" panose="020B0604020202020204" pitchFamily="34" charset="0"/>
                <a:ea typeface="Aptos" panose="020B0004020202020204" pitchFamily="34" charset="0"/>
              </a:rPr>
              <a:t> » pour créer toutes les dépendances liées à mon projet </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à travers la commande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Bef>
                <a:spcPts val="600"/>
              </a:spcBef>
              <a:spcAft>
                <a:spcPts val="600"/>
              </a:spcAft>
              <a:buFontTx/>
              <a:buChar char="-"/>
            </a:pPr>
            <a:r>
              <a:rPr lang="en-US" sz="1800" kern="100" dirty="0">
                <a:solidFill>
                  <a:srgbClr val="000000"/>
                </a:solidFill>
                <a:highlight>
                  <a:srgbClr val="D9D9D9"/>
                </a:highlight>
                <a:latin typeface="Arial" panose="020B0604020202020204" pitchFamily="34" charset="0"/>
                <a:cs typeface="Times New Roman" panose="02020603050405020304" pitchFamily="18" charset="0"/>
              </a:rPr>
              <a:t>&gt;&gt; </a:t>
            </a:r>
            <a:r>
              <a:rPr lang="en-US" sz="1800" kern="100" dirty="0" err="1">
                <a:solidFill>
                  <a:srgbClr val="000000"/>
                </a:solidFill>
                <a:highlight>
                  <a:srgbClr val="D9D9D9"/>
                </a:highlight>
                <a:latin typeface="Arial" panose="020B0604020202020204" pitchFamily="34" charset="0"/>
                <a:cs typeface="Times New Roman" panose="02020603050405020304" pitchFamily="18" charset="0"/>
              </a:rPr>
              <a:t>symfony</a:t>
            </a:r>
            <a:r>
              <a:rPr lang="en-US" sz="1800" kern="100" dirty="0">
                <a:solidFill>
                  <a:srgbClr val="000000"/>
                </a:solidFill>
                <a:highlight>
                  <a:srgbClr val="D9D9D9"/>
                </a:highlight>
                <a:latin typeface="Arial" panose="020B0604020202020204" pitchFamily="34" charset="0"/>
                <a:cs typeface="Times New Roman" panose="02020603050405020304" pitchFamily="18" charset="0"/>
              </a:rPr>
              <a:t> composer req "</a:t>
            </a:r>
            <a:r>
              <a:rPr lang="en-US" sz="1800" kern="100" dirty="0" err="1">
                <a:solidFill>
                  <a:srgbClr val="000000"/>
                </a:solidFill>
                <a:highlight>
                  <a:srgbClr val="D9D9D9"/>
                </a:highlight>
                <a:latin typeface="Arial" panose="020B0604020202020204" pitchFamily="34" charset="0"/>
                <a:cs typeface="Times New Roman" panose="02020603050405020304" pitchFamily="18" charset="0"/>
              </a:rPr>
              <a:t>easycorp</a:t>
            </a:r>
            <a:r>
              <a:rPr lang="en-US" sz="1800" kern="100" dirty="0">
                <a:solidFill>
                  <a:srgbClr val="000000"/>
                </a:solidFill>
                <a:highlight>
                  <a:srgbClr val="D9D9D9"/>
                </a:highlight>
                <a:latin typeface="Arial" panose="020B0604020202020204" pitchFamily="34" charset="0"/>
                <a:cs typeface="Times New Roman" panose="02020603050405020304" pitchFamily="18" charset="0"/>
              </a:rPr>
              <a:t>/easyadmin-bundle:4.x-dev"</a:t>
            </a:r>
            <a:endParaRPr lang="fr-FR" sz="1800" kern="100" dirty="0">
              <a:solidFill>
                <a:srgbClr val="000000"/>
              </a:solidFill>
              <a:highlight>
                <a:srgbClr val="D9D9D9"/>
              </a:highlight>
              <a:latin typeface="Arial" panose="020B0604020202020204" pitchFamily="34" charset="0"/>
              <a:cs typeface="Times New Roman" panose="02020603050405020304" pitchFamily="18" charset="0"/>
            </a:endParaRPr>
          </a:p>
          <a:p>
            <a:pPr marL="68580" indent="0" algn="just">
              <a:spcBef>
                <a:spcPts val="1800"/>
              </a:spcBef>
              <a:spcAft>
                <a:spcPts val="800"/>
              </a:spcAft>
              <a:buNone/>
            </a:pPr>
            <a:endParaRPr lang="fr-FR" sz="1800" dirty="0">
              <a:latin typeface="Arial" panose="020B0604020202020204" pitchFamily="34" charset="0"/>
            </a:endParaRPr>
          </a:p>
          <a:p>
            <a:pPr marL="68580" indent="0" algn="just">
              <a:lnSpc>
                <a:spcPts val="1425"/>
              </a:lnSpc>
              <a:spcBef>
                <a:spcPts val="1800"/>
              </a:spcBef>
              <a:spcAft>
                <a:spcPts val="800"/>
              </a:spcAft>
              <a:buNone/>
            </a:pPr>
            <a:endParaRPr lang="fr-FR" sz="2000" dirty="0"/>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spTree>
    <p:extLst>
      <p:ext uri="{BB962C8B-B14F-4D97-AF65-F5344CB8AC3E}">
        <p14:creationId xmlns:p14="http://schemas.microsoft.com/office/powerpoint/2010/main" val="193514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B54547-22E3-4DA4-B0F4-727EDFBDA4B8}" type="slidenum">
              <a:rPr lang="en-US"/>
              <a:pPr/>
              <a:t>2</a:t>
            </a:fld>
            <a:endParaRPr lang="en-US"/>
          </a:p>
        </p:txBody>
      </p:sp>
      <p:sp>
        <p:nvSpPr>
          <p:cNvPr id="6150" name="Rectangle 6"/>
          <p:cNvSpPr>
            <a:spLocks noGrp="1" noChangeArrowheads="1"/>
          </p:cNvSpPr>
          <p:nvPr>
            <p:ph type="title"/>
          </p:nvPr>
        </p:nvSpPr>
        <p:spPr>
          <a:xfrm>
            <a:off x="1391323" y="1025371"/>
            <a:ext cx="9366325" cy="833570"/>
          </a:xfrm>
        </p:spPr>
        <p:txBody>
          <a:bodyPr/>
          <a:lstStyle/>
          <a:p>
            <a:pPr algn="ctr"/>
            <a:r>
              <a:rPr lang="en-US" b="1" dirty="0" err="1"/>
              <a:t>Sommaire</a:t>
            </a:r>
            <a:endParaRPr lang="en-US" b="1" dirty="0"/>
          </a:p>
        </p:txBody>
      </p:sp>
      <p:sp>
        <p:nvSpPr>
          <p:cNvPr id="6151" name="Rectangle 7"/>
          <p:cNvSpPr>
            <a:spLocks noGrp="1" noChangeArrowheads="1"/>
          </p:cNvSpPr>
          <p:nvPr>
            <p:ph type="body" idx="1"/>
          </p:nvPr>
        </p:nvSpPr>
        <p:spPr>
          <a:xfrm>
            <a:off x="1268083" y="1923692"/>
            <a:ext cx="9652959" cy="3908938"/>
          </a:xfrm>
        </p:spPr>
        <p:txBody>
          <a:bodyPr>
            <a:normAutofit lnSpcReduction="10000"/>
          </a:bodyPr>
          <a:lstStyle/>
          <a:p>
            <a:r>
              <a:rPr lang="fr-FR" dirty="0"/>
              <a:t>Qui suis- je ?</a:t>
            </a:r>
          </a:p>
          <a:p>
            <a:r>
              <a:rPr lang="fr-FR" dirty="0"/>
              <a:t>Qui est le client ?</a:t>
            </a:r>
          </a:p>
          <a:p>
            <a:r>
              <a:rPr lang="fr-FR" dirty="0"/>
              <a:t>Quelles compétences je cible par la réalisation de ce projet ?</a:t>
            </a:r>
          </a:p>
          <a:p>
            <a:r>
              <a:rPr lang="fr-FR" dirty="0"/>
              <a:t>Vue d’ensemble du projet</a:t>
            </a:r>
          </a:p>
          <a:p>
            <a:r>
              <a:rPr lang="fr-FR" dirty="0"/>
              <a:t>Résumé des tâches accomplies</a:t>
            </a:r>
          </a:p>
          <a:p>
            <a:r>
              <a:rPr lang="fr-FR" dirty="0"/>
              <a:t>Points d’attention et fonctionnalités significatives</a:t>
            </a:r>
          </a:p>
          <a:p>
            <a:r>
              <a:rPr lang="fr-FR" dirty="0"/>
              <a:t>Revues d’acceptation</a:t>
            </a:r>
          </a:p>
          <a:p>
            <a:r>
              <a:rPr lang="fr-FR" dirty="0"/>
              <a:t>Étapes suivantes</a:t>
            </a:r>
          </a:p>
          <a:p>
            <a:r>
              <a:rPr lang="fr-FR" dirty="0"/>
              <a:t>Conclusion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51">
                                            <p:txEl>
                                              <p:pRg st="0" end="0"/>
                                            </p:txEl>
                                          </p:spTgt>
                                        </p:tgtEl>
                                        <p:attrNameLst>
                                          <p:attrName>style.visibility</p:attrName>
                                        </p:attrNameLst>
                                      </p:cBhvr>
                                      <p:to>
                                        <p:strVal val="visible"/>
                                      </p:to>
                                    </p:set>
                                    <p:animEffect transition="in" filter="fade">
                                      <p:cBhvr>
                                        <p:cTn id="7" dur="2000"/>
                                        <p:tgtEl>
                                          <p:spTgt spid="6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51">
                                            <p:txEl>
                                              <p:pRg st="1" end="1"/>
                                            </p:txEl>
                                          </p:spTgt>
                                        </p:tgtEl>
                                        <p:attrNameLst>
                                          <p:attrName>style.visibility</p:attrName>
                                        </p:attrNameLst>
                                      </p:cBhvr>
                                      <p:to>
                                        <p:strVal val="visible"/>
                                      </p:to>
                                    </p:set>
                                    <p:animEffect transition="in" filter="fade">
                                      <p:cBhvr>
                                        <p:cTn id="12" dur="2000"/>
                                        <p:tgtEl>
                                          <p:spTgt spid="6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51">
                                            <p:txEl>
                                              <p:pRg st="2" end="2"/>
                                            </p:txEl>
                                          </p:spTgt>
                                        </p:tgtEl>
                                        <p:attrNameLst>
                                          <p:attrName>style.visibility</p:attrName>
                                        </p:attrNameLst>
                                      </p:cBhvr>
                                      <p:to>
                                        <p:strVal val="visible"/>
                                      </p:to>
                                    </p:set>
                                    <p:animEffect transition="in" filter="fade">
                                      <p:cBhvr>
                                        <p:cTn id="17" dur="2000"/>
                                        <p:tgtEl>
                                          <p:spTgt spid="6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51">
                                            <p:txEl>
                                              <p:pRg st="3" end="3"/>
                                            </p:txEl>
                                          </p:spTgt>
                                        </p:tgtEl>
                                        <p:attrNameLst>
                                          <p:attrName>style.visibility</p:attrName>
                                        </p:attrNameLst>
                                      </p:cBhvr>
                                      <p:to>
                                        <p:strVal val="visible"/>
                                      </p:to>
                                    </p:set>
                                    <p:animEffect transition="in" filter="fade">
                                      <p:cBhvr>
                                        <p:cTn id="22" dur="2000"/>
                                        <p:tgtEl>
                                          <p:spTgt spid="61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51">
                                            <p:txEl>
                                              <p:pRg st="4" end="4"/>
                                            </p:txEl>
                                          </p:spTgt>
                                        </p:tgtEl>
                                        <p:attrNameLst>
                                          <p:attrName>style.visibility</p:attrName>
                                        </p:attrNameLst>
                                      </p:cBhvr>
                                      <p:to>
                                        <p:strVal val="visible"/>
                                      </p:to>
                                    </p:set>
                                    <p:animEffect transition="in" filter="fade">
                                      <p:cBhvr>
                                        <p:cTn id="27" dur="2000"/>
                                        <p:tgtEl>
                                          <p:spTgt spid="61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51">
                                            <p:txEl>
                                              <p:pRg st="5" end="5"/>
                                            </p:txEl>
                                          </p:spTgt>
                                        </p:tgtEl>
                                        <p:attrNameLst>
                                          <p:attrName>style.visibility</p:attrName>
                                        </p:attrNameLst>
                                      </p:cBhvr>
                                      <p:to>
                                        <p:strVal val="visible"/>
                                      </p:to>
                                    </p:set>
                                    <p:animEffect transition="in" filter="fade">
                                      <p:cBhvr>
                                        <p:cTn id="32" dur="2000"/>
                                        <p:tgtEl>
                                          <p:spTgt spid="61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51">
                                            <p:txEl>
                                              <p:pRg st="6" end="6"/>
                                            </p:txEl>
                                          </p:spTgt>
                                        </p:tgtEl>
                                        <p:attrNameLst>
                                          <p:attrName>style.visibility</p:attrName>
                                        </p:attrNameLst>
                                      </p:cBhvr>
                                      <p:to>
                                        <p:strVal val="visible"/>
                                      </p:to>
                                    </p:set>
                                    <p:animEffect transition="in" filter="fade">
                                      <p:cBhvr>
                                        <p:cTn id="37" dur="2000"/>
                                        <p:tgtEl>
                                          <p:spTgt spid="61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151">
                                            <p:txEl>
                                              <p:pRg st="7" end="7"/>
                                            </p:txEl>
                                          </p:spTgt>
                                        </p:tgtEl>
                                        <p:attrNameLst>
                                          <p:attrName>style.visibility</p:attrName>
                                        </p:attrNameLst>
                                      </p:cBhvr>
                                      <p:to>
                                        <p:strVal val="visible"/>
                                      </p:to>
                                    </p:set>
                                    <p:animEffect transition="in" filter="fade">
                                      <p:cBhvr>
                                        <p:cTn id="42" dur="2000"/>
                                        <p:tgtEl>
                                          <p:spTgt spid="61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151">
                                            <p:txEl>
                                              <p:pRg st="8" end="8"/>
                                            </p:txEl>
                                          </p:spTgt>
                                        </p:tgtEl>
                                        <p:attrNameLst>
                                          <p:attrName>style.visibility</p:attrName>
                                        </p:attrNameLst>
                                      </p:cBhvr>
                                      <p:to>
                                        <p:strVal val="visible"/>
                                      </p:to>
                                    </p:set>
                                    <p:animEffect transition="in" filter="fade">
                                      <p:cBhvr>
                                        <p:cTn id="47" dur="2000"/>
                                        <p:tgtEl>
                                          <p:spTgt spid="61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1819" y="1699403"/>
            <a:ext cx="10136038" cy="600655"/>
          </a:xfrm>
        </p:spPr>
        <p:txBody>
          <a:bodyPr rtlCol="0">
            <a:noAutofit/>
          </a:bodyPr>
          <a:lstStyle/>
          <a:p>
            <a:pPr rtl="0"/>
            <a:r>
              <a:rPr lang="fr-FR" sz="2500" i="1" dirty="0"/>
              <a:t>7- Développement du Dashboard  </a:t>
            </a:r>
          </a:p>
        </p:txBody>
      </p:sp>
      <p:sp>
        <p:nvSpPr>
          <p:cNvPr id="3" name="Espace réservé du contenu 2"/>
          <p:cNvSpPr>
            <a:spLocks noGrp="1"/>
          </p:cNvSpPr>
          <p:nvPr>
            <p:ph idx="1"/>
          </p:nvPr>
        </p:nvSpPr>
        <p:spPr>
          <a:xfrm>
            <a:off x="1391323" y="2398143"/>
            <a:ext cx="8986254" cy="3434486"/>
          </a:xfrm>
        </p:spPr>
        <p:txBody>
          <a:bodyPr rtlCol="0">
            <a:normAutofit/>
          </a:bodyPr>
          <a:lstStyle/>
          <a:p>
            <a:pPr marL="68580" indent="0" algn="just">
              <a:lnSpc>
                <a:spcPct val="110000"/>
              </a:lnSpc>
              <a:spcAft>
                <a:spcPts val="800"/>
              </a:spcAft>
              <a:buNone/>
            </a:pPr>
            <a:r>
              <a:rPr lang="fr-FR" sz="1800" dirty="0">
                <a:effectLst/>
                <a:latin typeface="Arial" panose="020B0604020202020204" pitchFamily="34" charset="0"/>
                <a:ea typeface="Aptos" panose="020B0004020202020204" pitchFamily="34" charset="0"/>
              </a:rPr>
              <a:t>La génération proprement dite du «</a:t>
            </a:r>
            <a:r>
              <a:rPr lang="fr-FR" sz="1800" b="1" dirty="0">
                <a:effectLst/>
                <a:latin typeface="Arial" panose="020B0604020202020204" pitchFamily="34" charset="0"/>
                <a:ea typeface="Aptos" panose="020B0004020202020204" pitchFamily="34" charset="0"/>
              </a:rPr>
              <a:t> </a:t>
            </a:r>
            <a:r>
              <a:rPr lang="fr-FR" sz="1800" b="1" dirty="0" err="1">
                <a:effectLst/>
                <a:latin typeface="Arial" panose="020B0604020202020204" pitchFamily="34" charset="0"/>
                <a:ea typeface="Aptos" panose="020B0004020202020204" pitchFamily="34" charset="0"/>
              </a:rPr>
              <a:t>Dasboard</a:t>
            </a:r>
            <a:r>
              <a:rPr lang="fr-FR" sz="1800" b="1" dirty="0">
                <a:effectLst/>
                <a:latin typeface="Arial" panose="020B0604020202020204" pitchFamily="34" charset="0"/>
                <a:ea typeface="Aptos" panose="020B0004020202020204" pitchFamily="34" charset="0"/>
              </a:rPr>
              <a:t> </a:t>
            </a:r>
            <a:r>
              <a:rPr lang="fr-FR" sz="1800" dirty="0">
                <a:effectLst/>
                <a:latin typeface="Arial" panose="020B0604020202020204" pitchFamily="34" charset="0"/>
                <a:ea typeface="Aptos" panose="020B0004020202020204" pitchFamily="34" charset="0"/>
              </a:rPr>
              <a:t>» s’effectué par le biais de la commande :</a:t>
            </a:r>
          </a:p>
          <a:p>
            <a:pPr algn="just">
              <a:lnSpc>
                <a:spcPct val="115000"/>
              </a:lnSpc>
              <a:spcBef>
                <a:spcPts val="600"/>
              </a:spcBef>
              <a:spcAft>
                <a:spcPts val="600"/>
              </a:spcAft>
              <a:buFontTx/>
              <a:buChar char="-"/>
            </a:pPr>
            <a:r>
              <a:rPr lang="fr-FR" sz="1800" kern="100" dirty="0">
                <a:solidFill>
                  <a:srgbClr val="000000"/>
                </a:solidFill>
                <a:highlight>
                  <a:srgbClr val="D9D9D9"/>
                </a:highlight>
                <a:latin typeface="Arial" panose="020B0604020202020204" pitchFamily="34" charset="0"/>
                <a:cs typeface="Times New Roman" panose="02020603050405020304" pitchFamily="18" charset="0"/>
              </a:rPr>
              <a:t>&gt;&gt;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symfony</a:t>
            </a:r>
            <a:r>
              <a:rPr lang="fr-FR" sz="1800" kern="100" dirty="0">
                <a:solidFill>
                  <a:srgbClr val="000000"/>
                </a:solidFill>
                <a:highlight>
                  <a:srgbClr val="D9D9D9"/>
                </a:highlight>
                <a:latin typeface="Arial" panose="020B0604020202020204" pitchFamily="34" charset="0"/>
                <a:cs typeface="Times New Roman" panose="02020603050405020304" pitchFamily="18" charset="0"/>
              </a:rPr>
              <a:t> console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make:admin:dashboard</a:t>
            </a:r>
            <a:endParaRPr lang="fr-FR" sz="1800" kern="100" dirty="0">
              <a:solidFill>
                <a:srgbClr val="000000"/>
              </a:solidFill>
              <a:highlight>
                <a:srgbClr val="D9D9D9"/>
              </a:highlight>
              <a:latin typeface="Arial" panose="020B0604020202020204" pitchFamily="34" charset="0"/>
              <a:cs typeface="Times New Roman" panose="02020603050405020304" pitchFamily="18" charset="0"/>
            </a:endParaRPr>
          </a:p>
          <a:p>
            <a:pPr marL="68580" indent="0" algn="just">
              <a:lnSpc>
                <a:spcPct val="110000"/>
              </a:lnSpc>
              <a:spcAft>
                <a:spcPts val="800"/>
              </a:spcAft>
              <a:buNone/>
            </a:pPr>
            <a:r>
              <a:rPr lang="fr-FR" sz="1800" dirty="0">
                <a:latin typeface="Arial" panose="020B0604020202020204" pitchFamily="34" charset="0"/>
              </a:rPr>
              <a:t>Et pour mettre en place les opérations de base de création, lecture, mise à jour et effacement (CRUD) des données de la BDD liées aux entités, la commande suivante est nécessaire :</a:t>
            </a:r>
          </a:p>
          <a:p>
            <a:pPr algn="just">
              <a:lnSpc>
                <a:spcPct val="115000"/>
              </a:lnSpc>
              <a:spcBef>
                <a:spcPts val="600"/>
              </a:spcBef>
              <a:spcAft>
                <a:spcPts val="600"/>
              </a:spcAft>
              <a:buFontTx/>
              <a:buChar char="-"/>
            </a:pPr>
            <a:r>
              <a:rPr lang="fr-FR" sz="1800" kern="100" dirty="0">
                <a:solidFill>
                  <a:srgbClr val="000000"/>
                </a:solidFill>
                <a:highlight>
                  <a:srgbClr val="D9D9D9"/>
                </a:highlight>
                <a:latin typeface="Arial" panose="020B0604020202020204" pitchFamily="34" charset="0"/>
                <a:cs typeface="Times New Roman" panose="02020603050405020304" pitchFamily="18" charset="0"/>
              </a:rPr>
              <a:t>&gt;&gt;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symfony</a:t>
            </a:r>
            <a:r>
              <a:rPr lang="fr-FR" sz="1800" kern="100" dirty="0">
                <a:solidFill>
                  <a:srgbClr val="000000"/>
                </a:solidFill>
                <a:highlight>
                  <a:srgbClr val="D9D9D9"/>
                </a:highlight>
                <a:latin typeface="Arial" panose="020B0604020202020204" pitchFamily="34" charset="0"/>
                <a:cs typeface="Times New Roman" panose="02020603050405020304" pitchFamily="18" charset="0"/>
              </a:rPr>
              <a:t> console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make:admin:crud</a:t>
            </a:r>
            <a:endParaRPr lang="fr-FR" sz="1800" kern="100" dirty="0">
              <a:solidFill>
                <a:srgbClr val="000000"/>
              </a:solidFill>
              <a:highlight>
                <a:srgbClr val="D9D9D9"/>
              </a:highlight>
              <a:latin typeface="Arial" panose="020B0604020202020204" pitchFamily="34" charset="0"/>
              <a:cs typeface="Times New Roman" panose="02020603050405020304" pitchFamily="18" charset="0"/>
            </a:endParaRPr>
          </a:p>
          <a:p>
            <a:pPr marL="68580" indent="0" algn="just">
              <a:spcBef>
                <a:spcPts val="1800"/>
              </a:spcBef>
              <a:spcAft>
                <a:spcPts val="800"/>
              </a:spcAft>
              <a:buNone/>
            </a:pPr>
            <a:endParaRPr lang="fr-FR" sz="1800" dirty="0">
              <a:latin typeface="Arial" panose="020B0604020202020204" pitchFamily="34" charset="0"/>
            </a:endParaRPr>
          </a:p>
          <a:p>
            <a:pPr marL="68580" indent="0" algn="just">
              <a:lnSpc>
                <a:spcPts val="1425"/>
              </a:lnSpc>
              <a:spcBef>
                <a:spcPts val="1800"/>
              </a:spcBef>
              <a:spcAft>
                <a:spcPts val="800"/>
              </a:spcAft>
              <a:buNone/>
            </a:pPr>
            <a:endParaRPr lang="fr-FR" sz="2000" dirty="0"/>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spTree>
    <p:extLst>
      <p:ext uri="{BB962C8B-B14F-4D97-AF65-F5344CB8AC3E}">
        <p14:creationId xmlns:p14="http://schemas.microsoft.com/office/powerpoint/2010/main" val="3648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1819" y="1699403"/>
            <a:ext cx="10136038" cy="600655"/>
          </a:xfrm>
        </p:spPr>
        <p:txBody>
          <a:bodyPr rtlCol="0">
            <a:noAutofit/>
          </a:bodyPr>
          <a:lstStyle/>
          <a:p>
            <a:pPr rtl="0"/>
            <a:r>
              <a:rPr lang="fr-FR" sz="2500" i="1" dirty="0"/>
              <a:t>7- Développement du Dashboard  </a:t>
            </a:r>
          </a:p>
        </p:txBody>
      </p:sp>
      <p:sp>
        <p:nvSpPr>
          <p:cNvPr id="3" name="Espace réservé du contenu 2"/>
          <p:cNvSpPr>
            <a:spLocks noGrp="1"/>
          </p:cNvSpPr>
          <p:nvPr>
            <p:ph idx="1"/>
          </p:nvPr>
        </p:nvSpPr>
        <p:spPr>
          <a:xfrm>
            <a:off x="1391323" y="5231972"/>
            <a:ext cx="8986254" cy="452835"/>
          </a:xfrm>
        </p:spPr>
        <p:txBody>
          <a:bodyPr rtlCol="0">
            <a:normAutofit fontScale="92500" lnSpcReduction="10000"/>
          </a:bodyPr>
          <a:lstStyle/>
          <a:p>
            <a:pPr marL="68580" indent="0" algn="just">
              <a:lnSpc>
                <a:spcPct val="110000"/>
              </a:lnSpc>
              <a:spcAft>
                <a:spcPts val="800"/>
              </a:spcAft>
              <a:buNone/>
            </a:pPr>
            <a:r>
              <a:rPr lang="fr-FR" sz="1800" dirty="0">
                <a:effectLst/>
                <a:latin typeface="Arial" panose="020B0604020202020204" pitchFamily="34" charset="0"/>
                <a:ea typeface="Aptos" panose="020B0004020202020204" pitchFamily="34" charset="0"/>
              </a:rPr>
              <a:t>Image initiale du «</a:t>
            </a:r>
            <a:r>
              <a:rPr lang="fr-FR" sz="1800" b="1" dirty="0">
                <a:effectLst/>
                <a:latin typeface="Arial" panose="020B0604020202020204" pitchFamily="34" charset="0"/>
                <a:ea typeface="Aptos" panose="020B0004020202020204" pitchFamily="34" charset="0"/>
              </a:rPr>
              <a:t> </a:t>
            </a:r>
            <a:r>
              <a:rPr lang="fr-FR" sz="1800" b="1" dirty="0" err="1">
                <a:effectLst/>
                <a:latin typeface="Arial" panose="020B0604020202020204" pitchFamily="34" charset="0"/>
                <a:ea typeface="Aptos" panose="020B0004020202020204" pitchFamily="34" charset="0"/>
              </a:rPr>
              <a:t>Dasboard</a:t>
            </a:r>
            <a:r>
              <a:rPr lang="fr-FR" sz="1800" b="1" dirty="0">
                <a:effectLst/>
                <a:latin typeface="Arial" panose="020B0604020202020204" pitchFamily="34" charset="0"/>
                <a:ea typeface="Aptos" panose="020B0004020202020204" pitchFamily="34" charset="0"/>
              </a:rPr>
              <a:t> </a:t>
            </a:r>
            <a:r>
              <a:rPr lang="fr-FR" sz="1800" dirty="0">
                <a:effectLst/>
                <a:latin typeface="Arial" panose="020B0604020202020204" pitchFamily="34" charset="0"/>
                <a:ea typeface="Aptos" panose="020B0004020202020204" pitchFamily="34" charset="0"/>
              </a:rPr>
              <a:t>»  </a:t>
            </a:r>
            <a:endParaRPr lang="fr-FR" sz="1800" dirty="0">
              <a:latin typeface="Arial" panose="020B0604020202020204" pitchFamily="34" charset="0"/>
            </a:endParaRPr>
          </a:p>
          <a:p>
            <a:pPr marL="68580" indent="0" algn="just">
              <a:lnSpc>
                <a:spcPts val="1425"/>
              </a:lnSpc>
              <a:spcBef>
                <a:spcPts val="1800"/>
              </a:spcBef>
              <a:spcAft>
                <a:spcPts val="800"/>
              </a:spcAft>
              <a:buNone/>
            </a:pPr>
            <a:endParaRPr lang="fr-FR" sz="2000" dirty="0"/>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pic>
        <p:nvPicPr>
          <p:cNvPr id="5" name="Image 4">
            <a:extLst>
              <a:ext uri="{FF2B5EF4-FFF2-40B4-BE49-F238E27FC236}">
                <a16:creationId xmlns:a16="http://schemas.microsoft.com/office/drawing/2014/main" id="{5FD109F6-5426-6D14-7639-6ECA989D9C2D}"/>
              </a:ext>
            </a:extLst>
          </p:cNvPr>
          <p:cNvPicPr>
            <a:picLocks noChangeAspect="1"/>
          </p:cNvPicPr>
          <p:nvPr/>
        </p:nvPicPr>
        <p:blipFill>
          <a:blip r:embed="rId3"/>
          <a:stretch>
            <a:fillRect/>
          </a:stretch>
        </p:blipFill>
        <p:spPr>
          <a:xfrm>
            <a:off x="1415975" y="2300058"/>
            <a:ext cx="9366325" cy="2858539"/>
          </a:xfrm>
          <a:prstGeom prst="rect">
            <a:avLst/>
          </a:prstGeom>
        </p:spPr>
      </p:pic>
    </p:spTree>
    <p:extLst>
      <p:ext uri="{BB962C8B-B14F-4D97-AF65-F5344CB8AC3E}">
        <p14:creationId xmlns:p14="http://schemas.microsoft.com/office/powerpoint/2010/main" val="27217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1819" y="1699403"/>
            <a:ext cx="10136038" cy="600655"/>
          </a:xfrm>
        </p:spPr>
        <p:txBody>
          <a:bodyPr rtlCol="0">
            <a:noAutofit/>
          </a:bodyPr>
          <a:lstStyle/>
          <a:p>
            <a:pPr rtl="0"/>
            <a:r>
              <a:rPr lang="fr-FR" sz="2500" i="1" dirty="0"/>
              <a:t>8- Gestion des fichiers et sécurisation de l’Administration</a:t>
            </a:r>
          </a:p>
        </p:txBody>
      </p:sp>
      <p:sp>
        <p:nvSpPr>
          <p:cNvPr id="3" name="Espace réservé du contenu 2"/>
          <p:cNvSpPr>
            <a:spLocks noGrp="1"/>
          </p:cNvSpPr>
          <p:nvPr>
            <p:ph idx="1"/>
          </p:nvPr>
        </p:nvSpPr>
        <p:spPr>
          <a:xfrm>
            <a:off x="1391323" y="2398143"/>
            <a:ext cx="8986254" cy="3434486"/>
          </a:xfrm>
        </p:spPr>
        <p:txBody>
          <a:bodyPr rtlCol="0">
            <a:normAutofit fontScale="92500" lnSpcReduction="10000"/>
          </a:bodyPr>
          <a:lstStyle/>
          <a:p>
            <a:pPr marL="68580" indent="0" algn="just">
              <a:lnSpc>
                <a:spcPct val="110000"/>
              </a:lnSpc>
              <a:spcAft>
                <a:spcPts val="800"/>
              </a:spcAft>
              <a:buNone/>
            </a:pPr>
            <a:r>
              <a:rPr lang="fr-FR" sz="1800" dirty="0">
                <a:effectLst/>
                <a:latin typeface="Arial" panose="020B0604020202020204" pitchFamily="34" charset="0"/>
                <a:ea typeface="Aptos" panose="020B0004020202020204" pitchFamily="34" charset="0"/>
              </a:rPr>
              <a:t>Afin de pouvoir uploader les fichiers et les enregistrer dans la base de données, j’ai utilisé un  bundle fourni par la communauté Github ; </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j’ai installé et configuré le bundle « </a:t>
            </a:r>
            <a:r>
              <a:rPr lang="fr-FR" sz="1800" kern="100" dirty="0" err="1">
                <a:effectLst/>
                <a:latin typeface="Arial" panose="020B0604020202020204" pitchFamily="34" charset="0"/>
                <a:ea typeface="Aptos" panose="020B0004020202020204" pitchFamily="34" charset="0"/>
                <a:cs typeface="Times New Roman" panose="02020603050405020304" pitchFamily="18" charset="0"/>
              </a:rPr>
              <a:t>vich</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/uploader-bundle » en utilisant la commande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 indent="0" algn="just">
              <a:lnSpc>
                <a:spcPct val="110000"/>
              </a:lnSpc>
              <a:spcAft>
                <a:spcPts val="800"/>
              </a:spcAft>
              <a:buNone/>
            </a:pPr>
            <a:r>
              <a:rPr lang="fr-FR" sz="1800" dirty="0">
                <a:effectLst/>
                <a:latin typeface="Arial" panose="020B0604020202020204" pitchFamily="34" charset="0"/>
                <a:ea typeface="Aptos" panose="020B0004020202020204" pitchFamily="34" charset="0"/>
              </a:rPr>
              <a:t> </a:t>
            </a:r>
            <a:r>
              <a:rPr lang="fr-FR" sz="1800" kern="100" dirty="0">
                <a:solidFill>
                  <a:srgbClr val="000000"/>
                </a:solidFill>
                <a:highlight>
                  <a:srgbClr val="D9D9D9"/>
                </a:highlight>
                <a:latin typeface="Arial" panose="020B0604020202020204" pitchFamily="34" charset="0"/>
                <a:cs typeface="Times New Roman" panose="02020603050405020304" pitchFamily="18" charset="0"/>
              </a:rPr>
              <a:t>&gt;&gt; composer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require</a:t>
            </a:r>
            <a:r>
              <a:rPr lang="fr-FR" sz="1800" kern="100" dirty="0">
                <a:solidFill>
                  <a:srgbClr val="000000"/>
                </a:solidFill>
                <a:highlight>
                  <a:srgbClr val="D9D9D9"/>
                </a:highlight>
                <a:latin typeface="Arial" panose="020B0604020202020204" pitchFamily="34" charset="0"/>
                <a:cs typeface="Times New Roman" panose="02020603050405020304" pitchFamily="18" charset="0"/>
              </a:rPr>
              <a:t> </a:t>
            </a:r>
            <a:r>
              <a:rPr lang="fr-FR" sz="1800" kern="100" dirty="0" err="1">
                <a:solidFill>
                  <a:srgbClr val="000000"/>
                </a:solidFill>
                <a:highlight>
                  <a:srgbClr val="D9D9D9"/>
                </a:highlight>
                <a:latin typeface="Arial" panose="020B0604020202020204" pitchFamily="34" charset="0"/>
                <a:cs typeface="Times New Roman" panose="02020603050405020304" pitchFamily="18" charset="0"/>
              </a:rPr>
              <a:t>vich</a:t>
            </a:r>
            <a:r>
              <a:rPr lang="fr-FR" sz="1800" kern="100" dirty="0">
                <a:solidFill>
                  <a:srgbClr val="000000"/>
                </a:solidFill>
                <a:highlight>
                  <a:srgbClr val="D9D9D9"/>
                </a:highlight>
                <a:latin typeface="Arial" panose="020B0604020202020204" pitchFamily="34" charset="0"/>
                <a:cs typeface="Times New Roman" panose="02020603050405020304" pitchFamily="18" charset="0"/>
              </a:rPr>
              <a:t>/uploader-bundle</a:t>
            </a:r>
          </a:p>
          <a:p>
            <a:pPr marL="68580" indent="0" algn="just">
              <a:spcBef>
                <a:spcPts val="1800"/>
              </a:spcBef>
              <a:spcAft>
                <a:spcPts val="800"/>
              </a:spcAft>
              <a:buNone/>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Une fois tous les CRUD mis en place, la question de la sécurisation de l’administration a été résolu en mettant en place un accès contrôlé à cette partie de l’application en configurant les paramètres de sécurité avec </a:t>
            </a:r>
            <a:r>
              <a:rPr lang="fr-FR" sz="1800" kern="100" dirty="0">
                <a:latin typeface="Arial" panose="020B0604020202020204" pitchFamily="34" charset="0"/>
                <a:ea typeface="Aptos" panose="020B0004020202020204" pitchFamily="34" charset="0"/>
                <a:cs typeface="Times New Roman" panose="02020603050405020304" pitchFamily="18" charset="0"/>
              </a:rPr>
              <a:t>S</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ymfony </a:t>
            </a:r>
            <a:r>
              <a:rPr lang="fr-FR" sz="1800" kern="100" dirty="0" err="1">
                <a:effectLst/>
                <a:latin typeface="Arial" panose="020B0604020202020204" pitchFamily="34" charset="0"/>
                <a:ea typeface="Aptos" panose="020B0004020202020204" pitchFamily="34" charset="0"/>
                <a:cs typeface="Times New Roman" panose="02020603050405020304" pitchFamily="18" charset="0"/>
              </a:rPr>
              <a:t>security</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 ; en apportant des modifications dans le fichier « </a:t>
            </a:r>
            <a:r>
              <a:rPr lang="fr-FR" sz="1800" kern="100" dirty="0" err="1">
                <a:effectLst/>
                <a:latin typeface="Arial" panose="020B0604020202020204" pitchFamily="34" charset="0"/>
                <a:ea typeface="Aptos" panose="020B0004020202020204" pitchFamily="34" charset="0"/>
                <a:cs typeface="Times New Roman" panose="02020603050405020304" pitchFamily="18" charset="0"/>
              </a:rPr>
              <a:t>security.yaml</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 » en y précisant l’accessibilité par rapport à la notion de Rôles.  Et mis en place une page d’authentification pour accéder à certaines parties/fonctionnalités de l’application sans oublier le </a:t>
            </a:r>
            <a:r>
              <a:rPr lang="fr-FR" sz="1800" kern="100" dirty="0" err="1">
                <a:effectLst/>
                <a:latin typeface="Arial" panose="020B0604020202020204" pitchFamily="34" charset="0"/>
                <a:ea typeface="Aptos" panose="020B0004020202020204" pitchFamily="34" charset="0"/>
                <a:cs typeface="Times New Roman" panose="02020603050405020304" pitchFamily="18" charset="0"/>
              </a:rPr>
              <a:t>hashage</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 de mot de passe avant enregistrement en base de données.</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 indent="0" algn="just">
              <a:spcBef>
                <a:spcPts val="1800"/>
              </a:spcBef>
              <a:spcAft>
                <a:spcPts val="800"/>
              </a:spcAft>
              <a:buNone/>
            </a:pPr>
            <a:endParaRPr lang="fr-FR" sz="1800" dirty="0">
              <a:latin typeface="Arial" panose="020B0604020202020204" pitchFamily="34" charset="0"/>
            </a:endParaRPr>
          </a:p>
          <a:p>
            <a:pPr marL="68580" indent="0" algn="just">
              <a:lnSpc>
                <a:spcPts val="1425"/>
              </a:lnSpc>
              <a:spcBef>
                <a:spcPts val="1800"/>
              </a:spcBef>
              <a:spcAft>
                <a:spcPts val="800"/>
              </a:spcAft>
              <a:buNone/>
            </a:pPr>
            <a:endParaRPr lang="fr-FR" sz="2000" dirty="0"/>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spTree>
    <p:extLst>
      <p:ext uri="{BB962C8B-B14F-4D97-AF65-F5344CB8AC3E}">
        <p14:creationId xmlns:p14="http://schemas.microsoft.com/office/powerpoint/2010/main" val="385152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1819" y="1699403"/>
            <a:ext cx="10136038" cy="600655"/>
          </a:xfrm>
        </p:spPr>
        <p:txBody>
          <a:bodyPr rtlCol="0">
            <a:noAutofit/>
          </a:bodyPr>
          <a:lstStyle/>
          <a:p>
            <a:pPr rtl="0"/>
            <a:r>
              <a:rPr lang="fr-FR" sz="2500" i="1" dirty="0"/>
              <a:t>8- Gestion des fichiers et sécurisation de l’Administration</a:t>
            </a:r>
          </a:p>
        </p:txBody>
      </p:sp>
      <p:sp>
        <p:nvSpPr>
          <p:cNvPr id="3" name="Espace réservé du contenu 2"/>
          <p:cNvSpPr>
            <a:spLocks noGrp="1"/>
          </p:cNvSpPr>
          <p:nvPr>
            <p:ph idx="1"/>
          </p:nvPr>
        </p:nvSpPr>
        <p:spPr>
          <a:xfrm>
            <a:off x="1415975" y="5823735"/>
            <a:ext cx="8986254" cy="405441"/>
          </a:xfrm>
        </p:spPr>
        <p:txBody>
          <a:bodyPr rtlCol="0">
            <a:normAutofit fontScale="85000" lnSpcReduction="20000"/>
          </a:bodyPr>
          <a:lstStyle/>
          <a:p>
            <a:pPr marL="68580" indent="0" algn="just">
              <a:lnSpc>
                <a:spcPct val="110000"/>
              </a:lnSpc>
              <a:spcAft>
                <a:spcPts val="800"/>
              </a:spcAft>
              <a:buNone/>
            </a:pPr>
            <a:r>
              <a:rPr lang="fr-FR" sz="1800" dirty="0">
                <a:effectLst/>
                <a:latin typeface="Arial" panose="020B0604020202020204" pitchFamily="34" charset="0"/>
                <a:ea typeface="Aptos" panose="020B0004020202020204" pitchFamily="34" charset="0"/>
              </a:rPr>
              <a:t>Page d’authentification</a:t>
            </a:r>
            <a:endParaRPr lang="fr-FR" sz="1800" dirty="0">
              <a:latin typeface="Arial" panose="020B0604020202020204" pitchFamily="34" charset="0"/>
            </a:endParaRPr>
          </a:p>
          <a:p>
            <a:pPr marL="68580" indent="0" algn="just">
              <a:lnSpc>
                <a:spcPts val="1425"/>
              </a:lnSpc>
              <a:spcBef>
                <a:spcPts val="1800"/>
              </a:spcBef>
              <a:spcAft>
                <a:spcPts val="800"/>
              </a:spcAft>
              <a:buNone/>
            </a:pPr>
            <a:endParaRPr lang="fr-FR" sz="2000" dirty="0"/>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pic>
        <p:nvPicPr>
          <p:cNvPr id="5" name="Image 4" descr="Une image contenant texte, capture d’écran, logiciel, Icône d’ordinateur&#10;&#10;Description générée automatiquement">
            <a:extLst>
              <a:ext uri="{FF2B5EF4-FFF2-40B4-BE49-F238E27FC236}">
                <a16:creationId xmlns:a16="http://schemas.microsoft.com/office/drawing/2014/main" id="{66F4A20B-1AC1-8D87-3EA8-AD6E98743572}"/>
              </a:ext>
            </a:extLst>
          </p:cNvPr>
          <p:cNvPicPr>
            <a:picLocks noChangeAspect="1"/>
          </p:cNvPicPr>
          <p:nvPr/>
        </p:nvPicPr>
        <p:blipFill>
          <a:blip r:embed="rId3"/>
          <a:stretch>
            <a:fillRect/>
          </a:stretch>
        </p:blipFill>
        <p:spPr>
          <a:xfrm>
            <a:off x="1415975" y="2363637"/>
            <a:ext cx="8892591" cy="3460098"/>
          </a:xfrm>
          <a:prstGeom prst="rect">
            <a:avLst/>
          </a:prstGeom>
        </p:spPr>
      </p:pic>
    </p:spTree>
    <p:extLst>
      <p:ext uri="{BB962C8B-B14F-4D97-AF65-F5344CB8AC3E}">
        <p14:creationId xmlns:p14="http://schemas.microsoft.com/office/powerpoint/2010/main" val="276156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1819" y="1595887"/>
            <a:ext cx="10136038" cy="871268"/>
          </a:xfrm>
        </p:spPr>
        <p:txBody>
          <a:bodyPr rtlCol="0">
            <a:noAutofit/>
          </a:bodyPr>
          <a:lstStyle/>
          <a:p>
            <a:pPr rtl="0"/>
            <a:r>
              <a:rPr lang="fr-FR" sz="2500" i="1" dirty="0"/>
              <a:t>9- Mise en place de l’environnement de développement frontend</a:t>
            </a:r>
          </a:p>
        </p:txBody>
      </p:sp>
      <p:sp>
        <p:nvSpPr>
          <p:cNvPr id="3" name="Espace réservé du contenu 2"/>
          <p:cNvSpPr>
            <a:spLocks noGrp="1"/>
          </p:cNvSpPr>
          <p:nvPr>
            <p:ph idx="1"/>
          </p:nvPr>
        </p:nvSpPr>
        <p:spPr>
          <a:xfrm>
            <a:off x="1391323" y="2751826"/>
            <a:ext cx="8986254" cy="3001993"/>
          </a:xfrm>
        </p:spPr>
        <p:txBody>
          <a:bodyPr rtlCol="0">
            <a:normAutofit fontScale="92500" lnSpcReduction="20000"/>
          </a:bodyPr>
          <a:lstStyle/>
          <a:p>
            <a:pPr marL="68580" indent="0" algn="just">
              <a:lnSpc>
                <a:spcPct val="115000"/>
              </a:lnSpc>
              <a:spcBef>
                <a:spcPts val="1800"/>
              </a:spcBef>
              <a:spcAft>
                <a:spcPts val="800"/>
              </a:spcAft>
              <a:buNone/>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Pour la partie </a:t>
            </a:r>
            <a:r>
              <a:rPr lang="fr-FR" sz="1800" kern="100" dirty="0" err="1">
                <a:effectLst/>
                <a:latin typeface="Arial" panose="020B0604020202020204" pitchFamily="34" charset="0"/>
                <a:ea typeface="Aptos" panose="020B0004020202020204" pitchFamily="34" charset="0"/>
                <a:cs typeface="Times New Roman" panose="02020603050405020304" pitchFamily="18" charset="0"/>
              </a:rPr>
              <a:t>front-end</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 installation de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Calibri" panose="020F0502020204030204" pitchFamily="34" charset="0"/>
              <a:buChar char="-"/>
            </a:pPr>
            <a:r>
              <a:rPr lang="fr-FR" sz="1800" kern="100" dirty="0" err="1">
                <a:effectLst/>
                <a:latin typeface="Arial" panose="020B0604020202020204" pitchFamily="34" charset="0"/>
                <a:ea typeface="Aptos" panose="020B0004020202020204" pitchFamily="34" charset="0"/>
                <a:cs typeface="Times New Roman" panose="02020603050405020304" pitchFamily="18" charset="0"/>
              </a:rPr>
              <a:t>Boostrap</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 version 5.3.3</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Calibri" panose="020F0502020204030204" pitchFamily="34" charset="0"/>
              <a:buChar char="-"/>
            </a:pPr>
            <a:r>
              <a:rPr lang="fr-FR" sz="1800" kern="100" dirty="0" err="1">
                <a:effectLst/>
                <a:latin typeface="Arial" panose="020B0604020202020204" pitchFamily="34" charset="0"/>
                <a:ea typeface="Aptos" panose="020B0004020202020204" pitchFamily="34" charset="0"/>
                <a:cs typeface="Times New Roman" panose="02020603050405020304" pitchFamily="18" charset="0"/>
              </a:rPr>
              <a:t>Sass</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 indent="0">
              <a:lnSpc>
                <a:spcPct val="115000"/>
              </a:lnSpc>
              <a:spcAft>
                <a:spcPts val="800"/>
              </a:spcAft>
              <a:buNone/>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 indent="0">
              <a:lnSpc>
                <a:spcPct val="115000"/>
              </a:lnSpc>
              <a:spcAft>
                <a:spcPts val="800"/>
              </a:spcAft>
              <a:buNone/>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On note comme dossiers Principaux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Calibri" panose="020F0502020204030204" pitchFamily="34" charset="0"/>
              <a:buChar char="-"/>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src/ : Ce dossier contiendra tous les fichiers sources de l'application.</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Calibri" panose="020F0502020204030204" pitchFamily="34" charset="0"/>
              <a:buChar char="-"/>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assets/ : Ce dossier contiendra les ressources statiques telles que les images, les polices, etc.</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 indent="0" algn="just">
              <a:spcBef>
                <a:spcPts val="1800"/>
              </a:spcBef>
              <a:spcAft>
                <a:spcPts val="800"/>
              </a:spcAft>
              <a:buNone/>
            </a:pPr>
            <a:endParaRPr lang="fr-FR" sz="1800" dirty="0">
              <a:latin typeface="Arial" panose="020B0604020202020204" pitchFamily="34" charset="0"/>
            </a:endParaRPr>
          </a:p>
          <a:p>
            <a:pPr marL="68580" indent="0" algn="just">
              <a:lnSpc>
                <a:spcPts val="1425"/>
              </a:lnSpc>
              <a:spcBef>
                <a:spcPts val="1800"/>
              </a:spcBef>
              <a:spcAft>
                <a:spcPts val="800"/>
              </a:spcAft>
              <a:buNone/>
            </a:pPr>
            <a:endParaRPr lang="fr-FR" sz="2000" dirty="0"/>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spTree>
    <p:extLst>
      <p:ext uri="{BB962C8B-B14F-4D97-AF65-F5344CB8AC3E}">
        <p14:creationId xmlns:p14="http://schemas.microsoft.com/office/powerpoint/2010/main" val="81094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1819" y="1595887"/>
            <a:ext cx="10136038" cy="871268"/>
          </a:xfrm>
        </p:spPr>
        <p:txBody>
          <a:bodyPr rtlCol="0">
            <a:noAutofit/>
          </a:bodyPr>
          <a:lstStyle/>
          <a:p>
            <a:pPr rtl="0"/>
            <a:r>
              <a:rPr lang="fr-FR" sz="2500" i="1" dirty="0"/>
              <a:t>10- Navigation au sein de l’application</a:t>
            </a:r>
          </a:p>
        </p:txBody>
      </p:sp>
      <p:sp>
        <p:nvSpPr>
          <p:cNvPr id="3" name="Espace réservé du contenu 2"/>
          <p:cNvSpPr>
            <a:spLocks noGrp="1"/>
          </p:cNvSpPr>
          <p:nvPr>
            <p:ph idx="1"/>
          </p:nvPr>
        </p:nvSpPr>
        <p:spPr>
          <a:xfrm>
            <a:off x="1391323" y="2751826"/>
            <a:ext cx="8986254" cy="3001993"/>
          </a:xfrm>
        </p:spPr>
        <p:txBody>
          <a:bodyPr rtlCol="0">
            <a:normAutofit/>
          </a:bodyPr>
          <a:lstStyle/>
          <a:p>
            <a:pPr marL="68580" indent="0" algn="just">
              <a:lnSpc>
                <a:spcPct val="115000"/>
              </a:lnSpc>
              <a:spcBef>
                <a:spcPts val="1800"/>
              </a:spcBef>
              <a:spcAft>
                <a:spcPts val="800"/>
              </a:spcAft>
              <a:buNone/>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Utilisation des modèles de base proposés par </a:t>
            </a:r>
            <a:r>
              <a:rPr lang="fr-FR" sz="1800" kern="100" dirty="0" err="1">
                <a:effectLst/>
                <a:latin typeface="Arial" panose="020B0604020202020204" pitchFamily="34" charset="0"/>
                <a:ea typeface="Aptos" panose="020B0004020202020204" pitchFamily="34" charset="0"/>
                <a:cs typeface="Times New Roman" panose="02020603050405020304" pitchFamily="18" charset="0"/>
              </a:rPr>
              <a:t>Boostrap</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 que j’ai modifiés pour tenir compte de ma charte graphique.</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 indent="0" algn="just">
              <a:lnSpc>
                <a:spcPct val="115000"/>
              </a:lnSpc>
              <a:spcAft>
                <a:spcPts val="800"/>
              </a:spcAft>
              <a:buNone/>
            </a:pPr>
            <a:r>
              <a:rPr lang="fr-FR" sz="1800" kern="100" dirty="0">
                <a:latin typeface="Arial" panose="020B0604020202020204" pitchFamily="34" charset="0"/>
                <a:ea typeface="Aptos" panose="020B0004020202020204" pitchFamily="34" charset="0"/>
                <a:cs typeface="Times New Roman" panose="02020603050405020304" pitchFamily="18" charset="0"/>
              </a:rPr>
              <a:t>Notons tout de même que d</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es améliorations sur les interfaces en front sont encore en cours pour améliorer l’expérience utilisateur dans la prochaine version de l’application.</a:t>
            </a:r>
            <a:endParaRPr lang="fr-FR" sz="1800" kern="100" dirty="0">
              <a:latin typeface="Aptos" panose="020B0004020202020204" pitchFamily="34" charset="0"/>
              <a:ea typeface="Aptos" panose="020B0004020202020204" pitchFamily="34" charset="0"/>
              <a:cs typeface="Times New Roman" panose="02020603050405020304" pitchFamily="18" charset="0"/>
            </a:endParaRPr>
          </a:p>
          <a:p>
            <a:pPr marL="68580" indent="0" algn="just">
              <a:lnSpc>
                <a:spcPct val="115000"/>
              </a:lnSpc>
              <a:spcAft>
                <a:spcPts val="800"/>
              </a:spcAft>
              <a:buNone/>
            </a:pPr>
            <a:r>
              <a:rPr lang="fr-FR" sz="1800" dirty="0">
                <a:effectLst/>
                <a:latin typeface="Arial" panose="020B0604020202020204" pitchFamily="34" charset="0"/>
                <a:ea typeface="Aptos" panose="020B0004020202020204" pitchFamily="34" charset="0"/>
              </a:rPr>
              <a:t>Dans une version finale, il est prévu de faire l’intégration du </a:t>
            </a:r>
            <a:r>
              <a:rPr lang="fr-FR" sz="1800" dirty="0" err="1">
                <a:effectLst/>
                <a:latin typeface="Arial" panose="020B0604020202020204" pitchFamily="34" charset="0"/>
                <a:ea typeface="Aptos" panose="020B0004020202020204" pitchFamily="34" charset="0"/>
              </a:rPr>
              <a:t>framework</a:t>
            </a:r>
            <a:r>
              <a:rPr lang="fr-FR" sz="1800" dirty="0">
                <a:effectLst/>
                <a:latin typeface="Arial" panose="020B0604020202020204" pitchFamily="34" charset="0"/>
                <a:ea typeface="Aptos" panose="020B0004020202020204" pitchFamily="34" charset="0"/>
              </a:rPr>
              <a:t> React JS pour réduire les rechargements des pages et obtenir plus d’interactivités,</a:t>
            </a:r>
            <a:endParaRPr lang="fr-FR" sz="1800" dirty="0">
              <a:latin typeface="Arial" panose="020B0604020202020204" pitchFamily="34" charset="0"/>
            </a:endParaRPr>
          </a:p>
          <a:p>
            <a:pPr marL="68580" indent="0" algn="just">
              <a:lnSpc>
                <a:spcPts val="1425"/>
              </a:lnSpc>
              <a:spcBef>
                <a:spcPts val="1800"/>
              </a:spcBef>
              <a:spcAft>
                <a:spcPts val="800"/>
              </a:spcAft>
              <a:buNone/>
            </a:pPr>
            <a:endParaRPr lang="fr-FR" sz="2000" dirty="0"/>
          </a:p>
          <a:p>
            <a:pPr>
              <a:lnSpc>
                <a:spcPts val="1425"/>
              </a:lnSpc>
              <a:spcAft>
                <a:spcPts val="800"/>
              </a:spcAft>
            </a:pPr>
            <a:endParaRPr lang="fr-FR" sz="1800" kern="100" dirty="0">
              <a:effectLst/>
              <a:highlight>
                <a:srgbClr val="1F1F1F"/>
              </a:highlight>
              <a:latin typeface="Aptos" panose="020B0004020202020204" pitchFamily="34" charset="0"/>
              <a:ea typeface="Aptos" panose="020B0004020202020204" pitchFamily="34" charset="0"/>
              <a:cs typeface="Times New Roman" panose="02020603050405020304" pitchFamily="18" charset="0"/>
            </a:endParaRP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Résumé des tâches accomplies</a:t>
            </a:r>
          </a:p>
        </p:txBody>
      </p:sp>
    </p:spTree>
    <p:extLst>
      <p:ext uri="{BB962C8B-B14F-4D97-AF65-F5344CB8AC3E}">
        <p14:creationId xmlns:p14="http://schemas.microsoft.com/office/powerpoint/2010/main" val="116532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fontScale="90000"/>
          </a:bodyPr>
          <a:lstStyle/>
          <a:p>
            <a:r>
              <a:rPr lang="fr-FR" b="1" dirty="0"/>
              <a:t>Points d’attention et fonctionnalités significatives</a:t>
            </a:r>
          </a:p>
        </p:txBody>
      </p:sp>
      <p:sp>
        <p:nvSpPr>
          <p:cNvPr id="3" name="Espace réservé du contenu 2"/>
          <p:cNvSpPr>
            <a:spLocks noGrp="1"/>
          </p:cNvSpPr>
          <p:nvPr>
            <p:ph idx="1"/>
          </p:nvPr>
        </p:nvSpPr>
        <p:spPr/>
        <p:txBody>
          <a:bodyPr rtlCol="0">
            <a:normAutofit fontScale="85000" lnSpcReduction="20000"/>
          </a:bodyPr>
          <a:lstStyle/>
          <a:p>
            <a:pPr marL="68580" lvl="0" indent="0" rtl="0">
              <a:buNone/>
            </a:pPr>
            <a:r>
              <a:rPr lang="fr-FR" dirty="0"/>
              <a:t>Comme points d’attention, il est à noter que cette application a permis d’identifier avec le Client :</a:t>
            </a:r>
          </a:p>
          <a:p>
            <a:pPr lvl="0">
              <a:lnSpc>
                <a:spcPct val="110000"/>
              </a:lnSpc>
              <a:buFontTx/>
              <a:buChar char="-"/>
            </a:pPr>
            <a:r>
              <a:rPr lang="fr-FR" dirty="0"/>
              <a:t>5 Epics qui regroupent en catégories les logiques fonctionnelles.</a:t>
            </a:r>
          </a:p>
          <a:p>
            <a:pPr lvl="0">
              <a:lnSpc>
                <a:spcPct val="110000"/>
              </a:lnSpc>
              <a:buFontTx/>
              <a:buChar char="-"/>
            </a:pPr>
            <a:r>
              <a:rPr lang="fr-FR" dirty="0"/>
              <a:t>Chaque Epic compte près de 7 fonctionnalités chacune.</a:t>
            </a:r>
          </a:p>
          <a:p>
            <a:pPr lvl="0">
              <a:lnSpc>
                <a:spcPct val="110000"/>
              </a:lnSpc>
              <a:buFontTx/>
              <a:buChar char="-"/>
            </a:pPr>
            <a:endParaRPr lang="fr-FR" dirty="0"/>
          </a:p>
          <a:p>
            <a:pPr marL="68580" lvl="0" indent="0" rtl="0">
              <a:lnSpc>
                <a:spcPct val="110000"/>
              </a:lnSpc>
              <a:buNone/>
            </a:pPr>
            <a:r>
              <a:rPr lang="fr-FR" dirty="0"/>
              <a:t>Les fonctionnalités significatives de la première livraison sont :</a:t>
            </a:r>
          </a:p>
          <a:p>
            <a:pPr>
              <a:lnSpc>
                <a:spcPct val="120000"/>
              </a:lnSpc>
              <a:buFontTx/>
              <a:buChar char="-"/>
            </a:pPr>
            <a:r>
              <a:rPr lang="fr-FR" dirty="0"/>
              <a:t>L’authentification.</a:t>
            </a:r>
          </a:p>
          <a:p>
            <a:pPr>
              <a:lnSpc>
                <a:spcPct val="120000"/>
              </a:lnSpc>
              <a:buFontTx/>
              <a:buChar char="-"/>
            </a:pPr>
            <a:r>
              <a:rPr lang="fr-FR" dirty="0"/>
              <a:t>L’inscription.</a:t>
            </a:r>
          </a:p>
          <a:p>
            <a:pPr lvl="0" rtl="0">
              <a:lnSpc>
                <a:spcPct val="120000"/>
              </a:lnSpc>
              <a:buFontTx/>
              <a:buChar char="-"/>
            </a:pPr>
            <a:r>
              <a:rPr lang="fr-FR" dirty="0"/>
              <a:t>Le changement de mot de passe ou mot de passe oublié.</a:t>
            </a:r>
          </a:p>
          <a:p>
            <a:pPr lvl="0" rtl="0">
              <a:lnSpc>
                <a:spcPct val="120000"/>
              </a:lnSpc>
              <a:buFontTx/>
              <a:buChar char="-"/>
            </a:pPr>
            <a:r>
              <a:rPr lang="fr-FR" dirty="0"/>
              <a:t>L’affichage et la visualisation des document au format PDF.</a:t>
            </a:r>
          </a:p>
        </p:txBody>
      </p:sp>
    </p:spTree>
    <p:extLst>
      <p:ext uri="{BB962C8B-B14F-4D97-AF65-F5344CB8AC3E}">
        <p14:creationId xmlns:p14="http://schemas.microsoft.com/office/powerpoint/2010/main" val="17496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b="1" dirty="0"/>
              <a:t>Revues d’acceptation</a:t>
            </a:r>
          </a:p>
        </p:txBody>
      </p:sp>
      <p:sp>
        <p:nvSpPr>
          <p:cNvPr id="3" name="Espace réservé du contenu 2"/>
          <p:cNvSpPr>
            <a:spLocks noGrp="1"/>
          </p:cNvSpPr>
          <p:nvPr>
            <p:ph idx="1"/>
          </p:nvPr>
        </p:nvSpPr>
        <p:spPr/>
        <p:txBody>
          <a:bodyPr rtlCol="0">
            <a:normAutofit lnSpcReduction="10000"/>
          </a:bodyPr>
          <a:lstStyle/>
          <a:p>
            <a:pPr lvl="0" rtl="0"/>
            <a:r>
              <a:rPr lang="fr-FR" dirty="0"/>
              <a:t>Notons que chaque « User Story » comporte des critères d’acceptation qui ont été validés avec le Client.</a:t>
            </a:r>
          </a:p>
          <a:p>
            <a:pPr lvl="0" rtl="0"/>
            <a:r>
              <a:rPr lang="fr-FR" dirty="0"/>
              <a:t>La première validation a été faite avec l‘acception de la charte graphique et wireframe en annexes.</a:t>
            </a:r>
          </a:p>
          <a:p>
            <a:pPr lvl="0" rtl="0"/>
            <a:r>
              <a:rPr lang="fr-FR" dirty="0"/>
              <a:t>Les tests unitaires et fonctionnels n’ont pas encore été implémentés et le seront avant la prochaine livraison de l’application.</a:t>
            </a:r>
          </a:p>
          <a:p>
            <a:pPr lvl="0" rtl="0"/>
            <a:r>
              <a:rPr lang="fr-FR" dirty="0"/>
              <a:t>Toutes les tâches sont suivies et administrées dans un Trello (voir en annexes)</a:t>
            </a:r>
          </a:p>
        </p:txBody>
      </p:sp>
    </p:spTree>
    <p:extLst>
      <p:ext uri="{BB962C8B-B14F-4D97-AF65-F5344CB8AC3E}">
        <p14:creationId xmlns:p14="http://schemas.microsoft.com/office/powerpoint/2010/main" val="8266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r>
              <a:rPr lang="fr-FR" b="1" dirty="0"/>
              <a:t>Étapes suivantes</a:t>
            </a:r>
          </a:p>
        </p:txBody>
      </p:sp>
      <p:sp>
        <p:nvSpPr>
          <p:cNvPr id="3" name="Espace réservé du contenu 2"/>
          <p:cNvSpPr>
            <a:spLocks noGrp="1"/>
          </p:cNvSpPr>
          <p:nvPr>
            <p:ph idx="1"/>
          </p:nvPr>
        </p:nvSpPr>
        <p:spPr/>
        <p:txBody>
          <a:bodyPr rtlCol="0"/>
          <a:lstStyle/>
          <a:p>
            <a:pPr lvl="0" rtl="0"/>
            <a:r>
              <a:rPr lang="fr-FR" dirty="0"/>
              <a:t>Revoir le planning de livraison de l’application au regard du retard constaté.</a:t>
            </a:r>
          </a:p>
          <a:p>
            <a:pPr lvl="0" rtl="0"/>
            <a:endParaRPr lang="fr-FR" dirty="0"/>
          </a:p>
          <a:p>
            <a:pPr lvl="0" rtl="0"/>
            <a:r>
              <a:rPr lang="fr-FR" dirty="0"/>
              <a:t>Lever tous les bugs constatés pour permettre la livraison au Client de la version 1.0</a:t>
            </a:r>
          </a:p>
          <a:p>
            <a:pPr marL="68580" lvl="0" indent="0" rtl="0">
              <a:buNone/>
            </a:pPr>
            <a:endParaRPr lang="fr-FR" dirty="0"/>
          </a:p>
        </p:txBody>
      </p:sp>
    </p:spTree>
    <p:extLst>
      <p:ext uri="{BB962C8B-B14F-4D97-AF65-F5344CB8AC3E}">
        <p14:creationId xmlns:p14="http://schemas.microsoft.com/office/powerpoint/2010/main" val="3724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r>
              <a:rPr lang="fr-FR" b="1" dirty="0"/>
              <a:t>Conclusion</a:t>
            </a:r>
          </a:p>
        </p:txBody>
      </p:sp>
      <p:sp>
        <p:nvSpPr>
          <p:cNvPr id="3" name="Espace réservé du contenu 2"/>
          <p:cNvSpPr>
            <a:spLocks noGrp="1"/>
          </p:cNvSpPr>
          <p:nvPr>
            <p:ph idx="1"/>
          </p:nvPr>
        </p:nvSpPr>
        <p:spPr/>
        <p:txBody>
          <a:bodyPr rtlCol="0"/>
          <a:lstStyle/>
          <a:p>
            <a:pPr marL="68580" lvl="0" indent="0" rtl="0">
              <a:buNone/>
            </a:pPr>
            <a:r>
              <a:rPr lang="fr-FR" sz="1800" dirty="0">
                <a:effectLst/>
                <a:latin typeface="Arial" panose="020B0604020202020204" pitchFamily="34" charset="0"/>
                <a:ea typeface="Aptos" panose="020B0004020202020204" pitchFamily="34" charset="0"/>
              </a:rPr>
              <a:t>Au cours de notre projet, nous avons identifié quelques bugs et avons travaillé activement sur leur résolution. Malheureusement, en raison de contraintes de temps et de ressources, nous n'avons pas été en mesure de corriger la totalité des bugs et de rendre toutes les fonctionnalités disponibles dans le cadre de cette version initiale.</a:t>
            </a:r>
          </a:p>
          <a:p>
            <a:pPr lvl="0" rtl="0"/>
            <a:endParaRPr lang="fr-FR" dirty="0"/>
          </a:p>
          <a:p>
            <a:pPr marL="68580" indent="0" algn="just">
              <a:lnSpc>
                <a:spcPct val="115000"/>
              </a:lnSpc>
              <a:spcAft>
                <a:spcPts val="800"/>
              </a:spcAft>
              <a:buNone/>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Malgré les difficultés rencontrées, je suis fier de cette réalisation que je viens d’accomplir à ce jour.  </a:t>
            </a:r>
          </a:p>
          <a:p>
            <a:pPr marL="68580" indent="0" algn="just">
              <a:lnSpc>
                <a:spcPct val="115000"/>
              </a:lnSpc>
              <a:spcAft>
                <a:spcPts val="800"/>
              </a:spcAft>
              <a:buNone/>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Je tiens à remercier tous les membres de la CNTIPPEE, ainsi que les enseignants, pour leur soutien et leur compréhension tout au long de ce projet.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68580" lvl="0" indent="0" rtl="0">
              <a:buNone/>
            </a:pPr>
            <a:endParaRPr lang="fr-FR" dirty="0"/>
          </a:p>
        </p:txBody>
      </p:sp>
    </p:spTree>
    <p:extLst>
      <p:ext uri="{BB962C8B-B14F-4D97-AF65-F5344CB8AC3E}">
        <p14:creationId xmlns:p14="http://schemas.microsoft.com/office/powerpoint/2010/main" val="82503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1F34B-93F5-46C0-9BEC-B1A8D55008B4}"/>
              </a:ext>
            </a:extLst>
          </p:cNvPr>
          <p:cNvSpPr>
            <a:spLocks noGrp="1"/>
          </p:cNvSpPr>
          <p:nvPr>
            <p:ph type="title"/>
          </p:nvPr>
        </p:nvSpPr>
        <p:spPr>
          <a:xfrm>
            <a:off x="491706" y="224492"/>
            <a:ext cx="4233598" cy="1433024"/>
          </a:xfrm>
        </p:spPr>
        <p:txBody>
          <a:bodyPr rtlCol="0">
            <a:normAutofit/>
          </a:bodyPr>
          <a:lstStyle/>
          <a:p>
            <a:pPr algn="ctr" rtl="0"/>
            <a:r>
              <a:rPr lang="fr-FR" b="1" dirty="0"/>
              <a:t>Parcours personnel</a:t>
            </a:r>
          </a:p>
        </p:txBody>
      </p:sp>
      <p:sp>
        <p:nvSpPr>
          <p:cNvPr id="3" name="Espace réservé du texte 2">
            <a:extLst>
              <a:ext uri="{FF2B5EF4-FFF2-40B4-BE49-F238E27FC236}">
                <a16:creationId xmlns:a16="http://schemas.microsoft.com/office/drawing/2014/main" id="{381FDC16-3D69-48AD-B08B-ED28A10640C1}"/>
              </a:ext>
            </a:extLst>
          </p:cNvPr>
          <p:cNvSpPr>
            <a:spLocks noGrp="1"/>
          </p:cNvSpPr>
          <p:nvPr>
            <p:ph type="body" sz="quarter" idx="18"/>
          </p:nvPr>
        </p:nvSpPr>
        <p:spPr>
          <a:xfrm>
            <a:off x="753357" y="2543175"/>
            <a:ext cx="3842551" cy="2855913"/>
          </a:xfrm>
        </p:spPr>
        <p:txBody>
          <a:bodyPr rtlCol="0"/>
          <a:lstStyle/>
          <a:p>
            <a:pPr rtl="0"/>
            <a:r>
              <a:rPr lang="fr-FR" dirty="0"/>
              <a:t>Je suis </a:t>
            </a:r>
            <a:r>
              <a:rPr lang="fr-FR" b="1" dirty="0"/>
              <a:t>Yves Rodrigue EWOMBA-JOCKTANE</a:t>
            </a:r>
            <a:r>
              <a:rPr lang="fr-FR" dirty="0"/>
              <a:t>, âgé de 56 ans et passionné par le développement d’applications.</a:t>
            </a:r>
          </a:p>
        </p:txBody>
      </p:sp>
      <p:sp>
        <p:nvSpPr>
          <p:cNvPr id="4" name="Espace réservé du contenu 3">
            <a:extLst>
              <a:ext uri="{FF2B5EF4-FFF2-40B4-BE49-F238E27FC236}">
                <a16:creationId xmlns:a16="http://schemas.microsoft.com/office/drawing/2014/main" id="{E83DB0A1-C484-4D49-BAC3-ABEE82074C4C}"/>
              </a:ext>
            </a:extLst>
          </p:cNvPr>
          <p:cNvSpPr>
            <a:spLocks noGrp="1"/>
          </p:cNvSpPr>
          <p:nvPr>
            <p:ph idx="1"/>
          </p:nvPr>
        </p:nvSpPr>
        <p:spPr>
          <a:xfrm>
            <a:off x="5395913" y="2416499"/>
            <a:ext cx="1458000" cy="2982588"/>
          </a:xfrm>
        </p:spPr>
        <p:txBody>
          <a:bodyPr vert="horz" wrap="square" lIns="54000" tIns="1332000" rIns="54000" bIns="0" numCol="1" rtlCol="0" anchor="t" anchorCtr="0" compatLnSpc="1">
            <a:prstTxWarp prst="textNoShape">
              <a:avLst/>
            </a:prstTxWarp>
            <a:normAutofit fontScale="92500" lnSpcReduction="10000"/>
          </a:bodyPr>
          <a:lstStyle/>
          <a:p>
            <a:pPr algn="l" rtl="0"/>
            <a:r>
              <a:rPr lang="fr-FR" dirty="0"/>
              <a:t>Expériences dans l’enfance au secondaire, j’ai eu à réaliser des programmes pour réaliser des calculs pour les exercices de mathématique, physiques et chimies</a:t>
            </a:r>
          </a:p>
        </p:txBody>
      </p:sp>
      <p:sp>
        <p:nvSpPr>
          <p:cNvPr id="5" name="Espace réservé du texte 4">
            <a:extLst>
              <a:ext uri="{FF2B5EF4-FFF2-40B4-BE49-F238E27FC236}">
                <a16:creationId xmlns:a16="http://schemas.microsoft.com/office/drawing/2014/main" id="{898F5FE2-B28A-4CCD-9910-126A9581F28F}"/>
              </a:ext>
            </a:extLst>
          </p:cNvPr>
          <p:cNvSpPr>
            <a:spLocks noGrp="1"/>
          </p:cNvSpPr>
          <p:nvPr>
            <p:ph type="body" sz="quarter" idx="13"/>
          </p:nvPr>
        </p:nvSpPr>
        <p:spPr>
          <a:xfrm>
            <a:off x="6995686" y="2416499"/>
            <a:ext cx="1458000" cy="2855913"/>
          </a:xfrm>
        </p:spPr>
        <p:txBody>
          <a:bodyPr vert="horz" wrap="square" lIns="54000" tIns="1332000" rIns="54000" bIns="0" numCol="1" rtlCol="0" anchor="t" anchorCtr="0" compatLnSpc="1">
            <a:prstTxWarp prst="textNoShape">
              <a:avLst/>
            </a:prstTxWarp>
            <a:normAutofit lnSpcReduction="10000"/>
          </a:bodyPr>
          <a:lstStyle/>
          <a:p>
            <a:pPr rtl="0"/>
            <a:r>
              <a:rPr lang="fr-FR" dirty="0"/>
              <a:t>Ma formation actuelle est Ingénieur en Génie Civil et Spécialiste en Gestion et Management de projets de développement</a:t>
            </a:r>
          </a:p>
        </p:txBody>
      </p:sp>
      <p:sp>
        <p:nvSpPr>
          <p:cNvPr id="6" name="Espace réservé du texte 5">
            <a:extLst>
              <a:ext uri="{FF2B5EF4-FFF2-40B4-BE49-F238E27FC236}">
                <a16:creationId xmlns:a16="http://schemas.microsoft.com/office/drawing/2014/main" id="{AC4A7A4E-C192-4A89-A661-72D76FF2F230}"/>
              </a:ext>
            </a:extLst>
          </p:cNvPr>
          <p:cNvSpPr>
            <a:spLocks noGrp="1"/>
          </p:cNvSpPr>
          <p:nvPr>
            <p:ph type="body" sz="quarter" idx="14"/>
          </p:nvPr>
        </p:nvSpPr>
        <p:spPr>
          <a:xfrm>
            <a:off x="8595460" y="2416500"/>
            <a:ext cx="1458000" cy="2982588"/>
          </a:xfrm>
        </p:spPr>
        <p:txBody>
          <a:bodyPr vert="horz" wrap="square" lIns="54000" tIns="1332000" rIns="54000" bIns="0" numCol="1" rtlCol="0" anchor="t" anchorCtr="0" compatLnSpc="1">
            <a:prstTxWarp prst="textNoShape">
              <a:avLst/>
            </a:prstTxWarp>
            <a:normAutofit lnSpcReduction="10000"/>
          </a:bodyPr>
          <a:lstStyle/>
          <a:p>
            <a:pPr rtl="0"/>
            <a:r>
              <a:rPr lang="fr-FR" dirty="0"/>
              <a:t>Personnes ayant eu une influence sur mon parcours professionnel sont pour la plus part les personnes du domaine de la gestion de projets de développement</a:t>
            </a:r>
          </a:p>
          <a:p>
            <a:pPr rtl="0"/>
            <a:endParaRPr lang="fr-FR" dirty="0"/>
          </a:p>
        </p:txBody>
      </p:sp>
      <p:pic>
        <p:nvPicPr>
          <p:cNvPr id="17" name="Espace réservé d’image 16" descr="Grande roue">
            <a:extLst>
              <a:ext uri="{FF2B5EF4-FFF2-40B4-BE49-F238E27FC236}">
                <a16:creationId xmlns:a16="http://schemas.microsoft.com/office/drawing/2014/main" id="{AE7453D0-D40E-4463-83A5-ADE525B32ADC}"/>
              </a:ext>
            </a:extLst>
          </p:cNvPr>
          <p:cNvPicPr>
            <a:picLocks noGrp="1" noChangeAspect="1"/>
          </p:cNvPicPr>
          <p:nvPr>
            <p:ph type="pic" sz="quarter" idx="22"/>
          </p:nvPr>
        </p:nvPicPr>
        <p:blipFill>
          <a:blip r:embed="rId3" cstate="screen">
            <a:extLst>
              <a:ext uri="{28A0092B-C50C-407E-A947-70E740481C1C}">
                <a14:useLocalDpi xmlns:a14="http://schemas.microsoft.com/office/drawing/2010/main"/>
              </a:ext>
            </a:extLst>
          </a:blip>
          <a:srcRect/>
          <a:stretch>
            <a:fillRect/>
          </a:stretch>
        </p:blipFill>
        <p:spPr>
          <a:xfrm>
            <a:off x="5760245" y="2543175"/>
            <a:ext cx="728663" cy="729854"/>
          </a:xfrm>
        </p:spPr>
      </p:pic>
      <p:pic>
        <p:nvPicPr>
          <p:cNvPr id="19" name="Espace réservé d’image 18" descr="Rame dans l’eau">
            <a:extLst>
              <a:ext uri="{FF2B5EF4-FFF2-40B4-BE49-F238E27FC236}">
                <a16:creationId xmlns:a16="http://schemas.microsoft.com/office/drawing/2014/main" id="{4B9CA223-D3A1-4970-848A-26CEBD622878}"/>
              </a:ext>
            </a:extLst>
          </p:cNvPr>
          <p:cNvPicPr>
            <a:picLocks noGrp="1" noChangeAspect="1"/>
          </p:cNvPicPr>
          <p:nvPr>
            <p:ph type="pic" sz="quarter" idx="23"/>
          </p:nvPr>
        </p:nvPicPr>
        <p:blipFill>
          <a:blip r:embed="rId4" cstate="screen">
            <a:extLst>
              <a:ext uri="{28A0092B-C50C-407E-A947-70E740481C1C}">
                <a14:useLocalDpi xmlns:a14="http://schemas.microsoft.com/office/drawing/2010/main"/>
              </a:ext>
            </a:extLst>
          </a:blip>
          <a:srcRect/>
          <a:stretch>
            <a:fillRect/>
          </a:stretch>
        </p:blipFill>
        <p:spPr>
          <a:xfrm>
            <a:off x="7360445" y="2543175"/>
            <a:ext cx="728663" cy="729854"/>
          </a:xfrm>
        </p:spPr>
      </p:pic>
      <p:pic>
        <p:nvPicPr>
          <p:cNvPr id="21" name="Espace réservé d’image 20" descr="Montgolfière">
            <a:extLst>
              <a:ext uri="{FF2B5EF4-FFF2-40B4-BE49-F238E27FC236}">
                <a16:creationId xmlns:a16="http://schemas.microsoft.com/office/drawing/2014/main" id="{2309EE82-F242-4D96-98E6-A564E5488BCF}"/>
              </a:ext>
            </a:extLst>
          </p:cNvPr>
          <p:cNvPicPr>
            <a:picLocks noGrp="1" noChangeAspect="1"/>
          </p:cNvPicPr>
          <p:nvPr>
            <p:ph type="pic" sz="quarter" idx="24"/>
          </p:nvPr>
        </p:nvPicPr>
        <p:blipFill>
          <a:blip r:embed="rId5" cstate="screen">
            <a:extLst>
              <a:ext uri="{28A0092B-C50C-407E-A947-70E740481C1C}">
                <a14:useLocalDpi xmlns:a14="http://schemas.microsoft.com/office/drawing/2010/main"/>
              </a:ext>
            </a:extLst>
          </a:blip>
          <a:srcRect/>
          <a:stretch>
            <a:fillRect/>
          </a:stretch>
        </p:blipFill>
        <p:spPr>
          <a:xfrm>
            <a:off x="8959455" y="2543175"/>
            <a:ext cx="729853" cy="729854"/>
          </a:xfrm>
        </p:spPr>
      </p:pic>
      <p:sp>
        <p:nvSpPr>
          <p:cNvPr id="7" name="Espace réservé du numéro de diapositive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fr-FR" smtClean="0"/>
              <a:t>3</a:t>
            </a:fld>
            <a:endParaRPr lang="fr-FR"/>
          </a:p>
        </p:txBody>
      </p:sp>
    </p:spTree>
    <p:extLst>
      <p:ext uri="{BB962C8B-B14F-4D97-AF65-F5344CB8AC3E}">
        <p14:creationId xmlns:p14="http://schemas.microsoft.com/office/powerpoint/2010/main" val="170747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rtl="0"/>
            <a:r>
              <a:rPr lang="fr-FR" b="1" dirty="0"/>
              <a:t>Le Client</a:t>
            </a:r>
          </a:p>
        </p:txBody>
      </p:sp>
      <p:sp>
        <p:nvSpPr>
          <p:cNvPr id="3" name="Espace réservé du contenu 2"/>
          <p:cNvSpPr>
            <a:spLocks noGrp="1"/>
          </p:cNvSpPr>
          <p:nvPr>
            <p:ph idx="1"/>
          </p:nvPr>
        </p:nvSpPr>
        <p:spPr/>
        <p:txBody>
          <a:bodyPr rtlCol="0"/>
          <a:lstStyle/>
          <a:p>
            <a:pPr rtl="0"/>
            <a:r>
              <a:rPr lang="fr-FR" dirty="0"/>
              <a:t>Le client est la </a:t>
            </a:r>
            <a:r>
              <a:rPr lang="fr-FR" b="1" dirty="0"/>
              <a:t>Commission Nationale des Travaux d’Intérêt Publics pour la Promotion de l’Entrepreneuriat et de l’Emploi </a:t>
            </a:r>
            <a:r>
              <a:rPr lang="fr-FR" dirty="0"/>
              <a:t>(CNTIPPEE) qui une entité publique du Ministère Gabonais de l’Economie et des Participations.</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556" y="1027664"/>
            <a:ext cx="10282686" cy="827015"/>
          </a:xfrm>
        </p:spPr>
        <p:txBody>
          <a:bodyPr rtlCol="0">
            <a:noAutofit/>
          </a:bodyPr>
          <a:lstStyle/>
          <a:p>
            <a:pPr algn="ctr" rtl="0"/>
            <a:r>
              <a:rPr lang="fr-FR" sz="3600" b="1" dirty="0"/>
              <a:t>Compétences du référentiel couvertes (1/2)  </a:t>
            </a:r>
          </a:p>
        </p:txBody>
      </p:sp>
      <p:sp>
        <p:nvSpPr>
          <p:cNvPr id="3" name="Espace réservé du contenu 2"/>
          <p:cNvSpPr>
            <a:spLocks noGrp="1"/>
          </p:cNvSpPr>
          <p:nvPr>
            <p:ph idx="1"/>
          </p:nvPr>
        </p:nvSpPr>
        <p:spPr/>
        <p:txBody>
          <a:bodyPr rtlCol="0"/>
          <a:lstStyle/>
          <a:p>
            <a:pPr marL="342900" lvl="0" indent="-342900">
              <a:lnSpc>
                <a:spcPct val="115000"/>
              </a:lnSpc>
              <a:spcAft>
                <a:spcPts val="800"/>
              </a:spcAft>
              <a:buFont typeface="+mj-lt"/>
              <a:buAutoNum type="alphaLcPeriod"/>
            </a:pPr>
            <a:r>
              <a:rPr lang="fr-FR" sz="1800" b="1" i="1" u="sng" kern="100" dirty="0">
                <a:effectLst/>
                <a:latin typeface="Arial" panose="020B0604020202020204" pitchFamily="34" charset="0"/>
                <a:ea typeface="Aptos" panose="020B0004020202020204" pitchFamily="34" charset="0"/>
                <a:cs typeface="Times New Roman" panose="02020603050405020304" pitchFamily="18" charset="0"/>
              </a:rPr>
              <a:t>Développer la partie </a:t>
            </a:r>
            <a:r>
              <a:rPr lang="fr-FR" sz="1800" b="1" i="1" u="sng" kern="100" dirty="0" err="1">
                <a:effectLst/>
                <a:latin typeface="Arial" panose="020B0604020202020204" pitchFamily="34" charset="0"/>
                <a:ea typeface="Aptos" panose="020B0004020202020204" pitchFamily="34" charset="0"/>
                <a:cs typeface="Times New Roman" panose="02020603050405020304" pitchFamily="18" charset="0"/>
              </a:rPr>
              <a:t>front-end</a:t>
            </a:r>
            <a:r>
              <a:rPr lang="fr-FR" sz="1800" b="1" i="1" u="sng" kern="100" dirty="0">
                <a:effectLst/>
                <a:latin typeface="Arial" panose="020B0604020202020204" pitchFamily="34" charset="0"/>
                <a:ea typeface="Aptos" panose="020B0004020202020204" pitchFamily="34" charset="0"/>
                <a:cs typeface="Times New Roman" panose="02020603050405020304" pitchFamily="18" charset="0"/>
              </a:rPr>
              <a:t> d’une application web ou web mobile en intégrant les recommandations de sécurité.</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Calibri" panose="020F0502020204030204" pitchFamily="34" charset="0"/>
              <a:buChar char="-"/>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Maquetter une application.</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Calibri" panose="020F0502020204030204" pitchFamily="34" charset="0"/>
              <a:buChar char="-"/>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Réaliser une interface utilisateur web statique et adaptable.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Calibri" panose="020F0502020204030204" pitchFamily="34" charset="0"/>
              <a:buChar char="-"/>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Développer une interface utilisateur web dynamique. </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Calibri" panose="020F0502020204030204" pitchFamily="34" charset="0"/>
              <a:buChar char="-"/>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Réaliser une interface utilisateur avec une solution de gestion de contenu ou e-commerce.</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3205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556" y="1027664"/>
            <a:ext cx="10282686" cy="827015"/>
          </a:xfrm>
        </p:spPr>
        <p:txBody>
          <a:bodyPr rtlCol="0">
            <a:noAutofit/>
          </a:bodyPr>
          <a:lstStyle/>
          <a:p>
            <a:pPr algn="ctr" rtl="0"/>
            <a:r>
              <a:rPr lang="fr-FR" sz="3600" b="1" dirty="0"/>
              <a:t>Compétences du référentiel couvertes (2/2)  </a:t>
            </a:r>
          </a:p>
        </p:txBody>
      </p:sp>
      <p:sp>
        <p:nvSpPr>
          <p:cNvPr id="3" name="Espace réservé du contenu 2"/>
          <p:cNvSpPr>
            <a:spLocks noGrp="1"/>
          </p:cNvSpPr>
          <p:nvPr>
            <p:ph idx="1"/>
          </p:nvPr>
        </p:nvSpPr>
        <p:spPr/>
        <p:txBody>
          <a:bodyPr rtlCol="0"/>
          <a:lstStyle/>
          <a:p>
            <a:pPr marL="342900" lvl="0" indent="-342900">
              <a:lnSpc>
                <a:spcPct val="115000"/>
              </a:lnSpc>
              <a:spcAft>
                <a:spcPts val="800"/>
              </a:spcAft>
              <a:buFont typeface="+mj-lt"/>
              <a:buAutoNum type="alphaLcPeriod" startAt="2"/>
            </a:pPr>
            <a:r>
              <a:rPr lang="fr-FR" sz="1800" b="1" i="1" u="sng" kern="100" dirty="0">
                <a:effectLst/>
                <a:latin typeface="Arial" panose="020B0604020202020204" pitchFamily="34" charset="0"/>
                <a:ea typeface="Aptos" panose="020B0004020202020204" pitchFamily="34" charset="0"/>
                <a:cs typeface="Times New Roman" panose="02020603050405020304" pitchFamily="18" charset="0"/>
              </a:rPr>
              <a:t>Développer la partie </a:t>
            </a:r>
            <a:r>
              <a:rPr lang="fr-FR" sz="1800" b="1" i="1" u="sng" kern="100" dirty="0" err="1">
                <a:effectLst/>
                <a:latin typeface="Arial" panose="020B0604020202020204" pitchFamily="34" charset="0"/>
                <a:ea typeface="Aptos" panose="020B0004020202020204" pitchFamily="34" charset="0"/>
                <a:cs typeface="Times New Roman" panose="02020603050405020304" pitchFamily="18" charset="0"/>
              </a:rPr>
              <a:t>back-end</a:t>
            </a:r>
            <a:r>
              <a:rPr lang="fr-FR" sz="1800" b="1" i="1" u="sng" kern="100" dirty="0">
                <a:effectLst/>
                <a:latin typeface="Arial" panose="020B0604020202020204" pitchFamily="34" charset="0"/>
                <a:ea typeface="Aptos" panose="020B0004020202020204" pitchFamily="34" charset="0"/>
                <a:cs typeface="Times New Roman" panose="02020603050405020304" pitchFamily="18" charset="0"/>
              </a:rPr>
              <a:t> d’une application web ou web mobile en intégrant les recommandations de sécurité</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Calibri" panose="020F0502020204030204" pitchFamily="34" charset="0"/>
              <a:buChar char="-"/>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Créer une base de données.</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Calibri" panose="020F0502020204030204" pitchFamily="34" charset="0"/>
              <a:buChar char="-"/>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Développer les composants d’accès aux données.</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Calibri" panose="020F0502020204030204" pitchFamily="34" charset="0"/>
              <a:buChar char="-"/>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Développer la partie </a:t>
            </a:r>
            <a:r>
              <a:rPr lang="fr-FR" sz="1800" kern="100" dirty="0" err="1">
                <a:effectLst/>
                <a:latin typeface="Arial" panose="020B0604020202020204" pitchFamily="34" charset="0"/>
                <a:ea typeface="Aptos" panose="020B0004020202020204" pitchFamily="34" charset="0"/>
                <a:cs typeface="Times New Roman" panose="02020603050405020304" pitchFamily="18" charset="0"/>
              </a:rPr>
              <a:t>back-end</a:t>
            </a:r>
            <a:r>
              <a:rPr lang="fr-FR" sz="1800" kern="100" dirty="0">
                <a:effectLst/>
                <a:latin typeface="Arial" panose="020B0604020202020204" pitchFamily="34" charset="0"/>
                <a:ea typeface="Aptos" panose="020B0004020202020204" pitchFamily="34" charset="0"/>
                <a:cs typeface="Times New Roman" panose="02020603050405020304" pitchFamily="18" charset="0"/>
              </a:rPr>
              <a:t> d’une application web ou web mobile.</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Calibri" panose="020F0502020204030204" pitchFamily="34" charset="0"/>
              <a:buChar char="-"/>
            </a:pPr>
            <a:r>
              <a:rPr lang="fr-FR" sz="1800" kern="100" dirty="0">
                <a:effectLst/>
                <a:latin typeface="Arial" panose="020B0604020202020204" pitchFamily="34" charset="0"/>
                <a:ea typeface="Aptos" panose="020B0004020202020204" pitchFamily="34" charset="0"/>
                <a:cs typeface="Times New Roman" panose="02020603050405020304" pitchFamily="18" charset="0"/>
              </a:rPr>
              <a:t>Élaborer et mettre en œuvre des composants dans une application de gestion de contenu ou e-commerce.</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117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1320" y="1708030"/>
            <a:ext cx="9366325" cy="462634"/>
          </a:xfrm>
        </p:spPr>
        <p:txBody>
          <a:bodyPr rtlCol="0">
            <a:noAutofit/>
          </a:bodyPr>
          <a:lstStyle/>
          <a:p>
            <a:pPr rtl="0"/>
            <a:r>
              <a:rPr lang="fr-FR" sz="2800" i="1" dirty="0"/>
              <a:t>1- Le besoin du Client</a:t>
            </a:r>
          </a:p>
        </p:txBody>
      </p:sp>
      <p:sp>
        <p:nvSpPr>
          <p:cNvPr id="3" name="Espace réservé du contenu 2"/>
          <p:cNvSpPr>
            <a:spLocks noGrp="1"/>
          </p:cNvSpPr>
          <p:nvPr>
            <p:ph idx="1"/>
          </p:nvPr>
        </p:nvSpPr>
        <p:spPr/>
        <p:txBody>
          <a:bodyPr rtlCol="0">
            <a:normAutofit fontScale="92500" lnSpcReduction="20000"/>
          </a:bodyPr>
          <a:lstStyle/>
          <a:p>
            <a:r>
              <a:rPr lang="fr-FR" dirty="0"/>
              <a:t>La </a:t>
            </a:r>
            <a:r>
              <a:rPr lang="fr-FR" b="1" dirty="0"/>
              <a:t>Commission Nationale des Travaux d’Intérêt Publics pour la Promotion de l’Entrepreneuriat et de l’Emploi </a:t>
            </a:r>
            <a:r>
              <a:rPr lang="fr-FR" dirty="0"/>
              <a:t>cherche à optimiser la gestion de ses documents.</a:t>
            </a:r>
          </a:p>
          <a:p>
            <a:endParaRPr lang="fr-FR" dirty="0"/>
          </a:p>
          <a:p>
            <a:pPr rtl="0"/>
            <a:r>
              <a:rPr lang="fr-FR" dirty="0"/>
              <a:t>Pour cela, elle a fait commande d’une application web et web mobile pour lui permettre de :</a:t>
            </a:r>
          </a:p>
          <a:p>
            <a:pPr rtl="0"/>
            <a:endParaRPr lang="fr-FR" sz="1100" dirty="0"/>
          </a:p>
          <a:p>
            <a:pPr lvl="1">
              <a:buFontTx/>
              <a:buChar char="-"/>
            </a:pPr>
            <a:r>
              <a:rPr lang="fr-FR" dirty="0"/>
              <a:t>Archiver de manière sécurisée.</a:t>
            </a:r>
          </a:p>
          <a:p>
            <a:pPr lvl="1">
              <a:buFontTx/>
              <a:buChar char="-"/>
            </a:pPr>
            <a:r>
              <a:rPr lang="fr-FR" dirty="0"/>
              <a:t>Uploader et télécharger.</a:t>
            </a:r>
          </a:p>
          <a:p>
            <a:pPr lvl="1">
              <a:buFontTx/>
              <a:buChar char="-"/>
            </a:pPr>
            <a:r>
              <a:rPr lang="fr-FR" dirty="0"/>
              <a:t>Consulter en ligne.</a:t>
            </a:r>
          </a:p>
          <a:p>
            <a:pPr lvl="1">
              <a:buFontTx/>
              <a:buChar char="-"/>
            </a:pPr>
            <a:r>
              <a:rPr lang="fr-FR" dirty="0"/>
              <a:t>Avoir un retour des utilisateurs de l’application.</a:t>
            </a:r>
          </a:p>
          <a:p>
            <a:pPr rtl="0">
              <a:buFontTx/>
              <a:buChar char="-"/>
            </a:pPr>
            <a:endParaRPr lang="fr-FR" dirty="0"/>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Vue d’ensemble du projet</a:t>
            </a:r>
          </a:p>
        </p:txBody>
      </p:sp>
    </p:spTree>
    <p:extLst>
      <p:ext uri="{BB962C8B-B14F-4D97-AF65-F5344CB8AC3E}">
        <p14:creationId xmlns:p14="http://schemas.microsoft.com/office/powerpoint/2010/main" val="9651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1320" y="1708030"/>
            <a:ext cx="9366325" cy="462634"/>
          </a:xfrm>
        </p:spPr>
        <p:txBody>
          <a:bodyPr rtlCol="0">
            <a:noAutofit/>
          </a:bodyPr>
          <a:lstStyle/>
          <a:p>
            <a:pPr rtl="0"/>
            <a:r>
              <a:rPr lang="fr-FR" sz="2800" i="1" dirty="0"/>
              <a:t>2- L’environnement humain et technique</a:t>
            </a:r>
          </a:p>
        </p:txBody>
      </p:sp>
      <p:sp>
        <p:nvSpPr>
          <p:cNvPr id="3" name="Espace réservé du contenu 2"/>
          <p:cNvSpPr>
            <a:spLocks noGrp="1"/>
          </p:cNvSpPr>
          <p:nvPr>
            <p:ph idx="1"/>
          </p:nvPr>
        </p:nvSpPr>
        <p:spPr/>
        <p:txBody>
          <a:bodyPr rtlCol="0">
            <a:normAutofit fontScale="70000" lnSpcReduction="20000"/>
          </a:bodyPr>
          <a:lstStyle/>
          <a:p>
            <a:r>
              <a:rPr lang="fr-FR" dirty="0"/>
              <a:t>Le contexte de développement est un environnement de travail agile, avec un sprint toutes les deux semaines et des réunions hebdomadaires de suivi avec le point focal en charge des archives physiques. En remarque, les contributions en termes de design et les fonctionnalités prioritaires retenues par mon groupe interne de testeurs ont été déterminantes pour la réalisation des premières fonctionnalités.</a:t>
            </a:r>
          </a:p>
          <a:p>
            <a:endParaRPr lang="fr-FR" dirty="0"/>
          </a:p>
          <a:p>
            <a:pPr rtl="0"/>
            <a:r>
              <a:rPr lang="fr-FR" dirty="0"/>
              <a:t>Mais, il est aussi technique car pour pouvoir développer l’application liée au projet, il a été nécessaire d’avoir un environnement technique adéquat.</a:t>
            </a:r>
          </a:p>
          <a:p>
            <a:pPr rtl="0"/>
            <a:endParaRPr lang="fr-FR" dirty="0"/>
          </a:p>
          <a:p>
            <a:pPr rtl="0"/>
            <a:r>
              <a:rPr lang="fr-FR" dirty="0"/>
              <a:t>Dans le cas de ce projet, en plus des équipements mis à disposition par le Client, l’environnement technique a été complété par les différents outils technologiques  dont </a:t>
            </a:r>
            <a:r>
              <a:rPr lang="fr-FR" b="1" dirty="0"/>
              <a:t>l’accès au langage de programmation PHP </a:t>
            </a:r>
            <a:r>
              <a:rPr lang="fr-FR" dirty="0"/>
              <a:t>pour la backend et/ou </a:t>
            </a:r>
            <a:r>
              <a:rPr lang="fr-FR" b="1" dirty="0"/>
              <a:t>Javascript</a:t>
            </a:r>
            <a:r>
              <a:rPr lang="fr-FR" dirty="0"/>
              <a:t> pour le frontend ; Pour la gestion de la base de données, c’est le langage </a:t>
            </a:r>
            <a:r>
              <a:rPr lang="fr-FR" b="1" dirty="0"/>
              <a:t>SQL</a:t>
            </a:r>
            <a:r>
              <a:rPr lang="fr-FR" dirty="0"/>
              <a:t> qui a été utilisé et enfin les outils de manipulation de fichier PDF tel que </a:t>
            </a:r>
            <a:r>
              <a:rPr lang="fr-FR" b="1" dirty="0"/>
              <a:t>PDJ.js</a:t>
            </a:r>
            <a:r>
              <a:rPr lang="fr-FR" dirty="0"/>
              <a:t> et </a:t>
            </a:r>
            <a:r>
              <a:rPr lang="fr-FR" b="1" dirty="0"/>
              <a:t>PDFLIB</a:t>
            </a:r>
            <a:r>
              <a:rPr lang="fr-FR" dirty="0"/>
              <a:t>.</a:t>
            </a:r>
          </a:p>
          <a:p>
            <a:pPr rtl="0">
              <a:buFontTx/>
              <a:buChar char="-"/>
            </a:pPr>
            <a:endParaRPr lang="fr-FR" dirty="0"/>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Vue d’ensemble du projet</a:t>
            </a:r>
          </a:p>
        </p:txBody>
      </p:sp>
    </p:spTree>
    <p:extLst>
      <p:ext uri="{BB962C8B-B14F-4D97-AF65-F5344CB8AC3E}">
        <p14:creationId xmlns:p14="http://schemas.microsoft.com/office/powerpoint/2010/main" val="295510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91320" y="1708030"/>
            <a:ext cx="9366325" cy="462634"/>
          </a:xfrm>
        </p:spPr>
        <p:txBody>
          <a:bodyPr rtlCol="0">
            <a:noAutofit/>
          </a:bodyPr>
          <a:lstStyle/>
          <a:p>
            <a:pPr rtl="0"/>
            <a:r>
              <a:rPr lang="fr-FR" sz="2800" i="1" dirty="0"/>
              <a:t>3- Le cahier de charges</a:t>
            </a:r>
          </a:p>
        </p:txBody>
      </p:sp>
      <p:sp>
        <p:nvSpPr>
          <p:cNvPr id="3" name="Espace réservé du contenu 2"/>
          <p:cNvSpPr>
            <a:spLocks noGrp="1"/>
          </p:cNvSpPr>
          <p:nvPr>
            <p:ph idx="1"/>
          </p:nvPr>
        </p:nvSpPr>
        <p:spPr/>
        <p:txBody>
          <a:bodyPr rtlCol="0">
            <a:normAutofit fontScale="77500" lnSpcReduction="20000"/>
          </a:bodyPr>
          <a:lstStyle/>
          <a:p>
            <a:pPr marL="68580" indent="0" algn="just">
              <a:lnSpc>
                <a:spcPct val="115000"/>
              </a:lnSpc>
              <a:spcBef>
                <a:spcPts val="1800"/>
              </a:spcBef>
              <a:spcAft>
                <a:spcPts val="800"/>
              </a:spcAft>
              <a:buNone/>
            </a:pPr>
            <a:r>
              <a:rPr lang="fr-FR" dirty="0"/>
              <a:t>Le projet de développement de l’application de gestion de documents au format PDF est une initiative visant à créer un logiciel qui facilite la manipulation, l'organisation, le stockage et la récupération de documents PDF.  </a:t>
            </a:r>
          </a:p>
          <a:p>
            <a:pPr marL="68580" indent="0" algn="just">
              <a:lnSpc>
                <a:spcPct val="115000"/>
              </a:lnSpc>
              <a:spcBef>
                <a:spcPts val="600"/>
              </a:spcBef>
              <a:spcAft>
                <a:spcPts val="800"/>
              </a:spcAft>
              <a:buNone/>
            </a:pPr>
            <a:r>
              <a:rPr lang="fr-FR" dirty="0"/>
              <a:t>Les principales fonctionnalités attendues sont : </a:t>
            </a:r>
          </a:p>
          <a:p>
            <a:pPr lvl="1" algn="just">
              <a:lnSpc>
                <a:spcPct val="120000"/>
              </a:lnSpc>
              <a:spcBef>
                <a:spcPts val="600"/>
              </a:spcBef>
              <a:buFontTx/>
              <a:buChar char="-"/>
            </a:pPr>
            <a:r>
              <a:rPr lang="fr-FR" sz="2100" dirty="0"/>
              <a:t>importation de documents </a:t>
            </a:r>
          </a:p>
          <a:p>
            <a:pPr lvl="1" algn="just">
              <a:lnSpc>
                <a:spcPct val="120000"/>
              </a:lnSpc>
              <a:spcBef>
                <a:spcPts val="600"/>
              </a:spcBef>
              <a:buFontTx/>
              <a:buChar char="-"/>
            </a:pPr>
            <a:r>
              <a:rPr lang="fr-FR" sz="2100" dirty="0"/>
              <a:t>organisation des documents </a:t>
            </a:r>
          </a:p>
          <a:p>
            <a:pPr lvl="1" algn="just">
              <a:lnSpc>
                <a:spcPct val="120000"/>
              </a:lnSpc>
              <a:spcBef>
                <a:spcPts val="600"/>
              </a:spcBef>
              <a:buFontTx/>
              <a:buChar char="-"/>
            </a:pPr>
            <a:r>
              <a:rPr lang="fr-FR" sz="2100" dirty="0"/>
              <a:t>recherche et récupération de documents </a:t>
            </a:r>
          </a:p>
          <a:p>
            <a:pPr lvl="1" algn="just">
              <a:lnSpc>
                <a:spcPct val="120000"/>
              </a:lnSpc>
              <a:spcBef>
                <a:spcPts val="600"/>
              </a:spcBef>
              <a:buFontTx/>
              <a:buChar char="-"/>
            </a:pPr>
            <a:r>
              <a:rPr lang="fr-FR" sz="2100" dirty="0"/>
              <a:t>partage de documents </a:t>
            </a:r>
          </a:p>
          <a:p>
            <a:pPr lvl="1" algn="just">
              <a:lnSpc>
                <a:spcPct val="120000"/>
              </a:lnSpc>
              <a:spcBef>
                <a:spcPts val="600"/>
              </a:spcBef>
              <a:buFontTx/>
              <a:buChar char="-"/>
            </a:pPr>
            <a:r>
              <a:rPr lang="fr-FR" sz="2100" dirty="0"/>
              <a:t>sécurité des documents</a:t>
            </a:r>
          </a:p>
        </p:txBody>
      </p:sp>
      <p:sp>
        <p:nvSpPr>
          <p:cNvPr id="4" name="Titre 1">
            <a:extLst>
              <a:ext uri="{FF2B5EF4-FFF2-40B4-BE49-F238E27FC236}">
                <a16:creationId xmlns:a16="http://schemas.microsoft.com/office/drawing/2014/main" id="{941B8094-C499-084E-F9F0-DE8D98FE9F7F}"/>
              </a:ext>
            </a:extLst>
          </p:cNvPr>
          <p:cNvSpPr txBox="1">
            <a:spLocks/>
          </p:cNvSpPr>
          <p:nvPr/>
        </p:nvSpPr>
        <p:spPr>
          <a:xfrm>
            <a:off x="1415975" y="831544"/>
            <a:ext cx="9366325" cy="600656"/>
          </a:xfrm>
          <a:prstGeom prst="rect">
            <a:avLst/>
          </a:prstGeom>
        </p:spPr>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t>Vue d’ensemble du projet</a:t>
            </a:r>
          </a:p>
        </p:txBody>
      </p:sp>
    </p:spTree>
    <p:extLst>
      <p:ext uri="{BB962C8B-B14F-4D97-AF65-F5344CB8AC3E}">
        <p14:creationId xmlns:p14="http://schemas.microsoft.com/office/powerpoint/2010/main" val="423669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 générale d’un produi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16308635_TF03460543.potx" id="{FC1928DF-BC13-4D31-9E58-B326D68876BF}" vid="{1AAAC419-FA21-4253-A644-F0E8BBE472B5}"/>
    </a:ext>
  </a:extLst>
</a:theme>
</file>

<file path=ppt/theme/theme2.xml><?xml version="1.0" encoding="utf-8"?>
<a:theme xmlns:a="http://schemas.openxmlformats.org/drawingml/2006/main" name="Thème Offic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générale d’un produit commercial</Template>
  <TotalTime>2381</TotalTime>
  <Words>2234</Words>
  <Application>Microsoft Office PowerPoint</Application>
  <PresentationFormat>Grand écran</PresentationFormat>
  <Paragraphs>216</Paragraphs>
  <Slides>29</Slides>
  <Notes>29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29</vt:i4>
      </vt:variant>
    </vt:vector>
  </HeadingPairs>
  <TitlesOfParts>
    <vt:vector size="36" baseType="lpstr">
      <vt:lpstr>Aptos</vt:lpstr>
      <vt:lpstr>Arial</vt:lpstr>
      <vt:lpstr>Calibri</vt:lpstr>
      <vt:lpstr>Century Gothic</vt:lpstr>
      <vt:lpstr>Consolas</vt:lpstr>
      <vt:lpstr>Wingdings 2</vt:lpstr>
      <vt:lpstr>Présentation générale d’un produit</vt:lpstr>
      <vt:lpstr>Nom du projet</vt:lpstr>
      <vt:lpstr>Sommaire</vt:lpstr>
      <vt:lpstr>Parcours personnel</vt:lpstr>
      <vt:lpstr>Le Client</vt:lpstr>
      <vt:lpstr>Compétences du référentiel couvertes (1/2)  </vt:lpstr>
      <vt:lpstr>Compétences du référentiel couvertes (2/2)  </vt:lpstr>
      <vt:lpstr>1- Le besoin du Client</vt:lpstr>
      <vt:lpstr>2- L’environnement humain et technique</vt:lpstr>
      <vt:lpstr>3- Le cahier de charges</vt:lpstr>
      <vt:lpstr>4- Les technologies requises</vt:lpstr>
      <vt:lpstr>5- Les éléments conceptuels</vt:lpstr>
      <vt:lpstr>1- Conception de la base de données</vt:lpstr>
      <vt:lpstr>2- Installation et initialisation de la base de données</vt:lpstr>
      <vt:lpstr>3- initialisation du projet </vt:lpstr>
      <vt:lpstr>3- initialisation du projet </vt:lpstr>
      <vt:lpstr>4- Mise en préproduction de l’application </vt:lpstr>
      <vt:lpstr>5- Développement de la base de données de l’application </vt:lpstr>
      <vt:lpstr>5- Développement de la base de données de l’application </vt:lpstr>
      <vt:lpstr>6- Développement des routers et controllers de l’application </vt:lpstr>
      <vt:lpstr>7- Développement du Dashboard  </vt:lpstr>
      <vt:lpstr>7- Développement du Dashboard  </vt:lpstr>
      <vt:lpstr>8- Gestion des fichiers et sécurisation de l’Administration</vt:lpstr>
      <vt:lpstr>8- Gestion des fichiers et sécurisation de l’Administration</vt:lpstr>
      <vt:lpstr>9- Mise en place de l’environnement de développement frontend</vt:lpstr>
      <vt:lpstr>10- Navigation au sein de l’application</vt:lpstr>
      <vt:lpstr>Points d’attention et fonctionnalités significatives</vt:lpstr>
      <vt:lpstr>Revues d’acceptation</vt:lpstr>
      <vt:lpstr>Étapes suivantes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 du projet</dc:title>
  <dc:creator>EWOMBA JOCKTANE Yves Rodrigue</dc:creator>
  <cp:lastModifiedBy>EWOMBA JOCKTANE Yves Rodrigue</cp:lastModifiedBy>
  <cp:revision>6</cp:revision>
  <dcterms:created xsi:type="dcterms:W3CDTF">2024-05-15T08:13:31Z</dcterms:created>
  <dcterms:modified xsi:type="dcterms:W3CDTF">2024-05-17T09:06:35Z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