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Fira Code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hJW58WaHQCL5e4K6S1zR9zIGr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Code-bold.fntdata"/><Relationship Id="rId10" Type="http://schemas.openxmlformats.org/officeDocument/2006/relationships/slide" Target="slides/slide5.xml"/><Relationship Id="rId32" Type="http://schemas.openxmlformats.org/officeDocument/2006/relationships/font" Target="fonts/FiraCod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2f09854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c2f0985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3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3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2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2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2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2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2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2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2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" name="Google Shape;51;p2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" name="Google Shape;52;p2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" name="Google Shape;53;p2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2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2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2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9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-ID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-ID"/>
              <a:t>Web </a:t>
            </a:r>
            <a:r>
              <a:rPr lang="id-ID">
                <a:solidFill>
                  <a:schemeClr val="accent2"/>
                </a:solidFill>
              </a:rPr>
              <a:t>‘Dasar’ </a:t>
            </a:r>
            <a:r>
              <a:rPr lang="id-ID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&lt; Maresha Caroline, Sulaeman Santoso &gt;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 sz="1400">
                <a:solidFill>
                  <a:schemeClr val="accent3"/>
                </a:solidFill>
              </a:rPr>
              <a:t>Fakultas Teknologi dan Rekayasa Cerdas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28" name="Google Shape;128;p1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>
                <a:solidFill>
                  <a:schemeClr val="accent6"/>
                </a:solidFill>
              </a:rPr>
              <a:t>[</a:t>
            </a:r>
            <a:r>
              <a:rPr lang="id-ID">
                <a:solidFill>
                  <a:schemeClr val="accent1"/>
                </a:solidFill>
              </a:rPr>
              <a:t>#4 : Basic CSS</a:t>
            </a:r>
            <a:r>
              <a:rPr lang="id-ID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29" name="Google Shape;129;p1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130" name="Google Shape;130;p1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id-ID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 sz="1400">
                <a:solidFill>
                  <a:schemeClr val="accent3"/>
                </a:solidFill>
              </a:rPr>
              <a:t>webdasar.html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 sz="1400">
                <a:solidFill>
                  <a:schemeClr val="accent3"/>
                </a:solidFill>
              </a:rPr>
              <a:t>webdasar.css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 </a:t>
            </a:r>
            <a:r>
              <a:rPr lang="id-ID">
                <a:solidFill>
                  <a:schemeClr val="accent2"/>
                </a:solidFill>
              </a:rPr>
              <a:t>‘background prop’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9" name="Google Shape;229;p8"/>
          <p:cNvSpPr txBox="1"/>
          <p:nvPr>
            <p:ph idx="1" type="subTitle"/>
          </p:nvPr>
        </p:nvSpPr>
        <p:spPr>
          <a:xfrm>
            <a:off x="1337875" y="1250707"/>
            <a:ext cx="7290599" cy="28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background-size 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Px or 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1054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background-clip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Border-box, padding-box, content-box;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-webkit-background-clip:content-box; /* Safari */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1054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Background-origin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Border-box, padding-box, content-box;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1" name="Google Shape;231;p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2" name="Google Shape;232;p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33" name="Google Shape;233;p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34" name="Google Shape;234;p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35" name="Google Shape;235;p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 </a:t>
            </a:r>
            <a:r>
              <a:rPr lang="id-ID">
                <a:solidFill>
                  <a:schemeClr val="accent2"/>
                </a:solidFill>
              </a:rPr>
              <a:t>‘shorthand prop’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1" name="Google Shape;241;p9"/>
          <p:cNvSpPr txBox="1"/>
          <p:nvPr>
            <p:ph idx="1" type="subTitle"/>
          </p:nvPr>
        </p:nvSpPr>
        <p:spPr>
          <a:xfrm>
            <a:off x="1337875" y="1250707"/>
            <a:ext cx="7290599" cy="28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3" name="Google Shape;243;p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4" name="Google Shape;244;p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45" name="Google Shape;245;p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6" name="Google Shape;246;p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" name="Google Shape;247;p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48" name="Google Shape;2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906" y="1364001"/>
            <a:ext cx="6706536" cy="259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 </a:t>
            </a:r>
            <a:r>
              <a:rPr lang="id-ID">
                <a:solidFill>
                  <a:schemeClr val="accent2"/>
                </a:solidFill>
              </a:rPr>
              <a:t>‘Box Model’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4" name="Google Shape;254;p10"/>
          <p:cNvSpPr txBox="1"/>
          <p:nvPr>
            <p:ph idx="1" type="subTitle"/>
          </p:nvPr>
        </p:nvSpPr>
        <p:spPr>
          <a:xfrm>
            <a:off x="1337875" y="1250707"/>
            <a:ext cx="7290599" cy="28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2" marL="1054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6" name="Google Shape;256;p1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" name="Google Shape;257;p1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8" name="Google Shape;258;p1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9" name="Google Shape;259;p1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60" name="Google Shape;260;p1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975" y="1287457"/>
            <a:ext cx="6144554" cy="27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‘Padding’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7" name="Google Shape;267;p11"/>
          <p:cNvSpPr txBox="1"/>
          <p:nvPr>
            <p:ph idx="1" type="subTitle"/>
          </p:nvPr>
        </p:nvSpPr>
        <p:spPr>
          <a:xfrm>
            <a:off x="1428274" y="1617450"/>
            <a:ext cx="7475093" cy="23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 property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Padding-top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Padding-right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Padding-bottom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Padding-left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 : 25px (all padding 25px)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 : 10px 20px (vertical and horizontal)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 : 10px 20px 30px 40px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69" name="Google Shape;269;p1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70" name="Google Shape;270;p1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71" name="Google Shape;271;p1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72" name="Google Shape;272;p1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3" name="Google Shape;273;p1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‘Margin’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9" name="Google Shape;279;p12"/>
          <p:cNvSpPr txBox="1"/>
          <p:nvPr>
            <p:ph idx="1" type="subTitle"/>
          </p:nvPr>
        </p:nvSpPr>
        <p:spPr>
          <a:xfrm>
            <a:off x="1428274" y="1617450"/>
            <a:ext cx="7475093" cy="23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Margin property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Margin-top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Margin-bottom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81" name="Google Shape;281;p1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82" name="Google Shape;282;p1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83" name="Google Shape;283;p1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84" name="Google Shape;284;p1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85" name="Google Shape;285;p1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‘Width and height’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1" name="Google Shape;291;p13"/>
          <p:cNvSpPr txBox="1"/>
          <p:nvPr>
            <p:ph idx="1" type="subTitle"/>
          </p:nvPr>
        </p:nvSpPr>
        <p:spPr>
          <a:xfrm>
            <a:off x="1590925" y="1389953"/>
            <a:ext cx="7475093" cy="2629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  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Max-height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Min-height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Max-width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Min-width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3" name="Google Shape;293;p1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4" name="Google Shape;294;p1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95" name="Google Shape;295;p13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96" name="Google Shape;296;p1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97" name="Google Shape;297;p13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8" name="Google Shape;298;p13"/>
          <p:cNvSpPr/>
          <p:nvPr/>
        </p:nvSpPr>
        <p:spPr>
          <a:xfrm>
            <a:off x="4566024" y="1456406"/>
            <a:ext cx="3723733" cy="28058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C43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6106327" y="3833172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7587321" y="2600476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3"/>
          <p:cNvCxnSpPr/>
          <p:nvPr/>
        </p:nvCxnSpPr>
        <p:spPr>
          <a:xfrm>
            <a:off x="4566024" y="4019650"/>
            <a:ext cx="1540303" cy="0"/>
          </a:xfrm>
          <a:prstGeom prst="straightConnector1">
            <a:avLst/>
          </a:prstGeom>
          <a:noFill/>
          <a:ln cap="flat" cmpd="sng" w="9525">
            <a:solidFill>
              <a:srgbClr val="2B2F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3"/>
          <p:cNvCxnSpPr/>
          <p:nvPr/>
        </p:nvCxnSpPr>
        <p:spPr>
          <a:xfrm>
            <a:off x="6782923" y="4004711"/>
            <a:ext cx="1540303" cy="0"/>
          </a:xfrm>
          <a:prstGeom prst="straightConnector1">
            <a:avLst/>
          </a:prstGeom>
          <a:noFill/>
          <a:ln cap="flat" cmpd="sng" w="9525">
            <a:solidFill>
              <a:srgbClr val="2B2F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13"/>
          <p:cNvCxnSpPr/>
          <p:nvPr/>
        </p:nvCxnSpPr>
        <p:spPr>
          <a:xfrm>
            <a:off x="8025063" y="2983832"/>
            <a:ext cx="0" cy="1301871"/>
          </a:xfrm>
          <a:prstGeom prst="straightConnector1">
            <a:avLst/>
          </a:prstGeom>
          <a:noFill/>
          <a:ln cap="flat" cmpd="sng" w="9525">
            <a:solidFill>
              <a:srgbClr val="2B2F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3"/>
          <p:cNvCxnSpPr/>
          <p:nvPr/>
        </p:nvCxnSpPr>
        <p:spPr>
          <a:xfrm>
            <a:off x="8025063" y="1241154"/>
            <a:ext cx="0" cy="1301871"/>
          </a:xfrm>
          <a:prstGeom prst="straightConnector1">
            <a:avLst/>
          </a:prstGeom>
          <a:noFill/>
          <a:ln cap="flat" cmpd="sng" w="9525">
            <a:solidFill>
              <a:srgbClr val="2B2F3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‘Text property’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241623" y="1428528"/>
            <a:ext cx="9815012" cy="2629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web color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Direction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[ltr,rtl]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Letter-spacing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[normal, </a:t>
            </a:r>
            <a:r>
              <a:rPr i="1" lang="id-ID"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Line-height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[ 1-4,</a:t>
            </a:r>
            <a:r>
              <a:rPr i="1" lang="id-ID"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,%]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Text-align 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[left,right,center,justify]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Text-decoration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[underline,overline,line-through, blink,none]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Text-indent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</a:t>
            </a:r>
            <a:r>
              <a:rPr i="1" lang="id-ID">
                <a:latin typeface="Arial"/>
                <a:ea typeface="Arial"/>
                <a:cs typeface="Arial"/>
                <a:sym typeface="Arial"/>
              </a:rPr>
              <a:t>length, 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%]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Text-transform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[none, capitalize, uppercase, lowercase]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Vertical-align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[length, %, baseline, sub, super, top, text-top, middle, bottom, text-bottom]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White-space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 [normal, nowrap, pre,  pre-wrap, pre-line]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Word-spacing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 :[normal, </a:t>
            </a:r>
            <a:r>
              <a:rPr i="1" lang="id-ID"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id-ID"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2" name="Google Shape;312;p1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" name="Google Shape;313;p1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4" name="Google Shape;314;p1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5" name="Google Shape;315;p1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6" name="Google Shape;316;p1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‘Font property’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2" name="Google Shape;322;p15"/>
          <p:cNvSpPr txBox="1"/>
          <p:nvPr>
            <p:ph idx="1" type="subTitle"/>
          </p:nvPr>
        </p:nvSpPr>
        <p:spPr>
          <a:xfrm>
            <a:off x="1241623" y="1428528"/>
            <a:ext cx="9815012" cy="2629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Font-family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Family-name, generic-family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Font-size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xx-smaller,x-smaller,small, medium,larger,x-larger,xx-larger,%,px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Font-variant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Normal, small-caps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Font-weight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Normal, bold, bolder, lighter, 100-900</a:t>
            </a:r>
            <a:endParaRPr/>
          </a:p>
        </p:txBody>
      </p:sp>
      <p:sp>
        <p:nvSpPr>
          <p:cNvPr id="323" name="Google Shape;323;p1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24" name="Google Shape;324;p1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25" name="Google Shape;325;p1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26" name="Google Shape;326;p1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27" name="Google Shape;327;p1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28" name="Google Shape;328;p1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‘absolute unit’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4" name="Google Shape;334;p1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35" name="Google Shape;335;p1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36" name="Google Shape;336;p1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37" name="Google Shape;337;p1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38" name="Google Shape;338;p1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39" name="Google Shape;339;p1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0" name="Google Shape;340;p16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1" name="Google Shape;3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426" y="1257775"/>
            <a:ext cx="3470090" cy="269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‘relative unit’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7" name="Google Shape;347;p1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49" name="Google Shape;349;p1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50" name="Google Shape;350;p1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51" name="Google Shape;351;p1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52" name="Google Shape;352;p1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3" name="Google Shape;35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4" name="Google Shape;3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897" y="1268979"/>
            <a:ext cx="5330678" cy="296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Today’s </a:t>
            </a:r>
            <a:r>
              <a:rPr lang="id-ID">
                <a:solidFill>
                  <a:schemeClr val="accent2"/>
                </a:solidFill>
              </a:rPr>
              <a:t>‘Topic’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428270" y="1181447"/>
            <a:ext cx="6720559" cy="27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syntax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id-ID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usage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id-ID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selector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id-ID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common basic css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144" name="Google Shape;144;p2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‘Link’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0" name="Google Shape;360;p1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62" name="Google Shape;362;p1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63" name="Google Shape;363;p1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64" name="Google Shape;364;p1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65" name="Google Shape;365;p1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6" name="Google Shape;366;p18"/>
          <p:cNvSpPr txBox="1"/>
          <p:nvPr>
            <p:ph idx="1" type="subTitle"/>
          </p:nvPr>
        </p:nvSpPr>
        <p:spPr>
          <a:xfrm>
            <a:off x="1337875" y="1742212"/>
            <a:ext cx="590047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Link has 4 state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a:link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 normal unvisited link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a:visited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link after visited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a:hover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link when mouse is hovering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a:active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link when activated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‘Link’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2" name="Google Shape;372;p1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73" name="Google Shape;373;p1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74" name="Google Shape;374;p1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75" name="Google Shape;375;p1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76" name="Google Shape;376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77" name="Google Shape;377;p1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8" name="Google Shape;378;p19"/>
          <p:cNvSpPr txBox="1"/>
          <p:nvPr>
            <p:ph idx="1" type="subTitle"/>
          </p:nvPr>
        </p:nvSpPr>
        <p:spPr>
          <a:xfrm>
            <a:off x="1337875" y="1742212"/>
            <a:ext cx="5900470" cy="1674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Link has 4 state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a:link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 normal unvisited link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a:visited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link after visited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a:hover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link when mouse is hovering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a:active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– link when activated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Example : a:link { font-size : 2em;}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‘List’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4" name="Google Shape;384;p20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5" name="Google Shape;385;p2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87" name="Google Shape;387;p2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88" name="Google Shape;388;p2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89" name="Google Shape;389;p2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0" name="Google Shape;390;p20"/>
          <p:cNvSpPr txBox="1"/>
          <p:nvPr>
            <p:ph idx="1" type="subTitle"/>
          </p:nvPr>
        </p:nvSpPr>
        <p:spPr>
          <a:xfrm>
            <a:off x="1337875" y="1396859"/>
            <a:ext cx="5900470" cy="1674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List-style-image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 : [url,none]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List-style-position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: [inside,outside]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List-style-type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: [disc, square, lower-greek, hiragana, etc]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Shorthand 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List-style</a:t>
            </a:r>
            <a:endParaRPr/>
          </a:p>
        </p:txBody>
      </p:sp>
      <p:pic>
        <p:nvPicPr>
          <p:cNvPr descr="C:\Users\Sulaeman\Desktop\4422885389_cd279e1531.jpg" id="391" name="Google Shape;3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20133">
            <a:off x="5212721" y="3008693"/>
            <a:ext cx="2457450" cy="1847753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‘table’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7" name="Google Shape;397;p24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98" name="Google Shape;398;p2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99" name="Google Shape;399;p2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00" name="Google Shape;400;p2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401" name="Google Shape;401;p2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02" name="Google Shape;402;p2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3" name="Google Shape;403;p24"/>
          <p:cNvSpPr txBox="1"/>
          <p:nvPr>
            <p:ph idx="1" type="subTitle"/>
          </p:nvPr>
        </p:nvSpPr>
        <p:spPr>
          <a:xfrm>
            <a:off x="1337875" y="1396859"/>
            <a:ext cx="5900470" cy="1674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Table border 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: [ size type color]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Width, height :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[size, %]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id-ID" sz="1600">
                <a:latin typeface="Arial"/>
                <a:ea typeface="Arial"/>
                <a:cs typeface="Arial"/>
                <a:sym typeface="Arial"/>
              </a:rPr>
              <a:t>Border-collapse</a:t>
            </a:r>
            <a:r>
              <a:rPr lang="id-ID" sz="1600">
                <a:latin typeface="Arial"/>
                <a:ea typeface="Arial"/>
                <a:cs typeface="Arial"/>
                <a:sym typeface="Arial"/>
              </a:rPr>
              <a:t> :[ collapse]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‘id / class’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9" name="Google Shape;409;p30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10" name="Google Shape;410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11" name="Google Shape;411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12" name="Google Shape;412;p3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413" name="Google Shape;413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14" name="Google Shape;414;p3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1143250" y="1248600"/>
            <a:ext cx="5900470" cy="239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In addition to adding style to html element </a:t>
            </a:r>
            <a:endParaRPr/>
          </a:p>
          <a:p>
            <a:pPr indent="-45720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You can also specify style for your own selector</a:t>
            </a:r>
            <a:endParaRPr/>
          </a:p>
          <a:p>
            <a:pPr indent="-45720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Namely id &amp; class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6830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5720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Id is meant for specific instance of element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5720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600">
                <a:latin typeface="Arial"/>
                <a:ea typeface="Arial"/>
                <a:cs typeface="Arial"/>
                <a:sym typeface="Arial"/>
              </a:rPr>
              <a:t>Class is meant for a group of element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‘id’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1" name="Google Shape;421;p3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22" name="Google Shape;422;p3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23" name="Google Shape;423;p3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24" name="Google Shape;424;p3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425" name="Google Shape;425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26" name="Google Shape;426;p3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27" name="Google Shape;4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776" y="1353391"/>
            <a:ext cx="5545907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0925" y="1887584"/>
            <a:ext cx="4703462" cy="2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‘class’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4" name="Google Shape;434;p32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35" name="Google Shape;435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36" name="Google Shape;436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37" name="Google Shape;437;p3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438" name="Google Shape;438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39" name="Google Shape;439;p3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925" y="1212508"/>
            <a:ext cx="5657134" cy="6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0925" y="2038161"/>
            <a:ext cx="5109555" cy="212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2f098545_0_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What is </a:t>
            </a:r>
            <a:r>
              <a:rPr lang="id-ID">
                <a:solidFill>
                  <a:schemeClr val="accent2"/>
                </a:solidFill>
              </a:rPr>
              <a:t>‘CSS’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g33c2f098545_0_16"/>
          <p:cNvSpPr txBox="1"/>
          <p:nvPr>
            <p:ph idx="1" type="subTitle"/>
          </p:nvPr>
        </p:nvSpPr>
        <p:spPr>
          <a:xfrm>
            <a:off x="1428275" y="1617450"/>
            <a:ext cx="6720600" cy="23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is not enough to specify formatting for a document rather than its contents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Formatting tags/attribute such as &lt;font&gt; or color makes the page harder to read and longer not to mention annoying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latin typeface="Arial"/>
                <a:ea typeface="Arial"/>
                <a:cs typeface="Arial"/>
                <a:sym typeface="Arial"/>
              </a:rPr>
              <a:t>CSS defines HOW HTML elements are to be displayed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3c2f098545_0_1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3" name="Google Shape;153;g33c2f098545_0_1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4" name="Google Shape;154;g33c2f098545_0_1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55" name="Google Shape;155;g33c2f098545_0_1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156" name="Google Shape;156;g33c2f098545_0_1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7" name="Google Shape;157;g33c2f098545_0_1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76724" y="37500"/>
            <a:ext cx="6122475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-ID"/>
              <a:t>CSS </a:t>
            </a:r>
            <a:r>
              <a:rPr lang="id-ID">
                <a:solidFill>
                  <a:schemeClr val="accent2"/>
                </a:solidFill>
              </a:rPr>
              <a:t>‘syntax’</a:t>
            </a:r>
            <a:r>
              <a:rPr lang="id-ID">
                <a:solidFill>
                  <a:schemeClr val="accent6"/>
                </a:solidFill>
              </a:rPr>
              <a:t>{</a:t>
            </a:r>
            <a:r>
              <a:rPr lang="id-ID"/>
              <a:t> </a:t>
            </a:r>
            <a:br>
              <a:rPr lang="id-ID"/>
            </a:br>
            <a:r>
              <a:rPr lang="id-ID"/>
              <a:t>   </a:t>
            </a:r>
            <a:r>
              <a:rPr lang="id-ID" sz="1800">
                <a:solidFill>
                  <a:schemeClr val="accent1"/>
                </a:solidFill>
              </a:rPr>
              <a:t>how to write your css code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76724" y="106156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d-ID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3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64" name="Google Shape;164;p2"/>
          <p:cNvCxnSpPr>
            <a:endCxn id="163" idx="0"/>
          </p:cNvCxnSpPr>
          <p:nvPr/>
        </p:nvCxnSpPr>
        <p:spPr>
          <a:xfrm>
            <a:off x="429774" y="619965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"/>
          <p:cNvSpPr/>
          <p:nvPr/>
        </p:nvSpPr>
        <p:spPr>
          <a:xfrm>
            <a:off x="285401" y="2084850"/>
            <a:ext cx="8650123" cy="1997085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C1985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Sulaeman\Desktop\selector.gif"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55" y="2222665"/>
            <a:ext cx="8332689" cy="174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</a:t>
            </a:r>
            <a:r>
              <a:rPr lang="id-ID">
                <a:solidFill>
                  <a:schemeClr val="accent2"/>
                </a:solidFill>
              </a:rPr>
              <a:t>‘Selector’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2" name="Google Shape;172;p3"/>
          <p:cNvSpPr txBox="1"/>
          <p:nvPr>
            <p:ph idx="1" type="subTitle"/>
          </p:nvPr>
        </p:nvSpPr>
        <p:spPr>
          <a:xfrm>
            <a:off x="1428275" y="1617450"/>
            <a:ext cx="6720600" cy="23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Selector could be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A html tag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2000">
                <a:solidFill>
                  <a:srgbClr val="22C3E7"/>
                </a:solidFill>
                <a:latin typeface="Arial"/>
                <a:ea typeface="Arial"/>
                <a:cs typeface="Arial"/>
                <a:sym typeface="Arial"/>
              </a:rPr>
              <a:t>A class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2000">
                <a:solidFill>
                  <a:srgbClr val="22C3E7"/>
                </a:solidFill>
                <a:latin typeface="Arial"/>
                <a:ea typeface="Arial"/>
                <a:cs typeface="Arial"/>
                <a:sym typeface="Arial"/>
              </a:rPr>
              <a:t>An Id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Selector can also be grouped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4" name="Google Shape;174;p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5" name="Google Shape;175;p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76" name="Google Shape;176;p3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177" name="Google Shape;177;p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78" name="Google Shape;178;p3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21562">
            <a:off x="4795558" y="1131027"/>
            <a:ext cx="3762900" cy="2391109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Include </a:t>
            </a:r>
            <a:r>
              <a:rPr lang="id-ID">
                <a:solidFill>
                  <a:schemeClr val="accent2"/>
                </a:solidFill>
              </a:rPr>
              <a:t>‘CSS’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5" name="Google Shape;185;p4"/>
          <p:cNvSpPr txBox="1"/>
          <p:nvPr>
            <p:ph idx="1" type="subTitle"/>
          </p:nvPr>
        </p:nvSpPr>
        <p:spPr>
          <a:xfrm>
            <a:off x="1428275" y="1617450"/>
            <a:ext cx="6720600" cy="23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External stylesheets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css on external file, with .css extension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E.g. : &lt;</a:t>
            </a:r>
            <a:r>
              <a:rPr b="0" lang="id-ID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id-ID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d-ID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id-ID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d-ID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Internal Stylesheets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css within the html file within &lt;head&gt;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lang="id-ID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: &lt;</a:t>
            </a:r>
            <a:r>
              <a:rPr b="0" lang="id-ID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d-ID" sz="1800">
                <a:solidFill>
                  <a:srgbClr val="D7BA7D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lang="id-ID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b="0" lang="id-ID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lang="id-ID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id-ID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lang="id-ID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d-ID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Inline style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Inside the html tag in question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E.g. : 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d-ID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id-ID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lang="id-ID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id-ID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;"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d-ID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css rock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d-ID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lang="id-ID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7" name="Google Shape;187;p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8" name="Google Shape;188;p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89" name="Google Shape;189;p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190" name="Google Shape;190;p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91" name="Google Shape;191;p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Multiple </a:t>
            </a:r>
            <a:r>
              <a:rPr lang="id-ID">
                <a:solidFill>
                  <a:schemeClr val="accent2"/>
                </a:solidFill>
              </a:rPr>
              <a:t>‘CSS Style 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7" name="Google Shape;197;p5"/>
          <p:cNvSpPr txBox="1"/>
          <p:nvPr>
            <p:ph idx="1" type="subTitle"/>
          </p:nvPr>
        </p:nvSpPr>
        <p:spPr>
          <a:xfrm>
            <a:off x="1337875" y="1144800"/>
            <a:ext cx="7290599" cy="28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Note : when multiple rules are applied to the same element the more specific one will win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From order of priority</a:t>
            </a:r>
            <a:endParaRPr/>
          </a:p>
          <a:p>
            <a:pPr indent="-385763" lvl="2" marL="1185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Inline style</a:t>
            </a:r>
            <a:endParaRPr/>
          </a:p>
          <a:p>
            <a:pPr indent="-385763" lvl="2" marL="1185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Internal style</a:t>
            </a:r>
            <a:endParaRPr/>
          </a:p>
          <a:p>
            <a:pPr indent="-385763" lvl="2" marL="1185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External style</a:t>
            </a:r>
            <a:endParaRPr/>
          </a:p>
          <a:p>
            <a:pPr indent="-385763" lvl="2" marL="1185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id-ID" sz="2000">
                <a:latin typeface="Arial"/>
                <a:ea typeface="Arial"/>
                <a:cs typeface="Arial"/>
                <a:sym typeface="Arial"/>
              </a:rPr>
              <a:t>Browser default</a:t>
            </a:r>
            <a:endParaRPr/>
          </a:p>
        </p:txBody>
      </p:sp>
      <p:sp>
        <p:nvSpPr>
          <p:cNvPr id="198" name="Google Shape;198;p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99" name="Google Shape;199;p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00" name="Google Shape;200;p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01" name="Google Shape;201;p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02" name="Google Shape;202;p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3" name="Google Shape;203;p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176724" y="37500"/>
            <a:ext cx="6122475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-ID"/>
              <a:t>CSS </a:t>
            </a:r>
            <a:r>
              <a:rPr lang="id-ID">
                <a:solidFill>
                  <a:schemeClr val="accent2"/>
                </a:solidFill>
              </a:rPr>
              <a:t>‘checks’</a:t>
            </a:r>
            <a:r>
              <a:rPr lang="id-ID">
                <a:solidFill>
                  <a:schemeClr val="accent6"/>
                </a:solidFill>
              </a:rPr>
              <a:t>{</a:t>
            </a:r>
            <a:r>
              <a:rPr lang="id-ID"/>
              <a:t> </a:t>
            </a:r>
            <a:br>
              <a:rPr lang="id-ID"/>
            </a:br>
            <a:r>
              <a:rPr lang="id-ID"/>
              <a:t>   </a:t>
            </a:r>
            <a:r>
              <a:rPr lang="id-ID" sz="1800">
                <a:solidFill>
                  <a:schemeClr val="accent1"/>
                </a:solidFill>
              </a:rPr>
              <a:t>you can view css through your browser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76724" y="106156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d-ID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3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0" name="Google Shape;210;p6"/>
          <p:cNvCxnSpPr>
            <a:endCxn id="209" idx="0"/>
          </p:cNvCxnSpPr>
          <p:nvPr/>
        </p:nvCxnSpPr>
        <p:spPr>
          <a:xfrm>
            <a:off x="429774" y="619965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39622" l="206" r="-205" t="756"/>
          <a:stretch/>
        </p:blipFill>
        <p:spPr>
          <a:xfrm>
            <a:off x="1501147" y="2039353"/>
            <a:ext cx="5852948" cy="306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/>
              <a:t>CSS </a:t>
            </a:r>
            <a:r>
              <a:rPr lang="id-ID">
                <a:solidFill>
                  <a:schemeClr val="accent2"/>
                </a:solidFill>
              </a:rPr>
              <a:t>‘background prop’ </a:t>
            </a:r>
            <a:r>
              <a:rPr lang="id-ID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7" name="Google Shape;217;p7"/>
          <p:cNvSpPr txBox="1"/>
          <p:nvPr>
            <p:ph idx="1" type="subTitle"/>
          </p:nvPr>
        </p:nvSpPr>
        <p:spPr>
          <a:xfrm>
            <a:off x="1337875" y="1123900"/>
            <a:ext cx="7290599" cy="294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To define background effect on an element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background-color 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Hexa value (#ff00ff), RGB value (rgb(255,0,0)), color name (red)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background-image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url (‘’)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background-repeat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No-repeat, repeat-x, repeat-y,repeat(default)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background-attachment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d-ID">
                <a:latin typeface="Arial"/>
                <a:ea typeface="Arial"/>
                <a:cs typeface="Arial"/>
                <a:sym typeface="Arial"/>
              </a:rPr>
              <a:t>Scroll, fixed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background-position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hpos[left,right,center] vpost[top, center,bottom],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id-ID">
                <a:latin typeface="Arial"/>
                <a:ea typeface="Arial"/>
                <a:cs typeface="Arial"/>
                <a:sym typeface="Arial"/>
              </a:rPr>
              <a:t>%x %y, xpos ypos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9" name="Google Shape;219;p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0" name="Google Shape;220;p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21" name="Google Shape;221;p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22" name="Google Shape;222;p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id-ID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23" name="Google Shape;223;p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ADV1-Teacher</dc:creator>
</cp:coreProperties>
</file>