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61" r:id="rId7"/>
    <p:sldId id="265" r:id="rId8"/>
    <p:sldId id="266" r:id="rId9"/>
    <p:sldId id="267" r:id="rId10"/>
    <p:sldId id="269" r:id="rId11"/>
    <p:sldId id="262" r:id="rId12"/>
    <p:sldId id="268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6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FE82-A928-7845-9969-DD12B702A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CC57-B6BE-6E47-8471-B6E00AB97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2E2D-EC15-E84E-9576-824BEBF8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D6BB7-3EE4-BD4B-A1ED-9B62DC2D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9365-C108-8A46-AE95-1CA92E4D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491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ABC4-8EF3-7344-9854-75367E1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3404E-BFF1-8341-9AD2-78E2247B3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3EE2-0EE8-3143-8829-D5966A79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3955-BD13-A840-888F-E4C05444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21FA-4EA0-B34C-B42A-9BF6F253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216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3B59E-A9EC-1548-BA56-5B6BAD7DB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07D07-71C7-BB4B-A808-A7098AABF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00FE-3BFB-AB4E-AF3E-EFFB27EF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C497-AE72-224F-9263-6288599F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5C7EF-4BE5-D348-B4DA-67E911AC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732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F1D9-9E58-4E47-A8F6-AC130FFA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0E1F-41FB-A443-8491-37D9E859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4A85-B0E4-3440-8F8E-83FCB6E1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0F9E-E9EF-C948-ACFB-03902129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2C09-ABAA-C547-8C7F-F8322F3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652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B6FE-420A-9F4F-B27F-403DE336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1E769-40F2-F24E-85C1-84B0A838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6B54-0C91-C845-95B1-6A720988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4637-AFD9-AD42-95F8-5C358079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A753-E98E-7C43-8282-7A1F340F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072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19F-8BC8-A144-8796-3C874A8A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4CD9-E9A4-5F45-8422-D484B127B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42D25-4A25-0844-9683-9AE3FE5B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7940-565B-CF43-B078-EEA0DA97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A8DF-54EE-2544-888E-4C1B96D7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6188-22D3-5744-9A72-F8073ADB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927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0B6-F554-0745-B0C4-80A0BF4E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7EA66-5C2E-054F-840D-208730B8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B571A-0351-F948-AE00-2110855B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FC4A1-5B11-6142-8966-014FC29A9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E37E3-45F8-0243-9E15-F35865175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E59BE-6E79-144D-A36C-D1835D06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10E78-A661-D24C-AB64-4834F292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D5A8E-03D8-A740-B9B3-15A09DE5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5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D8C4-2610-AC42-8759-C7528FA9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1C12F-2671-D04A-A9BA-0D083B89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6D05-ED8E-A349-A67F-6CC278FB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9ABC7-DDB6-0847-AFEB-9363B8AC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036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EBE8-1148-9E4B-93E7-2A05565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15D0C-46BA-704C-AB82-785A60B5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AF93F-B3E7-3E49-8388-5600FC26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401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51CF-A2A8-3442-A2EE-E7A825CB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5D7B-25D3-9F41-99DB-EC31168D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F7F9A-D3D9-1744-AAB4-FCE9966FA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EE4E2-CE37-C749-B2CF-A5FFD7DF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DCECB-D93B-704D-89DE-DBD66930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AA3E-7965-494D-B18B-B7CF254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479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B962-59F1-BA4A-91D9-DD0D102C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E342C-F77C-6049-A73D-6A2ABADF1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DA44D-383A-3546-B569-B999819D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0DCB5-C6A1-354B-8969-9CB62F31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0E619-77AE-4D46-8DBB-A3349C12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516E4-E346-4741-91CD-F753016E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192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ACC76-925D-D14C-86D6-3198DD50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2C8A1-A33D-684D-BE88-D35A375A6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0470-2FD3-9648-8D66-058CC1ACA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D51A-E6C6-2947-8E73-1A48CE1D43A4}" type="datetimeFigureOut">
              <a:rPr lang="en-CH" smtClean="0"/>
              <a:t>06.04.2025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7ACB-6EF8-2A4A-AB58-28A16ADDC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79AE-E974-0D4E-9C41-ECC0E22D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9B05-5CF0-A646-BBD6-543D9C4F23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223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E949-6F7D-434E-BFB3-CF7829502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H" sz="10000" dirty="0"/>
              <a:t>Alpiq challenge</a:t>
            </a:r>
            <a:br>
              <a:rPr lang="en-CH" sz="10000" dirty="0"/>
            </a:br>
            <a:endParaRPr lang="en-CH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FD53A-949F-1A40-8917-F29B1650440B}"/>
              </a:ext>
            </a:extLst>
          </p:cNvPr>
          <p:cNvSpPr txBox="1">
            <a:spLocks/>
          </p:cNvSpPr>
          <p:nvPr/>
        </p:nvSpPr>
        <p:spPr>
          <a:xfrm>
            <a:off x="1033272" y="3596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3000" dirty="0"/>
              <a:t>Georg Brunner, Susanna Pesonen, Karin Nakanishi</a:t>
            </a:r>
          </a:p>
        </p:txBody>
      </p:sp>
    </p:spTree>
    <p:extLst>
      <p:ext uri="{BB962C8B-B14F-4D97-AF65-F5344CB8AC3E}">
        <p14:creationId xmlns:p14="http://schemas.microsoft.com/office/powerpoint/2010/main" val="302529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F58C-9933-2B41-B1BC-E6146CF7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Some customers left Alpiq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1537-8DA9-9A4E-90FF-7FD15C2E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Only NaNs and/or zeros</a:t>
            </a:r>
          </a:p>
          <a:p>
            <a:r>
              <a:rPr lang="en-CH" dirty="0"/>
              <a:t>1 in Spain, ~30 in Italy</a:t>
            </a:r>
          </a:p>
        </p:txBody>
      </p:sp>
    </p:spTree>
    <p:extLst>
      <p:ext uri="{BB962C8B-B14F-4D97-AF65-F5344CB8AC3E}">
        <p14:creationId xmlns:p14="http://schemas.microsoft.com/office/powerpoint/2010/main" val="206768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FBEECC3-A943-4340-BE30-D2BC51D4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555"/>
            <a:ext cx="12192000" cy="3300010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66CE7E03-6775-D34B-979A-8AF3A031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892418"/>
            <a:ext cx="5526024" cy="1088263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Location (local holiday) matters!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DD2FE5-42A5-1149-9153-64C56999C48D}"/>
              </a:ext>
            </a:extLst>
          </p:cNvPr>
          <p:cNvCxnSpPr>
            <a:cxnSpLocks/>
          </p:cNvCxnSpPr>
          <p:nvPr/>
        </p:nvCxnSpPr>
        <p:spPr>
          <a:xfrm flipH="1">
            <a:off x="10485120" y="1511808"/>
            <a:ext cx="158496" cy="1402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1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AF8C-8B8E-5D42-97C8-891F63BA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H" sz="8000" dirty="0"/>
              <a:t>Results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A5132F-58FC-DB40-BADA-DB85E194CDCD}"/>
              </a:ext>
            </a:extLst>
          </p:cNvPr>
          <p:cNvSpPr txBox="1">
            <a:spLocks/>
          </p:cNvSpPr>
          <p:nvPr/>
        </p:nvSpPr>
        <p:spPr>
          <a:xfrm>
            <a:off x="838200" y="1973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sz="4000" dirty="0"/>
              <a:t>Model: Gradient boosting regressor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AE5E48B-9D9D-E448-A3FC-DC7B16321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097984"/>
              </p:ext>
            </p:extLst>
          </p:nvPr>
        </p:nvGraphicFramePr>
        <p:xfrm>
          <a:off x="109728" y="3429000"/>
          <a:ext cx="11692128" cy="2152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032">
                  <a:extLst>
                    <a:ext uri="{9D8B030D-6E8A-4147-A177-3AD203B41FA5}">
                      <a16:colId xmlns:a16="http://schemas.microsoft.com/office/drawing/2014/main" val="2507262273"/>
                    </a:ext>
                  </a:extLst>
                </a:gridCol>
                <a:gridCol w="2923032">
                  <a:extLst>
                    <a:ext uri="{9D8B030D-6E8A-4147-A177-3AD203B41FA5}">
                      <a16:colId xmlns:a16="http://schemas.microsoft.com/office/drawing/2014/main" val="410269203"/>
                    </a:ext>
                  </a:extLst>
                </a:gridCol>
                <a:gridCol w="2923032">
                  <a:extLst>
                    <a:ext uri="{9D8B030D-6E8A-4147-A177-3AD203B41FA5}">
                      <a16:colId xmlns:a16="http://schemas.microsoft.com/office/drawing/2014/main" val="1947579114"/>
                    </a:ext>
                  </a:extLst>
                </a:gridCol>
                <a:gridCol w="2923032">
                  <a:extLst>
                    <a:ext uri="{9D8B030D-6E8A-4147-A177-3AD203B41FA5}">
                      <a16:colId xmlns:a16="http://schemas.microsoft.com/office/drawing/2014/main" val="1328374382"/>
                    </a:ext>
                  </a:extLst>
                </a:gridCol>
              </a:tblGrid>
              <a:tr h="1545336">
                <a:tc>
                  <a:txBody>
                    <a:bodyPr/>
                    <a:lstStyle/>
                    <a:p>
                      <a:pPr algn="ctr"/>
                      <a:r>
                        <a:rPr lang="en-CH" sz="25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2500" dirty="0"/>
                        <a:t>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2500" dirty="0"/>
                        <a:t>Portfolio + individual </a:t>
                      </a:r>
                    </a:p>
                    <a:p>
                      <a:pPr algn="ctr"/>
                      <a:r>
                        <a:rPr lang="en-CH" sz="2500" dirty="0"/>
                        <a:t>(linear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500" dirty="0"/>
                        <a:t>Portfolio + individual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500" dirty="0"/>
                        <a:t> (tree model)</a:t>
                      </a:r>
                    </a:p>
                    <a:p>
                      <a:pPr algn="ctr"/>
                      <a:endParaRPr lang="en-CH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01032"/>
                  </a:ext>
                </a:extLst>
              </a:tr>
              <a:tr h="536627">
                <a:tc>
                  <a:txBody>
                    <a:bodyPr/>
                    <a:lstStyle/>
                    <a:p>
                      <a:pPr algn="ctr"/>
                      <a:r>
                        <a:rPr lang="en-CH" sz="2500" dirty="0"/>
                        <a:t>826344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2500" dirty="0"/>
                        <a:t>681276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2500" dirty="0"/>
                        <a:t>384063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2500" dirty="0"/>
                        <a:t>354484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0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3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AA4-A1E3-D847-B6DF-4C594AF0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H" sz="8000" dirty="0"/>
              <a:t>Portfolio forecast</a:t>
            </a:r>
          </a:p>
        </p:txBody>
      </p:sp>
    </p:spTree>
    <p:extLst>
      <p:ext uri="{BB962C8B-B14F-4D97-AF65-F5344CB8AC3E}">
        <p14:creationId xmlns:p14="http://schemas.microsoft.com/office/powerpoint/2010/main" val="388436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0593-B2D3-0B43-9493-FFD7DF26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254885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Factor 1: Customer acquisition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AC7D5E-4193-044B-AF69-FDFDDFB6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24" y="3429000"/>
            <a:ext cx="2491232" cy="24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5525-3677-4D4B-AC99-1A761FCB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528" y="-117278"/>
            <a:ext cx="10515600" cy="1325563"/>
          </a:xfrm>
        </p:spPr>
        <p:txBody>
          <a:bodyPr>
            <a:normAutofit/>
          </a:bodyPr>
          <a:lstStyle/>
          <a:p>
            <a:r>
              <a:rPr lang="en-CH" sz="3000" dirty="0"/>
              <a:t>Spain: Impute missing data with “most correlated customer”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357A8-0EFE-424B-80F7-29F1A0B98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62623"/>
            <a:ext cx="10515600" cy="26953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813D81-5D57-9A49-B382-0AEE02E3AE82}"/>
              </a:ext>
            </a:extLst>
          </p:cNvPr>
          <p:cNvSpPr txBox="1">
            <a:spLocks/>
          </p:cNvSpPr>
          <p:nvPr/>
        </p:nvSpPr>
        <p:spPr>
          <a:xfrm>
            <a:off x="4325112" y="3720659"/>
            <a:ext cx="3916680" cy="6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H" dirty="0"/>
              <a:t>Portfolio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CD192-2344-5740-9E90-487E8314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28" y="1079059"/>
            <a:ext cx="9042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5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65E0AD-61BF-3240-B6C9-86E3D63D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3630620"/>
            <a:ext cx="8371840" cy="313594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823649-2BEE-3343-8551-E27C909A5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9568" y="787400"/>
            <a:ext cx="8940800" cy="26416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E42FD7-CC4B-0E49-A4A7-ACB2E0BD8BA8}"/>
              </a:ext>
            </a:extLst>
          </p:cNvPr>
          <p:cNvSpPr txBox="1">
            <a:spLocks/>
          </p:cNvSpPr>
          <p:nvPr/>
        </p:nvSpPr>
        <p:spPr>
          <a:xfrm>
            <a:off x="4149852" y="3280656"/>
            <a:ext cx="3916680" cy="62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H" dirty="0"/>
              <a:t>Portfolio consumption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C7489-AB73-0348-A8C1-C06023FD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-2430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H" sz="3000" dirty="0"/>
              <a:t>Italy: take median of customers</a:t>
            </a:r>
          </a:p>
        </p:txBody>
      </p:sp>
    </p:spTree>
    <p:extLst>
      <p:ext uri="{BB962C8B-B14F-4D97-AF65-F5344CB8AC3E}">
        <p14:creationId xmlns:p14="http://schemas.microsoft.com/office/powerpoint/2010/main" val="80317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95D0-0699-5247-BB51-A1651067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103437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Factor 2: Holiday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778A1-1A10-B54B-9423-76B88DC4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19" y="4817427"/>
            <a:ext cx="1569974" cy="1569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8631D-498B-7645-9F35-3AADFA70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794" y="4330557"/>
            <a:ext cx="1670054" cy="175218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34916-5686-1649-A223-28DF21E82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41843" y="3778107"/>
            <a:ext cx="4432300" cy="1104900"/>
          </a:xfrm>
        </p:spPr>
      </p:pic>
    </p:spTree>
    <p:extLst>
      <p:ext uri="{BB962C8B-B14F-4D97-AF65-F5344CB8AC3E}">
        <p14:creationId xmlns:p14="http://schemas.microsoft.com/office/powerpoint/2010/main" val="274756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33CE-2894-FF43-94F9-FAF067BC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0019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Spain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51B85-5959-E347-A0C9-75BDFCA4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873522"/>
            <a:ext cx="7543800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0F27E-5BC3-2447-BC25-A9C5E8687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733800"/>
            <a:ext cx="7543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7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1D49-FFF2-4D46-B619-68A82BC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69" y="-110363"/>
            <a:ext cx="10515600" cy="1325563"/>
          </a:xfrm>
        </p:spPr>
        <p:txBody>
          <a:bodyPr/>
          <a:lstStyle/>
          <a:p>
            <a:pPr algn="ctr"/>
            <a:r>
              <a:rPr lang="en-CH" dirty="0"/>
              <a:t>Italy</a:t>
            </a:r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2047C814-C958-4C4E-825C-EFF064A0F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888" y="820198"/>
            <a:ext cx="7594601" cy="31242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C2A03C-492A-AC4B-9D60-DC81C086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889" y="3733800"/>
            <a:ext cx="7594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AA4-A1E3-D847-B6DF-4C594AF0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H" sz="8000" dirty="0"/>
              <a:t>Individual forecast</a:t>
            </a:r>
          </a:p>
        </p:txBody>
      </p:sp>
    </p:spTree>
    <p:extLst>
      <p:ext uri="{BB962C8B-B14F-4D97-AF65-F5344CB8AC3E}">
        <p14:creationId xmlns:p14="http://schemas.microsoft.com/office/powerpoint/2010/main" val="11519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99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Alpiq challenge </vt:lpstr>
      <vt:lpstr>Portfolio forecast</vt:lpstr>
      <vt:lpstr>Factor 1: Customer acquisition</vt:lpstr>
      <vt:lpstr>Spain: Impute missing data with “most correlated customer”</vt:lpstr>
      <vt:lpstr>Italy: take median of customers</vt:lpstr>
      <vt:lpstr>Factor 2: Holiday</vt:lpstr>
      <vt:lpstr>Spain</vt:lpstr>
      <vt:lpstr>Italy</vt:lpstr>
      <vt:lpstr>Individual forecast</vt:lpstr>
      <vt:lpstr>Some customers left Alpiq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2025-04-06T08:09:29Z</dcterms:created>
  <dcterms:modified xsi:type="dcterms:W3CDTF">2025-04-06T09:13:59Z</dcterms:modified>
</cp:coreProperties>
</file>