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3" r:id="rId3"/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9050bf8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9050bf8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419050bf8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19050bf8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19050bf8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419050bf8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19050bf8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19050bf82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419050bf82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19050bf82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19050bf82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419050bf82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kład niestandardowy" showMasterSp="0">
  <p:cSld name="Układ niestandardowy">
    <p:bg>
      <p:bgPr>
        <a:gradFill>
          <a:gsLst>
            <a:gs pos="0">
              <a:srgbClr val="009659"/>
            </a:gs>
            <a:gs pos="100000">
              <a:srgbClr val="00573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TOR-sygnet-negative-white.eps" id="18" name="Google Shape;18;p2"/>
          <p:cNvPicPr preferRelativeResize="0"/>
          <p:nvPr/>
        </p:nvPicPr>
        <p:blipFill rotWithShape="1">
          <a:blip r:embed="rId2">
            <a:alphaModFix/>
          </a:blip>
          <a:srcRect b="23460" l="23564" r="17240" t="30321"/>
          <a:stretch/>
        </p:blipFill>
        <p:spPr>
          <a:xfrm>
            <a:off x="-7316" y="-7200"/>
            <a:ext cx="6678777" cy="4454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TOR-claim-pl-negative-vertical.pdf"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5826" y="4729336"/>
            <a:ext cx="4480215" cy="1953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>
  <p:cSld name="Porównani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→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12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→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1031295" y="6408522"/>
            <a:ext cx="89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81" name="Google Shape;81;p12"/>
          <p:cNvCxnSpPr/>
          <p:nvPr/>
        </p:nvCxnSpPr>
        <p:spPr>
          <a:xfrm rot="10800000">
            <a:off x="0" y="908720"/>
            <a:ext cx="12219093" cy="0"/>
          </a:xfrm>
          <a:prstGeom prst="straightConnector1">
            <a:avLst/>
          </a:prstGeom>
          <a:noFill/>
          <a:ln cap="flat" cmpd="sng" w="9525">
            <a:solidFill>
              <a:srgbClr val="11874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12"/>
          <p:cNvSpPr txBox="1"/>
          <p:nvPr>
            <p:ph type="title"/>
          </p:nvPr>
        </p:nvSpPr>
        <p:spPr>
          <a:xfrm>
            <a:off x="838200" y="196614"/>
            <a:ext cx="10515600" cy="543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/>
        </p:nvSpPr>
        <p:spPr>
          <a:xfrm>
            <a:off x="305599" y="290520"/>
            <a:ext cx="3860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l-PL" sz="2400">
                <a:solidFill>
                  <a:srgbClr val="118748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b="1" sz="3200">
              <a:solidFill>
                <a:srgbClr val="1187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11031295" y="6408522"/>
            <a:ext cx="89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→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9" name="Google Shape;89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11021695" y="6408522"/>
            <a:ext cx="89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11031295" y="6408522"/>
            <a:ext cx="89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>
  <p:cSld name="Tytuł i tekst pionow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→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11031295" y="6408522"/>
            <a:ext cx="89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99" name="Google Shape;99;p16"/>
          <p:cNvCxnSpPr/>
          <p:nvPr/>
        </p:nvCxnSpPr>
        <p:spPr>
          <a:xfrm rot="10800000">
            <a:off x="0" y="908720"/>
            <a:ext cx="12219093" cy="0"/>
          </a:xfrm>
          <a:prstGeom prst="straightConnector1">
            <a:avLst/>
          </a:prstGeom>
          <a:noFill/>
          <a:ln cap="flat" cmpd="sng" w="9525">
            <a:solidFill>
              <a:srgbClr val="11874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196614"/>
            <a:ext cx="10515600" cy="543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/>
        </p:nvSpPr>
        <p:spPr>
          <a:xfrm>
            <a:off x="305599" y="290520"/>
            <a:ext cx="3860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l-PL" sz="2400">
                <a:solidFill>
                  <a:srgbClr val="118748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b="1" sz="3200">
              <a:solidFill>
                <a:srgbClr val="1187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→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11031295" y="6408522"/>
            <a:ext cx="89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13547" y="4937127"/>
            <a:ext cx="12219093" cy="698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>
            <a:off x="1183731" y="2183264"/>
            <a:ext cx="6346165" cy="145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4800"/>
              <a:buFont typeface="Calibri"/>
              <a:buNone/>
              <a:defRPr sz="4800">
                <a:solidFill>
                  <a:srgbClr val="4C4C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1082573" y="5126209"/>
            <a:ext cx="4303028" cy="336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 rot="-5400000">
            <a:off x="214893" y="2865455"/>
            <a:ext cx="1453132" cy="1319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96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659656" y="5088429"/>
            <a:ext cx="393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STOR-norm.pdf" id="34" name="Google Shape;3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50636" y="438571"/>
            <a:ext cx="2744968" cy="88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>
  <p:cSld name="Tytuł i zawartość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→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1031295" y="6408522"/>
            <a:ext cx="89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 rot="10800000">
            <a:off x="0" y="908720"/>
            <a:ext cx="12219093" cy="0"/>
          </a:xfrm>
          <a:prstGeom prst="straightConnector1">
            <a:avLst/>
          </a:prstGeom>
          <a:noFill/>
          <a:ln cap="flat" cmpd="sng" w="9525">
            <a:solidFill>
              <a:srgbClr val="11874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5"/>
          <p:cNvSpPr txBox="1"/>
          <p:nvPr>
            <p:ph type="title"/>
          </p:nvPr>
        </p:nvSpPr>
        <p:spPr>
          <a:xfrm>
            <a:off x="838200" y="196614"/>
            <a:ext cx="10515600" cy="543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/>
        </p:nvSpPr>
        <p:spPr>
          <a:xfrm>
            <a:off x="305599" y="290520"/>
            <a:ext cx="3860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l-PL" sz="2400">
                <a:solidFill>
                  <a:srgbClr val="118748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b="1" sz="3200">
              <a:solidFill>
                <a:srgbClr val="1187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theme" showMasterSp="0">
  <p:cSld name="Title them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-13547" y="4937126"/>
            <a:ext cx="12219093" cy="1941194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0965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96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type="ctrTitle"/>
          </p:nvPr>
        </p:nvSpPr>
        <p:spPr>
          <a:xfrm>
            <a:off x="1183731" y="2183264"/>
            <a:ext cx="6346165" cy="145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4800"/>
              <a:buFont typeface="Calibri"/>
              <a:buNone/>
              <a:defRPr sz="4800">
                <a:solidFill>
                  <a:srgbClr val="4C4C4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082573" y="5126209"/>
            <a:ext cx="6447324" cy="336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 rot="-5400000">
            <a:off x="214893" y="2865455"/>
            <a:ext cx="1453132" cy="1319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96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STOR-norm.pdf" id="46" name="Google Shape;4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50636" y="438571"/>
            <a:ext cx="2744968" cy="88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text">
  <p:cSld name="Title with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1031295" y="6408522"/>
            <a:ext cx="89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8201" y="1108075"/>
            <a:ext cx="10902951" cy="4960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→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196614"/>
            <a:ext cx="10515600" cy="543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1" name="Google Shape;51;p7"/>
          <p:cNvCxnSpPr/>
          <p:nvPr/>
        </p:nvCxnSpPr>
        <p:spPr>
          <a:xfrm rot="10800000">
            <a:off x="0" y="908720"/>
            <a:ext cx="12219093" cy="0"/>
          </a:xfrm>
          <a:prstGeom prst="straightConnector1">
            <a:avLst/>
          </a:prstGeom>
          <a:noFill/>
          <a:ln cap="flat" cmpd="sng" w="9525">
            <a:solidFill>
              <a:srgbClr val="11874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" name="Google Shape;52;p7"/>
          <p:cNvSpPr txBox="1"/>
          <p:nvPr/>
        </p:nvSpPr>
        <p:spPr>
          <a:xfrm>
            <a:off x="305599" y="290520"/>
            <a:ext cx="3860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l-PL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b="1"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Układ niestandardowy" showMasterSp="0">
  <p:cSld name="Układ niestandardowy">
    <p:bg>
      <p:bgPr>
        <a:gradFill>
          <a:gsLst>
            <a:gs pos="0">
              <a:srgbClr val="009659"/>
            </a:gs>
            <a:gs pos="100000">
              <a:srgbClr val="00573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TOR-sygnet-negative-white.eps" id="54" name="Google Shape;54;p8"/>
          <p:cNvPicPr preferRelativeResize="0"/>
          <p:nvPr/>
        </p:nvPicPr>
        <p:blipFill rotWithShape="1">
          <a:blip r:embed="rId2">
            <a:alphaModFix/>
          </a:blip>
          <a:srcRect b="23460" l="23564" r="17240" t="30321"/>
          <a:stretch/>
        </p:blipFill>
        <p:spPr>
          <a:xfrm>
            <a:off x="-7316" y="-7200"/>
            <a:ext cx="6678777" cy="4454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TOR-claim-pl-negative-vertical.pdf"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5826" y="4729336"/>
            <a:ext cx="4480215" cy="1953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ytat">
  <p:cSld name="Cyta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STOR-negative-white.pdf" id="58" name="Google Shape;5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86780" y="5453624"/>
            <a:ext cx="1800000" cy="58195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 flipH="1" rot="10800000">
            <a:off x="3734752" y="5012502"/>
            <a:ext cx="4228148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/>
          <p:nvPr/>
        </p:nvSpPr>
        <p:spPr>
          <a:xfrm flipH="1" rot="10800000">
            <a:off x="3734752" y="1649545"/>
            <a:ext cx="4228148" cy="4571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2904331" y="1724819"/>
            <a:ext cx="6154738" cy="3216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0383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>
  <p:cSld name="Tylko tytuł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1031295" y="6408522"/>
            <a:ext cx="89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65" name="Google Shape;65;p10"/>
          <p:cNvCxnSpPr/>
          <p:nvPr/>
        </p:nvCxnSpPr>
        <p:spPr>
          <a:xfrm rot="10800000">
            <a:off x="0" y="908720"/>
            <a:ext cx="12219093" cy="0"/>
          </a:xfrm>
          <a:prstGeom prst="straightConnector1">
            <a:avLst/>
          </a:prstGeom>
          <a:noFill/>
          <a:ln cap="flat" cmpd="sng" w="9525">
            <a:solidFill>
              <a:srgbClr val="11874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10"/>
          <p:cNvSpPr txBox="1"/>
          <p:nvPr>
            <p:ph type="title"/>
          </p:nvPr>
        </p:nvSpPr>
        <p:spPr>
          <a:xfrm>
            <a:off x="838200" y="196614"/>
            <a:ext cx="10515600" cy="543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305599" y="290520"/>
            <a:ext cx="3860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l-PL" sz="2400">
                <a:solidFill>
                  <a:srgbClr val="118748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b="1" sz="3200">
              <a:solidFill>
                <a:srgbClr val="1187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>
  <p:cSld name="Dwa elementy zawartości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→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→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11031295" y="6408522"/>
            <a:ext cx="89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72" name="Google Shape;72;p11"/>
          <p:cNvCxnSpPr/>
          <p:nvPr/>
        </p:nvCxnSpPr>
        <p:spPr>
          <a:xfrm rot="10800000">
            <a:off x="0" y="908720"/>
            <a:ext cx="12219093" cy="0"/>
          </a:xfrm>
          <a:prstGeom prst="straightConnector1">
            <a:avLst/>
          </a:prstGeom>
          <a:noFill/>
          <a:ln cap="flat" cmpd="sng" w="9525">
            <a:solidFill>
              <a:srgbClr val="11874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196614"/>
            <a:ext cx="10515600" cy="543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/>
        </p:nvSpPr>
        <p:spPr>
          <a:xfrm>
            <a:off x="305599" y="290520"/>
            <a:ext cx="3860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pl-PL" sz="2400">
                <a:solidFill>
                  <a:srgbClr val="118748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b="1" sz="3200">
              <a:solidFill>
                <a:srgbClr val="1187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→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1" y="6381330"/>
            <a:ext cx="8360089" cy="4766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96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3754062" y="6402814"/>
            <a:ext cx="36383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gdzie technologia spotyka człowieka</a:t>
            </a:r>
            <a:endParaRPr/>
          </a:p>
        </p:txBody>
      </p:sp>
      <p:cxnSp>
        <p:nvCxnSpPr>
          <p:cNvPr id="14" name="Google Shape;14;p1"/>
          <p:cNvCxnSpPr/>
          <p:nvPr/>
        </p:nvCxnSpPr>
        <p:spPr>
          <a:xfrm>
            <a:off x="11280576" y="6381328"/>
            <a:ext cx="0" cy="465618"/>
          </a:xfrm>
          <a:prstGeom prst="straightConnector1">
            <a:avLst/>
          </a:prstGeom>
          <a:noFill/>
          <a:ln cap="flat" cmpd="sng" w="9525">
            <a:solidFill>
              <a:srgbClr val="13121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136896" y="6408522"/>
            <a:ext cx="919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descr="ASTOR-norm.pdf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183167" y="6349799"/>
            <a:ext cx="1375103" cy="44458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→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1" y="6381330"/>
            <a:ext cx="8360089" cy="47667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96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3754062" y="6402814"/>
            <a:ext cx="36383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gdzie technologia spotyka człowieka</a:t>
            </a:r>
            <a:endParaRPr/>
          </a:p>
        </p:txBody>
      </p:sp>
      <p:cxnSp>
        <p:nvCxnSpPr>
          <p:cNvPr id="25" name="Google Shape;25;p3"/>
          <p:cNvCxnSpPr/>
          <p:nvPr/>
        </p:nvCxnSpPr>
        <p:spPr>
          <a:xfrm>
            <a:off x="11280576" y="6381328"/>
            <a:ext cx="0" cy="46561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136896" y="6408522"/>
            <a:ext cx="9196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descr="ASTOR-norm.pdf"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183167" y="6349799"/>
            <a:ext cx="1375103" cy="44458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4294967295" type="sldNum"/>
          </p:nvPr>
        </p:nvSpPr>
        <p:spPr>
          <a:xfrm>
            <a:off x="11293475" y="6408738"/>
            <a:ext cx="898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34"/>
            <a:ext cx="12201578" cy="686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0" y="6791324"/>
            <a:ext cx="12192000" cy="666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8864366" y="4361833"/>
            <a:ext cx="3337212" cy="1505669"/>
            <a:chOff x="0" y="332656"/>
            <a:chExt cx="4788024" cy="2160240"/>
          </a:xfrm>
        </p:grpSpPr>
        <p:sp>
          <p:nvSpPr>
            <p:cNvPr id="114" name="Google Shape;114;p18"/>
            <p:cNvSpPr/>
            <p:nvPr/>
          </p:nvSpPr>
          <p:spPr>
            <a:xfrm>
              <a:off x="0" y="332656"/>
              <a:ext cx="4788024" cy="2160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965A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STOR-claim-pl-negative-vertical.pdf" id="115" name="Google Shape;115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0588" y="513149"/>
              <a:ext cx="4446920" cy="19392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8"/>
          <p:cNvSpPr/>
          <p:nvPr/>
        </p:nvSpPr>
        <p:spPr>
          <a:xfrm flipH="1" rot="10800000">
            <a:off x="0" y="6857998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838200" y="196614"/>
            <a:ext cx="10515600" cy="543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pl-PL"/>
              <a:t>Dobre strony praktyk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l-PL"/>
              <a:t>Szkolenia dają możliwość poznania sterowników i programów z oferty ASTORA od strony praktycznej.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l-PL"/>
              <a:t>Praktyki pozwalają zdobyć dużo doświadczenia w zakresie programowania i tworzenia wizualizacji oraz sterowania silnikami.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l-PL"/>
              <a:t>Bardzo dobrą stroną jest swoboda wyboru tematu projektu.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l-PL"/>
              <a:t>Kolejną zaletą jest otwartość pracowników na pytania i gotowość do pomocy.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838200" y="196614"/>
            <a:ext cx="10515600" cy="543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pl-PL"/>
              <a:t>Co należałoby zmienić, poprawić w Programie Praktyk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l-PL"/>
              <a:t>Indywidualne szkolenia są w porządku, ale jeszcze więcej można nauczyć się podczas szkoleń prowadzonych przez osoby z firmy.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pl-PL"/>
              <a:t>Bardzo ciekawym elementem praktyk były spotkania z pracownikami, którzy opowiadali o tym co robią na co dzień, dlatego można by takich spotkań zrobić jak najwięcej.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1183731" y="2183264"/>
            <a:ext cx="6346165" cy="145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4800"/>
              <a:buFont typeface="Calibri"/>
              <a:buNone/>
            </a:pPr>
            <a:r>
              <a:rPr lang="pl-PL"/>
              <a:t>Praktyki w firmie ASTOR</a:t>
            </a:r>
            <a:endParaRPr/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1082573" y="5126209"/>
            <a:ext cx="4303028" cy="336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None/>
            </a:pPr>
            <a:r>
              <a:rPr b="1" lang="pl-PL" sz="875"/>
              <a:t>PREZENTACJE WYKONAL: JERZY BATYGOLSKI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438"/>
              </a:spcBef>
              <a:spcAft>
                <a:spcPts val="0"/>
              </a:spcAft>
              <a:buClr>
                <a:schemeClr val="lt1"/>
              </a:buClr>
              <a:buSzPts val="875"/>
              <a:buNone/>
            </a:pPr>
            <a:r>
              <a:rPr b="1" lang="pl-PL" sz="875"/>
              <a:t>OPIEKUN PRAKTYK: FILIP WIŚNIEWSKI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438"/>
              </a:spcBef>
              <a:spcAft>
                <a:spcPts val="0"/>
              </a:spcAft>
              <a:buClr>
                <a:schemeClr val="lt1"/>
              </a:buClr>
              <a:buSzPts val="875"/>
              <a:buNone/>
            </a:pPr>
            <a:r>
              <a:t/>
            </a:r>
            <a:endParaRPr b="1" sz="87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196614"/>
            <a:ext cx="10515600" cy="543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pl-PL"/>
              <a:t>Cel projektu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/>
              <a:t>Symulacja pracy wytwórni soku jabłkowego NFC (Not From Concentrate):</a:t>
            </a:r>
            <a:endParaRPr b="1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→"/>
            </a:pPr>
            <a:r>
              <a:rPr lang="pl-PL"/>
              <a:t>zaprojektowanie kompletnej linii produkcyjnej,</a:t>
            </a:r>
            <a:endParaRPr/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→"/>
            </a:pPr>
            <a:r>
              <a:rPr lang="pl-PL"/>
              <a:t>napisanie programu sterującego każdą z maszyn,</a:t>
            </a:r>
            <a:endParaRPr/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→"/>
            </a:pPr>
            <a:r>
              <a:rPr lang="pl-PL"/>
              <a:t>napisanie programu symulacyjnego,</a:t>
            </a:r>
            <a:endParaRPr/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→"/>
            </a:pPr>
            <a:r>
              <a:rPr lang="pl-PL"/>
              <a:t>zaprojektowanie wizualizacji webowej.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196614"/>
            <a:ext cx="10515600" cy="543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pl-PL"/>
              <a:t>Założenia projektu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38200" y="11662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Linia produkcyjna składająca się z 4 maszyn: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-PL"/>
              <a:t>taśmociągu z młynkiem,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-PL"/>
              <a:t>prasy taśmowej ze zbiornikiem buforowym 100l,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-PL"/>
              <a:t>zbiornika do pasteryzacji 50l,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l-PL"/>
              <a:t>maszyny napełniającej sok i kapslującej butelki.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Realistyczna symulacja i animacja pracy każdej z maszyn,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Nieliniowy model temperaturowy,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Programy napisane w języku ST,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Obsługa błędów, ostrzeżeń i alarmów,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Wyświetlanie trendów,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System użytkowników z ograniczeniem dostępu.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11031295" y="6408522"/>
            <a:ext cx="899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838200" y="196614"/>
            <a:ext cx="10515600" cy="54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Strona główna wizualizacji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75" y="939714"/>
            <a:ext cx="11258642" cy="536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11031295" y="6408522"/>
            <a:ext cx="899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838200" y="196614"/>
            <a:ext cx="10515600" cy="54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Trendy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25" y="967964"/>
            <a:ext cx="11264549" cy="536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11031295" y="6408522"/>
            <a:ext cx="899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type="title"/>
          </p:nvPr>
        </p:nvSpPr>
        <p:spPr>
          <a:xfrm>
            <a:off x="838200" y="196614"/>
            <a:ext cx="10515600" cy="54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Alarmy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13" y="969664"/>
            <a:ext cx="11276968" cy="5363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Struktura danych została oparta o własne typy strukturalne i enumeryczne.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Programy zostały napisane w języku ST: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sterowanie - 265 linii kodu,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-PL"/>
              <a:t>symulacja - 413 linii kodu.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11031295" y="6408522"/>
            <a:ext cx="899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838200" y="196614"/>
            <a:ext cx="10515600" cy="54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Oprogramowanie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838200" y="196614"/>
            <a:ext cx="10515600" cy="543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pl-PL"/>
              <a:t>Wnioski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→"/>
            </a:pPr>
            <a:r>
              <a:rPr lang="pl-PL"/>
              <a:t>Wykonany projekt zrealizował wszystkie postawione cele.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→"/>
            </a:pPr>
            <a:r>
              <a:rPr lang="pl-PL"/>
              <a:t>Podczas projektowania aplikacji można było zapoznać się ze środowiskiem CODESYS oraz zbadać jego możliwości programistyczne i wizualizacyjne.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→"/>
            </a:pPr>
            <a:r>
              <a:rPr lang="pl-PL"/>
              <a:t>Możliwy jest dalszy rozwój napisanej aplikacji np. poprzez podłączenie silników i sterowanie nimi synchronicznie z działaniem poszczególnych maszyn.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TOR theme">
  <a:themeElements>
    <a:clrScheme name="ASTOR">
      <a:dk1>
        <a:srgbClr val="171616"/>
      </a:dk1>
      <a:lt1>
        <a:srgbClr val="FFFFFF"/>
      </a:lt1>
      <a:dk2>
        <a:srgbClr val="00965A"/>
      </a:dk2>
      <a:lt2>
        <a:srgbClr val="D9D9D9"/>
      </a:lt2>
      <a:accent1>
        <a:srgbClr val="00965A"/>
      </a:accent1>
      <a:accent2>
        <a:srgbClr val="F0B400"/>
      </a:accent2>
      <a:accent3>
        <a:srgbClr val="053C96"/>
      </a:accent3>
      <a:accent4>
        <a:srgbClr val="DC0F32"/>
      </a:accent4>
      <a:accent5>
        <a:srgbClr val="14375A"/>
      </a:accent5>
      <a:accent6>
        <a:srgbClr val="999999"/>
      </a:accent6>
      <a:hlink>
        <a:srgbClr val="00965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STOR theme">
  <a:themeElements>
    <a:clrScheme name="ASTOR">
      <a:dk1>
        <a:srgbClr val="171616"/>
      </a:dk1>
      <a:lt1>
        <a:srgbClr val="FFFFFF"/>
      </a:lt1>
      <a:dk2>
        <a:srgbClr val="00965A"/>
      </a:dk2>
      <a:lt2>
        <a:srgbClr val="D9D9D9"/>
      </a:lt2>
      <a:accent1>
        <a:srgbClr val="00965A"/>
      </a:accent1>
      <a:accent2>
        <a:srgbClr val="F0B400"/>
      </a:accent2>
      <a:accent3>
        <a:srgbClr val="053C96"/>
      </a:accent3>
      <a:accent4>
        <a:srgbClr val="DC0F32"/>
      </a:accent4>
      <a:accent5>
        <a:srgbClr val="14375A"/>
      </a:accent5>
      <a:accent6>
        <a:srgbClr val="999999"/>
      </a:accent6>
      <a:hlink>
        <a:srgbClr val="00965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