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87E1B0-D05E-4785-B3C8-621F3717DB8E}">
          <p14:sldIdLst>
            <p14:sldId id="256"/>
            <p14:sldId id="257"/>
            <p14:sldId id="259"/>
            <p14:sldId id="258"/>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1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5582-F5BB-2AFD-2890-5A445732B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8E767A2-B023-2C09-C14C-5251A50B5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F631763-77EE-16F0-9071-EAA1B52CBFF6}"/>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5" name="Footer Placeholder 4">
            <a:extLst>
              <a:ext uri="{FF2B5EF4-FFF2-40B4-BE49-F238E27FC236}">
                <a16:creationId xmlns:a16="http://schemas.microsoft.com/office/drawing/2014/main" id="{BB7D4BAA-1CDD-DED8-DB64-82DFE00313B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BB43FB2-221E-7B8D-689F-4D0CB300C352}"/>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57536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C52F-DBC8-4393-AE13-79C9E68383E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CAC4CAE-185C-37CF-3D8F-DB66B9CE8B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67CCC0-D87D-4D86-BEF6-85F3E31920CF}"/>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5" name="Footer Placeholder 4">
            <a:extLst>
              <a:ext uri="{FF2B5EF4-FFF2-40B4-BE49-F238E27FC236}">
                <a16:creationId xmlns:a16="http://schemas.microsoft.com/office/drawing/2014/main" id="{A1E04782-4E2B-137A-9D44-8EB687053E8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F994FB0-6031-FCD0-AE98-56F12EB04B1B}"/>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55742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6841E-3727-5A0E-35E3-C638C300375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9DF3A20-039B-41FB-42E6-7B2B86E01A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770551-804A-0538-A8DC-DD89A64D7550}"/>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5" name="Footer Placeholder 4">
            <a:extLst>
              <a:ext uri="{FF2B5EF4-FFF2-40B4-BE49-F238E27FC236}">
                <a16:creationId xmlns:a16="http://schemas.microsoft.com/office/drawing/2014/main" id="{D8176DDB-496B-1ECC-4867-6444476F0C1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3F93AFF-7270-AEBD-DE76-96B458A00693}"/>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31897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952B-FDCA-9BAF-EFCC-E3EF7FB8DDE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F90C640-F50E-D7AC-18C4-906A4DF62C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857FBF1-3CDC-05E3-EB70-270489BD9BB5}"/>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5" name="Footer Placeholder 4">
            <a:extLst>
              <a:ext uri="{FF2B5EF4-FFF2-40B4-BE49-F238E27FC236}">
                <a16:creationId xmlns:a16="http://schemas.microsoft.com/office/drawing/2014/main" id="{8115A325-9474-394C-81D8-5E59AE29357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FEA794E-1FBC-AB50-7191-4FC9A1AF4EBC}"/>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5996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9494-9106-A50E-CF8A-5795EE292C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A6BA0B4-826F-08B2-CD76-C6F082E86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E4D8F4-6784-F758-D8D2-9C350D5BAC09}"/>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5" name="Footer Placeholder 4">
            <a:extLst>
              <a:ext uri="{FF2B5EF4-FFF2-40B4-BE49-F238E27FC236}">
                <a16:creationId xmlns:a16="http://schemas.microsoft.com/office/drawing/2014/main" id="{4F7E8E96-1F1A-0FAE-3F36-C942F70D682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19359-5B9D-8065-28AB-7C2C77772210}"/>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4340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97A3-BE87-DA0A-21C0-B0BDB465E49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5AB2A91-2508-291E-5C4E-DCEC9A2330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E3A8406-C92E-6D49-0424-0BBF29589E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8BC8879-D413-6806-CB02-EB08E8EDE301}"/>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6" name="Footer Placeholder 5">
            <a:extLst>
              <a:ext uri="{FF2B5EF4-FFF2-40B4-BE49-F238E27FC236}">
                <a16:creationId xmlns:a16="http://schemas.microsoft.com/office/drawing/2014/main" id="{65312DF4-D059-4382-7DDD-A29E1392DD7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293BD75-E94F-65C2-4E61-86DB9C6098FF}"/>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74970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5853-0E31-F29F-C540-6F99F4B174D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4C97569-1C0A-07F3-FD06-9B4985350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09A63B-3120-6555-F059-5AA0FFD8999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EEB63D7-DD16-2BE7-D73F-3B03C9446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E423B3-5461-C204-C385-34915737DA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3637A1D-DDA3-EA06-D34C-9FFB2249B764}"/>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8" name="Footer Placeholder 7">
            <a:extLst>
              <a:ext uri="{FF2B5EF4-FFF2-40B4-BE49-F238E27FC236}">
                <a16:creationId xmlns:a16="http://schemas.microsoft.com/office/drawing/2014/main" id="{B148E141-E339-ACBA-8B7F-4CC6A842C36A}"/>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33684984-9840-8128-6C1C-7EB2DF4E7807}"/>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15375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D62C-26BE-B38B-3D9A-840CEC806BF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422E0EA-0A7D-9BD7-BB81-B3A689F80EE6}"/>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4" name="Footer Placeholder 3">
            <a:extLst>
              <a:ext uri="{FF2B5EF4-FFF2-40B4-BE49-F238E27FC236}">
                <a16:creationId xmlns:a16="http://schemas.microsoft.com/office/drawing/2014/main" id="{89DD3749-A4B6-16AA-A57D-7C3E4F6161E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966C157-97CA-9A6F-A88D-4949C32B3764}"/>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193043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429CC7-6BCD-4CD7-052B-8BD7F9125B30}"/>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3" name="Footer Placeholder 2">
            <a:extLst>
              <a:ext uri="{FF2B5EF4-FFF2-40B4-BE49-F238E27FC236}">
                <a16:creationId xmlns:a16="http://schemas.microsoft.com/office/drawing/2014/main" id="{D6BFE7D0-8E97-B094-DF3A-CE3EA115098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70713F83-6A48-C9E0-FD2F-5C9AF98DE18A}"/>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265408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2A8B-2322-13AA-ACC0-A13F920EE4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02C4E54-3FB9-487E-422C-08EEF705C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A8DD006-A6F5-39C8-5B8C-60E12B9E4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F58DCA-AB47-CE57-3921-54993C1E4947}"/>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6" name="Footer Placeholder 5">
            <a:extLst>
              <a:ext uri="{FF2B5EF4-FFF2-40B4-BE49-F238E27FC236}">
                <a16:creationId xmlns:a16="http://schemas.microsoft.com/office/drawing/2014/main" id="{74461CF0-9CD7-9371-A2E5-A1E7D52F647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612235-DB2B-FC3F-A90B-3AFC58F70E6D}"/>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399704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5F0F-ADCD-D5B4-3D46-B54747FAE5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68291C8-4BF1-2490-619D-8DD5CF3B8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E802E252-D49D-9EB1-C646-F5923A848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78FB79-C0F4-24F3-70E5-670B26DE3223}"/>
              </a:ext>
            </a:extLst>
          </p:cNvPr>
          <p:cNvSpPr>
            <a:spLocks noGrp="1"/>
          </p:cNvSpPr>
          <p:nvPr>
            <p:ph type="dt" sz="half" idx="10"/>
          </p:nvPr>
        </p:nvSpPr>
        <p:spPr/>
        <p:txBody>
          <a:bodyPr/>
          <a:lstStyle/>
          <a:p>
            <a:fld id="{3E981CA3-87AD-4034-9902-765A519CB999}" type="datetimeFigureOut">
              <a:rPr lang="en-GB" smtClean="0"/>
              <a:t>31/12/2023</a:t>
            </a:fld>
            <a:endParaRPr lang="en-GB" dirty="0"/>
          </a:p>
        </p:txBody>
      </p:sp>
      <p:sp>
        <p:nvSpPr>
          <p:cNvPr id="6" name="Footer Placeholder 5">
            <a:extLst>
              <a:ext uri="{FF2B5EF4-FFF2-40B4-BE49-F238E27FC236}">
                <a16:creationId xmlns:a16="http://schemas.microsoft.com/office/drawing/2014/main" id="{9F7B878A-2DFC-17F7-89B1-BA4CD46DD92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580A783-4736-851D-7993-A963DD1AC22D}"/>
              </a:ext>
            </a:extLst>
          </p:cNvPr>
          <p:cNvSpPr>
            <a:spLocks noGrp="1"/>
          </p:cNvSpPr>
          <p:nvPr>
            <p:ph type="sldNum" sz="quarter" idx="12"/>
          </p:nvPr>
        </p:nvSpPr>
        <p:spPr/>
        <p:txBody>
          <a:bodyPr/>
          <a:lstStyle/>
          <a:p>
            <a:fld id="{3F336EB9-0597-4FC1-9AAD-23BBE8BFFEB0}" type="slidenum">
              <a:rPr lang="en-GB" smtClean="0"/>
              <a:t>‹#›</a:t>
            </a:fld>
            <a:endParaRPr lang="en-GB" dirty="0"/>
          </a:p>
        </p:txBody>
      </p:sp>
    </p:spTree>
    <p:extLst>
      <p:ext uri="{BB962C8B-B14F-4D97-AF65-F5344CB8AC3E}">
        <p14:creationId xmlns:p14="http://schemas.microsoft.com/office/powerpoint/2010/main" val="59740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DCD6-EC03-CE2E-D828-2F8D7DB25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4C6BCEA-F0B2-BC60-16D3-64C1570B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5287663-FD88-19C9-7E29-9A08DFB67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81CA3-87AD-4034-9902-765A519CB999}" type="datetimeFigureOut">
              <a:rPr lang="en-GB" smtClean="0"/>
              <a:t>31/12/2023</a:t>
            </a:fld>
            <a:endParaRPr lang="en-GB" dirty="0"/>
          </a:p>
        </p:txBody>
      </p:sp>
      <p:sp>
        <p:nvSpPr>
          <p:cNvPr id="5" name="Footer Placeholder 4">
            <a:extLst>
              <a:ext uri="{FF2B5EF4-FFF2-40B4-BE49-F238E27FC236}">
                <a16:creationId xmlns:a16="http://schemas.microsoft.com/office/drawing/2014/main" id="{8B148759-A6D2-6F73-78FC-813F50037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3B38E52-8BDA-857A-DCA8-492056EF4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36EB9-0597-4FC1-9AAD-23BBE8BFFEB0}" type="slidenum">
              <a:rPr lang="en-GB" smtClean="0"/>
              <a:t>‹#›</a:t>
            </a:fld>
            <a:endParaRPr lang="en-GB" dirty="0"/>
          </a:p>
        </p:txBody>
      </p:sp>
    </p:spTree>
    <p:extLst>
      <p:ext uri="{BB962C8B-B14F-4D97-AF65-F5344CB8AC3E}">
        <p14:creationId xmlns:p14="http://schemas.microsoft.com/office/powerpoint/2010/main" val="274373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54F5E7-5523-68BD-6928-3220C3153977}"/>
              </a:ext>
            </a:extLst>
          </p:cNvPr>
          <p:cNvSpPr>
            <a:spLocks noGrp="1"/>
          </p:cNvSpPr>
          <p:nvPr>
            <p:ph type="ctrTitle"/>
          </p:nvPr>
        </p:nvSpPr>
        <p:spPr>
          <a:xfrm>
            <a:off x="1285241" y="1008993"/>
            <a:ext cx="9231410" cy="3542045"/>
          </a:xfrm>
        </p:spPr>
        <p:txBody>
          <a:bodyPr anchor="b">
            <a:normAutofit/>
          </a:bodyPr>
          <a:lstStyle/>
          <a:p>
            <a:pPr algn="l"/>
            <a:r>
              <a:rPr lang="en-GB" sz="9600" b="1" dirty="0"/>
              <a:t>Document</a:t>
            </a:r>
            <a:r>
              <a:rPr lang="pl-PL" sz="9600" b="1" dirty="0"/>
              <a:t> </a:t>
            </a:r>
            <a:r>
              <a:rPr lang="en-GB" sz="9600" b="1" dirty="0"/>
              <a:t>scanner</a:t>
            </a:r>
          </a:p>
        </p:txBody>
      </p:sp>
      <p:sp>
        <p:nvSpPr>
          <p:cNvPr id="3" name="Subtitle 2">
            <a:extLst>
              <a:ext uri="{FF2B5EF4-FFF2-40B4-BE49-F238E27FC236}">
                <a16:creationId xmlns:a16="http://schemas.microsoft.com/office/drawing/2014/main" id="{C6886476-5C3B-6C4A-DA5C-DFF16A7281CE}"/>
              </a:ext>
            </a:extLst>
          </p:cNvPr>
          <p:cNvSpPr>
            <a:spLocks noGrp="1"/>
          </p:cNvSpPr>
          <p:nvPr>
            <p:ph type="subTitle" idx="1"/>
          </p:nvPr>
        </p:nvSpPr>
        <p:spPr>
          <a:xfrm>
            <a:off x="1285241" y="4582814"/>
            <a:ext cx="7132335" cy="1312657"/>
          </a:xfrm>
        </p:spPr>
        <p:txBody>
          <a:bodyPr anchor="t">
            <a:normAutofit/>
          </a:bodyPr>
          <a:lstStyle/>
          <a:p>
            <a:pPr algn="l"/>
            <a:r>
              <a:rPr lang="pl-PL" dirty="0"/>
              <a:t>Jerzy Pawlik</a:t>
            </a:r>
            <a:endParaRPr lang="en-GB" dirty="0"/>
          </a:p>
        </p:txBody>
      </p:sp>
    </p:spTree>
    <p:extLst>
      <p:ext uri="{BB962C8B-B14F-4D97-AF65-F5344CB8AC3E}">
        <p14:creationId xmlns:p14="http://schemas.microsoft.com/office/powerpoint/2010/main" val="47366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518982-F0BE-BD75-FB23-FA35B6CD0159}"/>
              </a:ext>
            </a:extLst>
          </p:cNvPr>
          <p:cNvSpPr>
            <a:spLocks noGrp="1"/>
          </p:cNvSpPr>
          <p:nvPr>
            <p:ph type="title"/>
          </p:nvPr>
        </p:nvSpPr>
        <p:spPr>
          <a:xfrm>
            <a:off x="1006900" y="1188637"/>
            <a:ext cx="3141430" cy="4480726"/>
          </a:xfrm>
        </p:spPr>
        <p:txBody>
          <a:bodyPr>
            <a:normAutofit/>
          </a:bodyPr>
          <a:lstStyle/>
          <a:p>
            <a:pPr algn="r"/>
            <a:r>
              <a:rPr lang="pl-PL" sz="5600" dirty="0"/>
              <a:t>P</a:t>
            </a:r>
            <a:r>
              <a:rPr lang="en-GB" sz="5600" dirty="0" err="1"/>
              <a:t>roblem</a:t>
            </a:r>
            <a:r>
              <a:rPr lang="en-GB" sz="5600" dirty="0"/>
              <a:t> definition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9FAC5D-825C-822C-62D3-80542ED4E530}"/>
              </a:ext>
            </a:extLst>
          </p:cNvPr>
          <p:cNvSpPr>
            <a:spLocks noGrp="1"/>
          </p:cNvSpPr>
          <p:nvPr>
            <p:ph idx="1"/>
          </p:nvPr>
        </p:nvSpPr>
        <p:spPr>
          <a:xfrm>
            <a:off x="5138928" y="1338729"/>
            <a:ext cx="4795584" cy="4180542"/>
          </a:xfrm>
        </p:spPr>
        <p:txBody>
          <a:bodyPr anchor="ctr">
            <a:normAutofit/>
          </a:bodyPr>
          <a:lstStyle/>
          <a:p>
            <a:pPr marL="0" indent="0">
              <a:buNone/>
            </a:pPr>
            <a:r>
              <a:rPr lang="pl-PL" sz="2400"/>
              <a:t>Creating a document scanner, that can use  a laptop camera to find the document on the camera view, then extract it from there into the new file, and binarize it to make it easier to read. The output image is black and white.</a:t>
            </a:r>
            <a:endParaRPr lang="en-GB" sz="2400"/>
          </a:p>
        </p:txBody>
      </p:sp>
    </p:spTree>
    <p:extLst>
      <p:ext uri="{BB962C8B-B14F-4D97-AF65-F5344CB8AC3E}">
        <p14:creationId xmlns:p14="http://schemas.microsoft.com/office/powerpoint/2010/main" val="43734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0D65F-E46A-45D9-3356-1197D4225C22}"/>
              </a:ext>
            </a:extLst>
          </p:cNvPr>
          <p:cNvSpPr>
            <a:spLocks noGrp="1"/>
          </p:cNvSpPr>
          <p:nvPr>
            <p:ph type="title"/>
          </p:nvPr>
        </p:nvSpPr>
        <p:spPr>
          <a:xfrm>
            <a:off x="677374" y="666192"/>
            <a:ext cx="10449538" cy="727051"/>
          </a:xfrm>
        </p:spPr>
        <p:txBody>
          <a:bodyPr anchor="ctr">
            <a:normAutofit/>
          </a:bodyPr>
          <a:lstStyle/>
          <a:p>
            <a:r>
              <a:rPr lang="en-GB" sz="4000" b="1" dirty="0">
                <a:solidFill>
                  <a:schemeClr val="bg2">
                    <a:lumMod val="50000"/>
                  </a:schemeClr>
                </a:solidFill>
              </a:rPr>
              <a:t>The pipeline of the project</a:t>
            </a:r>
            <a:r>
              <a:rPr lang="pl-PL" sz="4000" b="1" dirty="0">
                <a:solidFill>
                  <a:schemeClr val="bg2">
                    <a:lumMod val="50000"/>
                  </a:schemeClr>
                </a:solidFill>
              </a:rPr>
              <a:t> </a:t>
            </a:r>
            <a:r>
              <a:rPr lang="en-GB" sz="4000" b="1" dirty="0">
                <a:solidFill>
                  <a:schemeClr val="bg2">
                    <a:lumMod val="50000"/>
                  </a:schemeClr>
                </a:solidFill>
              </a:rPr>
              <a:t>(system architecture)</a:t>
            </a:r>
          </a:p>
        </p:txBody>
      </p:sp>
      <p:graphicFrame>
        <p:nvGraphicFramePr>
          <p:cNvPr id="4" name="Content Placeholder 3">
            <a:extLst>
              <a:ext uri="{FF2B5EF4-FFF2-40B4-BE49-F238E27FC236}">
                <a16:creationId xmlns:a16="http://schemas.microsoft.com/office/drawing/2014/main" id="{47FCF217-662C-617B-87D7-8DFCBECA0EA6}"/>
              </a:ext>
            </a:extLst>
          </p:cNvPr>
          <p:cNvGraphicFramePr>
            <a:graphicFrameLocks noGrp="1"/>
          </p:cNvGraphicFramePr>
          <p:nvPr>
            <p:ph idx="1"/>
            <p:extLst>
              <p:ext uri="{D42A27DB-BD31-4B8C-83A1-F6EECF244321}">
                <p14:modId xmlns:p14="http://schemas.microsoft.com/office/powerpoint/2010/main" val="2340562901"/>
              </p:ext>
            </p:extLst>
          </p:nvPr>
        </p:nvGraphicFramePr>
        <p:xfrm>
          <a:off x="677373" y="1393244"/>
          <a:ext cx="10869454" cy="4329462"/>
        </p:xfrm>
        <a:graphic>
          <a:graphicData uri="http://schemas.openxmlformats.org/drawingml/2006/table">
            <a:tbl>
              <a:tblPr firstRow="1" bandRow="1">
                <a:tableStyleId>{5C22544A-7EE6-4342-B048-85BDC9FD1C3A}</a:tableStyleId>
              </a:tblPr>
              <a:tblGrid>
                <a:gridCol w="548232">
                  <a:extLst>
                    <a:ext uri="{9D8B030D-6E8A-4147-A177-3AD203B41FA5}">
                      <a16:colId xmlns:a16="http://schemas.microsoft.com/office/drawing/2014/main" val="1001652242"/>
                    </a:ext>
                  </a:extLst>
                </a:gridCol>
                <a:gridCol w="4590765">
                  <a:extLst>
                    <a:ext uri="{9D8B030D-6E8A-4147-A177-3AD203B41FA5}">
                      <a16:colId xmlns:a16="http://schemas.microsoft.com/office/drawing/2014/main" val="3173540601"/>
                    </a:ext>
                  </a:extLst>
                </a:gridCol>
                <a:gridCol w="5730457">
                  <a:extLst>
                    <a:ext uri="{9D8B030D-6E8A-4147-A177-3AD203B41FA5}">
                      <a16:colId xmlns:a16="http://schemas.microsoft.com/office/drawing/2014/main" val="3439392661"/>
                    </a:ext>
                  </a:extLst>
                </a:gridCol>
              </a:tblGrid>
              <a:tr h="928716">
                <a:tc>
                  <a:txBody>
                    <a:bodyPr/>
                    <a:lstStyle/>
                    <a:p>
                      <a:pPr marL="0" indent="0" algn="ctr">
                        <a:buFont typeface="+mj-lt"/>
                        <a:buNone/>
                      </a:pPr>
                      <a:r>
                        <a:rPr lang="en-GB" sz="4800" b="1" noProof="0" dirty="0">
                          <a:solidFill>
                            <a:schemeClr val="accent4"/>
                          </a:solidFill>
                        </a:rPr>
                        <a:t>1</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mj-lt"/>
                        <a:buNone/>
                      </a:pPr>
                      <a:r>
                        <a:rPr lang="en-GB" sz="2800" b="1" noProof="0" dirty="0">
                          <a:solidFill>
                            <a:schemeClr val="tx1"/>
                          </a:solidFill>
                        </a:rPr>
                        <a:t>Setting up the computer web camera to capture frames</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endParaRPr lang="en-GB" sz="1600" dirty="0">
                        <a:solidFill>
                          <a:schemeClr val="bg2">
                            <a:lumMod val="25000"/>
                          </a:schemeClr>
                        </a:solidFill>
                      </a:endParaRP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6670030"/>
                  </a:ext>
                </a:extLst>
              </a:tr>
              <a:tr h="1010966">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GB" sz="4800" b="1" noProof="0" dirty="0">
                          <a:solidFill>
                            <a:schemeClr val="accent4"/>
                          </a:solidFill>
                        </a:rPr>
                        <a:t>2</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2800" b="1" noProof="0" dirty="0">
                          <a:solidFill>
                            <a:schemeClr val="tx1"/>
                          </a:solidFill>
                        </a:rPr>
                        <a:t>Detecting the document contours</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pPr marL="342900" indent="-342900">
                        <a:buFont typeface="+mj-lt"/>
                        <a:buAutoNum type="arabicPeriod"/>
                      </a:pPr>
                      <a:r>
                        <a:rPr lang="en-GB" sz="1600" noProof="0" dirty="0">
                          <a:solidFill>
                            <a:schemeClr val="bg2">
                              <a:lumMod val="25000"/>
                            </a:schemeClr>
                          </a:solidFill>
                        </a:rPr>
                        <a:t>Blurring the image with gaussian blur</a:t>
                      </a:r>
                    </a:p>
                    <a:p>
                      <a:pPr marL="342900" indent="-342900">
                        <a:buFont typeface="+mj-lt"/>
                        <a:buAutoNum type="arabicPeriod"/>
                      </a:pPr>
                      <a:r>
                        <a:rPr lang="en-GB" sz="1600" noProof="0" dirty="0">
                          <a:solidFill>
                            <a:schemeClr val="bg2">
                              <a:lumMod val="25000"/>
                            </a:schemeClr>
                          </a:solidFill>
                        </a:rPr>
                        <a:t>Detecting the edges with canny Edge detector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600" noProof="0" dirty="0">
                          <a:solidFill>
                            <a:schemeClr val="bg2">
                              <a:lumMod val="25000"/>
                            </a:schemeClr>
                          </a:solidFill>
                        </a:rPr>
                        <a:t>Finding</a:t>
                      </a:r>
                      <a:r>
                        <a:rPr lang="pl-PL" sz="1600" dirty="0">
                          <a:solidFill>
                            <a:schemeClr val="bg2">
                              <a:lumMod val="25000"/>
                            </a:schemeClr>
                          </a:solidFill>
                        </a:rPr>
                        <a:t> </a:t>
                      </a:r>
                      <a:r>
                        <a:rPr lang="en-GB" sz="1600" noProof="0" dirty="0">
                          <a:solidFill>
                            <a:schemeClr val="bg2">
                              <a:lumMod val="25000"/>
                            </a:schemeClr>
                          </a:solidFill>
                        </a:rPr>
                        <a:t>contours on the edges image with </a:t>
                      </a:r>
                      <a:r>
                        <a:rPr lang="en-GB" sz="1600" kern="1200" dirty="0" err="1">
                          <a:solidFill>
                            <a:schemeClr val="bg2">
                              <a:lumMod val="25000"/>
                            </a:schemeClr>
                          </a:solidFill>
                          <a:effectLst/>
                          <a:latin typeface="+mn-lt"/>
                          <a:ea typeface="+mn-ea"/>
                          <a:cs typeface="+mn-cs"/>
                        </a:rPr>
                        <a:t>findContours</a:t>
                      </a:r>
                      <a:r>
                        <a:rPr lang="pl-PL" sz="1600" kern="1200" dirty="0">
                          <a:solidFill>
                            <a:schemeClr val="bg2">
                              <a:lumMod val="25000"/>
                            </a:schemeClr>
                          </a:solidFill>
                          <a:effectLst/>
                          <a:latin typeface="+mn-lt"/>
                          <a:ea typeface="+mn-ea"/>
                          <a:cs typeface="+mn-cs"/>
                        </a:rPr>
                        <a:t> </a:t>
                      </a:r>
                      <a:r>
                        <a:rPr lang="en-GB" sz="1600" kern="1200" noProof="0" dirty="0">
                          <a:solidFill>
                            <a:schemeClr val="bg2">
                              <a:lumMod val="25000"/>
                            </a:schemeClr>
                          </a:solidFill>
                          <a:effectLst/>
                          <a:latin typeface="+mn-lt"/>
                          <a:ea typeface="+mn-ea"/>
                          <a:cs typeface="+mn-cs"/>
                        </a:rPr>
                        <a:t>function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600" kern="1200" noProof="0" dirty="0">
                          <a:solidFill>
                            <a:schemeClr val="bg2">
                              <a:lumMod val="25000"/>
                            </a:schemeClr>
                          </a:solidFill>
                          <a:effectLst/>
                          <a:latin typeface="+mn-lt"/>
                          <a:ea typeface="+mn-ea"/>
                          <a:cs typeface="+mn-cs"/>
                        </a:rPr>
                        <a:t>Finding the biggest contour with 4 vertexes</a:t>
                      </a: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1135051"/>
                  </a:ext>
                </a:extLst>
              </a:tr>
              <a:tr h="1333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800" b="1" noProof="0" dirty="0">
                          <a:solidFill>
                            <a:schemeClr val="accent4"/>
                          </a:solidFill>
                        </a:rPr>
                        <a:t>3</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solidFill>
                            <a:schemeClr val="tx1"/>
                          </a:solidFill>
                        </a:rPr>
                        <a:t>cropping the image and transforming it into rectangle</a:t>
                      </a:r>
                      <a:endParaRPr lang="en-GB" sz="2800" b="1" noProof="0" dirty="0"/>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pPr marL="342900" indent="-342900">
                        <a:buFont typeface="+mj-lt"/>
                        <a:buAutoNum type="arabicPeriod"/>
                      </a:pPr>
                      <a:r>
                        <a:rPr lang="en-GB" sz="1600" dirty="0">
                          <a:solidFill>
                            <a:schemeClr val="bg2">
                              <a:lumMod val="25000"/>
                            </a:schemeClr>
                          </a:solidFill>
                        </a:rPr>
                        <a:t>Orde</a:t>
                      </a:r>
                      <a:r>
                        <a:rPr lang="pl-PL" sz="1600" dirty="0">
                          <a:solidFill>
                            <a:schemeClr val="bg2">
                              <a:lumMod val="25000"/>
                            </a:schemeClr>
                          </a:solidFill>
                        </a:rPr>
                        <a:t>ring the </a:t>
                      </a:r>
                      <a:r>
                        <a:rPr lang="en-GB" sz="1600" noProof="0" dirty="0">
                          <a:solidFill>
                            <a:schemeClr val="bg2">
                              <a:lumMod val="25000"/>
                            </a:schemeClr>
                          </a:solidFill>
                        </a:rPr>
                        <a:t>contour</a:t>
                      </a:r>
                      <a:r>
                        <a:rPr lang="pl-PL" sz="1600" dirty="0">
                          <a:solidFill>
                            <a:schemeClr val="bg2">
                              <a:lumMod val="25000"/>
                            </a:schemeClr>
                          </a:solidFill>
                        </a:rPr>
                        <a:t> </a:t>
                      </a:r>
                      <a:r>
                        <a:rPr lang="en-GB" sz="1600" noProof="0" dirty="0">
                          <a:solidFill>
                            <a:schemeClr val="bg2">
                              <a:lumMod val="25000"/>
                            </a:schemeClr>
                          </a:solidFill>
                        </a:rPr>
                        <a:t>vertexes</a:t>
                      </a:r>
                    </a:p>
                    <a:p>
                      <a:pPr marL="342900" indent="-342900">
                        <a:buFont typeface="+mj-lt"/>
                        <a:buAutoNum type="arabicPeriod"/>
                      </a:pPr>
                      <a:r>
                        <a:rPr lang="en-GB" sz="1600" noProof="0" dirty="0">
                          <a:solidFill>
                            <a:schemeClr val="bg2">
                              <a:lumMod val="25000"/>
                            </a:schemeClr>
                          </a:solidFill>
                        </a:rPr>
                        <a:t>Computing the size of the output image</a:t>
                      </a:r>
                    </a:p>
                    <a:p>
                      <a:pPr marL="342900" indent="-342900">
                        <a:buFont typeface="+mj-lt"/>
                        <a:buAutoNum type="arabicPeriod"/>
                      </a:pPr>
                      <a:r>
                        <a:rPr lang="en-GB" sz="1600" noProof="0" dirty="0">
                          <a:solidFill>
                            <a:schemeClr val="bg2">
                              <a:lumMod val="25000"/>
                            </a:schemeClr>
                          </a:solidFill>
                        </a:rPr>
                        <a:t>Computing the transformation matrix with open CV</a:t>
                      </a:r>
                    </a:p>
                    <a:p>
                      <a:pPr marL="342900" indent="-342900">
                        <a:buFont typeface="+mj-lt"/>
                        <a:buAutoNum type="arabicPeriod"/>
                      </a:pPr>
                      <a:endParaRPr lang="pl-PL" sz="1600" dirty="0">
                        <a:solidFill>
                          <a:schemeClr val="bg2">
                            <a:lumMod val="25000"/>
                          </a:schemeClr>
                        </a:solidFill>
                      </a:endParaRP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4622754"/>
                  </a:ext>
                </a:extLst>
              </a:tr>
              <a:tr h="795295">
                <a:tc>
                  <a:txBody>
                    <a:bodyPr/>
                    <a:lstStyle/>
                    <a:p>
                      <a:pPr algn="ctr"/>
                      <a:r>
                        <a:rPr lang="en-GB" sz="4800" b="1" noProof="0" dirty="0">
                          <a:solidFill>
                            <a:schemeClr val="accent4"/>
                          </a:solidFill>
                        </a:rPr>
                        <a:t>4</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solidFill>
                            <a:schemeClr val="tx1"/>
                          </a:solidFill>
                        </a:rPr>
                        <a:t>Binarization of the image</a:t>
                      </a:r>
                    </a:p>
                  </a:txBody>
                  <a:tcPr marL="52341" marR="52341" marT="26170" marB="261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chemeClr val="bg1"/>
                    </a:solidFill>
                  </a:tcPr>
                </a:tc>
                <a:tc>
                  <a:txBody>
                    <a:bodyPr/>
                    <a:lstStyle/>
                    <a:p>
                      <a:endParaRPr lang="en-GB" sz="1600" dirty="0">
                        <a:solidFill>
                          <a:schemeClr val="bg2">
                            <a:lumMod val="25000"/>
                          </a:schemeClr>
                        </a:solidFill>
                      </a:endParaRPr>
                    </a:p>
                  </a:txBody>
                  <a:tcPr marL="52341" marR="52341" marT="26170" marB="2617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6169225"/>
                  </a:ext>
                </a:extLst>
              </a:tr>
            </a:tbl>
          </a:graphicData>
        </a:graphic>
      </p:graphicFrame>
    </p:spTree>
    <p:extLst>
      <p:ext uri="{BB962C8B-B14F-4D97-AF65-F5344CB8AC3E}">
        <p14:creationId xmlns:p14="http://schemas.microsoft.com/office/powerpoint/2010/main" val="47630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41C67D0-A496-4B86-BF61-263FF9EFD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ight Triangle 2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4EB2D6-6DC8-5E81-01F4-9BCDA4A90E13}"/>
              </a:ext>
            </a:extLst>
          </p:cNvPr>
          <p:cNvSpPr>
            <a:spLocks noGrp="1"/>
          </p:cNvSpPr>
          <p:nvPr>
            <p:ph type="title"/>
          </p:nvPr>
        </p:nvSpPr>
        <p:spPr>
          <a:xfrm>
            <a:off x="5780700" y="1188637"/>
            <a:ext cx="5327272" cy="1642850"/>
          </a:xfrm>
        </p:spPr>
        <p:txBody>
          <a:bodyPr vert="horz" lIns="91440" tIns="45720" rIns="91440" bIns="45720" rtlCol="0" anchor="ctr">
            <a:normAutofit/>
          </a:bodyPr>
          <a:lstStyle/>
          <a:p>
            <a:pPr algn="r"/>
            <a:r>
              <a:rPr lang="en-US" sz="5400" b="1" dirty="0"/>
              <a:t>Perspective transformation</a:t>
            </a:r>
          </a:p>
        </p:txBody>
      </p:sp>
      <p:pic>
        <p:nvPicPr>
          <p:cNvPr id="14" name="Picture 13">
            <a:extLst>
              <a:ext uri="{FF2B5EF4-FFF2-40B4-BE49-F238E27FC236}">
                <a16:creationId xmlns:a16="http://schemas.microsoft.com/office/drawing/2014/main" id="{46890D6D-0032-4B13-D43F-E12D52FDF691}"/>
              </a:ext>
            </a:extLst>
          </p:cNvPr>
          <p:cNvPicPr>
            <a:picLocks noChangeAspect="1"/>
          </p:cNvPicPr>
          <p:nvPr/>
        </p:nvPicPr>
        <p:blipFill>
          <a:blip r:embed="rId2"/>
          <a:stretch>
            <a:fillRect/>
          </a:stretch>
        </p:blipFill>
        <p:spPr>
          <a:xfrm>
            <a:off x="802355" y="1719125"/>
            <a:ext cx="4444400" cy="2411086"/>
          </a:xfrm>
          <a:prstGeom prst="rect">
            <a:avLst/>
          </a:prstGeom>
        </p:spPr>
      </p:pic>
      <p:pic>
        <p:nvPicPr>
          <p:cNvPr id="5" name="Content Placeholder 4">
            <a:extLst>
              <a:ext uri="{FF2B5EF4-FFF2-40B4-BE49-F238E27FC236}">
                <a16:creationId xmlns:a16="http://schemas.microsoft.com/office/drawing/2014/main" id="{CE942844-A446-68F4-C9DD-72B6F0B16C3F}"/>
              </a:ext>
            </a:extLst>
          </p:cNvPr>
          <p:cNvPicPr>
            <a:picLocks noGrp="1" noChangeAspect="1"/>
          </p:cNvPicPr>
          <p:nvPr>
            <p:ph idx="1"/>
          </p:nvPr>
        </p:nvPicPr>
        <p:blipFill>
          <a:blip r:embed="rId3"/>
          <a:stretch>
            <a:fillRect/>
          </a:stretch>
        </p:blipFill>
        <p:spPr>
          <a:xfrm>
            <a:off x="686232" y="5215358"/>
            <a:ext cx="10860595" cy="1004602"/>
          </a:xfrm>
          <a:prstGeom prst="rect">
            <a:avLst/>
          </a:prstGeom>
        </p:spPr>
      </p:pic>
      <p:sp>
        <p:nvSpPr>
          <p:cNvPr id="15" name="TextBox 14">
            <a:extLst>
              <a:ext uri="{FF2B5EF4-FFF2-40B4-BE49-F238E27FC236}">
                <a16:creationId xmlns:a16="http://schemas.microsoft.com/office/drawing/2014/main" id="{9AF87FD4-824B-CCD8-3A25-69BDFED6CE9A}"/>
              </a:ext>
            </a:extLst>
          </p:cNvPr>
          <p:cNvSpPr txBox="1"/>
          <p:nvPr/>
        </p:nvSpPr>
        <p:spPr>
          <a:xfrm>
            <a:off x="5780700" y="3086514"/>
            <a:ext cx="5407857" cy="1852490"/>
          </a:xfrm>
          <a:prstGeom prst="rect">
            <a:avLst/>
          </a:prstGeom>
        </p:spPr>
        <p:txBody>
          <a:bodyPr vert="horz" lIns="91440" tIns="45720" rIns="91440" bIns="45720" rtlCol="0" anchor="t">
            <a:normAutofit/>
          </a:bodyPr>
          <a:lstStyle/>
          <a:p>
            <a:pPr algn="just">
              <a:lnSpc>
                <a:spcPct val="90000"/>
              </a:lnSpc>
              <a:spcAft>
                <a:spcPts val="600"/>
              </a:spcAft>
            </a:pPr>
            <a:r>
              <a:rPr lang="en-US" sz="2000" dirty="0"/>
              <a:t>Transformation matrix is defined by 8 constants. If we know location of at least 4 the same points in both input and output images we get 8 equations and 8 unknowns, what can be easily solved</a:t>
            </a:r>
          </a:p>
        </p:txBody>
      </p:sp>
    </p:spTree>
    <p:extLst>
      <p:ext uri="{BB962C8B-B14F-4D97-AF65-F5344CB8AC3E}">
        <p14:creationId xmlns:p14="http://schemas.microsoft.com/office/powerpoint/2010/main" val="222811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27BD-97BD-2554-30A4-478EDFF37FAD}"/>
              </a:ext>
            </a:extLst>
          </p:cNvPr>
          <p:cNvSpPr>
            <a:spLocks noGrp="1"/>
          </p:cNvSpPr>
          <p:nvPr>
            <p:ph type="title"/>
          </p:nvPr>
        </p:nvSpPr>
        <p:spPr/>
        <p:txBody>
          <a:bodyPr/>
          <a:lstStyle/>
          <a:p>
            <a:r>
              <a:rPr lang="pl-PL" dirty="0"/>
              <a:t>Input </a:t>
            </a:r>
            <a:r>
              <a:rPr lang="en-GB" dirty="0"/>
              <a:t>output</a:t>
            </a:r>
            <a:r>
              <a:rPr lang="pl-PL" dirty="0"/>
              <a:t> </a:t>
            </a:r>
            <a:r>
              <a:rPr lang="en-GB" dirty="0"/>
              <a:t>samples</a:t>
            </a:r>
          </a:p>
        </p:txBody>
      </p:sp>
      <p:sp>
        <p:nvSpPr>
          <p:cNvPr id="3" name="Content Placeholder 2">
            <a:extLst>
              <a:ext uri="{FF2B5EF4-FFF2-40B4-BE49-F238E27FC236}">
                <a16:creationId xmlns:a16="http://schemas.microsoft.com/office/drawing/2014/main" id="{E15FB0AC-D687-A924-FF5B-1499B9C1DD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182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1F4-69A7-BC56-F6A5-91A55C30EEFE}"/>
              </a:ext>
            </a:extLst>
          </p:cNvPr>
          <p:cNvSpPr>
            <a:spLocks noGrp="1"/>
          </p:cNvSpPr>
          <p:nvPr>
            <p:ph type="title"/>
          </p:nvPr>
        </p:nvSpPr>
        <p:spPr>
          <a:xfrm>
            <a:off x="1285240" y="1050595"/>
            <a:ext cx="8074815" cy="1618489"/>
          </a:xfrm>
        </p:spPr>
        <p:txBody>
          <a:bodyPr anchor="ctr">
            <a:normAutofit/>
          </a:bodyPr>
          <a:lstStyle/>
          <a:p>
            <a:r>
              <a:rPr lang="pl-PL" sz="6700"/>
              <a:t>Future improvements</a:t>
            </a:r>
            <a:endParaRPr lang="en-GB" sz="6700"/>
          </a:p>
        </p:txBody>
      </p:sp>
      <p:sp>
        <p:nvSpPr>
          <p:cNvPr id="3" name="Content Placeholder 2">
            <a:extLst>
              <a:ext uri="{FF2B5EF4-FFF2-40B4-BE49-F238E27FC236}">
                <a16:creationId xmlns:a16="http://schemas.microsoft.com/office/drawing/2014/main" id="{670488B0-CC94-6C50-F4D3-C6E37C9A3CB7}"/>
              </a:ext>
            </a:extLst>
          </p:cNvPr>
          <p:cNvSpPr>
            <a:spLocks noGrp="1"/>
          </p:cNvSpPr>
          <p:nvPr>
            <p:ph idx="1"/>
          </p:nvPr>
        </p:nvSpPr>
        <p:spPr>
          <a:xfrm>
            <a:off x="1285240" y="2969469"/>
            <a:ext cx="8074815" cy="2800395"/>
          </a:xfrm>
        </p:spPr>
        <p:txBody>
          <a:bodyPr anchor="t">
            <a:normAutofit/>
          </a:bodyPr>
          <a:lstStyle/>
          <a:p>
            <a:pPr marL="514350" indent="-514350">
              <a:buFont typeface="+mj-lt"/>
              <a:buAutoNum type="arabicPeriod"/>
            </a:pPr>
            <a:r>
              <a:rPr lang="pl-PL" sz="2400"/>
              <a:t>Applying better resolution camera</a:t>
            </a:r>
          </a:p>
          <a:p>
            <a:pPr marL="514350" indent="-514350">
              <a:buFont typeface="+mj-lt"/>
              <a:buAutoNum type="arabicPeriod"/>
            </a:pPr>
            <a:r>
              <a:rPr lang="pl-PL" sz="2400"/>
              <a:t>More accurate computation of the output image size (by now camera has to be on the plane parrarel to the document)</a:t>
            </a:r>
          </a:p>
          <a:p>
            <a:pPr marL="514350" indent="-514350">
              <a:buFont typeface="+mj-lt"/>
              <a:buAutoNum type="arabicPeriod"/>
            </a:pPr>
            <a:r>
              <a:rPr lang="pl-PL" sz="2400"/>
              <a:t>Creating a version for colour images</a:t>
            </a:r>
          </a:p>
          <a:p>
            <a:pPr marL="514350" indent="-514350">
              <a:buFont typeface="+mj-lt"/>
              <a:buAutoNum type="arabicPeriod"/>
            </a:pPr>
            <a:endParaRPr lang="pl-PL" sz="2400"/>
          </a:p>
          <a:p>
            <a:pPr marL="514350" indent="-514350">
              <a:buFont typeface="+mj-lt"/>
              <a:buAutoNum type="arabicPeriod"/>
            </a:pPr>
            <a:endParaRPr lang="en-GB" sz="2400"/>
          </a:p>
        </p:txBody>
      </p:sp>
    </p:spTree>
    <p:extLst>
      <p:ext uri="{BB962C8B-B14F-4D97-AF65-F5344CB8AC3E}">
        <p14:creationId xmlns:p14="http://schemas.microsoft.com/office/powerpoint/2010/main" val="344469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219</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Document scanner</vt:lpstr>
      <vt:lpstr>Problem definition</vt:lpstr>
      <vt:lpstr>The pipeline of the project (system architecture)</vt:lpstr>
      <vt:lpstr>Perspective transformation</vt:lpstr>
      <vt:lpstr>Input output samples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scanner</dc:title>
  <dc:creator>Pawlik, Jerzy</dc:creator>
  <cp:lastModifiedBy>Pawlik, Jerzy</cp:lastModifiedBy>
  <cp:revision>3</cp:revision>
  <dcterms:created xsi:type="dcterms:W3CDTF">2023-12-28T16:11:32Z</dcterms:created>
  <dcterms:modified xsi:type="dcterms:W3CDTF">2023-12-31T01:07:56Z</dcterms:modified>
</cp:coreProperties>
</file>