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9" r:id="rId4"/>
    <p:sldId id="258" r:id="rId5"/>
    <p:sldId id="274" r:id="rId6"/>
    <p:sldId id="279" r:id="rId7"/>
    <p:sldId id="264" r:id="rId8"/>
    <p:sldId id="277" r:id="rId9"/>
    <p:sldId id="265" r:id="rId10"/>
    <p:sldId id="266" r:id="rId11"/>
    <p:sldId id="272" r:id="rId12"/>
    <p:sldId id="273" r:id="rId13"/>
    <p:sldId id="267" r:id="rId14"/>
    <p:sldId id="270" r:id="rId15"/>
    <p:sldId id="271" r:id="rId16"/>
    <p:sldId id="275" r:id="rId17"/>
    <p:sldId id="276" r:id="rId18"/>
    <p:sldId id="26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387E1B0-D05E-4785-B3C8-621F3717DB8E}">
          <p14:sldIdLst>
            <p14:sldId id="256"/>
            <p14:sldId id="257"/>
            <p14:sldId id="259"/>
            <p14:sldId id="258"/>
            <p14:sldId id="274"/>
            <p14:sldId id="279"/>
            <p14:sldId id="264"/>
            <p14:sldId id="277"/>
            <p14:sldId id="265"/>
            <p14:sldId id="266"/>
            <p14:sldId id="272"/>
            <p14:sldId id="273"/>
            <p14:sldId id="267"/>
            <p14:sldId id="270"/>
            <p14:sldId id="271"/>
            <p14:sldId id="275"/>
            <p14:sldId id="276"/>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CE449F-E7CB-46E1-8278-0C47421AA5BC}" type="datetimeFigureOut">
              <a:rPr lang="en-GB" smtClean="0"/>
              <a:t>14/01/2024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69A4F9-457D-411E-BF19-23ED2D5B714D}" type="slidenum">
              <a:rPr lang="en-GB" smtClean="0"/>
              <a:t>‹#›</a:t>
            </a:fld>
            <a:endParaRPr lang="en-GB"/>
          </a:p>
        </p:txBody>
      </p:sp>
    </p:spTree>
    <p:extLst>
      <p:ext uri="{BB962C8B-B14F-4D97-AF65-F5344CB8AC3E}">
        <p14:creationId xmlns:p14="http://schemas.microsoft.com/office/powerpoint/2010/main" val="2063784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function </a:t>
            </a:r>
            <a:r>
              <a:rPr lang="en-GB" dirty="0" err="1"/>
              <a:t>four_point_transform</a:t>
            </a:r>
            <a:r>
              <a:rPr lang="en-GB" dirty="0"/>
              <a:t>, that I use orders contour points  and computes transformation matrix</a:t>
            </a:r>
          </a:p>
        </p:txBody>
      </p:sp>
      <p:sp>
        <p:nvSpPr>
          <p:cNvPr id="4" name="Slide Number Placeholder 3"/>
          <p:cNvSpPr>
            <a:spLocks noGrp="1"/>
          </p:cNvSpPr>
          <p:nvPr>
            <p:ph type="sldNum" sz="quarter" idx="5"/>
          </p:nvPr>
        </p:nvSpPr>
        <p:spPr/>
        <p:txBody>
          <a:bodyPr/>
          <a:lstStyle/>
          <a:p>
            <a:fld id="{5869A4F9-457D-411E-BF19-23ED2D5B714D}" type="slidenum">
              <a:rPr lang="en-GB" smtClean="0"/>
              <a:t>4</a:t>
            </a:fld>
            <a:endParaRPr lang="en-GB"/>
          </a:p>
        </p:txBody>
      </p:sp>
    </p:spTree>
    <p:extLst>
      <p:ext uri="{BB962C8B-B14F-4D97-AF65-F5344CB8AC3E}">
        <p14:creationId xmlns:p14="http://schemas.microsoft.com/office/powerpoint/2010/main" val="3938783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5582-F5BB-2AFD-2890-5A445732BF2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18E767A2-B023-2C09-C14C-5251A50B52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3F631763-77EE-16F0-9071-EAA1B52CBFF6}"/>
              </a:ext>
            </a:extLst>
          </p:cNvPr>
          <p:cNvSpPr>
            <a:spLocks noGrp="1"/>
          </p:cNvSpPr>
          <p:nvPr>
            <p:ph type="dt" sz="half" idx="10"/>
          </p:nvPr>
        </p:nvSpPr>
        <p:spPr/>
        <p:txBody>
          <a:bodyPr/>
          <a:lstStyle/>
          <a:p>
            <a:fld id="{3E981CA3-87AD-4034-9902-765A519CB999}" type="datetimeFigureOut">
              <a:rPr lang="en-GB" smtClean="0"/>
              <a:t>14/01/2024</a:t>
            </a:fld>
            <a:endParaRPr lang="en-GB" dirty="0"/>
          </a:p>
        </p:txBody>
      </p:sp>
      <p:sp>
        <p:nvSpPr>
          <p:cNvPr id="5" name="Footer Placeholder 4">
            <a:extLst>
              <a:ext uri="{FF2B5EF4-FFF2-40B4-BE49-F238E27FC236}">
                <a16:creationId xmlns:a16="http://schemas.microsoft.com/office/drawing/2014/main" id="{BB7D4BAA-1CDD-DED8-DB64-82DFE00313B8}"/>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BB43FB2-221E-7B8D-689F-4D0CB300C352}"/>
              </a:ext>
            </a:extLst>
          </p:cNvPr>
          <p:cNvSpPr>
            <a:spLocks noGrp="1"/>
          </p:cNvSpPr>
          <p:nvPr>
            <p:ph type="sldNum" sz="quarter" idx="12"/>
          </p:nvPr>
        </p:nvSpPr>
        <p:spPr/>
        <p:txBody>
          <a:bodyPr/>
          <a:lstStyle/>
          <a:p>
            <a:fld id="{3F336EB9-0597-4FC1-9AAD-23BBE8BFFEB0}" type="slidenum">
              <a:rPr lang="en-GB" smtClean="0"/>
              <a:t>‹#›</a:t>
            </a:fld>
            <a:endParaRPr lang="en-GB" dirty="0"/>
          </a:p>
        </p:txBody>
      </p:sp>
    </p:spTree>
    <p:extLst>
      <p:ext uri="{BB962C8B-B14F-4D97-AF65-F5344CB8AC3E}">
        <p14:creationId xmlns:p14="http://schemas.microsoft.com/office/powerpoint/2010/main" val="3575362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DC52F-DBC8-4393-AE13-79C9E68383ED}"/>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4CAC4CAE-185C-37CF-3D8F-DB66B9CE8B1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567CCC0-D87D-4D86-BEF6-85F3E31920CF}"/>
              </a:ext>
            </a:extLst>
          </p:cNvPr>
          <p:cNvSpPr>
            <a:spLocks noGrp="1"/>
          </p:cNvSpPr>
          <p:nvPr>
            <p:ph type="dt" sz="half" idx="10"/>
          </p:nvPr>
        </p:nvSpPr>
        <p:spPr/>
        <p:txBody>
          <a:bodyPr/>
          <a:lstStyle/>
          <a:p>
            <a:fld id="{3E981CA3-87AD-4034-9902-765A519CB999}" type="datetimeFigureOut">
              <a:rPr lang="en-GB" smtClean="0"/>
              <a:t>14/01/2024</a:t>
            </a:fld>
            <a:endParaRPr lang="en-GB" dirty="0"/>
          </a:p>
        </p:txBody>
      </p:sp>
      <p:sp>
        <p:nvSpPr>
          <p:cNvPr id="5" name="Footer Placeholder 4">
            <a:extLst>
              <a:ext uri="{FF2B5EF4-FFF2-40B4-BE49-F238E27FC236}">
                <a16:creationId xmlns:a16="http://schemas.microsoft.com/office/drawing/2014/main" id="{A1E04782-4E2B-137A-9D44-8EB687053E8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F994FB0-6031-FCD0-AE98-56F12EB04B1B}"/>
              </a:ext>
            </a:extLst>
          </p:cNvPr>
          <p:cNvSpPr>
            <a:spLocks noGrp="1"/>
          </p:cNvSpPr>
          <p:nvPr>
            <p:ph type="sldNum" sz="quarter" idx="12"/>
          </p:nvPr>
        </p:nvSpPr>
        <p:spPr/>
        <p:txBody>
          <a:bodyPr/>
          <a:lstStyle/>
          <a:p>
            <a:fld id="{3F336EB9-0597-4FC1-9AAD-23BBE8BFFEB0}" type="slidenum">
              <a:rPr lang="en-GB" smtClean="0"/>
              <a:t>‹#›</a:t>
            </a:fld>
            <a:endParaRPr lang="en-GB" dirty="0"/>
          </a:p>
        </p:txBody>
      </p:sp>
    </p:spTree>
    <p:extLst>
      <p:ext uri="{BB962C8B-B14F-4D97-AF65-F5344CB8AC3E}">
        <p14:creationId xmlns:p14="http://schemas.microsoft.com/office/powerpoint/2010/main" val="557423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36841E-3727-5A0E-35E3-C638C3003753}"/>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29DF3A20-039B-41FB-42E6-7B2B86E01A0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4770551-804A-0538-A8DC-DD89A64D7550}"/>
              </a:ext>
            </a:extLst>
          </p:cNvPr>
          <p:cNvSpPr>
            <a:spLocks noGrp="1"/>
          </p:cNvSpPr>
          <p:nvPr>
            <p:ph type="dt" sz="half" idx="10"/>
          </p:nvPr>
        </p:nvSpPr>
        <p:spPr/>
        <p:txBody>
          <a:bodyPr/>
          <a:lstStyle/>
          <a:p>
            <a:fld id="{3E981CA3-87AD-4034-9902-765A519CB999}" type="datetimeFigureOut">
              <a:rPr lang="en-GB" smtClean="0"/>
              <a:t>14/01/2024</a:t>
            </a:fld>
            <a:endParaRPr lang="en-GB" dirty="0"/>
          </a:p>
        </p:txBody>
      </p:sp>
      <p:sp>
        <p:nvSpPr>
          <p:cNvPr id="5" name="Footer Placeholder 4">
            <a:extLst>
              <a:ext uri="{FF2B5EF4-FFF2-40B4-BE49-F238E27FC236}">
                <a16:creationId xmlns:a16="http://schemas.microsoft.com/office/drawing/2014/main" id="{D8176DDB-496B-1ECC-4867-6444476F0C1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93F93AFF-7270-AEBD-DE76-96B458A00693}"/>
              </a:ext>
            </a:extLst>
          </p:cNvPr>
          <p:cNvSpPr>
            <a:spLocks noGrp="1"/>
          </p:cNvSpPr>
          <p:nvPr>
            <p:ph type="sldNum" sz="quarter" idx="12"/>
          </p:nvPr>
        </p:nvSpPr>
        <p:spPr/>
        <p:txBody>
          <a:bodyPr/>
          <a:lstStyle/>
          <a:p>
            <a:fld id="{3F336EB9-0597-4FC1-9AAD-23BBE8BFFEB0}" type="slidenum">
              <a:rPr lang="en-GB" smtClean="0"/>
              <a:t>‹#›</a:t>
            </a:fld>
            <a:endParaRPr lang="en-GB" dirty="0"/>
          </a:p>
        </p:txBody>
      </p:sp>
    </p:spTree>
    <p:extLst>
      <p:ext uri="{BB962C8B-B14F-4D97-AF65-F5344CB8AC3E}">
        <p14:creationId xmlns:p14="http://schemas.microsoft.com/office/powerpoint/2010/main" val="331897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1952B-FDCA-9BAF-EFCC-E3EF7FB8DDE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7F90C640-F50E-D7AC-18C4-906A4DF62C3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857FBF1-3CDC-05E3-EB70-270489BD9BB5}"/>
              </a:ext>
            </a:extLst>
          </p:cNvPr>
          <p:cNvSpPr>
            <a:spLocks noGrp="1"/>
          </p:cNvSpPr>
          <p:nvPr>
            <p:ph type="dt" sz="half" idx="10"/>
          </p:nvPr>
        </p:nvSpPr>
        <p:spPr/>
        <p:txBody>
          <a:bodyPr/>
          <a:lstStyle/>
          <a:p>
            <a:fld id="{3E981CA3-87AD-4034-9902-765A519CB999}" type="datetimeFigureOut">
              <a:rPr lang="en-GB" smtClean="0"/>
              <a:t>14/01/2024</a:t>
            </a:fld>
            <a:endParaRPr lang="en-GB" dirty="0"/>
          </a:p>
        </p:txBody>
      </p:sp>
      <p:sp>
        <p:nvSpPr>
          <p:cNvPr id="5" name="Footer Placeholder 4">
            <a:extLst>
              <a:ext uri="{FF2B5EF4-FFF2-40B4-BE49-F238E27FC236}">
                <a16:creationId xmlns:a16="http://schemas.microsoft.com/office/drawing/2014/main" id="{8115A325-9474-394C-81D8-5E59AE293574}"/>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4FEA794E-1FBC-AB50-7191-4FC9A1AF4EBC}"/>
              </a:ext>
            </a:extLst>
          </p:cNvPr>
          <p:cNvSpPr>
            <a:spLocks noGrp="1"/>
          </p:cNvSpPr>
          <p:nvPr>
            <p:ph type="sldNum" sz="quarter" idx="12"/>
          </p:nvPr>
        </p:nvSpPr>
        <p:spPr/>
        <p:txBody>
          <a:bodyPr/>
          <a:lstStyle/>
          <a:p>
            <a:fld id="{3F336EB9-0597-4FC1-9AAD-23BBE8BFFEB0}" type="slidenum">
              <a:rPr lang="en-GB" smtClean="0"/>
              <a:t>‹#›</a:t>
            </a:fld>
            <a:endParaRPr lang="en-GB" dirty="0"/>
          </a:p>
        </p:txBody>
      </p:sp>
    </p:spTree>
    <p:extLst>
      <p:ext uri="{BB962C8B-B14F-4D97-AF65-F5344CB8AC3E}">
        <p14:creationId xmlns:p14="http://schemas.microsoft.com/office/powerpoint/2010/main" val="359964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19494-9106-A50E-CF8A-5795EE292C8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6A6BA0B4-826F-08B2-CD76-C6F082E86A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EE4D8F4-6784-F758-D8D2-9C350D5BAC09}"/>
              </a:ext>
            </a:extLst>
          </p:cNvPr>
          <p:cNvSpPr>
            <a:spLocks noGrp="1"/>
          </p:cNvSpPr>
          <p:nvPr>
            <p:ph type="dt" sz="half" idx="10"/>
          </p:nvPr>
        </p:nvSpPr>
        <p:spPr/>
        <p:txBody>
          <a:bodyPr/>
          <a:lstStyle/>
          <a:p>
            <a:fld id="{3E981CA3-87AD-4034-9902-765A519CB999}" type="datetimeFigureOut">
              <a:rPr lang="en-GB" smtClean="0"/>
              <a:t>14/01/2024</a:t>
            </a:fld>
            <a:endParaRPr lang="en-GB" dirty="0"/>
          </a:p>
        </p:txBody>
      </p:sp>
      <p:sp>
        <p:nvSpPr>
          <p:cNvPr id="5" name="Footer Placeholder 4">
            <a:extLst>
              <a:ext uri="{FF2B5EF4-FFF2-40B4-BE49-F238E27FC236}">
                <a16:creationId xmlns:a16="http://schemas.microsoft.com/office/drawing/2014/main" id="{4F7E8E96-1F1A-0FAE-3F36-C942F70D6824}"/>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8F19359-5B9D-8065-28AB-7C2C77772210}"/>
              </a:ext>
            </a:extLst>
          </p:cNvPr>
          <p:cNvSpPr>
            <a:spLocks noGrp="1"/>
          </p:cNvSpPr>
          <p:nvPr>
            <p:ph type="sldNum" sz="quarter" idx="12"/>
          </p:nvPr>
        </p:nvSpPr>
        <p:spPr/>
        <p:txBody>
          <a:bodyPr/>
          <a:lstStyle/>
          <a:p>
            <a:fld id="{3F336EB9-0597-4FC1-9AAD-23BBE8BFFEB0}" type="slidenum">
              <a:rPr lang="en-GB" smtClean="0"/>
              <a:t>‹#›</a:t>
            </a:fld>
            <a:endParaRPr lang="en-GB" dirty="0"/>
          </a:p>
        </p:txBody>
      </p:sp>
    </p:spTree>
    <p:extLst>
      <p:ext uri="{BB962C8B-B14F-4D97-AF65-F5344CB8AC3E}">
        <p14:creationId xmlns:p14="http://schemas.microsoft.com/office/powerpoint/2010/main" val="43408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E97A3-BE87-DA0A-21C0-B0BDB465E491}"/>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F5AB2A91-2508-291E-5C4E-DCEC9A23304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2E3A8406-C92E-6D49-0424-0BBF29589EF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38BC8879-D413-6806-CB02-EB08E8EDE301}"/>
              </a:ext>
            </a:extLst>
          </p:cNvPr>
          <p:cNvSpPr>
            <a:spLocks noGrp="1"/>
          </p:cNvSpPr>
          <p:nvPr>
            <p:ph type="dt" sz="half" idx="10"/>
          </p:nvPr>
        </p:nvSpPr>
        <p:spPr/>
        <p:txBody>
          <a:bodyPr/>
          <a:lstStyle/>
          <a:p>
            <a:fld id="{3E981CA3-87AD-4034-9902-765A519CB999}" type="datetimeFigureOut">
              <a:rPr lang="en-GB" smtClean="0"/>
              <a:t>14/01/2024</a:t>
            </a:fld>
            <a:endParaRPr lang="en-GB" dirty="0"/>
          </a:p>
        </p:txBody>
      </p:sp>
      <p:sp>
        <p:nvSpPr>
          <p:cNvPr id="6" name="Footer Placeholder 5">
            <a:extLst>
              <a:ext uri="{FF2B5EF4-FFF2-40B4-BE49-F238E27FC236}">
                <a16:creationId xmlns:a16="http://schemas.microsoft.com/office/drawing/2014/main" id="{65312DF4-D059-4382-7DDD-A29E1392DD77}"/>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3293BD75-E94F-65C2-4E61-86DB9C6098FF}"/>
              </a:ext>
            </a:extLst>
          </p:cNvPr>
          <p:cNvSpPr>
            <a:spLocks noGrp="1"/>
          </p:cNvSpPr>
          <p:nvPr>
            <p:ph type="sldNum" sz="quarter" idx="12"/>
          </p:nvPr>
        </p:nvSpPr>
        <p:spPr/>
        <p:txBody>
          <a:bodyPr/>
          <a:lstStyle/>
          <a:p>
            <a:fld id="{3F336EB9-0597-4FC1-9AAD-23BBE8BFFEB0}" type="slidenum">
              <a:rPr lang="en-GB" smtClean="0"/>
              <a:t>‹#›</a:t>
            </a:fld>
            <a:endParaRPr lang="en-GB" dirty="0"/>
          </a:p>
        </p:txBody>
      </p:sp>
    </p:spTree>
    <p:extLst>
      <p:ext uri="{BB962C8B-B14F-4D97-AF65-F5344CB8AC3E}">
        <p14:creationId xmlns:p14="http://schemas.microsoft.com/office/powerpoint/2010/main" val="3749704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B5853-0E31-F29F-C540-6F99F4B174DD}"/>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B4C97569-1C0A-07F3-FD06-9B49853508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909A63B-3120-6555-F059-5AA0FFD8999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2EEB63D7-DD16-2BE7-D73F-3B03C9446C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8E423B3-5461-C204-C385-34915737DA3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33637A1D-DDA3-EA06-D34C-9FFB2249B764}"/>
              </a:ext>
            </a:extLst>
          </p:cNvPr>
          <p:cNvSpPr>
            <a:spLocks noGrp="1"/>
          </p:cNvSpPr>
          <p:nvPr>
            <p:ph type="dt" sz="half" idx="10"/>
          </p:nvPr>
        </p:nvSpPr>
        <p:spPr/>
        <p:txBody>
          <a:bodyPr/>
          <a:lstStyle/>
          <a:p>
            <a:fld id="{3E981CA3-87AD-4034-9902-765A519CB999}" type="datetimeFigureOut">
              <a:rPr lang="en-GB" smtClean="0"/>
              <a:t>14/01/2024</a:t>
            </a:fld>
            <a:endParaRPr lang="en-GB" dirty="0"/>
          </a:p>
        </p:txBody>
      </p:sp>
      <p:sp>
        <p:nvSpPr>
          <p:cNvPr id="8" name="Footer Placeholder 7">
            <a:extLst>
              <a:ext uri="{FF2B5EF4-FFF2-40B4-BE49-F238E27FC236}">
                <a16:creationId xmlns:a16="http://schemas.microsoft.com/office/drawing/2014/main" id="{B148E141-E339-ACBA-8B7F-4CC6A842C36A}"/>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33684984-9840-8128-6C1C-7EB2DF4E7807}"/>
              </a:ext>
            </a:extLst>
          </p:cNvPr>
          <p:cNvSpPr>
            <a:spLocks noGrp="1"/>
          </p:cNvSpPr>
          <p:nvPr>
            <p:ph type="sldNum" sz="quarter" idx="12"/>
          </p:nvPr>
        </p:nvSpPr>
        <p:spPr/>
        <p:txBody>
          <a:bodyPr/>
          <a:lstStyle/>
          <a:p>
            <a:fld id="{3F336EB9-0597-4FC1-9AAD-23BBE8BFFEB0}" type="slidenum">
              <a:rPr lang="en-GB" smtClean="0"/>
              <a:t>‹#›</a:t>
            </a:fld>
            <a:endParaRPr lang="en-GB" dirty="0"/>
          </a:p>
        </p:txBody>
      </p:sp>
    </p:spTree>
    <p:extLst>
      <p:ext uri="{BB962C8B-B14F-4D97-AF65-F5344CB8AC3E}">
        <p14:creationId xmlns:p14="http://schemas.microsoft.com/office/powerpoint/2010/main" val="3153756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0D62C-26BE-B38B-3D9A-840CEC806BF5}"/>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2422E0EA-0A7D-9BD7-BB81-B3A689F80EE6}"/>
              </a:ext>
            </a:extLst>
          </p:cNvPr>
          <p:cNvSpPr>
            <a:spLocks noGrp="1"/>
          </p:cNvSpPr>
          <p:nvPr>
            <p:ph type="dt" sz="half" idx="10"/>
          </p:nvPr>
        </p:nvSpPr>
        <p:spPr/>
        <p:txBody>
          <a:bodyPr/>
          <a:lstStyle/>
          <a:p>
            <a:fld id="{3E981CA3-87AD-4034-9902-765A519CB999}" type="datetimeFigureOut">
              <a:rPr lang="en-GB" smtClean="0"/>
              <a:t>14/01/2024</a:t>
            </a:fld>
            <a:endParaRPr lang="en-GB" dirty="0"/>
          </a:p>
        </p:txBody>
      </p:sp>
      <p:sp>
        <p:nvSpPr>
          <p:cNvPr id="4" name="Footer Placeholder 3">
            <a:extLst>
              <a:ext uri="{FF2B5EF4-FFF2-40B4-BE49-F238E27FC236}">
                <a16:creationId xmlns:a16="http://schemas.microsoft.com/office/drawing/2014/main" id="{89DD3749-A4B6-16AA-A57D-7C3E4F6161E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3966C157-97CA-9A6F-A88D-4949C32B3764}"/>
              </a:ext>
            </a:extLst>
          </p:cNvPr>
          <p:cNvSpPr>
            <a:spLocks noGrp="1"/>
          </p:cNvSpPr>
          <p:nvPr>
            <p:ph type="sldNum" sz="quarter" idx="12"/>
          </p:nvPr>
        </p:nvSpPr>
        <p:spPr/>
        <p:txBody>
          <a:bodyPr/>
          <a:lstStyle/>
          <a:p>
            <a:fld id="{3F336EB9-0597-4FC1-9AAD-23BBE8BFFEB0}" type="slidenum">
              <a:rPr lang="en-GB" smtClean="0"/>
              <a:t>‹#›</a:t>
            </a:fld>
            <a:endParaRPr lang="en-GB" dirty="0"/>
          </a:p>
        </p:txBody>
      </p:sp>
    </p:spTree>
    <p:extLst>
      <p:ext uri="{BB962C8B-B14F-4D97-AF65-F5344CB8AC3E}">
        <p14:creationId xmlns:p14="http://schemas.microsoft.com/office/powerpoint/2010/main" val="1930437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429CC7-6BCD-4CD7-052B-8BD7F9125B30}"/>
              </a:ext>
            </a:extLst>
          </p:cNvPr>
          <p:cNvSpPr>
            <a:spLocks noGrp="1"/>
          </p:cNvSpPr>
          <p:nvPr>
            <p:ph type="dt" sz="half" idx="10"/>
          </p:nvPr>
        </p:nvSpPr>
        <p:spPr/>
        <p:txBody>
          <a:bodyPr/>
          <a:lstStyle/>
          <a:p>
            <a:fld id="{3E981CA3-87AD-4034-9902-765A519CB999}" type="datetimeFigureOut">
              <a:rPr lang="en-GB" smtClean="0"/>
              <a:t>14/01/2024</a:t>
            </a:fld>
            <a:endParaRPr lang="en-GB" dirty="0"/>
          </a:p>
        </p:txBody>
      </p:sp>
      <p:sp>
        <p:nvSpPr>
          <p:cNvPr id="3" name="Footer Placeholder 2">
            <a:extLst>
              <a:ext uri="{FF2B5EF4-FFF2-40B4-BE49-F238E27FC236}">
                <a16:creationId xmlns:a16="http://schemas.microsoft.com/office/drawing/2014/main" id="{D6BFE7D0-8E97-B094-DF3A-CE3EA115098D}"/>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70713F83-6A48-C9E0-FD2F-5C9AF98DE18A}"/>
              </a:ext>
            </a:extLst>
          </p:cNvPr>
          <p:cNvSpPr>
            <a:spLocks noGrp="1"/>
          </p:cNvSpPr>
          <p:nvPr>
            <p:ph type="sldNum" sz="quarter" idx="12"/>
          </p:nvPr>
        </p:nvSpPr>
        <p:spPr/>
        <p:txBody>
          <a:bodyPr/>
          <a:lstStyle/>
          <a:p>
            <a:fld id="{3F336EB9-0597-4FC1-9AAD-23BBE8BFFEB0}" type="slidenum">
              <a:rPr lang="en-GB" smtClean="0"/>
              <a:t>‹#›</a:t>
            </a:fld>
            <a:endParaRPr lang="en-GB" dirty="0"/>
          </a:p>
        </p:txBody>
      </p:sp>
    </p:spTree>
    <p:extLst>
      <p:ext uri="{BB962C8B-B14F-4D97-AF65-F5344CB8AC3E}">
        <p14:creationId xmlns:p14="http://schemas.microsoft.com/office/powerpoint/2010/main" val="2654082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F2A8B-2322-13AA-ACC0-A13F920EE45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D02C4E54-3FB9-487E-422C-08EEF705C3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CA8DD006-A6F5-39C8-5B8C-60E12B9E4F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1F58DCA-AB47-CE57-3921-54993C1E4947}"/>
              </a:ext>
            </a:extLst>
          </p:cNvPr>
          <p:cNvSpPr>
            <a:spLocks noGrp="1"/>
          </p:cNvSpPr>
          <p:nvPr>
            <p:ph type="dt" sz="half" idx="10"/>
          </p:nvPr>
        </p:nvSpPr>
        <p:spPr/>
        <p:txBody>
          <a:bodyPr/>
          <a:lstStyle/>
          <a:p>
            <a:fld id="{3E981CA3-87AD-4034-9902-765A519CB999}" type="datetimeFigureOut">
              <a:rPr lang="en-GB" smtClean="0"/>
              <a:t>14/01/2024</a:t>
            </a:fld>
            <a:endParaRPr lang="en-GB" dirty="0"/>
          </a:p>
        </p:txBody>
      </p:sp>
      <p:sp>
        <p:nvSpPr>
          <p:cNvPr id="6" name="Footer Placeholder 5">
            <a:extLst>
              <a:ext uri="{FF2B5EF4-FFF2-40B4-BE49-F238E27FC236}">
                <a16:creationId xmlns:a16="http://schemas.microsoft.com/office/drawing/2014/main" id="{74461CF0-9CD7-9371-A2E5-A1E7D52F647C}"/>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5E612235-DB2B-FC3F-A90B-3AFC58F70E6D}"/>
              </a:ext>
            </a:extLst>
          </p:cNvPr>
          <p:cNvSpPr>
            <a:spLocks noGrp="1"/>
          </p:cNvSpPr>
          <p:nvPr>
            <p:ph type="sldNum" sz="quarter" idx="12"/>
          </p:nvPr>
        </p:nvSpPr>
        <p:spPr/>
        <p:txBody>
          <a:bodyPr/>
          <a:lstStyle/>
          <a:p>
            <a:fld id="{3F336EB9-0597-4FC1-9AAD-23BBE8BFFEB0}" type="slidenum">
              <a:rPr lang="en-GB" smtClean="0"/>
              <a:t>‹#›</a:t>
            </a:fld>
            <a:endParaRPr lang="en-GB" dirty="0"/>
          </a:p>
        </p:txBody>
      </p:sp>
    </p:spTree>
    <p:extLst>
      <p:ext uri="{BB962C8B-B14F-4D97-AF65-F5344CB8AC3E}">
        <p14:creationId xmlns:p14="http://schemas.microsoft.com/office/powerpoint/2010/main" val="3997046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B5F0F-ADCD-D5B4-3D46-B54747FAE53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168291C8-4BF1-2490-619D-8DD5CF3B8F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E802E252-D49D-9EB1-C646-F5923A8488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278FB79-C0F4-24F3-70E5-670B26DE3223}"/>
              </a:ext>
            </a:extLst>
          </p:cNvPr>
          <p:cNvSpPr>
            <a:spLocks noGrp="1"/>
          </p:cNvSpPr>
          <p:nvPr>
            <p:ph type="dt" sz="half" idx="10"/>
          </p:nvPr>
        </p:nvSpPr>
        <p:spPr/>
        <p:txBody>
          <a:bodyPr/>
          <a:lstStyle/>
          <a:p>
            <a:fld id="{3E981CA3-87AD-4034-9902-765A519CB999}" type="datetimeFigureOut">
              <a:rPr lang="en-GB" smtClean="0"/>
              <a:t>14/01/2024</a:t>
            </a:fld>
            <a:endParaRPr lang="en-GB" dirty="0"/>
          </a:p>
        </p:txBody>
      </p:sp>
      <p:sp>
        <p:nvSpPr>
          <p:cNvPr id="6" name="Footer Placeholder 5">
            <a:extLst>
              <a:ext uri="{FF2B5EF4-FFF2-40B4-BE49-F238E27FC236}">
                <a16:creationId xmlns:a16="http://schemas.microsoft.com/office/drawing/2014/main" id="{9F7B878A-2DFC-17F7-89B1-BA4CD46DD922}"/>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0580A783-4736-851D-7993-A963DD1AC22D}"/>
              </a:ext>
            </a:extLst>
          </p:cNvPr>
          <p:cNvSpPr>
            <a:spLocks noGrp="1"/>
          </p:cNvSpPr>
          <p:nvPr>
            <p:ph type="sldNum" sz="quarter" idx="12"/>
          </p:nvPr>
        </p:nvSpPr>
        <p:spPr/>
        <p:txBody>
          <a:bodyPr/>
          <a:lstStyle/>
          <a:p>
            <a:fld id="{3F336EB9-0597-4FC1-9AAD-23BBE8BFFEB0}" type="slidenum">
              <a:rPr lang="en-GB" smtClean="0"/>
              <a:t>‹#›</a:t>
            </a:fld>
            <a:endParaRPr lang="en-GB" dirty="0"/>
          </a:p>
        </p:txBody>
      </p:sp>
    </p:spTree>
    <p:extLst>
      <p:ext uri="{BB962C8B-B14F-4D97-AF65-F5344CB8AC3E}">
        <p14:creationId xmlns:p14="http://schemas.microsoft.com/office/powerpoint/2010/main" val="597405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85DCD6-EC03-CE2E-D828-2F8D7DB25A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84C6BCEA-F0B2-BC60-16D3-64C1570B1A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5287663-FD88-19C9-7E29-9A08DFB67A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981CA3-87AD-4034-9902-765A519CB999}" type="datetimeFigureOut">
              <a:rPr lang="en-GB" smtClean="0"/>
              <a:t>14/01/2024</a:t>
            </a:fld>
            <a:endParaRPr lang="en-GB" dirty="0"/>
          </a:p>
        </p:txBody>
      </p:sp>
      <p:sp>
        <p:nvSpPr>
          <p:cNvPr id="5" name="Footer Placeholder 4">
            <a:extLst>
              <a:ext uri="{FF2B5EF4-FFF2-40B4-BE49-F238E27FC236}">
                <a16:creationId xmlns:a16="http://schemas.microsoft.com/office/drawing/2014/main" id="{8B148759-A6D2-6F73-78FC-813F50037E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53B38E52-8BDA-857A-DCA8-492056EF4D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336EB9-0597-4FC1-9AAD-23BBE8BFFEB0}" type="slidenum">
              <a:rPr lang="en-GB" smtClean="0"/>
              <a:t>‹#›</a:t>
            </a:fld>
            <a:endParaRPr lang="en-GB" dirty="0"/>
          </a:p>
        </p:txBody>
      </p:sp>
    </p:spTree>
    <p:extLst>
      <p:ext uri="{BB962C8B-B14F-4D97-AF65-F5344CB8AC3E}">
        <p14:creationId xmlns:p14="http://schemas.microsoft.com/office/powerpoint/2010/main" val="2743731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54F5E7-5523-68BD-6928-3220C3153977}"/>
              </a:ext>
            </a:extLst>
          </p:cNvPr>
          <p:cNvSpPr>
            <a:spLocks noGrp="1"/>
          </p:cNvSpPr>
          <p:nvPr>
            <p:ph type="ctrTitle"/>
          </p:nvPr>
        </p:nvSpPr>
        <p:spPr>
          <a:xfrm>
            <a:off x="1285241" y="1008993"/>
            <a:ext cx="9231410" cy="3542045"/>
          </a:xfrm>
        </p:spPr>
        <p:txBody>
          <a:bodyPr anchor="b">
            <a:normAutofit/>
          </a:bodyPr>
          <a:lstStyle/>
          <a:p>
            <a:pPr algn="l"/>
            <a:r>
              <a:rPr lang="en-GB" sz="9600" b="1" dirty="0"/>
              <a:t>Document</a:t>
            </a:r>
            <a:r>
              <a:rPr lang="pl-PL" sz="9600" b="1" dirty="0"/>
              <a:t> </a:t>
            </a:r>
            <a:r>
              <a:rPr lang="en-GB" sz="9600" b="1" dirty="0"/>
              <a:t>scanner</a:t>
            </a:r>
          </a:p>
        </p:txBody>
      </p:sp>
      <p:sp>
        <p:nvSpPr>
          <p:cNvPr id="3" name="Subtitle 2">
            <a:extLst>
              <a:ext uri="{FF2B5EF4-FFF2-40B4-BE49-F238E27FC236}">
                <a16:creationId xmlns:a16="http://schemas.microsoft.com/office/drawing/2014/main" id="{C6886476-5C3B-6C4A-DA5C-DFF16A7281CE}"/>
              </a:ext>
            </a:extLst>
          </p:cNvPr>
          <p:cNvSpPr>
            <a:spLocks noGrp="1"/>
          </p:cNvSpPr>
          <p:nvPr>
            <p:ph type="subTitle" idx="1"/>
          </p:nvPr>
        </p:nvSpPr>
        <p:spPr>
          <a:xfrm>
            <a:off x="1285241" y="4582814"/>
            <a:ext cx="7132335" cy="1312657"/>
          </a:xfrm>
        </p:spPr>
        <p:txBody>
          <a:bodyPr anchor="t">
            <a:normAutofit/>
          </a:bodyPr>
          <a:lstStyle/>
          <a:p>
            <a:pPr algn="l"/>
            <a:r>
              <a:rPr lang="pl-PL" dirty="0"/>
              <a:t>Jerzy Pawlik</a:t>
            </a:r>
            <a:endParaRPr lang="en-GB" dirty="0"/>
          </a:p>
        </p:txBody>
      </p:sp>
    </p:spTree>
    <p:extLst>
      <p:ext uri="{BB962C8B-B14F-4D97-AF65-F5344CB8AC3E}">
        <p14:creationId xmlns:p14="http://schemas.microsoft.com/office/powerpoint/2010/main" val="473667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E69801-F334-F46C-EC88-CCB678824ED0}"/>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a:solidFill>
                  <a:schemeClr val="tx1"/>
                </a:solidFill>
                <a:latin typeface="+mj-lt"/>
                <a:ea typeface="+mj-ea"/>
                <a:cs typeface="+mj-cs"/>
              </a:rPr>
              <a:t>Bolded text</a:t>
            </a:r>
          </a:p>
        </p:txBody>
      </p:sp>
      <p:sp>
        <p:nvSpPr>
          <p:cNvPr id="12" name="Rectangle 1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up of a document&#10;&#10;Description automatically generated">
            <a:extLst>
              <a:ext uri="{FF2B5EF4-FFF2-40B4-BE49-F238E27FC236}">
                <a16:creationId xmlns:a16="http://schemas.microsoft.com/office/drawing/2014/main" id="{AFD56430-C11D-6E67-F438-A3D1643474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5238" y="953738"/>
            <a:ext cx="7608304" cy="5021480"/>
          </a:xfrm>
          <a:prstGeom prst="rect">
            <a:avLst/>
          </a:prstGeom>
        </p:spPr>
      </p:pic>
      <p:sp>
        <p:nvSpPr>
          <p:cNvPr id="16" name="Rectangle 1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023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3DF9B0-2892-8BE1-185F-0BC9D7F91B92}"/>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a:solidFill>
                  <a:schemeClr val="tx1"/>
                </a:solidFill>
                <a:latin typeface="+mj-lt"/>
                <a:ea typeface="+mj-ea"/>
                <a:cs typeface="+mj-cs"/>
              </a:rPr>
              <a:t>Denoised</a:t>
            </a:r>
          </a:p>
        </p:txBody>
      </p:sp>
      <p:sp>
        <p:nvSpPr>
          <p:cNvPr id="14" name="Rectangle 1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close-up of a document&#10;&#10;Description automatically generated">
            <a:extLst>
              <a:ext uri="{FF2B5EF4-FFF2-40B4-BE49-F238E27FC236}">
                <a16:creationId xmlns:a16="http://schemas.microsoft.com/office/drawing/2014/main" id="{22777BF9-8258-407F-6728-62CD0D767D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5238" y="953738"/>
            <a:ext cx="7608304" cy="5021480"/>
          </a:xfrm>
          <a:prstGeom prst="rect">
            <a:avLst/>
          </a:prstGeom>
        </p:spPr>
      </p:pic>
      <p:sp>
        <p:nvSpPr>
          <p:cNvPr id="18" name="Rectangle 17">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9576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E475A-C315-C1E6-07C0-AF1ADF1C8B6C}"/>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kern="1200">
                <a:latin typeface="+mj-lt"/>
                <a:ea typeface="+mj-ea"/>
                <a:cs typeface="+mj-cs"/>
              </a:rPr>
              <a:t>Input</a:t>
            </a:r>
          </a:p>
        </p:txBody>
      </p:sp>
      <p:grpSp>
        <p:nvGrpSpPr>
          <p:cNvPr id="27" name="Group 2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8" name="Rectangle 2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1">
            <a:extLst>
              <a:ext uri="{FF2B5EF4-FFF2-40B4-BE49-F238E27FC236}">
                <a16:creationId xmlns:a16="http://schemas.microsoft.com/office/drawing/2014/main" id="{7079166B-4236-D95D-0641-6F1764B0EADB}"/>
              </a:ext>
            </a:extLst>
          </p:cNvPr>
          <p:cNvSpPr>
            <a:spLocks noGrp="1"/>
          </p:cNvSpPr>
          <p:nvPr>
            <p:ph idx="1"/>
          </p:nvPr>
        </p:nvSpPr>
        <p:spPr>
          <a:xfrm>
            <a:off x="590719" y="2330505"/>
            <a:ext cx="4559425" cy="3979585"/>
          </a:xfrm>
        </p:spPr>
        <p:txBody>
          <a:bodyPr anchor="ctr">
            <a:normAutofit/>
          </a:bodyPr>
          <a:lstStyle/>
          <a:p>
            <a:endParaRPr lang="en-US" sz="2000"/>
          </a:p>
        </p:txBody>
      </p:sp>
      <p:sp>
        <p:nvSpPr>
          <p:cNvPr id="33" name="Rectangle 3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close-up of a receipt&#10;&#10;Description automatically generated">
            <a:extLst>
              <a:ext uri="{FF2B5EF4-FFF2-40B4-BE49-F238E27FC236}">
                <a16:creationId xmlns:a16="http://schemas.microsoft.com/office/drawing/2014/main" id="{99EC90BC-A628-DD9D-0F15-3E288DDC61D3}"/>
              </a:ext>
            </a:extLst>
          </p:cNvPr>
          <p:cNvPicPr>
            <a:picLocks noChangeAspect="1"/>
          </p:cNvPicPr>
          <p:nvPr/>
        </p:nvPicPr>
        <p:blipFill rotWithShape="1">
          <a:blip r:embed="rId2">
            <a:extLst>
              <a:ext uri="{28A0092B-C50C-407E-A947-70E740481C1C}">
                <a14:useLocalDpi xmlns:a14="http://schemas.microsoft.com/office/drawing/2010/main" val="0"/>
              </a:ext>
            </a:extLst>
          </a:blip>
          <a:srcRect l="8190" r="14442"/>
          <a:stretch/>
        </p:blipFill>
        <p:spPr>
          <a:xfrm>
            <a:off x="4613097" y="-635"/>
            <a:ext cx="7082079" cy="6865242"/>
          </a:xfrm>
          <a:prstGeom prst="rect">
            <a:avLst/>
          </a:prstGeom>
        </p:spPr>
      </p:pic>
    </p:spTree>
    <p:extLst>
      <p:ext uri="{BB962C8B-B14F-4D97-AF65-F5344CB8AC3E}">
        <p14:creationId xmlns:p14="http://schemas.microsoft.com/office/powerpoint/2010/main" val="2824732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3DF9B0-2892-8BE1-185F-0BC9D7F91B92}"/>
              </a:ext>
            </a:extLst>
          </p:cNvPr>
          <p:cNvSpPr>
            <a:spLocks noGrp="1"/>
          </p:cNvSpPr>
          <p:nvPr>
            <p:ph type="title"/>
          </p:nvPr>
        </p:nvSpPr>
        <p:spPr>
          <a:xfrm>
            <a:off x="589560" y="856180"/>
            <a:ext cx="4560584" cy="1128068"/>
          </a:xfrm>
        </p:spPr>
        <p:txBody>
          <a:bodyPr anchor="ctr">
            <a:normAutofit/>
          </a:bodyPr>
          <a:lstStyle/>
          <a:p>
            <a:r>
              <a:rPr lang="en-GB" sz="4000"/>
              <a:t>Cropped </a:t>
            </a:r>
          </a:p>
        </p:txBody>
      </p:sp>
      <p:grpSp>
        <p:nvGrpSpPr>
          <p:cNvPr id="31" name="Group 3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5" name="Rectangle 2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18">
            <a:extLst>
              <a:ext uri="{FF2B5EF4-FFF2-40B4-BE49-F238E27FC236}">
                <a16:creationId xmlns:a16="http://schemas.microsoft.com/office/drawing/2014/main" id="{320F9559-596E-0E0C-3437-3F416215EA25}"/>
              </a:ext>
            </a:extLst>
          </p:cNvPr>
          <p:cNvSpPr>
            <a:spLocks noGrp="1"/>
          </p:cNvSpPr>
          <p:nvPr>
            <p:ph idx="1"/>
          </p:nvPr>
        </p:nvSpPr>
        <p:spPr>
          <a:xfrm>
            <a:off x="590719" y="2330505"/>
            <a:ext cx="4559425" cy="3979585"/>
          </a:xfrm>
        </p:spPr>
        <p:txBody>
          <a:bodyPr anchor="ctr">
            <a:normAutofit/>
          </a:bodyPr>
          <a:lstStyle/>
          <a:p>
            <a:endParaRPr lang="en-US" sz="2000"/>
          </a:p>
        </p:txBody>
      </p:sp>
      <p:sp>
        <p:nvSpPr>
          <p:cNvPr id="30" name="Rectangle 2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14" descr="A receipt with numbers and letters&#10;&#10;Description automatically generated">
            <a:extLst>
              <a:ext uri="{FF2B5EF4-FFF2-40B4-BE49-F238E27FC236}">
                <a16:creationId xmlns:a16="http://schemas.microsoft.com/office/drawing/2014/main" id="{37AE2850-513A-CC75-2B58-4292D13C24F1}"/>
              </a:ext>
            </a:extLst>
          </p:cNvPr>
          <p:cNvPicPr>
            <a:picLocks noChangeAspect="1"/>
          </p:cNvPicPr>
          <p:nvPr/>
        </p:nvPicPr>
        <p:blipFill rotWithShape="1">
          <a:blip r:embed="rId2">
            <a:extLst>
              <a:ext uri="{28A0092B-C50C-407E-A947-70E740481C1C}">
                <a14:useLocalDpi xmlns:a14="http://schemas.microsoft.com/office/drawing/2010/main" val="0"/>
              </a:ext>
            </a:extLst>
          </a:blip>
          <a:srcRect t="14452" r="-3" b="-3"/>
          <a:stretch/>
        </p:blipFill>
        <p:spPr>
          <a:xfrm>
            <a:off x="4621223" y="-1"/>
            <a:ext cx="7073954" cy="6857365"/>
          </a:xfrm>
          <a:prstGeom prst="rect">
            <a:avLst/>
          </a:prstGeom>
        </p:spPr>
      </p:pic>
    </p:spTree>
    <p:extLst>
      <p:ext uri="{BB962C8B-B14F-4D97-AF65-F5344CB8AC3E}">
        <p14:creationId xmlns:p14="http://schemas.microsoft.com/office/powerpoint/2010/main" val="599654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6EB284-42BB-79F8-FEF3-377744304021}"/>
              </a:ext>
            </a:extLst>
          </p:cNvPr>
          <p:cNvSpPr>
            <a:spLocks noGrp="1"/>
          </p:cNvSpPr>
          <p:nvPr>
            <p:ph type="title"/>
          </p:nvPr>
        </p:nvSpPr>
        <p:spPr>
          <a:xfrm>
            <a:off x="589560" y="856180"/>
            <a:ext cx="4560584" cy="1128068"/>
          </a:xfrm>
        </p:spPr>
        <p:txBody>
          <a:bodyPr anchor="ctr">
            <a:normAutofit/>
          </a:bodyPr>
          <a:lstStyle/>
          <a:p>
            <a:r>
              <a:rPr lang="en-GB" sz="4000"/>
              <a:t>Thresholded</a:t>
            </a:r>
          </a:p>
        </p:txBody>
      </p:sp>
      <p:grpSp>
        <p:nvGrpSpPr>
          <p:cNvPr id="16" name="Group 1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7" name="Rectangle 1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C1846E61-E316-FAD8-D725-1AB7BD662FDA}"/>
              </a:ext>
            </a:extLst>
          </p:cNvPr>
          <p:cNvSpPr>
            <a:spLocks noGrp="1"/>
          </p:cNvSpPr>
          <p:nvPr>
            <p:ph idx="1"/>
          </p:nvPr>
        </p:nvSpPr>
        <p:spPr>
          <a:xfrm>
            <a:off x="590719" y="2330505"/>
            <a:ext cx="4559425" cy="3979585"/>
          </a:xfrm>
        </p:spPr>
        <p:txBody>
          <a:bodyPr anchor="ctr">
            <a:normAutofit/>
          </a:bodyPr>
          <a:lstStyle/>
          <a:p>
            <a:endParaRPr lang="en-US" sz="2000"/>
          </a:p>
        </p:txBody>
      </p:sp>
      <p:sp>
        <p:nvSpPr>
          <p:cNvPr id="22" name="Rectangle 2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receipt with numbers and letters&#10;&#10;Description automatically generated">
            <a:extLst>
              <a:ext uri="{FF2B5EF4-FFF2-40B4-BE49-F238E27FC236}">
                <a16:creationId xmlns:a16="http://schemas.microsoft.com/office/drawing/2014/main" id="{8F9081D9-50E0-0D6C-83E3-D98A9CFB4413}"/>
              </a:ext>
            </a:extLst>
          </p:cNvPr>
          <p:cNvPicPr>
            <a:picLocks noChangeAspect="1"/>
          </p:cNvPicPr>
          <p:nvPr/>
        </p:nvPicPr>
        <p:blipFill rotWithShape="1">
          <a:blip r:embed="rId2">
            <a:extLst>
              <a:ext uri="{28A0092B-C50C-407E-A947-70E740481C1C}">
                <a14:useLocalDpi xmlns:a14="http://schemas.microsoft.com/office/drawing/2010/main" val="0"/>
              </a:ext>
            </a:extLst>
          </a:blip>
          <a:srcRect t="12586" r="-3" b="1864"/>
          <a:stretch/>
        </p:blipFill>
        <p:spPr>
          <a:xfrm>
            <a:off x="4602822" y="-636"/>
            <a:ext cx="7092355" cy="6875203"/>
          </a:xfrm>
          <a:prstGeom prst="rect">
            <a:avLst/>
          </a:prstGeom>
        </p:spPr>
      </p:pic>
    </p:spTree>
    <p:extLst>
      <p:ext uri="{BB962C8B-B14F-4D97-AF65-F5344CB8AC3E}">
        <p14:creationId xmlns:p14="http://schemas.microsoft.com/office/powerpoint/2010/main" val="2724221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E69801-F334-F46C-EC88-CCB678824ED0}"/>
              </a:ext>
            </a:extLst>
          </p:cNvPr>
          <p:cNvSpPr>
            <a:spLocks noGrp="1"/>
          </p:cNvSpPr>
          <p:nvPr>
            <p:ph type="title"/>
          </p:nvPr>
        </p:nvSpPr>
        <p:spPr>
          <a:xfrm>
            <a:off x="589560" y="856180"/>
            <a:ext cx="4560584" cy="1128068"/>
          </a:xfrm>
        </p:spPr>
        <p:txBody>
          <a:bodyPr anchor="ctr">
            <a:normAutofit/>
          </a:bodyPr>
          <a:lstStyle/>
          <a:p>
            <a:r>
              <a:rPr lang="en-GB" sz="4000"/>
              <a:t>Bolded text</a:t>
            </a:r>
          </a:p>
        </p:txBody>
      </p:sp>
      <p:grpSp>
        <p:nvGrpSpPr>
          <p:cNvPr id="16" name="Group 1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7" name="Rectangle 1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A1F5BFB9-EAF8-2AC1-1B32-FB4FA685B194}"/>
              </a:ext>
            </a:extLst>
          </p:cNvPr>
          <p:cNvSpPr>
            <a:spLocks noGrp="1"/>
          </p:cNvSpPr>
          <p:nvPr>
            <p:ph idx="1"/>
          </p:nvPr>
        </p:nvSpPr>
        <p:spPr>
          <a:xfrm>
            <a:off x="590719" y="2330505"/>
            <a:ext cx="4559425" cy="3979585"/>
          </a:xfrm>
        </p:spPr>
        <p:txBody>
          <a:bodyPr anchor="ctr">
            <a:normAutofit/>
          </a:bodyPr>
          <a:lstStyle/>
          <a:p>
            <a:endParaRPr lang="en-US" sz="2000"/>
          </a:p>
        </p:txBody>
      </p:sp>
      <p:sp>
        <p:nvSpPr>
          <p:cNvPr id="22" name="Rectangle 2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F0CF79F3-108A-0AC3-CD95-97EF3A42B3E1}"/>
              </a:ext>
            </a:extLst>
          </p:cNvPr>
          <p:cNvPicPr>
            <a:picLocks noChangeAspect="1"/>
          </p:cNvPicPr>
          <p:nvPr/>
        </p:nvPicPr>
        <p:blipFill rotWithShape="1">
          <a:blip r:embed="rId2">
            <a:extLst>
              <a:ext uri="{28A0092B-C50C-407E-A947-70E740481C1C}">
                <a14:useLocalDpi xmlns:a14="http://schemas.microsoft.com/office/drawing/2010/main" val="0"/>
              </a:ext>
            </a:extLst>
          </a:blip>
          <a:srcRect t="9973" r="-3" b="4477"/>
          <a:stretch/>
        </p:blipFill>
        <p:spPr>
          <a:xfrm>
            <a:off x="4621222" y="-635"/>
            <a:ext cx="7073954" cy="6857365"/>
          </a:xfrm>
          <a:prstGeom prst="rect">
            <a:avLst/>
          </a:prstGeom>
        </p:spPr>
      </p:pic>
    </p:spTree>
    <p:extLst>
      <p:ext uri="{BB962C8B-B14F-4D97-AF65-F5344CB8AC3E}">
        <p14:creationId xmlns:p14="http://schemas.microsoft.com/office/powerpoint/2010/main" val="3408870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3DF9B0-2892-8BE1-185F-0BC9D7F91B92}"/>
              </a:ext>
            </a:extLst>
          </p:cNvPr>
          <p:cNvSpPr>
            <a:spLocks noGrp="1"/>
          </p:cNvSpPr>
          <p:nvPr>
            <p:ph type="title"/>
          </p:nvPr>
        </p:nvSpPr>
        <p:spPr>
          <a:xfrm>
            <a:off x="589560" y="856180"/>
            <a:ext cx="4560584" cy="1128068"/>
          </a:xfrm>
        </p:spPr>
        <p:txBody>
          <a:bodyPr anchor="ctr">
            <a:normAutofit/>
          </a:bodyPr>
          <a:lstStyle/>
          <a:p>
            <a:r>
              <a:rPr lang="en-GB" sz="4000"/>
              <a:t>Denoised</a:t>
            </a:r>
          </a:p>
        </p:txBody>
      </p:sp>
      <p:grpSp>
        <p:nvGrpSpPr>
          <p:cNvPr id="15" name="Group 1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6" name="Rectangle 1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F8C91976-7AC9-9446-6E4F-0723E3A59BB2}"/>
              </a:ext>
            </a:extLst>
          </p:cNvPr>
          <p:cNvSpPr>
            <a:spLocks noGrp="1"/>
          </p:cNvSpPr>
          <p:nvPr>
            <p:ph idx="1"/>
          </p:nvPr>
        </p:nvSpPr>
        <p:spPr>
          <a:xfrm>
            <a:off x="590719" y="2330505"/>
            <a:ext cx="4559425" cy="3979585"/>
          </a:xfrm>
        </p:spPr>
        <p:txBody>
          <a:bodyPr anchor="ctr">
            <a:normAutofit/>
          </a:bodyPr>
          <a:lstStyle/>
          <a:p>
            <a:endParaRPr lang="en-US" sz="2000"/>
          </a:p>
        </p:txBody>
      </p:sp>
      <p:sp>
        <p:nvSpPr>
          <p:cNvPr id="21" name="Rectangle 2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lose-up of a receipt&#10;&#10;Description automatically generated">
            <a:extLst>
              <a:ext uri="{FF2B5EF4-FFF2-40B4-BE49-F238E27FC236}">
                <a16:creationId xmlns:a16="http://schemas.microsoft.com/office/drawing/2014/main" id="{08B0D042-67D9-3795-F798-7C1E8FC6A966}"/>
              </a:ext>
            </a:extLst>
          </p:cNvPr>
          <p:cNvPicPr>
            <a:picLocks noChangeAspect="1"/>
          </p:cNvPicPr>
          <p:nvPr/>
        </p:nvPicPr>
        <p:blipFill rotWithShape="1">
          <a:blip r:embed="rId2">
            <a:extLst>
              <a:ext uri="{28A0092B-C50C-407E-A947-70E740481C1C}">
                <a14:useLocalDpi xmlns:a14="http://schemas.microsoft.com/office/drawing/2010/main" val="0"/>
              </a:ext>
            </a:extLst>
          </a:blip>
          <a:srcRect t="10373" r="-3" b="4077"/>
          <a:stretch/>
        </p:blipFill>
        <p:spPr>
          <a:xfrm>
            <a:off x="4592548" y="-635"/>
            <a:ext cx="7102629" cy="6885162"/>
          </a:xfrm>
          <a:prstGeom prst="rect">
            <a:avLst/>
          </a:prstGeom>
        </p:spPr>
      </p:pic>
    </p:spTree>
    <p:extLst>
      <p:ext uri="{BB962C8B-B14F-4D97-AF65-F5344CB8AC3E}">
        <p14:creationId xmlns:p14="http://schemas.microsoft.com/office/powerpoint/2010/main" val="2681952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4E1F4-69A7-BC56-F6A5-91A55C30EEFE}"/>
              </a:ext>
            </a:extLst>
          </p:cNvPr>
          <p:cNvSpPr>
            <a:spLocks noGrp="1"/>
          </p:cNvSpPr>
          <p:nvPr>
            <p:ph type="title"/>
          </p:nvPr>
        </p:nvSpPr>
        <p:spPr>
          <a:xfrm>
            <a:off x="653478" y="642973"/>
            <a:ext cx="8074815" cy="983688"/>
          </a:xfrm>
        </p:spPr>
        <p:txBody>
          <a:bodyPr anchor="ctr">
            <a:normAutofit fontScale="90000"/>
          </a:bodyPr>
          <a:lstStyle/>
          <a:p>
            <a:r>
              <a:rPr lang="en-GB" sz="6700" dirty="0"/>
              <a:t>Limitations</a:t>
            </a:r>
          </a:p>
        </p:txBody>
      </p:sp>
      <p:sp>
        <p:nvSpPr>
          <p:cNvPr id="3" name="Content Placeholder 2">
            <a:extLst>
              <a:ext uri="{FF2B5EF4-FFF2-40B4-BE49-F238E27FC236}">
                <a16:creationId xmlns:a16="http://schemas.microsoft.com/office/drawing/2014/main" id="{670488B0-CC94-6C50-F4D3-C6E37C9A3CB7}"/>
              </a:ext>
            </a:extLst>
          </p:cNvPr>
          <p:cNvSpPr>
            <a:spLocks noGrp="1"/>
          </p:cNvSpPr>
          <p:nvPr>
            <p:ph idx="1"/>
          </p:nvPr>
        </p:nvSpPr>
        <p:spPr>
          <a:xfrm>
            <a:off x="1285240" y="2969469"/>
            <a:ext cx="8074815" cy="2800395"/>
          </a:xfrm>
        </p:spPr>
        <p:txBody>
          <a:bodyPr anchor="t">
            <a:normAutofit/>
          </a:bodyPr>
          <a:lstStyle/>
          <a:p>
            <a:pPr marL="0" indent="0">
              <a:buNone/>
            </a:pPr>
            <a:endParaRPr lang="pl-PL" sz="2400" dirty="0"/>
          </a:p>
          <a:p>
            <a:pPr marL="514350" indent="-514350">
              <a:buFont typeface="+mj-lt"/>
              <a:buAutoNum type="arabicPeriod"/>
            </a:pPr>
            <a:endParaRPr lang="en-GB" sz="2400" dirty="0"/>
          </a:p>
        </p:txBody>
      </p:sp>
      <p:pic>
        <p:nvPicPr>
          <p:cNvPr id="5" name="Picture 4" descr="A close-up of a receipt&#10;&#10;Description automatically generated">
            <a:extLst>
              <a:ext uri="{FF2B5EF4-FFF2-40B4-BE49-F238E27FC236}">
                <a16:creationId xmlns:a16="http://schemas.microsoft.com/office/drawing/2014/main" id="{86EC373E-FC6C-3E4F-36B3-6ADD640D8E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0194" y="623275"/>
            <a:ext cx="3374832" cy="2531124"/>
          </a:xfrm>
          <a:prstGeom prst="rect">
            <a:avLst/>
          </a:prstGeom>
        </p:spPr>
      </p:pic>
      <p:pic>
        <p:nvPicPr>
          <p:cNvPr id="7" name="Picture 6" descr="A barcode on a white background&#10;&#10;Description automatically generated">
            <a:extLst>
              <a:ext uri="{FF2B5EF4-FFF2-40B4-BE49-F238E27FC236}">
                <a16:creationId xmlns:a16="http://schemas.microsoft.com/office/drawing/2014/main" id="{255FA16A-AD24-1D08-3A1F-0C98921572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0399" y="625175"/>
            <a:ext cx="2234754" cy="3525586"/>
          </a:xfrm>
          <a:prstGeom prst="rect">
            <a:avLst/>
          </a:prstGeom>
        </p:spPr>
      </p:pic>
      <p:pic>
        <p:nvPicPr>
          <p:cNvPr id="11" name="Picture 10" descr="A close-up of a white rectangular object&#10;&#10;Description automatically generated">
            <a:extLst>
              <a:ext uri="{FF2B5EF4-FFF2-40B4-BE49-F238E27FC236}">
                <a16:creationId xmlns:a16="http://schemas.microsoft.com/office/drawing/2014/main" id="{D530ED05-EFB1-2FCF-6B85-3204E74487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67" y="3762277"/>
            <a:ext cx="3291840" cy="2468880"/>
          </a:xfrm>
          <a:prstGeom prst="rect">
            <a:avLst/>
          </a:prstGeom>
        </p:spPr>
      </p:pic>
      <p:pic>
        <p:nvPicPr>
          <p:cNvPr id="14" name="Picture 13" descr="A rectangular object with numbers and letters&#10;&#10;Description automatically generated">
            <a:extLst>
              <a:ext uri="{FF2B5EF4-FFF2-40B4-BE49-F238E27FC236}">
                <a16:creationId xmlns:a16="http://schemas.microsoft.com/office/drawing/2014/main" id="{689B8A30-96C0-F404-F69E-76643364D9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4878" y="3951257"/>
            <a:ext cx="3962081" cy="2054142"/>
          </a:xfrm>
          <a:prstGeom prst="rect">
            <a:avLst/>
          </a:prstGeom>
        </p:spPr>
      </p:pic>
      <p:sp>
        <p:nvSpPr>
          <p:cNvPr id="15" name="Arrow: Right 14">
            <a:extLst>
              <a:ext uri="{FF2B5EF4-FFF2-40B4-BE49-F238E27FC236}">
                <a16:creationId xmlns:a16="http://schemas.microsoft.com/office/drawing/2014/main" id="{878825AA-6388-9FAE-B45A-349D4D7F33CB}"/>
              </a:ext>
            </a:extLst>
          </p:cNvPr>
          <p:cNvSpPr/>
          <p:nvPr/>
        </p:nvSpPr>
        <p:spPr>
          <a:xfrm>
            <a:off x="8454926" y="1439927"/>
            <a:ext cx="667820" cy="1456535"/>
          </a:xfrm>
          <a:prstGeom prst="rightArrow">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lnRef>
          <a:fillRef idx="1">
            <a:schemeClr val="lt1"/>
          </a:fillRef>
          <a:effectRef idx="0">
            <a:schemeClr val="accent2"/>
          </a:effectRef>
          <a:fontRef idx="minor">
            <a:schemeClr val="dk1"/>
          </a:fontRef>
        </p:style>
        <p:txBody>
          <a:bodyPr rtlCol="0" anchor="ctr"/>
          <a:lstStyle/>
          <a:p>
            <a:pPr algn="ctr"/>
            <a:endParaRPr lang="en-GB" b="1">
              <a:ln w="22225">
                <a:solidFill>
                  <a:schemeClr val="accent2"/>
                </a:solidFill>
                <a:prstDash val="solid"/>
              </a:ln>
              <a:solidFill>
                <a:schemeClr val="accent2">
                  <a:lumMod val="40000"/>
                  <a:lumOff val="60000"/>
                </a:schemeClr>
              </a:solidFill>
            </a:endParaRPr>
          </a:p>
        </p:txBody>
      </p:sp>
      <p:sp>
        <p:nvSpPr>
          <p:cNvPr id="16" name="Arrow: Right 15">
            <a:extLst>
              <a:ext uri="{FF2B5EF4-FFF2-40B4-BE49-F238E27FC236}">
                <a16:creationId xmlns:a16="http://schemas.microsoft.com/office/drawing/2014/main" id="{EF451DA2-27CF-BFF5-FE62-C315D4579592}"/>
              </a:ext>
            </a:extLst>
          </p:cNvPr>
          <p:cNvSpPr/>
          <p:nvPr/>
        </p:nvSpPr>
        <p:spPr>
          <a:xfrm>
            <a:off x="4171806" y="4322972"/>
            <a:ext cx="582297" cy="1481071"/>
          </a:xfrm>
          <a:prstGeom prst="rightArrow">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774493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4E1F4-69A7-BC56-F6A5-91A55C30EEFE}"/>
              </a:ext>
            </a:extLst>
          </p:cNvPr>
          <p:cNvSpPr>
            <a:spLocks noGrp="1"/>
          </p:cNvSpPr>
          <p:nvPr>
            <p:ph type="title"/>
          </p:nvPr>
        </p:nvSpPr>
        <p:spPr>
          <a:xfrm>
            <a:off x="1285240" y="1050595"/>
            <a:ext cx="8074815" cy="1618489"/>
          </a:xfrm>
        </p:spPr>
        <p:txBody>
          <a:bodyPr anchor="ctr">
            <a:normAutofit/>
          </a:bodyPr>
          <a:lstStyle/>
          <a:p>
            <a:r>
              <a:rPr lang="pl-PL" sz="6700"/>
              <a:t>Future improvements</a:t>
            </a:r>
            <a:endParaRPr lang="en-GB" sz="6700"/>
          </a:p>
        </p:txBody>
      </p:sp>
      <p:sp>
        <p:nvSpPr>
          <p:cNvPr id="3" name="Content Placeholder 2">
            <a:extLst>
              <a:ext uri="{FF2B5EF4-FFF2-40B4-BE49-F238E27FC236}">
                <a16:creationId xmlns:a16="http://schemas.microsoft.com/office/drawing/2014/main" id="{670488B0-CC94-6C50-F4D3-C6E37C9A3CB7}"/>
              </a:ext>
            </a:extLst>
          </p:cNvPr>
          <p:cNvSpPr>
            <a:spLocks noGrp="1"/>
          </p:cNvSpPr>
          <p:nvPr>
            <p:ph idx="1"/>
          </p:nvPr>
        </p:nvSpPr>
        <p:spPr>
          <a:xfrm>
            <a:off x="1285240" y="2969469"/>
            <a:ext cx="8074815" cy="2800395"/>
          </a:xfrm>
        </p:spPr>
        <p:txBody>
          <a:bodyPr anchor="t">
            <a:normAutofit lnSpcReduction="10000"/>
          </a:bodyPr>
          <a:lstStyle/>
          <a:p>
            <a:pPr marL="514350" indent="-514350">
              <a:buFont typeface="+mj-lt"/>
              <a:buAutoNum type="arabicPeriod"/>
            </a:pPr>
            <a:r>
              <a:rPr lang="pl-PL" sz="2400" dirty="0" err="1"/>
              <a:t>Applying</a:t>
            </a:r>
            <a:r>
              <a:rPr lang="pl-PL" sz="2400" dirty="0"/>
              <a:t> </a:t>
            </a:r>
            <a:r>
              <a:rPr lang="pl-PL" sz="2400" dirty="0" err="1"/>
              <a:t>better</a:t>
            </a:r>
            <a:r>
              <a:rPr lang="pl-PL" sz="2400" dirty="0"/>
              <a:t> resolution </a:t>
            </a:r>
            <a:r>
              <a:rPr lang="pl-PL" sz="2400" dirty="0" err="1"/>
              <a:t>camera</a:t>
            </a:r>
            <a:endParaRPr lang="pl-PL" sz="2400" dirty="0"/>
          </a:p>
          <a:p>
            <a:pPr marL="514350" indent="-514350">
              <a:buFont typeface="+mj-lt"/>
              <a:buAutoNum type="arabicPeriod"/>
            </a:pPr>
            <a:r>
              <a:rPr lang="pl-PL" sz="2400" dirty="0" err="1"/>
              <a:t>More</a:t>
            </a:r>
            <a:r>
              <a:rPr lang="pl-PL" sz="2400" dirty="0"/>
              <a:t> </a:t>
            </a:r>
            <a:r>
              <a:rPr lang="pl-PL" sz="2400" dirty="0" err="1"/>
              <a:t>accurate</a:t>
            </a:r>
            <a:r>
              <a:rPr lang="pl-PL" sz="2400" dirty="0"/>
              <a:t> </a:t>
            </a:r>
            <a:r>
              <a:rPr lang="pl-PL" sz="2400" dirty="0" err="1"/>
              <a:t>computation</a:t>
            </a:r>
            <a:r>
              <a:rPr lang="pl-PL" sz="2400" dirty="0"/>
              <a:t> of the </a:t>
            </a:r>
            <a:r>
              <a:rPr lang="pl-PL" sz="2400" dirty="0" err="1"/>
              <a:t>output</a:t>
            </a:r>
            <a:r>
              <a:rPr lang="pl-PL" sz="2400" dirty="0"/>
              <a:t> image </a:t>
            </a:r>
            <a:r>
              <a:rPr lang="pl-PL" sz="2400" dirty="0" err="1"/>
              <a:t>size</a:t>
            </a:r>
            <a:r>
              <a:rPr lang="pl-PL" sz="2400" dirty="0"/>
              <a:t> (by </a:t>
            </a:r>
            <a:r>
              <a:rPr lang="pl-PL" sz="2400" dirty="0" err="1"/>
              <a:t>now</a:t>
            </a:r>
            <a:r>
              <a:rPr lang="pl-PL" sz="2400" dirty="0"/>
              <a:t> </a:t>
            </a:r>
            <a:r>
              <a:rPr lang="pl-PL" sz="2400" dirty="0" err="1"/>
              <a:t>camera</a:t>
            </a:r>
            <a:r>
              <a:rPr lang="pl-PL" sz="2400" dirty="0"/>
              <a:t> </a:t>
            </a:r>
            <a:r>
              <a:rPr lang="pl-PL" sz="2400" dirty="0" err="1"/>
              <a:t>has</a:t>
            </a:r>
            <a:r>
              <a:rPr lang="pl-PL" sz="2400" dirty="0"/>
              <a:t> to be on the </a:t>
            </a:r>
            <a:r>
              <a:rPr lang="pl-PL" sz="2400" dirty="0" err="1"/>
              <a:t>plane</a:t>
            </a:r>
            <a:r>
              <a:rPr lang="pl-PL" sz="2400" dirty="0"/>
              <a:t> </a:t>
            </a:r>
            <a:r>
              <a:rPr lang="pl-PL" sz="2400" dirty="0" err="1"/>
              <a:t>parrarel</a:t>
            </a:r>
            <a:r>
              <a:rPr lang="pl-PL" sz="2400" dirty="0"/>
              <a:t> to the </a:t>
            </a:r>
            <a:r>
              <a:rPr lang="pl-PL" sz="2400" dirty="0" err="1"/>
              <a:t>document</a:t>
            </a:r>
            <a:r>
              <a:rPr lang="pl-PL" sz="2400" dirty="0"/>
              <a:t>)</a:t>
            </a:r>
          </a:p>
          <a:p>
            <a:pPr marL="514350" indent="-514350">
              <a:buFont typeface="+mj-lt"/>
              <a:buAutoNum type="arabicPeriod"/>
            </a:pPr>
            <a:r>
              <a:rPr lang="pl-PL" sz="2400" dirty="0" err="1"/>
              <a:t>Creating</a:t>
            </a:r>
            <a:r>
              <a:rPr lang="pl-PL" sz="2400" dirty="0"/>
              <a:t> a version for </a:t>
            </a:r>
            <a:r>
              <a:rPr lang="pl-PL" sz="2400" dirty="0" err="1"/>
              <a:t>colour</a:t>
            </a:r>
            <a:r>
              <a:rPr lang="pl-PL" sz="2400" dirty="0"/>
              <a:t> </a:t>
            </a:r>
            <a:r>
              <a:rPr lang="pl-PL" sz="2400" dirty="0" err="1"/>
              <a:t>images</a:t>
            </a:r>
            <a:endParaRPr lang="en-GB" sz="2400" dirty="0"/>
          </a:p>
          <a:p>
            <a:pPr marL="514350" indent="-514350">
              <a:buFont typeface="+mj-lt"/>
              <a:buAutoNum type="arabicPeriod"/>
            </a:pPr>
            <a:r>
              <a:rPr lang="en-GB" sz="2400" dirty="0"/>
              <a:t>Creating version to read from a folder</a:t>
            </a:r>
          </a:p>
          <a:p>
            <a:pPr marL="514350" indent="-514350">
              <a:buFont typeface="+mj-lt"/>
              <a:buAutoNum type="arabicPeriod"/>
            </a:pPr>
            <a:r>
              <a:rPr lang="en-GB" sz="2400" dirty="0"/>
              <a:t>Adding functionality to rotate the frame</a:t>
            </a:r>
            <a:endParaRPr lang="pl-PL" sz="2400" dirty="0"/>
          </a:p>
          <a:p>
            <a:pPr marL="514350" indent="-514350">
              <a:buFont typeface="+mj-lt"/>
              <a:buAutoNum type="arabicPeriod"/>
            </a:pPr>
            <a:endParaRPr lang="pl-PL" sz="2400" dirty="0"/>
          </a:p>
          <a:p>
            <a:pPr marL="514350" indent="-514350">
              <a:buFont typeface="+mj-lt"/>
              <a:buAutoNum type="arabicPeriod"/>
            </a:pPr>
            <a:endParaRPr lang="en-GB" sz="2400" dirty="0"/>
          </a:p>
        </p:txBody>
      </p:sp>
    </p:spTree>
    <p:extLst>
      <p:ext uri="{BB962C8B-B14F-4D97-AF65-F5344CB8AC3E}">
        <p14:creationId xmlns:p14="http://schemas.microsoft.com/office/powerpoint/2010/main" val="3444691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518982-F0BE-BD75-FB23-FA35B6CD0159}"/>
              </a:ext>
            </a:extLst>
          </p:cNvPr>
          <p:cNvSpPr>
            <a:spLocks noGrp="1"/>
          </p:cNvSpPr>
          <p:nvPr>
            <p:ph type="title"/>
          </p:nvPr>
        </p:nvSpPr>
        <p:spPr>
          <a:xfrm>
            <a:off x="1006900" y="1188637"/>
            <a:ext cx="3141430" cy="4480726"/>
          </a:xfrm>
        </p:spPr>
        <p:txBody>
          <a:bodyPr>
            <a:normAutofit/>
          </a:bodyPr>
          <a:lstStyle/>
          <a:p>
            <a:pPr algn="r"/>
            <a:r>
              <a:rPr lang="pl-PL" sz="5600" dirty="0"/>
              <a:t>P</a:t>
            </a:r>
            <a:r>
              <a:rPr lang="en-GB" sz="5600" dirty="0" err="1"/>
              <a:t>roblem</a:t>
            </a:r>
            <a:r>
              <a:rPr lang="en-GB" sz="5600" dirty="0"/>
              <a:t> definition</a:t>
            </a:r>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69FAC5D-825C-822C-62D3-80542ED4E530}"/>
              </a:ext>
            </a:extLst>
          </p:cNvPr>
          <p:cNvSpPr>
            <a:spLocks noGrp="1"/>
          </p:cNvSpPr>
          <p:nvPr>
            <p:ph idx="1"/>
          </p:nvPr>
        </p:nvSpPr>
        <p:spPr>
          <a:xfrm>
            <a:off x="5138928" y="1338729"/>
            <a:ext cx="4795584" cy="4180542"/>
          </a:xfrm>
        </p:spPr>
        <p:txBody>
          <a:bodyPr anchor="ctr">
            <a:normAutofit/>
          </a:bodyPr>
          <a:lstStyle/>
          <a:p>
            <a:pPr marL="0" indent="0">
              <a:buNone/>
            </a:pPr>
            <a:r>
              <a:rPr lang="pl-PL" sz="2400"/>
              <a:t>Creating a document scanner, that can use  a laptop camera to find the document on the camera view, then extract it from there into the new file, and binarize it to make it easier to read. The output image is black and white.</a:t>
            </a:r>
            <a:endParaRPr lang="en-GB" sz="2400"/>
          </a:p>
        </p:txBody>
      </p:sp>
    </p:spTree>
    <p:extLst>
      <p:ext uri="{BB962C8B-B14F-4D97-AF65-F5344CB8AC3E}">
        <p14:creationId xmlns:p14="http://schemas.microsoft.com/office/powerpoint/2010/main" val="437345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A0D65F-E46A-45D9-3356-1197D4225C22}"/>
              </a:ext>
            </a:extLst>
          </p:cNvPr>
          <p:cNvSpPr>
            <a:spLocks noGrp="1"/>
          </p:cNvSpPr>
          <p:nvPr>
            <p:ph type="title"/>
          </p:nvPr>
        </p:nvSpPr>
        <p:spPr>
          <a:xfrm>
            <a:off x="677373" y="623275"/>
            <a:ext cx="10449538" cy="727051"/>
          </a:xfrm>
        </p:spPr>
        <p:txBody>
          <a:bodyPr anchor="ctr">
            <a:normAutofit/>
          </a:bodyPr>
          <a:lstStyle/>
          <a:p>
            <a:r>
              <a:rPr lang="en-GB" sz="4000" b="1" dirty="0">
                <a:solidFill>
                  <a:schemeClr val="bg2">
                    <a:lumMod val="50000"/>
                  </a:schemeClr>
                </a:solidFill>
              </a:rPr>
              <a:t>The pipeline of the project</a:t>
            </a:r>
            <a:r>
              <a:rPr lang="pl-PL" sz="4000" b="1" dirty="0">
                <a:solidFill>
                  <a:schemeClr val="bg2">
                    <a:lumMod val="50000"/>
                  </a:schemeClr>
                </a:solidFill>
              </a:rPr>
              <a:t> </a:t>
            </a:r>
            <a:r>
              <a:rPr lang="en-GB" sz="4000" b="1" dirty="0">
                <a:solidFill>
                  <a:schemeClr val="bg2">
                    <a:lumMod val="50000"/>
                  </a:schemeClr>
                </a:solidFill>
              </a:rPr>
              <a:t>(system architecture)</a:t>
            </a:r>
          </a:p>
        </p:txBody>
      </p:sp>
      <p:graphicFrame>
        <p:nvGraphicFramePr>
          <p:cNvPr id="4" name="Content Placeholder 3">
            <a:extLst>
              <a:ext uri="{FF2B5EF4-FFF2-40B4-BE49-F238E27FC236}">
                <a16:creationId xmlns:a16="http://schemas.microsoft.com/office/drawing/2014/main" id="{47FCF217-662C-617B-87D7-8DFCBECA0EA6}"/>
              </a:ext>
            </a:extLst>
          </p:cNvPr>
          <p:cNvGraphicFramePr>
            <a:graphicFrameLocks noGrp="1"/>
          </p:cNvGraphicFramePr>
          <p:nvPr>
            <p:ph idx="1"/>
            <p:extLst>
              <p:ext uri="{D42A27DB-BD31-4B8C-83A1-F6EECF244321}">
                <p14:modId xmlns:p14="http://schemas.microsoft.com/office/powerpoint/2010/main" val="1913444513"/>
              </p:ext>
            </p:extLst>
          </p:nvPr>
        </p:nvGraphicFramePr>
        <p:xfrm>
          <a:off x="677373" y="1350326"/>
          <a:ext cx="10869454" cy="4864930"/>
        </p:xfrm>
        <a:graphic>
          <a:graphicData uri="http://schemas.openxmlformats.org/drawingml/2006/table">
            <a:tbl>
              <a:tblPr firstRow="1" bandRow="1">
                <a:tableStyleId>{5C22544A-7EE6-4342-B048-85BDC9FD1C3A}</a:tableStyleId>
              </a:tblPr>
              <a:tblGrid>
                <a:gridCol w="548232">
                  <a:extLst>
                    <a:ext uri="{9D8B030D-6E8A-4147-A177-3AD203B41FA5}">
                      <a16:colId xmlns:a16="http://schemas.microsoft.com/office/drawing/2014/main" val="1001652242"/>
                    </a:ext>
                  </a:extLst>
                </a:gridCol>
                <a:gridCol w="4590765">
                  <a:extLst>
                    <a:ext uri="{9D8B030D-6E8A-4147-A177-3AD203B41FA5}">
                      <a16:colId xmlns:a16="http://schemas.microsoft.com/office/drawing/2014/main" val="3173540601"/>
                    </a:ext>
                  </a:extLst>
                </a:gridCol>
                <a:gridCol w="5730457">
                  <a:extLst>
                    <a:ext uri="{9D8B030D-6E8A-4147-A177-3AD203B41FA5}">
                      <a16:colId xmlns:a16="http://schemas.microsoft.com/office/drawing/2014/main" val="3439392661"/>
                    </a:ext>
                  </a:extLst>
                </a:gridCol>
              </a:tblGrid>
              <a:tr h="873623">
                <a:tc>
                  <a:txBody>
                    <a:bodyPr/>
                    <a:lstStyle/>
                    <a:p>
                      <a:pPr marL="0" indent="0" algn="ctr">
                        <a:buFont typeface="+mj-lt"/>
                        <a:buNone/>
                      </a:pPr>
                      <a:r>
                        <a:rPr lang="en-GB" sz="4800" b="1" noProof="0" dirty="0">
                          <a:solidFill>
                            <a:schemeClr val="accent4"/>
                          </a:solidFill>
                        </a:rPr>
                        <a:t>1</a:t>
                      </a:r>
                    </a:p>
                  </a:txBody>
                  <a:tcPr marL="52341" marR="52341" marT="26170" marB="261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a:buFont typeface="+mj-lt"/>
                        <a:buNone/>
                      </a:pPr>
                      <a:r>
                        <a:rPr lang="en-GB" sz="2800" b="1" noProof="0" dirty="0">
                          <a:solidFill>
                            <a:schemeClr val="tx1"/>
                          </a:solidFill>
                        </a:rPr>
                        <a:t>Setting up the computer web camera to capture frames</a:t>
                      </a:r>
                    </a:p>
                  </a:txBody>
                  <a:tcPr marL="52341" marR="52341" marT="26170" marB="261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chemeClr val="bg1"/>
                    </a:solidFill>
                  </a:tcPr>
                </a:tc>
                <a:tc>
                  <a:txBody>
                    <a:bodyPr/>
                    <a:lstStyle/>
                    <a:p>
                      <a:endParaRPr lang="en-GB" sz="1600" dirty="0">
                        <a:solidFill>
                          <a:schemeClr val="bg2">
                            <a:lumMod val="25000"/>
                          </a:schemeClr>
                        </a:solidFill>
                      </a:endParaRPr>
                    </a:p>
                  </a:txBody>
                  <a:tcPr marL="52341" marR="52341" marT="26170" marB="2617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96670030"/>
                  </a:ext>
                </a:extLst>
              </a:tr>
              <a:tr h="1226398">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r>
                        <a:rPr lang="en-GB" sz="4800" b="1" noProof="0" dirty="0">
                          <a:solidFill>
                            <a:schemeClr val="accent4"/>
                          </a:solidFill>
                        </a:rPr>
                        <a:t>2</a:t>
                      </a:r>
                    </a:p>
                  </a:txBody>
                  <a:tcPr marL="52341" marR="52341" marT="26170" marB="261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2800" b="1" noProof="0" dirty="0">
                          <a:solidFill>
                            <a:schemeClr val="tx1"/>
                          </a:solidFill>
                        </a:rPr>
                        <a:t>Detecting the document contours</a:t>
                      </a:r>
                    </a:p>
                  </a:txBody>
                  <a:tcPr marL="52341" marR="52341" marT="26170" marB="261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chemeClr val="bg1"/>
                    </a:solidFill>
                  </a:tcPr>
                </a:tc>
                <a:tc>
                  <a:txBody>
                    <a:bodyPr/>
                    <a:lstStyle/>
                    <a:p>
                      <a:pPr marL="342900" indent="-342900">
                        <a:buFont typeface="+mj-lt"/>
                        <a:buAutoNum type="arabicPeriod"/>
                      </a:pPr>
                      <a:r>
                        <a:rPr lang="en-GB" sz="1600" noProof="0" dirty="0">
                          <a:solidFill>
                            <a:schemeClr val="bg2">
                              <a:lumMod val="25000"/>
                            </a:schemeClr>
                          </a:solidFill>
                        </a:rPr>
                        <a:t>Blurring the image with gaussian blur</a:t>
                      </a:r>
                    </a:p>
                    <a:p>
                      <a:pPr marL="342900" indent="-342900">
                        <a:buFont typeface="+mj-lt"/>
                        <a:buAutoNum type="arabicPeriod"/>
                      </a:pPr>
                      <a:r>
                        <a:rPr lang="en-GB" sz="1600" noProof="0" dirty="0">
                          <a:solidFill>
                            <a:schemeClr val="bg2">
                              <a:lumMod val="25000"/>
                            </a:schemeClr>
                          </a:solidFill>
                        </a:rPr>
                        <a:t>Detecting the edges with canny Edge detector</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GB" sz="1600" noProof="0" dirty="0">
                          <a:solidFill>
                            <a:schemeClr val="bg2">
                              <a:lumMod val="25000"/>
                            </a:schemeClr>
                          </a:solidFill>
                        </a:rPr>
                        <a:t>Finding</a:t>
                      </a:r>
                      <a:r>
                        <a:rPr lang="pl-PL" sz="1600" dirty="0">
                          <a:solidFill>
                            <a:schemeClr val="bg2">
                              <a:lumMod val="25000"/>
                            </a:schemeClr>
                          </a:solidFill>
                        </a:rPr>
                        <a:t> </a:t>
                      </a:r>
                      <a:r>
                        <a:rPr lang="en-GB" sz="1600" noProof="0" dirty="0">
                          <a:solidFill>
                            <a:schemeClr val="bg2">
                              <a:lumMod val="25000"/>
                            </a:schemeClr>
                          </a:solidFill>
                        </a:rPr>
                        <a:t>contours on the edges image with </a:t>
                      </a:r>
                      <a:r>
                        <a:rPr lang="en-GB" sz="1600" kern="1200" dirty="0" err="1">
                          <a:solidFill>
                            <a:schemeClr val="bg2">
                              <a:lumMod val="25000"/>
                            </a:schemeClr>
                          </a:solidFill>
                          <a:effectLst/>
                          <a:latin typeface="+mn-lt"/>
                          <a:ea typeface="+mn-ea"/>
                          <a:cs typeface="+mn-cs"/>
                        </a:rPr>
                        <a:t>findContours</a:t>
                      </a:r>
                      <a:r>
                        <a:rPr lang="pl-PL" sz="1600" kern="1200" dirty="0">
                          <a:solidFill>
                            <a:schemeClr val="bg2">
                              <a:lumMod val="25000"/>
                            </a:schemeClr>
                          </a:solidFill>
                          <a:effectLst/>
                          <a:latin typeface="+mn-lt"/>
                          <a:ea typeface="+mn-ea"/>
                          <a:cs typeface="+mn-cs"/>
                        </a:rPr>
                        <a:t> </a:t>
                      </a:r>
                      <a:r>
                        <a:rPr lang="en-GB" sz="1600" kern="1200" noProof="0" dirty="0">
                          <a:solidFill>
                            <a:schemeClr val="bg2">
                              <a:lumMod val="25000"/>
                            </a:schemeClr>
                          </a:solidFill>
                          <a:effectLst/>
                          <a:latin typeface="+mn-lt"/>
                          <a:ea typeface="+mn-ea"/>
                          <a:cs typeface="+mn-cs"/>
                        </a:rPr>
                        <a:t>function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GB" sz="1600" kern="1200" noProof="0" dirty="0">
                          <a:solidFill>
                            <a:schemeClr val="bg2">
                              <a:lumMod val="25000"/>
                            </a:schemeClr>
                          </a:solidFill>
                          <a:effectLst/>
                          <a:latin typeface="+mn-lt"/>
                          <a:ea typeface="+mn-ea"/>
                          <a:cs typeface="+mn-cs"/>
                        </a:rPr>
                        <a:t>Finding the biggest contour with 4 vertexes</a:t>
                      </a:r>
                    </a:p>
                  </a:txBody>
                  <a:tcPr marL="52341" marR="52341" marT="26170" marB="2617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81135051"/>
                  </a:ext>
                </a:extLst>
              </a:tr>
              <a:tr h="11198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4800" b="1" noProof="0" dirty="0">
                          <a:solidFill>
                            <a:schemeClr val="accent4"/>
                          </a:solidFill>
                        </a:rPr>
                        <a:t>3</a:t>
                      </a:r>
                    </a:p>
                  </a:txBody>
                  <a:tcPr marL="52341" marR="52341" marT="26170" marB="261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b="1" noProof="0" dirty="0">
                          <a:solidFill>
                            <a:schemeClr val="tx1"/>
                          </a:solidFill>
                        </a:rPr>
                        <a:t>cropping the image and transforming it into rectangle</a:t>
                      </a:r>
                      <a:endParaRPr lang="en-GB" sz="2800" b="1" noProof="0" dirty="0"/>
                    </a:p>
                  </a:txBody>
                  <a:tcPr marL="52341" marR="52341" marT="26170" marB="261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chemeClr val="bg1"/>
                    </a:solidFill>
                  </a:tcPr>
                </a:tc>
                <a:tc>
                  <a:txBody>
                    <a:bodyPr/>
                    <a:lstStyle/>
                    <a:p>
                      <a:pPr marL="342900" indent="-342900">
                        <a:buFont typeface="+mj-lt"/>
                        <a:buAutoNum type="arabicPeriod"/>
                      </a:pPr>
                      <a:r>
                        <a:rPr lang="en-GB" sz="1600" dirty="0">
                          <a:solidFill>
                            <a:schemeClr val="bg2">
                              <a:lumMod val="25000"/>
                            </a:schemeClr>
                          </a:solidFill>
                        </a:rPr>
                        <a:t>Orde</a:t>
                      </a:r>
                      <a:r>
                        <a:rPr lang="pl-PL" sz="1600" dirty="0">
                          <a:solidFill>
                            <a:schemeClr val="bg2">
                              <a:lumMod val="25000"/>
                            </a:schemeClr>
                          </a:solidFill>
                        </a:rPr>
                        <a:t>ring the </a:t>
                      </a:r>
                      <a:r>
                        <a:rPr lang="en-GB" sz="1600" noProof="0" dirty="0">
                          <a:solidFill>
                            <a:schemeClr val="bg2">
                              <a:lumMod val="25000"/>
                            </a:schemeClr>
                          </a:solidFill>
                        </a:rPr>
                        <a:t>contour</a:t>
                      </a:r>
                      <a:r>
                        <a:rPr lang="pl-PL" sz="1600" dirty="0">
                          <a:solidFill>
                            <a:schemeClr val="bg2">
                              <a:lumMod val="25000"/>
                            </a:schemeClr>
                          </a:solidFill>
                        </a:rPr>
                        <a:t> </a:t>
                      </a:r>
                      <a:r>
                        <a:rPr lang="en-GB" sz="1600" noProof="0" dirty="0">
                          <a:solidFill>
                            <a:schemeClr val="bg2">
                              <a:lumMod val="25000"/>
                            </a:schemeClr>
                          </a:solidFill>
                        </a:rPr>
                        <a:t>vertexes</a:t>
                      </a:r>
                    </a:p>
                    <a:p>
                      <a:pPr marL="342900" indent="-342900">
                        <a:buFont typeface="+mj-lt"/>
                        <a:buAutoNum type="arabicPeriod"/>
                      </a:pPr>
                      <a:r>
                        <a:rPr lang="en-GB" sz="1600" noProof="0" dirty="0">
                          <a:solidFill>
                            <a:schemeClr val="bg2">
                              <a:lumMod val="25000"/>
                            </a:schemeClr>
                          </a:solidFill>
                        </a:rPr>
                        <a:t>Computing the size of the output image</a:t>
                      </a:r>
                    </a:p>
                    <a:p>
                      <a:pPr marL="342900" indent="-342900">
                        <a:buFont typeface="+mj-lt"/>
                        <a:buAutoNum type="arabicPeriod"/>
                      </a:pPr>
                      <a:r>
                        <a:rPr lang="en-GB" sz="1600" noProof="0" dirty="0">
                          <a:solidFill>
                            <a:schemeClr val="bg2">
                              <a:lumMod val="25000"/>
                            </a:schemeClr>
                          </a:solidFill>
                        </a:rPr>
                        <a:t>Computing the transformation matrix with open CV</a:t>
                      </a:r>
                    </a:p>
                    <a:p>
                      <a:pPr marL="342900" indent="-342900">
                        <a:buFont typeface="+mj-lt"/>
                        <a:buAutoNum type="arabicPeriod"/>
                      </a:pPr>
                      <a:endParaRPr lang="pl-PL" sz="1600" dirty="0">
                        <a:solidFill>
                          <a:schemeClr val="bg2">
                            <a:lumMod val="25000"/>
                          </a:schemeClr>
                        </a:solidFill>
                      </a:endParaRPr>
                    </a:p>
                  </a:txBody>
                  <a:tcPr marL="52341" marR="52341" marT="26170" marB="2617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94622754"/>
                  </a:ext>
                </a:extLst>
              </a:tr>
              <a:tr h="756032">
                <a:tc>
                  <a:txBody>
                    <a:bodyPr/>
                    <a:lstStyle/>
                    <a:p>
                      <a:pPr algn="ctr"/>
                      <a:r>
                        <a:rPr lang="en-GB" sz="4800" b="1" noProof="0" dirty="0">
                          <a:solidFill>
                            <a:schemeClr val="accent4"/>
                          </a:solidFill>
                        </a:rPr>
                        <a:t>4</a:t>
                      </a:r>
                    </a:p>
                  </a:txBody>
                  <a:tcPr marL="52341" marR="52341" marT="26170" marB="261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b="1" noProof="0" dirty="0">
                          <a:solidFill>
                            <a:schemeClr val="tx1"/>
                          </a:solidFill>
                        </a:rPr>
                        <a:t>Binarization of the image</a:t>
                      </a:r>
                    </a:p>
                  </a:txBody>
                  <a:tcPr marL="52341" marR="52341" marT="26170" marB="261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chemeClr val="bg1"/>
                    </a:solidFill>
                  </a:tcPr>
                </a:tc>
                <a:tc>
                  <a:txBody>
                    <a:bodyPr/>
                    <a:lstStyle/>
                    <a:p>
                      <a:pPr marL="342900" indent="-342900">
                        <a:buFont typeface="+mj-lt"/>
                        <a:buAutoNum type="arabicPeriod"/>
                      </a:pPr>
                      <a:r>
                        <a:rPr lang="en-GB" sz="1600" dirty="0">
                          <a:solidFill>
                            <a:schemeClr val="bg2">
                              <a:lumMod val="25000"/>
                            </a:schemeClr>
                          </a:solidFill>
                        </a:rPr>
                        <a:t>Scaling image to be bigger</a:t>
                      </a:r>
                    </a:p>
                    <a:p>
                      <a:pPr marL="342900" indent="-342900">
                        <a:buFont typeface="+mj-lt"/>
                        <a:buAutoNum type="arabicPeriod"/>
                      </a:pPr>
                      <a:r>
                        <a:rPr lang="en-GB" sz="1600" dirty="0">
                          <a:solidFill>
                            <a:schemeClr val="bg2">
                              <a:lumMod val="25000"/>
                            </a:schemeClr>
                          </a:solidFill>
                        </a:rPr>
                        <a:t>Applying adaptive thresholding</a:t>
                      </a:r>
                    </a:p>
                    <a:p>
                      <a:pPr marL="342900" indent="-342900">
                        <a:buFont typeface="+mj-lt"/>
                        <a:buAutoNum type="arabicPeriod"/>
                      </a:pPr>
                      <a:endParaRPr lang="en-GB" sz="1600" dirty="0">
                        <a:solidFill>
                          <a:schemeClr val="bg2">
                            <a:lumMod val="25000"/>
                          </a:schemeClr>
                        </a:solidFill>
                      </a:endParaRPr>
                    </a:p>
                  </a:txBody>
                  <a:tcPr marL="52341" marR="52341" marT="26170" marB="2617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56169225"/>
                  </a:ext>
                </a:extLst>
              </a:tr>
              <a:tr h="756032">
                <a:tc>
                  <a:txBody>
                    <a:bodyPr/>
                    <a:lstStyle/>
                    <a:p>
                      <a:pPr algn="ctr"/>
                      <a:r>
                        <a:rPr lang="en-GB" sz="4800" b="1" noProof="0" dirty="0">
                          <a:solidFill>
                            <a:schemeClr val="accent4"/>
                          </a:solidFill>
                        </a:rPr>
                        <a:t>5</a:t>
                      </a:r>
                    </a:p>
                  </a:txBody>
                  <a:tcPr marL="52341" marR="52341" marT="26170" marB="261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b="1" noProof="0" dirty="0">
                          <a:solidFill>
                            <a:schemeClr val="tx1"/>
                          </a:solidFill>
                        </a:rPr>
                        <a:t>Restoration</a:t>
                      </a:r>
                    </a:p>
                  </a:txBody>
                  <a:tcPr marL="52341" marR="52341" marT="26170" marB="261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chemeClr val="bg1"/>
                    </a:solidFill>
                  </a:tcPr>
                </a:tc>
                <a:tc>
                  <a:txBody>
                    <a:bodyPr/>
                    <a:lstStyle/>
                    <a:p>
                      <a:pPr marL="342900" indent="-342900">
                        <a:buFont typeface="+mj-lt"/>
                        <a:buAutoNum type="arabicPeriod"/>
                      </a:pPr>
                      <a:r>
                        <a:rPr lang="en-GB" sz="1600" dirty="0">
                          <a:solidFill>
                            <a:schemeClr val="bg2">
                              <a:lumMod val="25000"/>
                            </a:schemeClr>
                          </a:solidFill>
                        </a:rPr>
                        <a:t>Bolding the text with morphological operations</a:t>
                      </a:r>
                    </a:p>
                    <a:p>
                      <a:pPr marL="342900" indent="-342900">
                        <a:buFont typeface="+mj-lt"/>
                        <a:buAutoNum type="arabicPeriod"/>
                      </a:pPr>
                      <a:r>
                        <a:rPr lang="en-GB" sz="1600" dirty="0">
                          <a:solidFill>
                            <a:schemeClr val="bg2">
                              <a:lumMod val="25000"/>
                            </a:schemeClr>
                          </a:solidFill>
                        </a:rPr>
                        <a:t>Removing noise using erosion and median filtering</a:t>
                      </a:r>
                    </a:p>
                  </a:txBody>
                  <a:tcPr marL="52341" marR="52341" marT="26170" marB="2617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79735737"/>
                  </a:ext>
                </a:extLst>
              </a:tr>
            </a:tbl>
          </a:graphicData>
        </a:graphic>
      </p:graphicFrame>
    </p:spTree>
    <p:extLst>
      <p:ext uri="{BB962C8B-B14F-4D97-AF65-F5344CB8AC3E}">
        <p14:creationId xmlns:p14="http://schemas.microsoft.com/office/powerpoint/2010/main" val="476304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041C67D0-A496-4B86-BF61-263FF9EFD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6068" y="320442"/>
            <a:ext cx="6572492" cy="6212748"/>
          </a:xfrm>
          <a:custGeom>
            <a:avLst/>
            <a:gdLst>
              <a:gd name="connsiteX0" fmla="*/ 0 w 6572492"/>
              <a:gd name="connsiteY0" fmla="*/ 0 h 6212748"/>
              <a:gd name="connsiteX1" fmla="*/ 2248593 w 6572492"/>
              <a:gd name="connsiteY1" fmla="*/ 0 h 6212748"/>
              <a:gd name="connsiteX2" fmla="*/ 2694770 w 6572492"/>
              <a:gd name="connsiteY2" fmla="*/ 0 h 6212748"/>
              <a:gd name="connsiteX3" fmla="*/ 2991094 w 6572492"/>
              <a:gd name="connsiteY3" fmla="*/ 0 h 6212748"/>
              <a:gd name="connsiteX4" fmla="*/ 6572492 w 6572492"/>
              <a:gd name="connsiteY4" fmla="*/ 0 h 6212748"/>
              <a:gd name="connsiteX5" fmla="*/ 6572492 w 6572492"/>
              <a:gd name="connsiteY5" fmla="*/ 2864954 h 6212748"/>
              <a:gd name="connsiteX6" fmla="*/ 3129047 w 6572492"/>
              <a:gd name="connsiteY6" fmla="*/ 6212748 h 6212748"/>
              <a:gd name="connsiteX7" fmla="*/ 2694770 w 6572492"/>
              <a:gd name="connsiteY7" fmla="*/ 6212748 h 6212748"/>
              <a:gd name="connsiteX8" fmla="*/ 2248593 w 6572492"/>
              <a:gd name="connsiteY8" fmla="*/ 6212748 h 6212748"/>
              <a:gd name="connsiteX9" fmla="*/ 0 w 6572492"/>
              <a:gd name="connsiteY9" fmla="*/ 6212748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72492" h="6212748">
                <a:moveTo>
                  <a:pt x="0" y="0"/>
                </a:moveTo>
                <a:lnTo>
                  <a:pt x="2248593" y="0"/>
                </a:lnTo>
                <a:lnTo>
                  <a:pt x="2694770" y="0"/>
                </a:lnTo>
                <a:lnTo>
                  <a:pt x="2991094" y="0"/>
                </a:lnTo>
                <a:lnTo>
                  <a:pt x="6572492" y="0"/>
                </a:lnTo>
                <a:lnTo>
                  <a:pt x="6572492" y="2864954"/>
                </a:lnTo>
                <a:lnTo>
                  <a:pt x="3129047" y="6212748"/>
                </a:lnTo>
                <a:lnTo>
                  <a:pt x="2694770" y="6212748"/>
                </a:lnTo>
                <a:lnTo>
                  <a:pt x="2248593"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ight Triangle 23">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F4EB2D6-6DC8-5E81-01F4-9BCDA4A90E13}"/>
              </a:ext>
            </a:extLst>
          </p:cNvPr>
          <p:cNvSpPr>
            <a:spLocks noGrp="1"/>
          </p:cNvSpPr>
          <p:nvPr>
            <p:ph type="title"/>
          </p:nvPr>
        </p:nvSpPr>
        <p:spPr>
          <a:xfrm>
            <a:off x="5780700" y="1188637"/>
            <a:ext cx="5327272" cy="1642850"/>
          </a:xfrm>
        </p:spPr>
        <p:txBody>
          <a:bodyPr vert="horz" lIns="91440" tIns="45720" rIns="91440" bIns="45720" rtlCol="0" anchor="ctr">
            <a:normAutofit/>
          </a:bodyPr>
          <a:lstStyle/>
          <a:p>
            <a:pPr algn="r"/>
            <a:r>
              <a:rPr lang="en-US" sz="5400" b="1" dirty="0"/>
              <a:t>Perspective transformation</a:t>
            </a:r>
          </a:p>
        </p:txBody>
      </p:sp>
      <p:pic>
        <p:nvPicPr>
          <p:cNvPr id="14" name="Picture 13">
            <a:extLst>
              <a:ext uri="{FF2B5EF4-FFF2-40B4-BE49-F238E27FC236}">
                <a16:creationId xmlns:a16="http://schemas.microsoft.com/office/drawing/2014/main" id="{46890D6D-0032-4B13-D43F-E12D52FDF691}"/>
              </a:ext>
            </a:extLst>
          </p:cNvPr>
          <p:cNvPicPr>
            <a:picLocks noChangeAspect="1"/>
          </p:cNvPicPr>
          <p:nvPr/>
        </p:nvPicPr>
        <p:blipFill>
          <a:blip r:embed="rId3"/>
          <a:stretch>
            <a:fillRect/>
          </a:stretch>
        </p:blipFill>
        <p:spPr>
          <a:xfrm>
            <a:off x="802355" y="1719125"/>
            <a:ext cx="4444400" cy="2411086"/>
          </a:xfrm>
          <a:prstGeom prst="rect">
            <a:avLst/>
          </a:prstGeom>
        </p:spPr>
      </p:pic>
      <p:pic>
        <p:nvPicPr>
          <p:cNvPr id="5" name="Content Placeholder 4">
            <a:extLst>
              <a:ext uri="{FF2B5EF4-FFF2-40B4-BE49-F238E27FC236}">
                <a16:creationId xmlns:a16="http://schemas.microsoft.com/office/drawing/2014/main" id="{CE942844-A446-68F4-C9DD-72B6F0B16C3F}"/>
              </a:ext>
            </a:extLst>
          </p:cNvPr>
          <p:cNvPicPr>
            <a:picLocks noGrp="1" noChangeAspect="1"/>
          </p:cNvPicPr>
          <p:nvPr>
            <p:ph idx="1"/>
          </p:nvPr>
        </p:nvPicPr>
        <p:blipFill>
          <a:blip r:embed="rId4"/>
          <a:stretch>
            <a:fillRect/>
          </a:stretch>
        </p:blipFill>
        <p:spPr>
          <a:xfrm>
            <a:off x="686232" y="5215358"/>
            <a:ext cx="10860595" cy="1004602"/>
          </a:xfrm>
          <a:prstGeom prst="rect">
            <a:avLst/>
          </a:prstGeom>
        </p:spPr>
      </p:pic>
      <p:sp>
        <p:nvSpPr>
          <p:cNvPr id="15" name="TextBox 14">
            <a:extLst>
              <a:ext uri="{FF2B5EF4-FFF2-40B4-BE49-F238E27FC236}">
                <a16:creationId xmlns:a16="http://schemas.microsoft.com/office/drawing/2014/main" id="{9AF87FD4-824B-CCD8-3A25-69BDFED6CE9A}"/>
              </a:ext>
            </a:extLst>
          </p:cNvPr>
          <p:cNvSpPr txBox="1"/>
          <p:nvPr/>
        </p:nvSpPr>
        <p:spPr>
          <a:xfrm>
            <a:off x="5780700" y="3086514"/>
            <a:ext cx="5407857" cy="1852490"/>
          </a:xfrm>
          <a:prstGeom prst="rect">
            <a:avLst/>
          </a:prstGeom>
        </p:spPr>
        <p:txBody>
          <a:bodyPr vert="horz" lIns="91440" tIns="45720" rIns="91440" bIns="45720" rtlCol="0" anchor="t">
            <a:normAutofit/>
          </a:bodyPr>
          <a:lstStyle/>
          <a:p>
            <a:pPr algn="just">
              <a:lnSpc>
                <a:spcPct val="90000"/>
              </a:lnSpc>
              <a:spcAft>
                <a:spcPts val="600"/>
              </a:spcAft>
            </a:pPr>
            <a:r>
              <a:rPr lang="en-US" sz="2000" dirty="0"/>
              <a:t>Transformation matrix is defined by 8 constants. If we know location of at least 4 the same points in both input and output images we get 8 equations and 8 unknowns, what can be easily solved</a:t>
            </a:r>
          </a:p>
        </p:txBody>
      </p:sp>
    </p:spTree>
    <p:extLst>
      <p:ext uri="{BB962C8B-B14F-4D97-AF65-F5344CB8AC3E}">
        <p14:creationId xmlns:p14="http://schemas.microsoft.com/office/powerpoint/2010/main" val="2228119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518982-F0BE-BD75-FB23-FA35B6CD0159}"/>
              </a:ext>
            </a:extLst>
          </p:cNvPr>
          <p:cNvSpPr>
            <a:spLocks noGrp="1"/>
          </p:cNvSpPr>
          <p:nvPr>
            <p:ph type="title"/>
          </p:nvPr>
        </p:nvSpPr>
        <p:spPr>
          <a:xfrm>
            <a:off x="1006899" y="1188637"/>
            <a:ext cx="3400714" cy="4480726"/>
          </a:xfrm>
        </p:spPr>
        <p:txBody>
          <a:bodyPr>
            <a:normAutofit/>
          </a:bodyPr>
          <a:lstStyle/>
          <a:p>
            <a:r>
              <a:rPr lang="en-GB" sz="3600" dirty="0"/>
              <a:t>Why do I scale the image?</a:t>
            </a:r>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69FAC5D-825C-822C-62D3-80542ED4E530}"/>
              </a:ext>
            </a:extLst>
          </p:cNvPr>
          <p:cNvSpPr>
            <a:spLocks noGrp="1"/>
          </p:cNvSpPr>
          <p:nvPr>
            <p:ph idx="1"/>
          </p:nvPr>
        </p:nvSpPr>
        <p:spPr>
          <a:xfrm>
            <a:off x="8532377" y="623274"/>
            <a:ext cx="2978319" cy="596798"/>
          </a:xfrm>
        </p:spPr>
        <p:txBody>
          <a:bodyPr anchor="ctr">
            <a:normAutofit/>
          </a:bodyPr>
          <a:lstStyle/>
          <a:p>
            <a:pPr marL="0" indent="0">
              <a:buNone/>
            </a:pPr>
            <a:r>
              <a:rPr lang="en-GB" sz="2200" dirty="0"/>
              <a:t>With no scaling</a:t>
            </a:r>
          </a:p>
        </p:txBody>
      </p:sp>
      <p:pic>
        <p:nvPicPr>
          <p:cNvPr id="7" name="Content Placeholder 7" descr="A qr code on a piece of paper&#10;&#10;Description automatically generated">
            <a:extLst>
              <a:ext uri="{FF2B5EF4-FFF2-40B4-BE49-F238E27FC236}">
                <a16:creationId xmlns:a16="http://schemas.microsoft.com/office/drawing/2014/main" id="{E6615E28-BC19-EC7E-1B50-745A9A788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7541994" y="2249815"/>
            <a:ext cx="4971728" cy="2990960"/>
          </a:xfrm>
          <a:prstGeom prst="rect">
            <a:avLst/>
          </a:prstGeom>
        </p:spPr>
      </p:pic>
      <p:pic>
        <p:nvPicPr>
          <p:cNvPr id="9" name="Content Placeholder 9" descr="A close-up of a passport&#10;&#10;Description automatically generated">
            <a:extLst>
              <a:ext uri="{FF2B5EF4-FFF2-40B4-BE49-F238E27FC236}">
                <a16:creationId xmlns:a16="http://schemas.microsoft.com/office/drawing/2014/main" id="{EC9CE1E0-3BFB-076E-C0AE-628506A319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3947904" y="2130466"/>
            <a:ext cx="4932368" cy="3190298"/>
          </a:xfrm>
          <a:prstGeom prst="rect">
            <a:avLst/>
          </a:prstGeom>
        </p:spPr>
      </p:pic>
      <p:sp>
        <p:nvSpPr>
          <p:cNvPr id="11" name="Content Placeholder 2">
            <a:extLst>
              <a:ext uri="{FF2B5EF4-FFF2-40B4-BE49-F238E27FC236}">
                <a16:creationId xmlns:a16="http://schemas.microsoft.com/office/drawing/2014/main" id="{0E475E4D-35DA-281B-9642-3E7302E6B50B}"/>
              </a:ext>
            </a:extLst>
          </p:cNvPr>
          <p:cNvSpPr txBox="1">
            <a:spLocks/>
          </p:cNvSpPr>
          <p:nvPr/>
        </p:nvSpPr>
        <p:spPr>
          <a:xfrm>
            <a:off x="4844397" y="623273"/>
            <a:ext cx="3190298" cy="596799"/>
          </a:xfrm>
          <a:prstGeom prst="rect">
            <a:avLst/>
          </a:prstGeom>
        </p:spPr>
        <p:txBody>
          <a:bodyPr vert="horz" lIns="91440" tIns="45720" rIns="91440" bIns="45720" rtlCol="0" anchor="ct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400" dirty="0"/>
              <a:t>Thresholding with scaling</a:t>
            </a:r>
          </a:p>
        </p:txBody>
      </p:sp>
    </p:spTree>
    <p:extLst>
      <p:ext uri="{BB962C8B-B14F-4D97-AF65-F5344CB8AC3E}">
        <p14:creationId xmlns:p14="http://schemas.microsoft.com/office/powerpoint/2010/main" val="338055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31" name="Straight Connector 30">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Rectangle 33">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54F5E7-5523-68BD-6928-3220C3153977}"/>
              </a:ext>
            </a:extLst>
          </p:cNvPr>
          <p:cNvSpPr>
            <a:spLocks noGrp="1"/>
          </p:cNvSpPr>
          <p:nvPr>
            <p:ph type="ctrTitle"/>
          </p:nvPr>
        </p:nvSpPr>
        <p:spPr>
          <a:xfrm>
            <a:off x="1524000" y="1584683"/>
            <a:ext cx="9144000" cy="2551829"/>
          </a:xfrm>
        </p:spPr>
        <p:txBody>
          <a:bodyPr anchor="ctr">
            <a:normAutofit/>
          </a:bodyPr>
          <a:lstStyle/>
          <a:p>
            <a:r>
              <a:rPr lang="en-GB" sz="6600"/>
              <a:t>Input/output samples</a:t>
            </a:r>
            <a:endParaRPr lang="en-GB" sz="6600" b="1"/>
          </a:p>
        </p:txBody>
      </p:sp>
      <p:sp>
        <p:nvSpPr>
          <p:cNvPr id="3" name="Subtitle 2">
            <a:extLst>
              <a:ext uri="{FF2B5EF4-FFF2-40B4-BE49-F238E27FC236}">
                <a16:creationId xmlns:a16="http://schemas.microsoft.com/office/drawing/2014/main" id="{C6886476-5C3B-6C4A-DA5C-DFF16A7281CE}"/>
              </a:ext>
            </a:extLst>
          </p:cNvPr>
          <p:cNvSpPr>
            <a:spLocks noGrp="1"/>
          </p:cNvSpPr>
          <p:nvPr>
            <p:ph type="subTitle" idx="1"/>
          </p:nvPr>
        </p:nvSpPr>
        <p:spPr>
          <a:xfrm>
            <a:off x="1524000" y="5160469"/>
            <a:ext cx="9144000" cy="1182135"/>
          </a:xfrm>
        </p:spPr>
        <p:txBody>
          <a:bodyPr anchor="ctr">
            <a:normAutofit/>
          </a:bodyPr>
          <a:lstStyle/>
          <a:p>
            <a:endParaRPr lang="en-GB" sz="2800" dirty="0"/>
          </a:p>
        </p:txBody>
      </p:sp>
    </p:spTree>
    <p:extLst>
      <p:ext uri="{BB962C8B-B14F-4D97-AF65-F5344CB8AC3E}">
        <p14:creationId xmlns:p14="http://schemas.microsoft.com/office/powerpoint/2010/main" val="3639318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661416-9CDF-7743-9195-69658EF24E6C}"/>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dirty="0">
                <a:solidFill>
                  <a:schemeClr val="tx1"/>
                </a:solidFill>
                <a:latin typeface="+mj-lt"/>
                <a:ea typeface="+mj-ea"/>
                <a:cs typeface="+mj-cs"/>
              </a:rPr>
              <a:t>Input</a:t>
            </a:r>
          </a:p>
        </p:txBody>
      </p:sp>
      <p:sp>
        <p:nvSpPr>
          <p:cNvPr id="12" name="Rectangle 1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4" descr="A close-up of a card&#10;&#10;Description automatically generated">
            <a:extLst>
              <a:ext uri="{FF2B5EF4-FFF2-40B4-BE49-F238E27FC236}">
                <a16:creationId xmlns:a16="http://schemas.microsoft.com/office/drawing/2014/main" id="{FA540083-DC61-8696-E63C-A3AF78F513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819" y="318498"/>
            <a:ext cx="8047240" cy="6035430"/>
          </a:xfrm>
          <a:prstGeom prst="rect">
            <a:avLst/>
          </a:prstGeom>
        </p:spPr>
      </p:pic>
      <p:sp>
        <p:nvSpPr>
          <p:cNvPr id="8" name="Content Placeholder 7">
            <a:extLst>
              <a:ext uri="{FF2B5EF4-FFF2-40B4-BE49-F238E27FC236}">
                <a16:creationId xmlns:a16="http://schemas.microsoft.com/office/drawing/2014/main" id="{E3CFF55C-C98B-49A9-DD79-EEBF2D53C179}"/>
              </a:ext>
            </a:extLst>
          </p:cNvPr>
          <p:cNvSpPr>
            <a:spLocks noGrp="1"/>
          </p:cNvSpPr>
          <p:nvPr>
            <p:ph idx="1"/>
          </p:nvPr>
        </p:nvSpPr>
        <p:spPr>
          <a:xfrm flipH="1" flipV="1">
            <a:off x="9004821" y="5658293"/>
            <a:ext cx="1300866" cy="606355"/>
          </a:xfrm>
        </p:spPr>
        <p:txBody>
          <a:bodyPr/>
          <a:lstStyle/>
          <a:p>
            <a:pPr marL="0" indent="0">
              <a:buNone/>
            </a:pPr>
            <a:endParaRPr lang="en-GB" dirty="0"/>
          </a:p>
        </p:txBody>
      </p:sp>
    </p:spTree>
    <p:extLst>
      <p:ext uri="{BB962C8B-B14F-4D97-AF65-F5344CB8AC3E}">
        <p14:creationId xmlns:p14="http://schemas.microsoft.com/office/powerpoint/2010/main" val="4254295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661416-9CDF-7743-9195-69658EF24E6C}"/>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a:solidFill>
                  <a:schemeClr val="tx1"/>
                </a:solidFill>
                <a:latin typeface="+mj-lt"/>
                <a:ea typeface="+mj-ea"/>
                <a:cs typeface="+mj-cs"/>
              </a:rPr>
              <a:t>Cropped</a:t>
            </a:r>
          </a:p>
        </p:txBody>
      </p:sp>
      <p:sp>
        <p:nvSpPr>
          <p:cNvPr id="12" name="Rectangle 1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lose-up of a card with text&#10;&#10;Description automatically generated">
            <a:extLst>
              <a:ext uri="{FF2B5EF4-FFF2-40B4-BE49-F238E27FC236}">
                <a16:creationId xmlns:a16="http://schemas.microsoft.com/office/drawing/2014/main" id="{BFB5426B-4D80-B362-F0DB-AFD72A2161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5238" y="953738"/>
            <a:ext cx="7608304" cy="5021480"/>
          </a:xfrm>
          <a:prstGeom prst="rect">
            <a:avLst/>
          </a:prstGeom>
        </p:spPr>
      </p:pic>
      <p:sp>
        <p:nvSpPr>
          <p:cNvPr id="16" name="Rectangle 1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3993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6EB284-42BB-79F8-FEF3-377744304021}"/>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400" kern="1200">
                <a:solidFill>
                  <a:schemeClr val="tx1"/>
                </a:solidFill>
                <a:latin typeface="+mj-lt"/>
                <a:ea typeface="+mj-ea"/>
                <a:cs typeface="+mj-cs"/>
              </a:rPr>
              <a:t>Thresholded</a:t>
            </a:r>
          </a:p>
        </p:txBody>
      </p:sp>
      <p:sp>
        <p:nvSpPr>
          <p:cNvPr id="12" name="Rectangle 1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up of a card&#10;&#10;Description automatically generated">
            <a:extLst>
              <a:ext uri="{FF2B5EF4-FFF2-40B4-BE49-F238E27FC236}">
                <a16:creationId xmlns:a16="http://schemas.microsoft.com/office/drawing/2014/main" id="{2EBE948A-75CC-E769-08BB-E3EA1A3F6F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5238" y="953738"/>
            <a:ext cx="7608304" cy="5021480"/>
          </a:xfrm>
          <a:prstGeom prst="rect">
            <a:avLst/>
          </a:prstGeom>
        </p:spPr>
      </p:pic>
      <p:sp>
        <p:nvSpPr>
          <p:cNvPr id="16" name="Rectangle 1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6279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3510</TotalTime>
  <Words>301</Words>
  <Application>Microsoft Office PowerPoint</Application>
  <PresentationFormat>Widescreen</PresentationFormat>
  <Paragraphs>51</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Arial</vt:lpstr>
      <vt:lpstr>Calibri</vt:lpstr>
      <vt:lpstr>Calibri Light</vt:lpstr>
      <vt:lpstr>Office Theme</vt:lpstr>
      <vt:lpstr>Document scanner</vt:lpstr>
      <vt:lpstr>Problem definition</vt:lpstr>
      <vt:lpstr>The pipeline of the project (system architecture)</vt:lpstr>
      <vt:lpstr>Perspective transformation</vt:lpstr>
      <vt:lpstr>Why do I scale the image?</vt:lpstr>
      <vt:lpstr>Input/output samples</vt:lpstr>
      <vt:lpstr>Input</vt:lpstr>
      <vt:lpstr>Cropped</vt:lpstr>
      <vt:lpstr>Thresholded</vt:lpstr>
      <vt:lpstr>Bolded text</vt:lpstr>
      <vt:lpstr>Denoised</vt:lpstr>
      <vt:lpstr>Input</vt:lpstr>
      <vt:lpstr>Cropped </vt:lpstr>
      <vt:lpstr>Thresholded</vt:lpstr>
      <vt:lpstr>Bolded text</vt:lpstr>
      <vt:lpstr>Denoised</vt:lpstr>
      <vt:lpstr>Limitations</vt:lpstr>
      <vt:lpstr>Future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scanner</dc:title>
  <dc:creator>Pawlik, Jerzy</dc:creator>
  <cp:lastModifiedBy>Pawlik, Jerzy</cp:lastModifiedBy>
  <cp:revision>7</cp:revision>
  <dcterms:created xsi:type="dcterms:W3CDTF">2023-12-28T16:11:32Z</dcterms:created>
  <dcterms:modified xsi:type="dcterms:W3CDTF">2024-01-14T15:16:39Z</dcterms:modified>
</cp:coreProperties>
</file>