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ondissements_of_Par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Jesús Ponce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Manhattan vs. Paris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Paris and Manhattan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DE07-6BA9-49C5-8569-CF8BDD27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116614" cy="4403102"/>
          </a:xfrm>
        </p:spPr>
        <p:txBody>
          <a:bodyPr>
            <a:normAutofit/>
          </a:bodyPr>
          <a:lstStyle/>
          <a:p>
            <a:r>
              <a:rPr lang="en-US" sz="2400" dirty="0"/>
              <a:t>Generally, the main attraction of a city are their venues and point of interests.</a:t>
            </a:r>
          </a:p>
          <a:p>
            <a:r>
              <a:rPr lang="en-US" sz="2400" dirty="0"/>
              <a:t>People will visit a place, open a restaurant, study, the more attractive the city is.</a:t>
            </a:r>
          </a:p>
          <a:p>
            <a:r>
              <a:rPr lang="en-US" sz="2400" dirty="0"/>
              <a:t>Manhattan and Paris are places which are similar in a lot more ways than their culture is.</a:t>
            </a:r>
          </a:p>
          <a:p>
            <a:r>
              <a:rPr lang="en-US" sz="2400" dirty="0"/>
              <a:t>The differences between the two are about:</a:t>
            </a:r>
          </a:p>
          <a:p>
            <a:pPr lvl="1"/>
            <a:r>
              <a:rPr lang="en-US" sz="2000" dirty="0"/>
              <a:t>Quality of life</a:t>
            </a:r>
          </a:p>
          <a:p>
            <a:pPr lvl="1"/>
            <a:r>
              <a:rPr lang="en-US" sz="2000" dirty="0"/>
              <a:t>The way the people view their relationship to both others and the world.</a:t>
            </a:r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0ED5-E489-4969-A276-A8760E62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1D20-F685-4B8A-B0E7-2165592A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New York data set obtained from Coursera’s json file</a:t>
            </a:r>
          </a:p>
          <a:p>
            <a:r>
              <a:rPr lang="en-US" sz="2000" dirty="0"/>
              <a:t>Paris data set scrapped from Wikipedia’s </a:t>
            </a:r>
            <a:r>
              <a:rPr lang="en-US" sz="2000" dirty="0">
                <a:hlinkClick r:id="rId2"/>
              </a:rPr>
              <a:t>Arrondissements of Paris</a:t>
            </a:r>
            <a:endParaRPr lang="en-US" sz="2000" dirty="0"/>
          </a:p>
          <a:p>
            <a:r>
              <a:rPr lang="en-US" sz="2000" dirty="0"/>
              <a:t>Venues for both Paris and Manhattan obtained from Foursquare’s API explore endpoint</a:t>
            </a:r>
          </a:p>
          <a:p>
            <a:r>
              <a:rPr lang="en-US" sz="2000" dirty="0"/>
              <a:t>Geographical location was obtained form the Geopy Library</a:t>
            </a:r>
          </a:p>
          <a:p>
            <a:r>
              <a:rPr lang="en-US" sz="2000" dirty="0"/>
              <a:t>Irrelevant features as well as erroneous geographical information was dropped</a:t>
            </a:r>
          </a:p>
          <a:p>
            <a:r>
              <a:rPr lang="en-US" sz="2000" dirty="0"/>
              <a:t>Accurate information was added to get accurate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BA2-2990-4A22-A7EF-EE1C2BFD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8FBD-04CA-42C2-95B9-71B17DF0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" y="2222287"/>
            <a:ext cx="3629023" cy="4128179"/>
          </a:xfrm>
        </p:spPr>
        <p:txBody>
          <a:bodyPr/>
          <a:lstStyle/>
          <a:p>
            <a:r>
              <a:rPr lang="en-US" dirty="0"/>
              <a:t>Manhattan has 40 neighborhoods.</a:t>
            </a:r>
          </a:p>
          <a:p>
            <a:r>
              <a:rPr lang="en-US" dirty="0"/>
              <a:t>Each neighborhood has different type of venue depending the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27615-AAFC-4F9D-9CE9-F3B7776A01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7588" y="2134578"/>
            <a:ext cx="7578667" cy="45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3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AAB7-6477-4822-BCA9-CFD2C406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 Arrondissements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CF7EC-0276-44C7-85DD-4FE5E74422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879" y="2088860"/>
            <a:ext cx="7675927" cy="46095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1D0221-E0B6-45FE-95E7-EBABFB67FAEC}"/>
              </a:ext>
            </a:extLst>
          </p:cNvPr>
          <p:cNvSpPr txBox="1">
            <a:spLocks/>
          </p:cNvSpPr>
          <p:nvPr/>
        </p:nvSpPr>
        <p:spPr>
          <a:xfrm>
            <a:off x="595618" y="2222287"/>
            <a:ext cx="3629023" cy="41281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Paris is divided into 20 arrondissements. </a:t>
            </a:r>
          </a:p>
          <a:p>
            <a:r>
              <a:rPr lang="en-US" dirty="0"/>
              <a:t>Each arrondissement has a variety of venues depending the location </a:t>
            </a:r>
          </a:p>
        </p:txBody>
      </p:sp>
    </p:spTree>
    <p:extLst>
      <p:ext uri="{BB962C8B-B14F-4D97-AF65-F5344CB8AC3E}">
        <p14:creationId xmlns:p14="http://schemas.microsoft.com/office/powerpoint/2010/main" val="10412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665D-F635-4305-9CF1-EE113B6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1E14-D692-4F19-830B-C408FA2E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30638"/>
          </a:xfrm>
        </p:spPr>
        <p:txBody>
          <a:bodyPr/>
          <a:lstStyle/>
          <a:p>
            <a:r>
              <a:rPr lang="en-US" dirty="0"/>
              <a:t>I used 5 clusters for both maps in order to better visualize the different types of venues for each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D082C-74E8-4FD7-AD22-21FBBA9FA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2782" y="3629337"/>
            <a:ext cx="4943393" cy="2956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D67F6-224C-41A7-BD04-2F069D219D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5173" y="3642658"/>
            <a:ext cx="4943393" cy="29673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E18E6-AD9A-41D4-8EDE-F0AD0CADB2AD}"/>
              </a:ext>
            </a:extLst>
          </p:cNvPr>
          <p:cNvSpPr txBox="1">
            <a:spLocks/>
          </p:cNvSpPr>
          <p:nvPr/>
        </p:nvSpPr>
        <p:spPr>
          <a:xfrm>
            <a:off x="8820550" y="3191920"/>
            <a:ext cx="1212212" cy="5656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Paris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D3907C-7B82-42B7-9EE7-7BCB792E8E3B}"/>
              </a:ext>
            </a:extLst>
          </p:cNvPr>
          <p:cNvSpPr txBox="1">
            <a:spLocks/>
          </p:cNvSpPr>
          <p:nvPr/>
        </p:nvSpPr>
        <p:spPr>
          <a:xfrm>
            <a:off x="2596833" y="3191920"/>
            <a:ext cx="1615290" cy="5656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Manhattan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31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6CCC-7A5F-4AAE-AD1B-F20848FD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Manhattan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81E7-A40F-453D-810E-54FE2319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309049" cy="435455"/>
          </a:xfrm>
        </p:spPr>
        <p:txBody>
          <a:bodyPr/>
          <a:lstStyle/>
          <a:p>
            <a:r>
              <a:rPr lang="en-US" dirty="0"/>
              <a:t>Purple Cluster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A0E182-D5A6-4124-A385-0025E1A65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373487"/>
              </p:ext>
            </p:extLst>
          </p:nvPr>
        </p:nvGraphicFramePr>
        <p:xfrm>
          <a:off x="538144" y="2901022"/>
          <a:ext cx="6718332" cy="219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722">
                  <a:extLst>
                    <a:ext uri="{9D8B030D-6E8A-4147-A177-3AD203B41FA5}">
                      <a16:colId xmlns:a16="http://schemas.microsoft.com/office/drawing/2014/main" val="1948118745"/>
                    </a:ext>
                  </a:extLst>
                </a:gridCol>
                <a:gridCol w="1119722">
                  <a:extLst>
                    <a:ext uri="{9D8B030D-6E8A-4147-A177-3AD203B41FA5}">
                      <a16:colId xmlns:a16="http://schemas.microsoft.com/office/drawing/2014/main" val="477593317"/>
                    </a:ext>
                  </a:extLst>
                </a:gridCol>
                <a:gridCol w="1119722">
                  <a:extLst>
                    <a:ext uri="{9D8B030D-6E8A-4147-A177-3AD203B41FA5}">
                      <a16:colId xmlns:a16="http://schemas.microsoft.com/office/drawing/2014/main" val="491728122"/>
                    </a:ext>
                  </a:extLst>
                </a:gridCol>
                <a:gridCol w="1119722">
                  <a:extLst>
                    <a:ext uri="{9D8B030D-6E8A-4147-A177-3AD203B41FA5}">
                      <a16:colId xmlns:a16="http://schemas.microsoft.com/office/drawing/2014/main" val="3572014867"/>
                    </a:ext>
                  </a:extLst>
                </a:gridCol>
                <a:gridCol w="1119722">
                  <a:extLst>
                    <a:ext uri="{9D8B030D-6E8A-4147-A177-3AD203B41FA5}">
                      <a16:colId xmlns:a16="http://schemas.microsoft.com/office/drawing/2014/main" val="3268015068"/>
                    </a:ext>
                  </a:extLst>
                </a:gridCol>
                <a:gridCol w="1119722">
                  <a:extLst>
                    <a:ext uri="{9D8B030D-6E8A-4147-A177-3AD203B41FA5}">
                      <a16:colId xmlns:a16="http://schemas.microsoft.com/office/drawing/2014/main" val="2135312496"/>
                    </a:ext>
                  </a:extLst>
                </a:gridCol>
              </a:tblGrid>
              <a:tr h="370684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1st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2nd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3rd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4th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5th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extLst>
                  <a:ext uri="{0D108BD9-81ED-4DB2-BD59-A6C34878D82A}">
                    <a16:rowId xmlns:a16="http://schemas.microsoft.com/office/drawing/2014/main" val="3187468669"/>
                  </a:ext>
                </a:extLst>
              </a:tr>
              <a:tr h="3448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Chinatown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Chinese Restaurant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Bakery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Cocktail Bar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American Restaurant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Noodle House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extLst>
                  <a:ext uri="{0D108BD9-81ED-4DB2-BD59-A6C34878D82A}">
                    <a16:rowId xmlns:a16="http://schemas.microsoft.com/office/drawing/2014/main" val="155659714"/>
                  </a:ext>
                </a:extLst>
              </a:tr>
              <a:tr h="3448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Civic Center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Coffee Shop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Spa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Gym / Fitness Center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Yoga Studio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French Restaurant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extLst>
                  <a:ext uri="{0D108BD9-81ED-4DB2-BD59-A6C34878D82A}">
                    <a16:rowId xmlns:a16="http://schemas.microsoft.com/office/drawing/2014/main" val="1462589288"/>
                  </a:ext>
                </a:extLst>
              </a:tr>
              <a:tr h="3448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Midtown South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Korean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Hotel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Japanese Restaurant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Cosmetics Shop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Burger Joint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extLst>
                  <a:ext uri="{0D108BD9-81ED-4DB2-BD59-A6C34878D82A}">
                    <a16:rowId xmlns:a16="http://schemas.microsoft.com/office/drawing/2014/main" val="1966134064"/>
                  </a:ext>
                </a:extLst>
              </a:tr>
              <a:tr h="3448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Flatiron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Italian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Japanese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New American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Mediterranean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Cycle Studio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extLst>
                  <a:ext uri="{0D108BD9-81ED-4DB2-BD59-A6C34878D82A}">
                    <a16:rowId xmlns:a16="http://schemas.microsoft.com/office/drawing/2014/main" val="201407568"/>
                  </a:ext>
                </a:extLst>
              </a:tr>
              <a:tr h="3448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Hudson Yards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Gym / Fitness Center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Hotel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Italian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American Restaurant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Coffee Shop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8" marR="5558" marT="5558" marB="5558" anchor="ctr"/>
                </a:tc>
                <a:extLst>
                  <a:ext uri="{0D108BD9-81ED-4DB2-BD59-A6C34878D82A}">
                    <a16:rowId xmlns:a16="http://schemas.microsoft.com/office/drawing/2014/main" val="345609634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AAECD8-631B-4B81-A673-74009CB8A785}"/>
              </a:ext>
            </a:extLst>
          </p:cNvPr>
          <p:cNvSpPr txBox="1">
            <a:spLocks/>
          </p:cNvSpPr>
          <p:nvPr/>
        </p:nvSpPr>
        <p:spPr>
          <a:xfrm>
            <a:off x="7338356" y="2508440"/>
            <a:ext cx="4766958" cy="29774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cluster include restaurants as well as bars.</a:t>
            </a:r>
          </a:p>
          <a:p>
            <a:r>
              <a:rPr lang="en-US" dirty="0"/>
              <a:t>The purple clusters are venues that hold the majority of the population of the borough.</a:t>
            </a:r>
          </a:p>
          <a:p>
            <a:r>
              <a:rPr lang="en-US" dirty="0"/>
              <a:t>You will find that work life as well as vacationers will be at that neighborhood their majority of their visit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0497E2-2ABB-45EF-83AA-8C0D3DEBE43E}"/>
              </a:ext>
            </a:extLst>
          </p:cNvPr>
          <p:cNvSpPr txBox="1">
            <a:spLocks/>
          </p:cNvSpPr>
          <p:nvPr/>
        </p:nvSpPr>
        <p:spPr>
          <a:xfrm>
            <a:off x="466101" y="5336628"/>
            <a:ext cx="4766958" cy="12676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 places include:</a:t>
            </a:r>
          </a:p>
          <a:p>
            <a:pPr lvl="1"/>
            <a:r>
              <a:rPr lang="en-US" dirty="0"/>
              <a:t>Central Park</a:t>
            </a:r>
          </a:p>
          <a:p>
            <a:pPr lvl="1"/>
            <a:r>
              <a:rPr lang="en-US" dirty="0"/>
              <a:t>Chinatown</a:t>
            </a:r>
          </a:p>
          <a:p>
            <a:pPr lvl="1"/>
            <a:r>
              <a:rPr lang="en-US" dirty="0"/>
              <a:t>Hudson Yards</a:t>
            </a:r>
          </a:p>
        </p:txBody>
      </p:sp>
    </p:spTree>
    <p:extLst>
      <p:ext uri="{BB962C8B-B14F-4D97-AF65-F5344CB8AC3E}">
        <p14:creationId xmlns:p14="http://schemas.microsoft.com/office/powerpoint/2010/main" val="341999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A199-7603-4FB6-833E-C0F80E08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for Paris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72CF-9A36-418A-B7A6-09AD7C72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2075490" cy="629970"/>
          </a:xfrm>
        </p:spPr>
        <p:txBody>
          <a:bodyPr/>
          <a:lstStyle/>
          <a:p>
            <a:r>
              <a:rPr lang="en-US" dirty="0"/>
              <a:t>Purple Cluster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FC53AF-11F0-4E28-8F94-0B8C72178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798767"/>
              </p:ext>
            </p:extLst>
          </p:nvPr>
        </p:nvGraphicFramePr>
        <p:xfrm>
          <a:off x="526495" y="2852258"/>
          <a:ext cx="6744750" cy="2466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125">
                  <a:extLst>
                    <a:ext uri="{9D8B030D-6E8A-4147-A177-3AD203B41FA5}">
                      <a16:colId xmlns:a16="http://schemas.microsoft.com/office/drawing/2014/main" val="3390246141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927300845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585672532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3377463430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3744487032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4011803876"/>
                    </a:ext>
                  </a:extLst>
                </a:gridCol>
              </a:tblGrid>
              <a:tr h="456283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000" b="1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1st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2nd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3rd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4th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effectLst/>
                        </a:rPr>
                        <a:t>5th Most Common Venue</a:t>
                      </a: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extLst>
                  <a:ext uri="{0D108BD9-81ED-4DB2-BD59-A6C34878D82A}">
                    <a16:rowId xmlns:a16="http://schemas.microsoft.com/office/drawing/2014/main" val="688542374"/>
                  </a:ext>
                </a:extLst>
              </a:tr>
              <a:tr h="39552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Louvre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French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Plaza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Coffee Shop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Hotel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Italian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extLst>
                  <a:ext uri="{0D108BD9-81ED-4DB2-BD59-A6C34878D82A}">
                    <a16:rowId xmlns:a16="http://schemas.microsoft.com/office/drawing/2014/main" val="1187062330"/>
                  </a:ext>
                </a:extLst>
              </a:tr>
              <a:tr h="39552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Bourse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French Restaurant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Wine Bar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Cocktail Bar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Bistro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Hotel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extLst>
                  <a:ext uri="{0D108BD9-81ED-4DB2-BD59-A6C34878D82A}">
                    <a16:rowId xmlns:a16="http://schemas.microsoft.com/office/drawing/2014/main" val="558789089"/>
                  </a:ext>
                </a:extLst>
              </a:tr>
              <a:tr h="39552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Temple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French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Hotel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Wine Bar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Art Gallery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extLst>
                  <a:ext uri="{0D108BD9-81ED-4DB2-BD59-A6C34878D82A}">
                    <a16:rowId xmlns:a16="http://schemas.microsoft.com/office/drawing/2014/main" val="3543195182"/>
                  </a:ext>
                </a:extLst>
              </a:tr>
              <a:tr h="39552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Hôtel-de-Ville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French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Ice Cream Shop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Plaza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Art Gallery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Theater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extLst>
                  <a:ext uri="{0D108BD9-81ED-4DB2-BD59-A6C34878D82A}">
                    <a16:rowId xmlns:a16="http://schemas.microsoft.com/office/drawing/2014/main" val="3391747729"/>
                  </a:ext>
                </a:extLst>
              </a:tr>
              <a:tr h="39552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Luxembourg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French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Plaza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Italian Restaurant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Café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Chocolate Shop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79" marR="15979" marT="15979" marB="15979" anchor="ctr"/>
                </a:tc>
                <a:extLst>
                  <a:ext uri="{0D108BD9-81ED-4DB2-BD59-A6C34878D82A}">
                    <a16:rowId xmlns:a16="http://schemas.microsoft.com/office/drawing/2014/main" val="269110153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B9C57-2F2A-400B-8347-5C3C8BDB4AC1}"/>
              </a:ext>
            </a:extLst>
          </p:cNvPr>
          <p:cNvSpPr txBox="1">
            <a:spLocks/>
          </p:cNvSpPr>
          <p:nvPr/>
        </p:nvSpPr>
        <p:spPr>
          <a:xfrm>
            <a:off x="7338356" y="2508440"/>
            <a:ext cx="4766958" cy="29774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cluster include restaurants as well as small shops</a:t>
            </a:r>
          </a:p>
          <a:p>
            <a:r>
              <a:rPr lang="en-US" dirty="0"/>
              <a:t>It is common in Paris to have shops of different categories as popular spaces</a:t>
            </a:r>
          </a:p>
          <a:p>
            <a:r>
              <a:rPr lang="en-US" dirty="0"/>
              <a:t>Main work life and population will reside in this area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EE0F84-DA68-4C0F-B975-F39D905A0207}"/>
              </a:ext>
            </a:extLst>
          </p:cNvPr>
          <p:cNvSpPr txBox="1">
            <a:spLocks/>
          </p:cNvSpPr>
          <p:nvPr/>
        </p:nvSpPr>
        <p:spPr>
          <a:xfrm>
            <a:off x="703670" y="5486007"/>
            <a:ext cx="4766958" cy="12676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 places include:</a:t>
            </a:r>
          </a:p>
          <a:p>
            <a:pPr lvl="1"/>
            <a:r>
              <a:rPr lang="en-US" dirty="0"/>
              <a:t>Louvre</a:t>
            </a:r>
          </a:p>
          <a:p>
            <a:pPr lvl="1"/>
            <a:r>
              <a:rPr lang="en-US" dirty="0"/>
              <a:t>Near Eiffel Tower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1A14-195D-43D9-A3C6-179BB5EA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5B8A-A544-465A-87C0-55CD8E03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handle venues pretty similar, popular spaces are situated at the middle of the borough/city while the least attractive or less popular spaces wrapped around the purple cluster.</a:t>
            </a:r>
          </a:p>
          <a:p>
            <a:r>
              <a:rPr lang="en-US" dirty="0"/>
              <a:t>If you are looking to visit these places, you should make sure to have a visit at the purple clusters.</a:t>
            </a:r>
          </a:p>
          <a:p>
            <a:r>
              <a:rPr lang="en-US" dirty="0"/>
              <a:t>If you are looking to open a restaurant, you may want to stay close to a purple cluster</a:t>
            </a:r>
          </a:p>
          <a:p>
            <a:r>
              <a:rPr lang="en-US" dirty="0"/>
              <a:t>If you are planning to move, a green cluster might work better for you since green clusters appear to be more quiet</a:t>
            </a:r>
          </a:p>
        </p:txBody>
      </p:sp>
    </p:spTree>
    <p:extLst>
      <p:ext uri="{BB962C8B-B14F-4D97-AF65-F5344CB8AC3E}">
        <p14:creationId xmlns:p14="http://schemas.microsoft.com/office/powerpoint/2010/main" val="376393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34</TotalTime>
  <Words>558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Manhattan vs. Paris</vt:lpstr>
      <vt:lpstr>Relationship between Paris and Manhattan</vt:lpstr>
      <vt:lpstr>Data acquisition and cleaning</vt:lpstr>
      <vt:lpstr>Manhattan Neighborhoods</vt:lpstr>
      <vt:lpstr>Paris Arrondissements</vt:lpstr>
      <vt:lpstr>Clustering</vt:lpstr>
      <vt:lpstr>Insights for Manhattan</vt:lpstr>
      <vt:lpstr>Insights for Paris</vt:lpstr>
      <vt:lpstr>Final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vs. Paris</dc:title>
  <dc:creator>Jesus Ponce</dc:creator>
  <cp:lastModifiedBy>Jesus Ponce</cp:lastModifiedBy>
  <cp:revision>2</cp:revision>
  <dcterms:created xsi:type="dcterms:W3CDTF">2020-11-07T02:00:04Z</dcterms:created>
  <dcterms:modified xsi:type="dcterms:W3CDTF">2020-11-07T02:34:50Z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