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7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D8B1C-5111-4C3E-8315-406B6F2AC1E7}" v="1" dt="2022-12-09T10:59:2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vuelta" userId="d131244647ad1d4c" providerId="LiveId" clId="{5BBD8B1C-5111-4C3E-8315-406B6F2AC1E7}"/>
    <pc:docChg chg="addSld modSld">
      <pc:chgData name="Jesus Revuelta" userId="d131244647ad1d4c" providerId="LiveId" clId="{5BBD8B1C-5111-4C3E-8315-406B6F2AC1E7}" dt="2022-12-09T10:59:30.447" v="50" actId="20577"/>
      <pc:docMkLst>
        <pc:docMk/>
      </pc:docMkLst>
      <pc:sldChg chg="modSp new mod">
        <pc:chgData name="Jesus Revuelta" userId="d131244647ad1d4c" providerId="LiveId" clId="{5BBD8B1C-5111-4C3E-8315-406B6F2AC1E7}" dt="2022-12-09T10:59:30.447" v="50" actId="20577"/>
        <pc:sldMkLst>
          <pc:docMk/>
          <pc:sldMk cId="766410039" sldId="274"/>
        </pc:sldMkLst>
        <pc:spChg chg="mod">
          <ac:chgData name="Jesus Revuelta" userId="d131244647ad1d4c" providerId="LiveId" clId="{5BBD8B1C-5111-4C3E-8315-406B6F2AC1E7}" dt="2022-12-09T10:59:13.785" v="40" actId="20577"/>
          <ac:spMkLst>
            <pc:docMk/>
            <pc:sldMk cId="766410039" sldId="274"/>
            <ac:spMk id="2" creationId="{3844C2F0-4623-1C4A-0666-6DEE022556B0}"/>
          </ac:spMkLst>
        </pc:spChg>
        <pc:spChg chg="mod">
          <ac:chgData name="Jesus Revuelta" userId="d131244647ad1d4c" providerId="LiveId" clId="{5BBD8B1C-5111-4C3E-8315-406B6F2AC1E7}" dt="2022-12-09T10:59:30.447" v="50" actId="20577"/>
          <ac:spMkLst>
            <pc:docMk/>
            <pc:sldMk cId="766410039" sldId="274"/>
            <ac:spMk id="3" creationId="{1540DC50-D7D3-C93A-3CCC-F556680E33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5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9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20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457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3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6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87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6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76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3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97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44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3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5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0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B199BC-3DEF-4440-BC0B-9F7414941853}" type="datetimeFigureOut">
              <a:rPr lang="es-ES" smtClean="0"/>
              <a:t>09/12/2022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0344-3F57-45AE-AC08-9928E0135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349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Revu/TallerPDM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md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01941-3A24-F159-5016-0CD97937D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Taller: PMD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9E579D-49D5-9BAA-CE05-609CCF12E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Roberto Hernando Moral y Jesús Revuelta San Emeterio</a:t>
            </a:r>
          </a:p>
        </p:txBody>
      </p:sp>
    </p:spTree>
    <p:extLst>
      <p:ext uri="{BB962C8B-B14F-4D97-AF65-F5344CB8AC3E}">
        <p14:creationId xmlns:p14="http://schemas.microsoft.com/office/powerpoint/2010/main" val="360608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32B9-1CB9-7D2D-0E0F-F13BFBC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instalación para 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2C172-FA2E-7E06-4D85-67A08DEC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3000" dirty="0">
                <a:latin typeface="Consolas" panose="020B0609020204030204" pitchFamily="49" charset="0"/>
              </a:rPr>
              <a:t>cd $HOME</a:t>
            </a:r>
          </a:p>
          <a:p>
            <a:pPr>
              <a:buFont typeface="+mj-lt"/>
              <a:buAutoNum type="arabicPeriod"/>
            </a:pPr>
            <a:r>
              <a:rPr lang="da-DK" sz="3000" dirty="0">
                <a:latin typeface="Consolas" panose="020B0609020204030204" pitchFamily="49" charset="0"/>
              </a:rPr>
              <a:t>wget https://github.com/pmd/pmd/releases/download/pmd_releases%2F6.41.0/pmd-bin-6.41.0.zip</a:t>
            </a:r>
            <a:endParaRPr lang="es-ES" sz="3000" dirty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s-ES" sz="3000" dirty="0" err="1">
                <a:latin typeface="Consolas" panose="020B0609020204030204" pitchFamily="49" charset="0"/>
              </a:rPr>
              <a:t>unzip</a:t>
            </a:r>
            <a:r>
              <a:rPr lang="es-ES" sz="3000" dirty="0">
                <a:latin typeface="Consolas" panose="020B0609020204030204" pitchFamily="49" charset="0"/>
              </a:rPr>
              <a:t> pmd-bin-6.41.0.zip</a:t>
            </a:r>
          </a:p>
          <a:p>
            <a:pPr>
              <a:buFont typeface="+mj-lt"/>
              <a:buAutoNum type="arabicPeriod"/>
            </a:pPr>
            <a:r>
              <a:rPr lang="es-ES" sz="3000" dirty="0">
                <a:latin typeface="Consolas" panose="020B0609020204030204" pitchFamily="49" charset="0"/>
              </a:rPr>
              <a:t>alias </a:t>
            </a:r>
            <a:r>
              <a:rPr lang="es-ES" sz="3000" dirty="0" err="1">
                <a:latin typeface="Consolas" panose="020B0609020204030204" pitchFamily="49" charset="0"/>
              </a:rPr>
              <a:t>pmd</a:t>
            </a:r>
            <a:r>
              <a:rPr lang="es-ES" sz="3000" dirty="0">
                <a:latin typeface="Consolas" panose="020B0609020204030204" pitchFamily="49" charset="0"/>
              </a:rPr>
              <a:t>="$HOME/pmd-bin-6.41.0/bin/run.sh </a:t>
            </a:r>
            <a:r>
              <a:rPr lang="es-ES" sz="3000" dirty="0" err="1">
                <a:latin typeface="Consolas" panose="020B0609020204030204" pitchFamily="49" charset="0"/>
              </a:rPr>
              <a:t>pmd</a:t>
            </a:r>
            <a:r>
              <a:rPr lang="es-ES" sz="30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5003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15D72-ABDD-845C-C804-495CF57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la herramienta PMD: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45E0B-93DE-9386-EA83-AE2E105A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Windows</a:t>
            </a:r>
          </a:p>
          <a:p>
            <a:pPr lvl="1"/>
            <a:r>
              <a:rPr lang="es-ES" sz="2800" dirty="0">
                <a:latin typeface="Consolas" panose="020B0609020204030204" pitchFamily="49" charset="0"/>
              </a:rPr>
              <a:t>pmd.bat -d &lt;</a:t>
            </a:r>
            <a:r>
              <a:rPr lang="es-ES" sz="2800" dirty="0" err="1">
                <a:latin typeface="Consolas" panose="020B0609020204030204" pitchFamily="49" charset="0"/>
              </a:rPr>
              <a:t>nombreArchivo.extension</a:t>
            </a:r>
            <a:r>
              <a:rPr lang="es-ES" sz="2800" dirty="0">
                <a:latin typeface="Consolas" panose="020B0609020204030204" pitchFamily="49" charset="0"/>
              </a:rPr>
              <a:t>&gt; -R &lt;nombreRuleset.xml&gt; -f </a:t>
            </a:r>
            <a:r>
              <a:rPr lang="es-ES" sz="2800" dirty="0" err="1">
                <a:latin typeface="Consolas" panose="020B0609020204030204" pitchFamily="49" charset="0"/>
              </a:rPr>
              <a:t>text</a:t>
            </a:r>
            <a:endParaRPr lang="es-ES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ES" sz="3200" dirty="0">
              <a:latin typeface="Consolas" panose="020B0609020204030204" pitchFamily="49" charset="0"/>
            </a:endParaRPr>
          </a:p>
          <a:p>
            <a:r>
              <a:rPr lang="es-ES" sz="3200" dirty="0"/>
              <a:t>Linux/Mac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</a:rPr>
              <a:t>pmd</a:t>
            </a:r>
            <a:r>
              <a:rPr lang="en-US" sz="2800" dirty="0">
                <a:latin typeface="Consolas" panose="020B0609020204030204" pitchFamily="49" charset="0"/>
              </a:rPr>
              <a:t> -d &lt;</a:t>
            </a:r>
            <a:r>
              <a:rPr lang="es-ES" sz="2800" dirty="0" err="1">
                <a:latin typeface="Consolas" panose="020B0609020204030204" pitchFamily="49" charset="0"/>
              </a:rPr>
              <a:t>nombreArchivo.extension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&gt; -R &lt;</a:t>
            </a:r>
            <a:r>
              <a:rPr lang="es-ES" sz="2800" dirty="0">
                <a:latin typeface="Consolas" panose="020B0609020204030204" pitchFamily="49" charset="0"/>
              </a:rPr>
              <a:t>nombreRuleset.xml </a:t>
            </a:r>
            <a:r>
              <a:rPr lang="en-US" sz="2800" dirty="0">
                <a:latin typeface="Consolas" panose="020B0609020204030204" pitchFamily="49" charset="0"/>
              </a:rPr>
              <a:t>&gt; -f text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7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9E8A9-A3C8-6A02-BDE4-F8FDA2BE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9EDFD-B8E7-BDAC-92F1-E113FD0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Explicación ejemplo.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Realización de ejercicios.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Exposición solución de los ejercicios.</a:t>
            </a:r>
          </a:p>
        </p:txBody>
      </p:sp>
    </p:spTree>
    <p:extLst>
      <p:ext uri="{BB962C8B-B14F-4D97-AF65-F5344CB8AC3E}">
        <p14:creationId xmlns:p14="http://schemas.microsoft.com/office/powerpoint/2010/main" val="100819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4C2F0-4623-1C4A-0666-6DEE022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necesario para el taller: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0DC50-D7D3-C93A-3CCC-F556680E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Git: </a:t>
            </a:r>
            <a:r>
              <a:rPr lang="es-ES" dirty="0">
                <a:hlinkClick r:id="rId2"/>
              </a:rPr>
              <a:t>https://github.com/JesRevu/TallerPDM.git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1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864C6-BFFD-650E-505A-079EF042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658" y="3083624"/>
            <a:ext cx="9404723" cy="1400530"/>
          </a:xfrm>
        </p:spPr>
        <p:txBody>
          <a:bodyPr/>
          <a:lstStyle/>
          <a:p>
            <a:r>
              <a:rPr lang="es-ES" dirty="0"/>
              <a:t>GRACIAS POR SU ATENCIÓN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32743-B373-199B-8A17-38365E1E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6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6B0C-D3B1-F0BA-CC6B-84C22EB6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sz="4800" dirty="0"/>
              <a:t>Objetivo del taller de PMD: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A1DFA-70EF-F8DC-F702-256FCAE1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600" dirty="0"/>
              <a:t>Aprender a usar la herramienta PMD, sabiendo utilizarla de forma efectiva para aumentar la calidad del código y reducir el código duplicado en futuros proyectos.</a:t>
            </a:r>
          </a:p>
        </p:txBody>
      </p:sp>
    </p:spTree>
    <p:extLst>
      <p:ext uri="{BB962C8B-B14F-4D97-AF65-F5344CB8AC3E}">
        <p14:creationId xmlns:p14="http://schemas.microsoft.com/office/powerpoint/2010/main" val="214723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CD9B-1D2A-9564-6E2F-A7F8C4BD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sz="4400" dirty="0"/>
              <a:t>Material necesario para el taller: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F4B03-DBBD-0C9E-A83A-5D996B90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5979"/>
            <a:ext cx="8946541" cy="3826041"/>
          </a:xfrm>
        </p:spPr>
        <p:txBody>
          <a:bodyPr>
            <a:normAutofit fontScale="92500" lnSpcReduction="10000"/>
          </a:bodyPr>
          <a:lstStyle/>
          <a:p>
            <a:endParaRPr lang="es-ES" sz="3600" dirty="0"/>
          </a:p>
          <a:p>
            <a:pPr>
              <a:lnSpc>
                <a:spcPct val="200000"/>
              </a:lnSpc>
            </a:pPr>
            <a:r>
              <a:rPr lang="es-ES" sz="3600" dirty="0"/>
              <a:t>Instalación de la herramienta PMD.</a:t>
            </a:r>
          </a:p>
          <a:p>
            <a:pPr>
              <a:lnSpc>
                <a:spcPct val="200000"/>
              </a:lnSpc>
            </a:pPr>
            <a:r>
              <a:rPr lang="es-ES" sz="3600" dirty="0"/>
              <a:t>Código proporcionado.</a:t>
            </a:r>
          </a:p>
          <a:p>
            <a:pPr>
              <a:lnSpc>
                <a:spcPct val="200000"/>
              </a:lnSpc>
            </a:pPr>
            <a:r>
              <a:rPr lang="es-ES" sz="3600" dirty="0"/>
              <a:t>IDE para java.</a:t>
            </a:r>
          </a:p>
        </p:txBody>
      </p:sp>
    </p:spTree>
    <p:extLst>
      <p:ext uri="{BB962C8B-B14F-4D97-AF65-F5344CB8AC3E}">
        <p14:creationId xmlns:p14="http://schemas.microsoft.com/office/powerpoint/2010/main" val="383546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E32C0-2E3D-968A-6E1D-1F9FF846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¿Que es PMD?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F0693-7C8D-6D6A-DA3D-E90771A2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800" dirty="0"/>
              <a:t>La herramienta PMD es un analizador de código fuente. </a:t>
            </a:r>
          </a:p>
          <a:p>
            <a:pPr marL="0" indent="0" algn="just">
              <a:buNone/>
            </a:pPr>
            <a:endParaRPr lang="es-ES" sz="2800" dirty="0"/>
          </a:p>
          <a:p>
            <a:pPr algn="just"/>
            <a:r>
              <a:rPr lang="es-ES" sz="2800" dirty="0"/>
              <a:t>Encuentra fallas de programación comunes como variables no utilizadas, bloques de captura vacíos, creación de objetos innecesarios, etc.</a:t>
            </a:r>
          </a:p>
          <a:p>
            <a:pPr marL="0" indent="0" algn="just">
              <a:buNone/>
            </a:pPr>
            <a:endParaRPr lang="es-ES" sz="2800" dirty="0"/>
          </a:p>
          <a:p>
            <a:pPr algn="just"/>
            <a:r>
              <a:rPr lang="es-ES" sz="2800" dirty="0"/>
              <a:t>Además incluye un detector de copiar-pegar que encuentra código duplicado en el programa.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6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F46F8-53E0-C578-F7D5-E2685A2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de PMD: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4BD05-5C5A-3779-38F0-BF0B4BCE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7697"/>
            <a:ext cx="8946541" cy="4817585"/>
          </a:xfrm>
        </p:spPr>
        <p:txBody>
          <a:bodyPr>
            <a:normAutofit fontScale="40000" lnSpcReduction="20000"/>
          </a:bodyPr>
          <a:lstStyle/>
          <a:p>
            <a:r>
              <a:rPr lang="es-ES" sz="6000" dirty="0"/>
              <a:t>Son los criterios que utiliza PMD para determinar la calidad del código.</a:t>
            </a:r>
          </a:p>
          <a:p>
            <a:pPr marL="0" indent="0">
              <a:buNone/>
            </a:pPr>
            <a:endParaRPr lang="es-ES" sz="6000" dirty="0"/>
          </a:p>
          <a:p>
            <a:r>
              <a:rPr lang="es-ES" sz="6000" dirty="0"/>
              <a:t>Tiene reglas para diferentes lenguajes (XML, Java, </a:t>
            </a:r>
            <a:r>
              <a:rPr lang="es-ES" sz="6000" dirty="0" err="1"/>
              <a:t>Apex</a:t>
            </a:r>
            <a:r>
              <a:rPr lang="es-ES" sz="6000" dirty="0"/>
              <a:t>) y dentro de estos, para diferentes categorías.</a:t>
            </a:r>
          </a:p>
          <a:p>
            <a:pPr marL="0" indent="0">
              <a:buNone/>
            </a:pPr>
            <a:endParaRPr lang="es-ES" sz="6000" dirty="0"/>
          </a:p>
          <a:p>
            <a:r>
              <a:rPr lang="es" sz="6000" dirty="0"/>
              <a:t>Estan definidas en un archivo .xml llamado ruleset.</a:t>
            </a:r>
          </a:p>
          <a:p>
            <a:pPr marL="0" indent="0">
              <a:buNone/>
            </a:pPr>
            <a:endParaRPr lang="es" sz="6000" dirty="0"/>
          </a:p>
          <a:p>
            <a:r>
              <a:rPr lang="es-ES" sz="6000" dirty="0"/>
              <a:t>Se pueden ver en la página del PMD:</a:t>
            </a:r>
          </a:p>
          <a:p>
            <a:pPr marL="0" indent="0">
              <a:buNone/>
            </a:pPr>
            <a:r>
              <a:rPr lang="es-ES" sz="6000" dirty="0"/>
              <a:t>    </a:t>
            </a:r>
            <a:r>
              <a:rPr lang="es-ES" sz="50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https://pmd.sourceforge.io/pmd-6.52.0/pmd_rules_java.html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97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6B526-E1A4-33E1-6509-4546D7158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3334AA-6F90-B8D6-9A03-A17D42445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6ED9EA-A263-9E66-9CC5-8FD01D64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72716"/>
            <a:ext cx="9882090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6C378-DC30-6661-71AC-E890426C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Reglas de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611D0-DB01-943F-7A3A-03B11D01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552034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Reglas aplicadas al código Java (ficheros *.java).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Las reglas pueden ser de diferentes tipos:</a:t>
            </a:r>
          </a:p>
          <a:p>
            <a:pPr marL="0" indent="0">
              <a:buNone/>
            </a:pPr>
            <a:r>
              <a:rPr lang="es-ES" sz="2800" dirty="0"/>
              <a:t>	-	Buenas prácticas.</a:t>
            </a:r>
          </a:p>
          <a:p>
            <a:pPr marL="0" indent="0">
              <a:buNone/>
            </a:pPr>
            <a:r>
              <a:rPr lang="es-ES" sz="2800" dirty="0"/>
              <a:t>	-	</a:t>
            </a:r>
            <a:r>
              <a:rPr lang="es" sz="2800" dirty="0"/>
              <a:t>Diferentes estilos de código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r>
              <a:rPr lang="es-ES" sz="2800" dirty="0"/>
              <a:t>	-	</a:t>
            </a:r>
            <a:r>
              <a:rPr lang="es" sz="2800" dirty="0"/>
              <a:t>Problemas de diseño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r>
              <a:rPr lang="es-ES" sz="2800" dirty="0"/>
              <a:t>	-	</a:t>
            </a:r>
            <a:r>
              <a:rPr lang="es" sz="2800" dirty="0"/>
              <a:t>Eficiencia del código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r>
              <a:rPr lang="es-ES" sz="2800" dirty="0"/>
              <a:t>	-	Seguridad.</a:t>
            </a:r>
          </a:p>
          <a:p>
            <a:pPr marL="0" indent="0">
              <a:buNone/>
            </a:pPr>
            <a:r>
              <a:rPr lang="es-ES" sz="2800" dirty="0"/>
              <a:t>	-	Etc.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lnSpc>
                <a:spcPct val="250000"/>
              </a:lnSpc>
              <a:buNone/>
            </a:pP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8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A021-30E6-2C15-315D-276E3F72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instalación para Windows: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D59A0-4B0C-5F9F-13A9-627CEC5C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Descargar el zip de </a:t>
            </a:r>
            <a:r>
              <a:rPr lang="es-ES" sz="2800" dirty="0">
                <a:hlinkClick r:id="rId2"/>
              </a:rPr>
              <a:t>https://pmd.github.io</a:t>
            </a:r>
            <a:endParaRPr lang="es-ES" sz="28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Extraer el zip.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Añadir la carpeta </a:t>
            </a:r>
            <a:r>
              <a:rPr lang="es-ES" sz="2800" b="1" dirty="0"/>
              <a:t>pmd-bin-6.41.0\</a:t>
            </a:r>
            <a:r>
              <a:rPr lang="es-ES" sz="2800" b="1" dirty="0" err="1"/>
              <a:t>bin</a:t>
            </a:r>
            <a:r>
              <a:rPr lang="es-ES" sz="2800" b="1" dirty="0"/>
              <a:t> </a:t>
            </a:r>
            <a:r>
              <a:rPr lang="es-ES" sz="2800" dirty="0"/>
              <a:t>a la variable PATH.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55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7AFAA-A2F3-8115-FE74-C73EA77A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instalación para Mac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EDDD6-89F0-D68F-75B7-59A131D6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sz="3000" dirty="0">
                <a:latin typeface="Consolas" panose="020B0609020204030204" pitchFamily="49" charset="0"/>
              </a:rPr>
              <a:t>cd $HOME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latin typeface="Consolas" panose="020B0609020204030204" pitchFamily="49" charset="0"/>
              </a:rPr>
              <a:t>curl -OL https://github.com/pmd/pmd/releases/download/pmd_releases%2F6.41.0/pmd-bin-6.41.0.zip</a:t>
            </a:r>
          </a:p>
          <a:p>
            <a:pPr>
              <a:buFont typeface="+mj-lt"/>
              <a:buAutoNum type="arabicPeriod"/>
            </a:pPr>
            <a:r>
              <a:rPr lang="es-ES" sz="3000" dirty="0" err="1">
                <a:latin typeface="Consolas" panose="020B0609020204030204" pitchFamily="49" charset="0"/>
              </a:rPr>
              <a:t>unzip</a:t>
            </a:r>
            <a:r>
              <a:rPr lang="es-ES" sz="3000" dirty="0">
                <a:latin typeface="Consolas" panose="020B0609020204030204" pitchFamily="49" charset="0"/>
              </a:rPr>
              <a:t> pmd-bin-6.41.0.zip</a:t>
            </a:r>
          </a:p>
          <a:p>
            <a:pPr>
              <a:buFont typeface="+mj-lt"/>
              <a:buAutoNum type="arabicPeriod"/>
            </a:pPr>
            <a:r>
              <a:rPr lang="es-ES" sz="3000" dirty="0">
                <a:latin typeface="Consolas" panose="020B0609020204030204" pitchFamily="49" charset="0"/>
              </a:rPr>
              <a:t>alias </a:t>
            </a:r>
            <a:r>
              <a:rPr lang="es-ES" sz="3000" dirty="0" err="1">
                <a:latin typeface="Consolas" panose="020B0609020204030204" pitchFamily="49" charset="0"/>
              </a:rPr>
              <a:t>pmd</a:t>
            </a:r>
            <a:r>
              <a:rPr lang="es-ES" sz="3000" dirty="0">
                <a:latin typeface="Consolas" panose="020B0609020204030204" pitchFamily="49" charset="0"/>
              </a:rPr>
              <a:t>="$HOME/pmd-bin-6.41.0/bin/run.sh </a:t>
            </a:r>
            <a:r>
              <a:rPr lang="es-ES" sz="3000" dirty="0" err="1">
                <a:latin typeface="Consolas" panose="020B0609020204030204" pitchFamily="49" charset="0"/>
              </a:rPr>
              <a:t>pmd</a:t>
            </a:r>
            <a:r>
              <a:rPr lang="es-ES" sz="3000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4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465</Words>
  <Application>Microsoft Office PowerPoint</Application>
  <PresentationFormat>Panorámica</PresentationFormat>
  <Paragraphs>64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</vt:lpstr>
      <vt:lpstr>Taller: PMD</vt:lpstr>
      <vt:lpstr>Objetivo del taller de PMD:</vt:lpstr>
      <vt:lpstr>Material necesario para el taller:</vt:lpstr>
      <vt:lpstr>¿Que es PMD?</vt:lpstr>
      <vt:lpstr>Reglas de PMD:</vt:lpstr>
      <vt:lpstr>Presentación de PowerPoint</vt:lpstr>
      <vt:lpstr>Reglas de Java</vt:lpstr>
      <vt:lpstr>Guía instalación para Windows:</vt:lpstr>
      <vt:lpstr>Guía instalación para Mac</vt:lpstr>
      <vt:lpstr>Guía instalación para Linux</vt:lpstr>
      <vt:lpstr>Uso de la herramienta PMD:</vt:lpstr>
      <vt:lpstr>Ejercicios:</vt:lpstr>
      <vt:lpstr>Material necesario para el taller: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Taller: PMD</dc:title>
  <dc:creator>HERNANDO MORAL, ROBERTO</dc:creator>
  <cp:lastModifiedBy>Jesus Revuelta</cp:lastModifiedBy>
  <cp:revision>6</cp:revision>
  <dcterms:created xsi:type="dcterms:W3CDTF">2022-12-07T10:35:59Z</dcterms:created>
  <dcterms:modified xsi:type="dcterms:W3CDTF">2022-12-09T11:00:00Z</dcterms:modified>
</cp:coreProperties>
</file>