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6858000" cy="9144000"/>
  <p:embeddedFontLst>
    <p:embeddedFont>
      <p:font typeface="Belleza"/>
      <p:regular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Corbel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QqrW+fISZQ3gaNPa0V6KRPq7u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Corbel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orbel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" Target="slides/slide4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Belleza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3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4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/>
        </p:txBody>
      </p:sp>
      <p:sp>
        <p:nvSpPr>
          <p:cNvPr id="93" name="Google Shape;93;p28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97" name="Google Shape;97;p2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05" name="Google Shape;105;p31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09" name="Google Shape;109;p32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4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117" name="Google Shape;117;p34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118" name="Google Shape;118;p34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109AD8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34" name="Google Shape;134;p37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7" name="Google Shape;137;p3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/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" type="body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0"/>
          <p:cNvSpPr txBox="1"/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45" name="Google Shape;145;p40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46" name="Google Shape;146;p4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1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49" name="Google Shape;149;p41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50" name="Google Shape;150;p4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53" name="Google Shape;153;p4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r>
              <a:t/>
            </a:r>
            <a:endParaRPr sz="25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3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157" name="Google Shape;157;p43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158" name="Google Shape;158;p43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4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4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5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65" name="Google Shape;165;p45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4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Clr>
                <a:schemeClr val="dk1"/>
              </a:buClr>
              <a:buSzPts val="1900"/>
              <a:buFont typeface="Arial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831849" y="1709743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838200" y="1825624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172200" y="1825624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109A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867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867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867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867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867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867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867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867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11.jpg"/><Relationship Id="rId13" Type="http://schemas.openxmlformats.org/officeDocument/2006/relationships/slide" Target="/ppt/slides/slide8.xm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slide" Target="/ppt/slides/slide6.xml"/><Relationship Id="rId9" Type="http://schemas.openxmlformats.org/officeDocument/2006/relationships/image" Target="../media/image12.jpg"/><Relationship Id="rId15" Type="http://schemas.openxmlformats.org/officeDocument/2006/relationships/image" Target="../media/image5.png"/><Relationship Id="rId14" Type="http://schemas.openxmlformats.org/officeDocument/2006/relationships/slide" Target="/ppt/slides/slide9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7.xml"/><Relationship Id="rId8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/>
        </p:nvSpPr>
        <p:spPr>
          <a:xfrm>
            <a:off x="2502257" y="3150373"/>
            <a:ext cx="7772400" cy="1362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b="1" i="0" lang="es-CO" sz="4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PLANEACIÓN INVERSA DE LA EVALUACIÓN DE LOS APRENDIZAJES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3121930" y="4938038"/>
            <a:ext cx="6335111" cy="1006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VICERRECTORÍA GENERAL ACADÉMICA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 DE DOCENCIA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SUBDIRECCIÓN DE EVALUACIÓN EDUCATIVA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JULIO DE 2021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33691" l="0" r="0" t="0"/>
          <a:stretch/>
        </p:blipFill>
        <p:spPr>
          <a:xfrm>
            <a:off x="3935250" y="764033"/>
            <a:ext cx="4495803" cy="229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"/>
          <p:cNvSpPr txBox="1"/>
          <p:nvPr/>
        </p:nvSpPr>
        <p:spPr>
          <a:xfrm>
            <a:off x="498141" y="20490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</a:pPr>
            <a:r>
              <a:rPr b="1" i="0" lang="es-CO" sz="2800" u="none" cap="none" strike="noStrike">
                <a:solidFill>
                  <a:srgbClr val="9191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Proalimentación de los aprendizajes</a:t>
            </a:r>
            <a:endParaRPr b="1" i="0" sz="2800" u="none" cap="none" strike="noStrike">
              <a:solidFill>
                <a:srgbClr val="9191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4" name="Google Shape;554;p10"/>
          <p:cNvSpPr/>
          <p:nvPr/>
        </p:nvSpPr>
        <p:spPr>
          <a:xfrm>
            <a:off x="1953491" y="968502"/>
            <a:ext cx="8776268" cy="673065"/>
          </a:xfrm>
          <a:prstGeom prst="roundRect">
            <a:avLst>
              <a:gd fmla="val 12392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¿Cómo ofrecer a los estudiantes estrategias destinadas a reducir el diferencial que separa el nivel de logro alcanzado con el nivel de logro esperado de modo que una vez modificado alcance dicho nivel o lo supere? </a:t>
            </a:r>
            <a:endParaRPr i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0"/>
          <p:cNvSpPr txBox="1"/>
          <p:nvPr/>
        </p:nvSpPr>
        <p:spPr>
          <a:xfrm>
            <a:off x="160777" y="3138062"/>
            <a:ext cx="1436914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Feed up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10"/>
          <p:cNvSpPr txBox="1"/>
          <p:nvPr/>
        </p:nvSpPr>
        <p:spPr>
          <a:xfrm>
            <a:off x="160778" y="4080269"/>
            <a:ext cx="1459192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Feedback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7" name="Google Shape;557;p10"/>
          <p:cNvSpPr txBox="1"/>
          <p:nvPr/>
        </p:nvSpPr>
        <p:spPr>
          <a:xfrm>
            <a:off x="130633" y="5163130"/>
            <a:ext cx="1459192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Feedforward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10"/>
          <p:cNvSpPr txBox="1"/>
          <p:nvPr/>
        </p:nvSpPr>
        <p:spPr>
          <a:xfrm>
            <a:off x="2724781" y="3093858"/>
            <a:ext cx="1587420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¿Dónde voy?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p10"/>
          <p:cNvSpPr txBox="1"/>
          <p:nvPr/>
        </p:nvSpPr>
        <p:spPr>
          <a:xfrm>
            <a:off x="2739854" y="4103128"/>
            <a:ext cx="1459192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¿Cómo voy?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p10"/>
          <p:cNvSpPr txBox="1"/>
          <p:nvPr/>
        </p:nvSpPr>
        <p:spPr>
          <a:xfrm>
            <a:off x="2609076" y="5194256"/>
            <a:ext cx="1750547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¿Y ahora qué?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1" name="Google Shape;561;p10"/>
          <p:cNvSpPr txBox="1"/>
          <p:nvPr/>
        </p:nvSpPr>
        <p:spPr>
          <a:xfrm>
            <a:off x="5345732" y="2722116"/>
            <a:ext cx="3717887" cy="9541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 que indica </a:t>
            </a:r>
            <a:r>
              <a:rPr lang="es-CO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hasta dónde </a:t>
            </a: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 alcanzado el resultado de aprendizaje y cuál es la diferencia con respecto a lo esperado.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2" name="Google Shape;562;p10"/>
          <p:cNvSpPr txBox="1"/>
          <p:nvPr/>
        </p:nvSpPr>
        <p:spPr>
          <a:xfrm>
            <a:off x="5345732" y="3911094"/>
            <a:ext cx="3717888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 que le indica </a:t>
            </a:r>
            <a:r>
              <a:rPr lang="es-CO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cómo debe </a:t>
            </a: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los resultados de aprendizaje alcanzados y cuál es el camino a seguir.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10"/>
          <p:cNvSpPr txBox="1"/>
          <p:nvPr/>
        </p:nvSpPr>
        <p:spPr>
          <a:xfrm>
            <a:off x="5351176" y="5073803"/>
            <a:ext cx="3674258" cy="11695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 que le permite ir más allá de los resultados alcanzados y autorregular el aprendizaje para alcanzar lo esperado o superar lo esperado.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2135278" y="3255665"/>
            <a:ext cx="383672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481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2135278" y="4264935"/>
            <a:ext cx="383672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481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0"/>
          <p:cNvSpPr/>
          <p:nvPr/>
        </p:nvSpPr>
        <p:spPr>
          <a:xfrm>
            <a:off x="2126905" y="5356063"/>
            <a:ext cx="383672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481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0"/>
          <p:cNvSpPr/>
          <p:nvPr/>
        </p:nvSpPr>
        <p:spPr>
          <a:xfrm>
            <a:off x="4414579" y="3232805"/>
            <a:ext cx="784672" cy="685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481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0"/>
          <p:cNvSpPr/>
          <p:nvPr/>
        </p:nvSpPr>
        <p:spPr>
          <a:xfrm>
            <a:off x="4458122" y="5356063"/>
            <a:ext cx="752491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481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"/>
          <p:cNvSpPr/>
          <p:nvPr/>
        </p:nvSpPr>
        <p:spPr>
          <a:xfrm>
            <a:off x="4414579" y="4242075"/>
            <a:ext cx="752491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481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0"/>
          <p:cNvSpPr txBox="1"/>
          <p:nvPr/>
        </p:nvSpPr>
        <p:spPr>
          <a:xfrm>
            <a:off x="9686612" y="2661008"/>
            <a:ext cx="2280976" cy="9541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Reflexiona sobre los resultados alcanzados con respecto a los esperados.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10"/>
          <p:cNvSpPr txBox="1"/>
          <p:nvPr/>
        </p:nvSpPr>
        <p:spPr>
          <a:xfrm>
            <a:off x="9686612" y="3754854"/>
            <a:ext cx="2258656" cy="9541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Analizar los aspectos a mejorar puntualizando los errores cometidos para poder corregirlos.</a:t>
            </a:r>
            <a:endParaRPr/>
          </a:p>
        </p:txBody>
      </p:sp>
      <p:sp>
        <p:nvSpPr>
          <p:cNvPr id="572" name="Google Shape;572;p10"/>
          <p:cNvSpPr txBox="1"/>
          <p:nvPr/>
        </p:nvSpPr>
        <p:spPr>
          <a:xfrm>
            <a:off x="9686612" y="4914740"/>
            <a:ext cx="2285186" cy="16004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Cambiar sus estrategias de autorregulación y metacognición,  y corregir los errores cometidos durante los procesos de  evaluación.</a:t>
            </a:r>
            <a:endParaRPr/>
          </a:p>
        </p:txBody>
      </p:sp>
      <p:sp>
        <p:nvSpPr>
          <p:cNvPr id="573" name="Google Shape;573;p10"/>
          <p:cNvSpPr/>
          <p:nvPr/>
        </p:nvSpPr>
        <p:spPr>
          <a:xfrm>
            <a:off x="9165997" y="3171697"/>
            <a:ext cx="394762" cy="685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481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"/>
          <p:cNvSpPr/>
          <p:nvPr/>
        </p:nvSpPr>
        <p:spPr>
          <a:xfrm>
            <a:off x="9209541" y="5294955"/>
            <a:ext cx="378572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481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0"/>
          <p:cNvSpPr/>
          <p:nvPr/>
        </p:nvSpPr>
        <p:spPr>
          <a:xfrm>
            <a:off x="9165998" y="4180967"/>
            <a:ext cx="378572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481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0"/>
          <p:cNvSpPr txBox="1"/>
          <p:nvPr/>
        </p:nvSpPr>
        <p:spPr>
          <a:xfrm>
            <a:off x="5345731" y="2244247"/>
            <a:ext cx="3717887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profesor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p10"/>
          <p:cNvSpPr txBox="1"/>
          <p:nvPr/>
        </p:nvSpPr>
        <p:spPr>
          <a:xfrm>
            <a:off x="9686613" y="2254615"/>
            <a:ext cx="2280976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estudiante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1"/>
          <p:cNvSpPr txBox="1"/>
          <p:nvPr>
            <p:ph type="title"/>
          </p:nvPr>
        </p:nvSpPr>
        <p:spPr>
          <a:xfrm>
            <a:off x="1013534" y="2087134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CO" sz="5400">
                <a:solidFill>
                  <a:srgbClr val="9191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¡Muchas gracias!</a:t>
            </a:r>
            <a:endParaRPr b="1" sz="5400">
              <a:solidFill>
                <a:srgbClr val="9191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ntecedentes De La Piscina Ilustración Vectorial Diseño Plano. De Planta  Cuadrada. Ilustraciones Vectoriales, Clip Art Vectorizado Libre De  Derechos. Image 51505438." id="583" name="Google Shape;5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50" y="2962275"/>
            <a:ext cx="428625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/>
          <p:nvPr/>
        </p:nvSpPr>
        <p:spPr>
          <a:xfrm>
            <a:off x="582804" y="5205046"/>
            <a:ext cx="702379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Elaborado por: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Jenny Quirama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Subdirección de Evaluación Educativa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Claudia Castro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Coordinadora Especialista en Evaluación de Aprendizajes.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2021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98A4"/>
              </a:buClr>
              <a:buSzPts val="2400"/>
              <a:buFont typeface="Century Gothic"/>
              <a:buNone/>
            </a:pPr>
            <a:r>
              <a:rPr b="1" i="0" lang="es-CO" sz="2400" u="none" cap="none" strike="noStrike">
                <a:solidFill>
                  <a:srgbClr val="3E98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la planeación inversa de la evaluación de los aprendizajes?</a:t>
            </a:r>
            <a:endParaRPr b="1" i="0" sz="2400" u="none" cap="none" strike="noStrike">
              <a:solidFill>
                <a:srgbClr val="3E98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924098" y="1151285"/>
            <a:ext cx="10343804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planeación inversa de la evaluación está sustentada en un enfoque centrado en el aprendizaje; este modelo propone una preparación hacia atrás con tres fases, de tal manera que, se cambie la lógica de la secuencia tradicional que se visualiza a continuación: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2" name="Google Shape;182;p2"/>
          <p:cNvGrpSpPr/>
          <p:nvPr/>
        </p:nvGrpSpPr>
        <p:grpSpPr>
          <a:xfrm>
            <a:off x="3383178" y="2861933"/>
            <a:ext cx="5197492" cy="2057549"/>
            <a:chOff x="0" y="-41270"/>
            <a:chExt cx="8745615" cy="3813940"/>
          </a:xfrm>
        </p:grpSpPr>
        <p:grpSp>
          <p:nvGrpSpPr>
            <p:cNvPr id="183" name="Google Shape;183;p2"/>
            <p:cNvGrpSpPr/>
            <p:nvPr/>
          </p:nvGrpSpPr>
          <p:grpSpPr>
            <a:xfrm>
              <a:off x="1121134" y="114365"/>
              <a:ext cx="7624482" cy="2098880"/>
              <a:chOff x="1121134" y="114365"/>
              <a:chExt cx="7624482" cy="2098880"/>
            </a:xfrm>
          </p:grpSpPr>
          <p:sp>
            <p:nvSpPr>
              <p:cNvPr id="184" name="Google Shape;184;p2"/>
              <p:cNvSpPr/>
              <p:nvPr/>
            </p:nvSpPr>
            <p:spPr>
              <a:xfrm>
                <a:off x="1121134" y="114365"/>
                <a:ext cx="7624482" cy="2098880"/>
              </a:xfrm>
              <a:prstGeom prst="notchedRightArrow">
                <a:avLst>
                  <a:gd fmla="val 48582" name="adj1"/>
                  <a:gd fmla="val 50000" name="adj2"/>
                </a:avLst>
              </a:prstGeom>
              <a:solidFill>
                <a:srgbClr val="008A7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716348" y="1009721"/>
                <a:ext cx="98138" cy="89393"/>
              </a:xfrm>
              <a:custGeom>
                <a:rect b="b" l="l" r="r" t="t"/>
                <a:pathLst>
                  <a:path extrusionOk="0" h="1019" w="1010">
                    <a:moveTo>
                      <a:pt x="902" y="0"/>
                    </a:moveTo>
                    <a:lnTo>
                      <a:pt x="918" y="0"/>
                    </a:lnTo>
                    <a:lnTo>
                      <a:pt x="933" y="3"/>
                    </a:lnTo>
                    <a:lnTo>
                      <a:pt x="948" y="10"/>
                    </a:lnTo>
                    <a:lnTo>
                      <a:pt x="961" y="21"/>
                    </a:lnTo>
                    <a:lnTo>
                      <a:pt x="973" y="36"/>
                    </a:lnTo>
                    <a:lnTo>
                      <a:pt x="981" y="55"/>
                    </a:lnTo>
                    <a:lnTo>
                      <a:pt x="995" y="102"/>
                    </a:lnTo>
                    <a:lnTo>
                      <a:pt x="1005" y="146"/>
                    </a:lnTo>
                    <a:lnTo>
                      <a:pt x="1009" y="187"/>
                    </a:lnTo>
                    <a:lnTo>
                      <a:pt x="1010" y="225"/>
                    </a:lnTo>
                    <a:lnTo>
                      <a:pt x="1007" y="260"/>
                    </a:lnTo>
                    <a:lnTo>
                      <a:pt x="1000" y="293"/>
                    </a:lnTo>
                    <a:lnTo>
                      <a:pt x="989" y="323"/>
                    </a:lnTo>
                    <a:lnTo>
                      <a:pt x="975" y="351"/>
                    </a:lnTo>
                    <a:lnTo>
                      <a:pt x="959" y="376"/>
                    </a:lnTo>
                    <a:lnTo>
                      <a:pt x="940" y="399"/>
                    </a:lnTo>
                    <a:lnTo>
                      <a:pt x="918" y="421"/>
                    </a:lnTo>
                    <a:lnTo>
                      <a:pt x="894" y="441"/>
                    </a:lnTo>
                    <a:lnTo>
                      <a:pt x="867" y="460"/>
                    </a:lnTo>
                    <a:lnTo>
                      <a:pt x="839" y="476"/>
                    </a:lnTo>
                    <a:lnTo>
                      <a:pt x="809" y="493"/>
                    </a:lnTo>
                    <a:lnTo>
                      <a:pt x="778" y="507"/>
                    </a:lnTo>
                    <a:lnTo>
                      <a:pt x="746" y="521"/>
                    </a:lnTo>
                    <a:lnTo>
                      <a:pt x="712" y="534"/>
                    </a:lnTo>
                    <a:lnTo>
                      <a:pt x="677" y="546"/>
                    </a:lnTo>
                    <a:lnTo>
                      <a:pt x="642" y="560"/>
                    </a:lnTo>
                    <a:lnTo>
                      <a:pt x="607" y="572"/>
                    </a:lnTo>
                    <a:lnTo>
                      <a:pt x="571" y="584"/>
                    </a:lnTo>
                    <a:lnTo>
                      <a:pt x="536" y="596"/>
                    </a:lnTo>
                    <a:lnTo>
                      <a:pt x="500" y="608"/>
                    </a:lnTo>
                    <a:lnTo>
                      <a:pt x="465" y="621"/>
                    </a:lnTo>
                    <a:lnTo>
                      <a:pt x="431" y="634"/>
                    </a:lnTo>
                    <a:lnTo>
                      <a:pt x="398" y="649"/>
                    </a:lnTo>
                    <a:lnTo>
                      <a:pt x="366" y="664"/>
                    </a:lnTo>
                    <a:lnTo>
                      <a:pt x="335" y="681"/>
                    </a:lnTo>
                    <a:lnTo>
                      <a:pt x="306" y="698"/>
                    </a:lnTo>
                    <a:lnTo>
                      <a:pt x="278" y="717"/>
                    </a:lnTo>
                    <a:lnTo>
                      <a:pt x="252" y="738"/>
                    </a:lnTo>
                    <a:lnTo>
                      <a:pt x="229" y="761"/>
                    </a:lnTo>
                    <a:lnTo>
                      <a:pt x="208" y="785"/>
                    </a:lnTo>
                    <a:lnTo>
                      <a:pt x="190" y="812"/>
                    </a:lnTo>
                    <a:lnTo>
                      <a:pt x="174" y="840"/>
                    </a:lnTo>
                    <a:lnTo>
                      <a:pt x="162" y="872"/>
                    </a:lnTo>
                    <a:lnTo>
                      <a:pt x="153" y="905"/>
                    </a:lnTo>
                    <a:lnTo>
                      <a:pt x="147" y="941"/>
                    </a:lnTo>
                    <a:lnTo>
                      <a:pt x="143" y="962"/>
                    </a:lnTo>
                    <a:lnTo>
                      <a:pt x="135" y="980"/>
                    </a:lnTo>
                    <a:lnTo>
                      <a:pt x="124" y="994"/>
                    </a:lnTo>
                    <a:lnTo>
                      <a:pt x="112" y="1005"/>
                    </a:lnTo>
                    <a:lnTo>
                      <a:pt x="97" y="1013"/>
                    </a:lnTo>
                    <a:lnTo>
                      <a:pt x="81" y="1017"/>
                    </a:lnTo>
                    <a:lnTo>
                      <a:pt x="66" y="1019"/>
                    </a:lnTo>
                    <a:lnTo>
                      <a:pt x="50" y="1017"/>
                    </a:lnTo>
                    <a:lnTo>
                      <a:pt x="35" y="1013"/>
                    </a:lnTo>
                    <a:lnTo>
                      <a:pt x="22" y="1005"/>
                    </a:lnTo>
                    <a:lnTo>
                      <a:pt x="12" y="994"/>
                    </a:lnTo>
                    <a:lnTo>
                      <a:pt x="4" y="980"/>
                    </a:lnTo>
                    <a:lnTo>
                      <a:pt x="0" y="962"/>
                    </a:lnTo>
                    <a:lnTo>
                      <a:pt x="0" y="941"/>
                    </a:lnTo>
                    <a:lnTo>
                      <a:pt x="7" y="892"/>
                    </a:lnTo>
                    <a:lnTo>
                      <a:pt x="18" y="846"/>
                    </a:lnTo>
                    <a:lnTo>
                      <a:pt x="32" y="802"/>
                    </a:lnTo>
                    <a:lnTo>
                      <a:pt x="50" y="761"/>
                    </a:lnTo>
                    <a:lnTo>
                      <a:pt x="71" y="724"/>
                    </a:lnTo>
                    <a:lnTo>
                      <a:pt x="95" y="688"/>
                    </a:lnTo>
                    <a:lnTo>
                      <a:pt x="121" y="656"/>
                    </a:lnTo>
                    <a:lnTo>
                      <a:pt x="151" y="627"/>
                    </a:lnTo>
                    <a:lnTo>
                      <a:pt x="182" y="599"/>
                    </a:lnTo>
                    <a:lnTo>
                      <a:pt x="216" y="574"/>
                    </a:lnTo>
                    <a:lnTo>
                      <a:pt x="252" y="551"/>
                    </a:lnTo>
                    <a:lnTo>
                      <a:pt x="289" y="530"/>
                    </a:lnTo>
                    <a:lnTo>
                      <a:pt x="328" y="511"/>
                    </a:lnTo>
                    <a:lnTo>
                      <a:pt x="368" y="494"/>
                    </a:lnTo>
                    <a:lnTo>
                      <a:pt x="410" y="477"/>
                    </a:lnTo>
                    <a:lnTo>
                      <a:pt x="434" y="468"/>
                    </a:lnTo>
                    <a:lnTo>
                      <a:pt x="459" y="461"/>
                    </a:lnTo>
                    <a:lnTo>
                      <a:pt x="486" y="453"/>
                    </a:lnTo>
                    <a:lnTo>
                      <a:pt x="513" y="445"/>
                    </a:lnTo>
                    <a:lnTo>
                      <a:pt x="542" y="436"/>
                    </a:lnTo>
                    <a:lnTo>
                      <a:pt x="571" y="428"/>
                    </a:lnTo>
                    <a:lnTo>
                      <a:pt x="600" y="419"/>
                    </a:lnTo>
                    <a:lnTo>
                      <a:pt x="629" y="409"/>
                    </a:lnTo>
                    <a:lnTo>
                      <a:pt x="657" y="399"/>
                    </a:lnTo>
                    <a:lnTo>
                      <a:pt x="685" y="387"/>
                    </a:lnTo>
                    <a:lnTo>
                      <a:pt x="711" y="375"/>
                    </a:lnTo>
                    <a:lnTo>
                      <a:pt x="736" y="362"/>
                    </a:lnTo>
                    <a:lnTo>
                      <a:pt x="760" y="347"/>
                    </a:lnTo>
                    <a:lnTo>
                      <a:pt x="781" y="331"/>
                    </a:lnTo>
                    <a:lnTo>
                      <a:pt x="801" y="313"/>
                    </a:lnTo>
                    <a:lnTo>
                      <a:pt x="817" y="293"/>
                    </a:lnTo>
                    <a:lnTo>
                      <a:pt x="831" y="273"/>
                    </a:lnTo>
                    <a:lnTo>
                      <a:pt x="842" y="248"/>
                    </a:lnTo>
                    <a:lnTo>
                      <a:pt x="850" y="223"/>
                    </a:lnTo>
                    <a:lnTo>
                      <a:pt x="853" y="196"/>
                    </a:lnTo>
                    <a:lnTo>
                      <a:pt x="853" y="166"/>
                    </a:lnTo>
                    <a:lnTo>
                      <a:pt x="848" y="133"/>
                    </a:lnTo>
                    <a:lnTo>
                      <a:pt x="839" y="98"/>
                    </a:lnTo>
                    <a:lnTo>
                      <a:pt x="834" y="78"/>
                    </a:lnTo>
                    <a:lnTo>
                      <a:pt x="835" y="59"/>
                    </a:lnTo>
                    <a:lnTo>
                      <a:pt x="839" y="43"/>
                    </a:lnTo>
                    <a:lnTo>
                      <a:pt x="847" y="28"/>
                    </a:lnTo>
                    <a:lnTo>
                      <a:pt x="858" y="17"/>
                    </a:lnTo>
                    <a:lnTo>
                      <a:pt x="871" y="9"/>
                    </a:lnTo>
                    <a:lnTo>
                      <a:pt x="886" y="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697D4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979877" y="857536"/>
                <a:ext cx="640081" cy="64007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87" name="Google Shape;187;p2"/>
              <p:cNvGrpSpPr/>
              <p:nvPr/>
            </p:nvGrpSpPr>
            <p:grpSpPr>
              <a:xfrm>
                <a:off x="4635535" y="843765"/>
                <a:ext cx="909616" cy="640080"/>
                <a:chOff x="4635535" y="843765"/>
                <a:chExt cx="909616" cy="640080"/>
              </a:xfrm>
            </p:grpSpPr>
            <p:sp>
              <p:nvSpPr>
                <p:cNvPr id="188" name="Google Shape;188;p2"/>
                <p:cNvSpPr/>
                <p:nvPr/>
              </p:nvSpPr>
              <p:spPr>
                <a:xfrm>
                  <a:off x="4635535" y="843765"/>
                  <a:ext cx="640080" cy="64008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189" name="Google Shape;189;p2"/>
                <p:cNvGrpSpPr/>
                <p:nvPr/>
              </p:nvGrpSpPr>
              <p:grpSpPr>
                <a:xfrm>
                  <a:off x="5386376" y="1140410"/>
                  <a:ext cx="158775" cy="157225"/>
                  <a:chOff x="5318520" y="1010968"/>
                  <a:chExt cx="100" cy="99"/>
                </a:xfrm>
              </p:grpSpPr>
              <p:sp>
                <p:nvSpPr>
                  <p:cNvPr id="190" name="Google Shape;190;p2"/>
                  <p:cNvSpPr/>
                  <p:nvPr/>
                </p:nvSpPr>
                <p:spPr>
                  <a:xfrm>
                    <a:off x="5318528" y="1010988"/>
                    <a:ext cx="8" cy="6"/>
                  </a:xfrm>
                  <a:custGeom>
                    <a:rect b="b" l="l" r="r" t="t"/>
                    <a:pathLst>
                      <a:path extrusionOk="0" h="105" w="123">
                        <a:moveTo>
                          <a:pt x="28" y="0"/>
                        </a:moveTo>
                        <a:lnTo>
                          <a:pt x="123" y="66"/>
                        </a:lnTo>
                        <a:lnTo>
                          <a:pt x="108" y="85"/>
                        </a:lnTo>
                        <a:lnTo>
                          <a:pt x="93" y="105"/>
                        </a:lnTo>
                        <a:lnTo>
                          <a:pt x="0" y="39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91" name="Google Shape;191;p2"/>
                  <p:cNvSpPr/>
                  <p:nvPr/>
                </p:nvSpPr>
                <p:spPr>
                  <a:xfrm>
                    <a:off x="5318546" y="1010973"/>
                    <a:ext cx="6" cy="8"/>
                  </a:xfrm>
                  <a:custGeom>
                    <a:rect b="b" l="l" r="r" t="t"/>
                    <a:pathLst>
                      <a:path extrusionOk="0" h="127" w="96">
                        <a:moveTo>
                          <a:pt x="44" y="0"/>
                        </a:moveTo>
                        <a:lnTo>
                          <a:pt x="96" y="104"/>
                        </a:lnTo>
                        <a:lnTo>
                          <a:pt x="74" y="114"/>
                        </a:lnTo>
                        <a:lnTo>
                          <a:pt x="53" y="127"/>
                        </a:lnTo>
                        <a:lnTo>
                          <a:pt x="0" y="21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92" name="Google Shape;192;p2"/>
                  <p:cNvSpPr/>
                  <p:nvPr/>
                </p:nvSpPr>
                <p:spPr>
                  <a:xfrm>
                    <a:off x="5318520" y="1011016"/>
                    <a:ext cx="7" cy="3"/>
                  </a:xfrm>
                  <a:custGeom>
                    <a:rect b="b" l="l" r="r" t="t"/>
                    <a:pathLst>
                      <a:path extrusionOk="0" h="48" w="119">
                        <a:moveTo>
                          <a:pt x="0" y="0"/>
                        </a:moveTo>
                        <a:lnTo>
                          <a:pt x="118" y="0"/>
                        </a:lnTo>
                        <a:lnTo>
                          <a:pt x="117" y="5"/>
                        </a:lnTo>
                        <a:lnTo>
                          <a:pt x="117" y="10"/>
                        </a:lnTo>
                        <a:lnTo>
                          <a:pt x="116" y="15"/>
                        </a:lnTo>
                        <a:lnTo>
                          <a:pt x="118" y="32"/>
                        </a:lnTo>
                        <a:lnTo>
                          <a:pt x="119" y="48"/>
                        </a:lnTo>
                        <a:lnTo>
                          <a:pt x="0" y="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93" name="Google Shape;193;p2"/>
                  <p:cNvSpPr/>
                  <p:nvPr/>
                </p:nvSpPr>
                <p:spPr>
                  <a:xfrm>
                    <a:off x="5318605" y="1010993"/>
                    <a:ext cx="9" cy="6"/>
                  </a:xfrm>
                  <a:custGeom>
                    <a:rect b="b" l="l" r="r" t="t"/>
                    <a:pathLst>
                      <a:path extrusionOk="0" h="107" w="144">
                        <a:moveTo>
                          <a:pt x="120" y="0"/>
                        </a:moveTo>
                        <a:lnTo>
                          <a:pt x="144" y="42"/>
                        </a:lnTo>
                        <a:lnTo>
                          <a:pt x="23" y="107"/>
                        </a:lnTo>
                        <a:lnTo>
                          <a:pt x="0" y="65"/>
                        </a:ln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94" name="Google Shape;194;p2"/>
                  <p:cNvSpPr/>
                  <p:nvPr/>
                </p:nvSpPr>
                <p:spPr>
                  <a:xfrm>
                    <a:off x="5318590" y="1010975"/>
                    <a:ext cx="7" cy="8"/>
                  </a:xfrm>
                  <a:custGeom>
                    <a:rect b="b" l="l" r="r" t="t"/>
                    <a:pathLst>
                      <a:path extrusionOk="0" h="134" w="109">
                        <a:moveTo>
                          <a:pt x="68" y="0"/>
                        </a:moveTo>
                        <a:lnTo>
                          <a:pt x="109" y="24"/>
                        </a:lnTo>
                        <a:lnTo>
                          <a:pt x="42" y="134"/>
                        </a:lnTo>
                        <a:lnTo>
                          <a:pt x="22" y="121"/>
                        </a:lnTo>
                        <a:lnTo>
                          <a:pt x="0" y="11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95" name="Google Shape;195;p2"/>
                  <p:cNvSpPr/>
                  <p:nvPr/>
                </p:nvSpPr>
                <p:spPr>
                  <a:xfrm>
                    <a:off x="5318568" y="1010968"/>
                    <a:ext cx="3" cy="8"/>
                  </a:xfrm>
                  <a:custGeom>
                    <a:rect b="b" l="l" r="r" t="t"/>
                    <a:pathLst>
                      <a:path extrusionOk="0" h="123" w="49">
                        <a:moveTo>
                          <a:pt x="0" y="0"/>
                        </a:moveTo>
                        <a:lnTo>
                          <a:pt x="49" y="0"/>
                        </a:lnTo>
                        <a:lnTo>
                          <a:pt x="49" y="123"/>
                        </a:lnTo>
                        <a:lnTo>
                          <a:pt x="31" y="121"/>
                        </a:lnTo>
                        <a:lnTo>
                          <a:pt x="11" y="119"/>
                        </a:lnTo>
                        <a:lnTo>
                          <a:pt x="8" y="119"/>
                        </a:lnTo>
                        <a:lnTo>
                          <a:pt x="4" y="119"/>
                        </a:lnTo>
                        <a:lnTo>
                          <a:pt x="0" y="1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96" name="Google Shape;196;p2"/>
                  <p:cNvSpPr/>
                  <p:nvPr/>
                </p:nvSpPr>
                <p:spPr>
                  <a:xfrm>
                    <a:off x="5318587" y="1011053"/>
                    <a:ext cx="6" cy="10"/>
                  </a:xfrm>
                  <a:custGeom>
                    <a:rect b="b" l="l" r="r" t="t"/>
                    <a:pathLst>
                      <a:path extrusionOk="0" h="149" w="106">
                        <a:moveTo>
                          <a:pt x="41" y="0"/>
                        </a:moveTo>
                        <a:lnTo>
                          <a:pt x="106" y="128"/>
                        </a:lnTo>
                        <a:lnTo>
                          <a:pt x="63" y="149"/>
                        </a:lnTo>
                        <a:lnTo>
                          <a:pt x="0" y="23"/>
                        </a:lnTo>
                        <a:lnTo>
                          <a:pt x="21" y="12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97" name="Google Shape;197;p2"/>
                  <p:cNvSpPr/>
                  <p:nvPr/>
                </p:nvSpPr>
                <p:spPr>
                  <a:xfrm>
                    <a:off x="5318602" y="1011040"/>
                    <a:ext cx="9" cy="8"/>
                  </a:xfrm>
                  <a:custGeom>
                    <a:rect b="b" l="l" r="r" t="t"/>
                    <a:pathLst>
                      <a:path extrusionOk="0" h="121" w="146">
                        <a:moveTo>
                          <a:pt x="29" y="0"/>
                        </a:moveTo>
                        <a:lnTo>
                          <a:pt x="146" y="83"/>
                        </a:lnTo>
                        <a:lnTo>
                          <a:pt x="119" y="121"/>
                        </a:lnTo>
                        <a:lnTo>
                          <a:pt x="0" y="38"/>
                        </a:lnTo>
                        <a:lnTo>
                          <a:pt x="15" y="20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98" name="Google Shape;198;p2"/>
                  <p:cNvSpPr/>
                  <p:nvPr/>
                </p:nvSpPr>
                <p:spPr>
                  <a:xfrm>
                    <a:off x="5318611" y="1011016"/>
                    <a:ext cx="9" cy="3"/>
                  </a:xfrm>
                  <a:custGeom>
                    <a:rect b="b" l="l" r="r" t="t"/>
                    <a:pathLst>
                      <a:path extrusionOk="0" h="48" w="144">
                        <a:moveTo>
                          <a:pt x="2" y="0"/>
                        </a:moveTo>
                        <a:lnTo>
                          <a:pt x="144" y="0"/>
                        </a:lnTo>
                        <a:lnTo>
                          <a:pt x="144" y="48"/>
                        </a:lnTo>
                        <a:lnTo>
                          <a:pt x="0" y="48"/>
                        </a:lnTo>
                        <a:lnTo>
                          <a:pt x="2" y="32"/>
                        </a:lnTo>
                        <a:lnTo>
                          <a:pt x="3" y="15"/>
                        </a:lnTo>
                        <a:lnTo>
                          <a:pt x="3" y="10"/>
                        </a:lnTo>
                        <a:lnTo>
                          <a:pt x="2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199" name="Google Shape;199;p2"/>
                  <p:cNvSpPr/>
                  <p:nvPr/>
                </p:nvSpPr>
                <p:spPr>
                  <a:xfrm>
                    <a:off x="5318568" y="1011058"/>
                    <a:ext cx="3" cy="9"/>
                  </a:xfrm>
                  <a:custGeom>
                    <a:rect b="b" l="l" r="r" t="t"/>
                    <a:pathLst>
                      <a:path extrusionOk="0" h="140" w="49">
                        <a:moveTo>
                          <a:pt x="49" y="0"/>
                        </a:moveTo>
                        <a:lnTo>
                          <a:pt x="49" y="140"/>
                        </a:lnTo>
                        <a:lnTo>
                          <a:pt x="0" y="140"/>
                        </a:lnTo>
                        <a:lnTo>
                          <a:pt x="0" y="2"/>
                        </a:lnTo>
                        <a:lnTo>
                          <a:pt x="4" y="3"/>
                        </a:lnTo>
                        <a:lnTo>
                          <a:pt x="8" y="3"/>
                        </a:lnTo>
                        <a:lnTo>
                          <a:pt x="11" y="3"/>
                        </a:lnTo>
                        <a:lnTo>
                          <a:pt x="31" y="2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200" name="Google Shape;200;p2"/>
                  <p:cNvSpPr/>
                  <p:nvPr/>
                </p:nvSpPr>
                <p:spPr>
                  <a:xfrm>
                    <a:off x="5318525" y="1011036"/>
                    <a:ext cx="8" cy="7"/>
                  </a:xfrm>
                  <a:custGeom>
                    <a:rect b="b" l="l" r="r" t="t"/>
                    <a:pathLst>
                      <a:path extrusionOk="0" h="101" w="132">
                        <a:moveTo>
                          <a:pt x="109" y="0"/>
                        </a:moveTo>
                        <a:lnTo>
                          <a:pt x="132" y="42"/>
                        </a:lnTo>
                        <a:lnTo>
                          <a:pt x="23" y="101"/>
                        </a:lnTo>
                        <a:lnTo>
                          <a:pt x="0" y="59"/>
                        </a:lnTo>
                        <a:lnTo>
                          <a:pt x="109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201" name="Google Shape;201;p2"/>
                  <p:cNvSpPr/>
                  <p:nvPr/>
                </p:nvSpPr>
                <p:spPr>
                  <a:xfrm>
                    <a:off x="5318543" y="1011052"/>
                    <a:ext cx="6" cy="9"/>
                  </a:xfrm>
                  <a:custGeom>
                    <a:rect b="b" l="l" r="r" t="t"/>
                    <a:pathLst>
                      <a:path extrusionOk="0" h="136" w="110">
                        <a:moveTo>
                          <a:pt x="68" y="0"/>
                        </a:moveTo>
                        <a:lnTo>
                          <a:pt x="89" y="12"/>
                        </a:lnTo>
                        <a:lnTo>
                          <a:pt x="110" y="23"/>
                        </a:lnTo>
                        <a:lnTo>
                          <a:pt x="41" y="136"/>
                        </a:lnTo>
                        <a:lnTo>
                          <a:pt x="0" y="112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202" name="Google Shape;202;p2"/>
                  <p:cNvSpPr/>
                  <p:nvPr/>
                </p:nvSpPr>
                <p:spPr>
                  <a:xfrm>
                    <a:off x="5318551" y="1011006"/>
                    <a:ext cx="28" cy="42"/>
                  </a:xfrm>
                  <a:custGeom>
                    <a:rect b="b" l="l" r="r" t="t"/>
                    <a:pathLst>
                      <a:path extrusionOk="0" h="671" w="447">
                        <a:moveTo>
                          <a:pt x="298" y="104"/>
                        </a:moveTo>
                        <a:lnTo>
                          <a:pt x="285" y="106"/>
                        </a:lnTo>
                        <a:lnTo>
                          <a:pt x="273" y="112"/>
                        </a:lnTo>
                        <a:lnTo>
                          <a:pt x="264" y="122"/>
                        </a:lnTo>
                        <a:lnTo>
                          <a:pt x="258" y="133"/>
                        </a:lnTo>
                        <a:lnTo>
                          <a:pt x="256" y="146"/>
                        </a:lnTo>
                        <a:lnTo>
                          <a:pt x="258" y="159"/>
                        </a:lnTo>
                        <a:lnTo>
                          <a:pt x="264" y="171"/>
                        </a:lnTo>
                        <a:lnTo>
                          <a:pt x="273" y="180"/>
                        </a:lnTo>
                        <a:lnTo>
                          <a:pt x="285" y="186"/>
                        </a:lnTo>
                        <a:lnTo>
                          <a:pt x="298" y="189"/>
                        </a:lnTo>
                        <a:lnTo>
                          <a:pt x="312" y="186"/>
                        </a:lnTo>
                        <a:lnTo>
                          <a:pt x="324" y="180"/>
                        </a:lnTo>
                        <a:lnTo>
                          <a:pt x="332" y="171"/>
                        </a:lnTo>
                        <a:lnTo>
                          <a:pt x="339" y="159"/>
                        </a:lnTo>
                        <a:lnTo>
                          <a:pt x="341" y="146"/>
                        </a:lnTo>
                        <a:lnTo>
                          <a:pt x="339" y="133"/>
                        </a:lnTo>
                        <a:lnTo>
                          <a:pt x="332" y="122"/>
                        </a:lnTo>
                        <a:lnTo>
                          <a:pt x="324" y="112"/>
                        </a:lnTo>
                        <a:lnTo>
                          <a:pt x="312" y="106"/>
                        </a:lnTo>
                        <a:lnTo>
                          <a:pt x="298" y="104"/>
                        </a:lnTo>
                        <a:close/>
                        <a:moveTo>
                          <a:pt x="298" y="0"/>
                        </a:moveTo>
                        <a:lnTo>
                          <a:pt x="328" y="2"/>
                        </a:lnTo>
                        <a:lnTo>
                          <a:pt x="356" y="12"/>
                        </a:lnTo>
                        <a:lnTo>
                          <a:pt x="381" y="25"/>
                        </a:lnTo>
                        <a:lnTo>
                          <a:pt x="403" y="43"/>
                        </a:lnTo>
                        <a:lnTo>
                          <a:pt x="421" y="64"/>
                        </a:lnTo>
                        <a:lnTo>
                          <a:pt x="435" y="89"/>
                        </a:lnTo>
                        <a:lnTo>
                          <a:pt x="443" y="116"/>
                        </a:lnTo>
                        <a:lnTo>
                          <a:pt x="447" y="146"/>
                        </a:lnTo>
                        <a:lnTo>
                          <a:pt x="443" y="176"/>
                        </a:lnTo>
                        <a:lnTo>
                          <a:pt x="435" y="203"/>
                        </a:lnTo>
                        <a:lnTo>
                          <a:pt x="421" y="227"/>
                        </a:lnTo>
                        <a:lnTo>
                          <a:pt x="403" y="249"/>
                        </a:lnTo>
                        <a:lnTo>
                          <a:pt x="381" y="267"/>
                        </a:lnTo>
                        <a:lnTo>
                          <a:pt x="356" y="281"/>
                        </a:lnTo>
                        <a:lnTo>
                          <a:pt x="328" y="289"/>
                        </a:lnTo>
                        <a:lnTo>
                          <a:pt x="298" y="292"/>
                        </a:lnTo>
                        <a:lnTo>
                          <a:pt x="284" y="290"/>
                        </a:lnTo>
                        <a:lnTo>
                          <a:pt x="270" y="287"/>
                        </a:lnTo>
                        <a:lnTo>
                          <a:pt x="37" y="671"/>
                        </a:lnTo>
                        <a:lnTo>
                          <a:pt x="0" y="650"/>
                        </a:lnTo>
                        <a:lnTo>
                          <a:pt x="207" y="259"/>
                        </a:lnTo>
                        <a:lnTo>
                          <a:pt x="188" y="241"/>
                        </a:lnTo>
                        <a:lnTo>
                          <a:pt x="172" y="221"/>
                        </a:lnTo>
                        <a:lnTo>
                          <a:pt x="161" y="198"/>
                        </a:lnTo>
                        <a:lnTo>
                          <a:pt x="153" y="173"/>
                        </a:lnTo>
                        <a:lnTo>
                          <a:pt x="150" y="146"/>
                        </a:lnTo>
                        <a:lnTo>
                          <a:pt x="153" y="116"/>
                        </a:lnTo>
                        <a:lnTo>
                          <a:pt x="162" y="89"/>
                        </a:lnTo>
                        <a:lnTo>
                          <a:pt x="176" y="64"/>
                        </a:lnTo>
                        <a:lnTo>
                          <a:pt x="194" y="43"/>
                        </a:lnTo>
                        <a:lnTo>
                          <a:pt x="216" y="25"/>
                        </a:lnTo>
                        <a:lnTo>
                          <a:pt x="240" y="12"/>
                        </a:lnTo>
                        <a:lnTo>
                          <a:pt x="269" y="2"/>
                        </a:lnTo>
                        <a:lnTo>
                          <a:pt x="298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</p:grpSp>
          </p:grpSp>
          <p:grpSp>
            <p:nvGrpSpPr>
              <p:cNvPr id="203" name="Google Shape;203;p2"/>
              <p:cNvGrpSpPr/>
              <p:nvPr/>
            </p:nvGrpSpPr>
            <p:grpSpPr>
              <a:xfrm>
                <a:off x="6271732" y="843765"/>
                <a:ext cx="688666" cy="640080"/>
                <a:chOff x="6271732" y="843765"/>
                <a:chExt cx="688666" cy="640080"/>
              </a:xfrm>
            </p:grpSpPr>
            <p:sp>
              <p:nvSpPr>
                <p:cNvPr id="204" name="Google Shape;204;p2"/>
                <p:cNvSpPr/>
                <p:nvPr/>
              </p:nvSpPr>
              <p:spPr>
                <a:xfrm>
                  <a:off x="6271732" y="843765"/>
                  <a:ext cx="640080" cy="64008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205" name="Google Shape;205;p2"/>
                <p:cNvGrpSpPr/>
                <p:nvPr/>
              </p:nvGrpSpPr>
              <p:grpSpPr>
                <a:xfrm>
                  <a:off x="6893723" y="1161778"/>
                  <a:ext cx="66675" cy="74731"/>
                  <a:chOff x="6684942" y="1013081"/>
                  <a:chExt cx="42" cy="47"/>
                </a:xfrm>
              </p:grpSpPr>
              <p:sp>
                <p:nvSpPr>
                  <p:cNvPr id="206" name="Google Shape;206;p2"/>
                  <p:cNvSpPr/>
                  <p:nvPr/>
                </p:nvSpPr>
                <p:spPr>
                  <a:xfrm>
                    <a:off x="6684942" y="1013081"/>
                    <a:ext cx="42" cy="22"/>
                  </a:xfrm>
                  <a:custGeom>
                    <a:rect b="b" l="l" r="r" t="t"/>
                    <a:pathLst>
                      <a:path extrusionOk="0" h="364" w="718">
                        <a:moveTo>
                          <a:pt x="174" y="0"/>
                        </a:moveTo>
                        <a:lnTo>
                          <a:pt x="542" y="0"/>
                        </a:lnTo>
                        <a:lnTo>
                          <a:pt x="574" y="3"/>
                        </a:lnTo>
                        <a:lnTo>
                          <a:pt x="603" y="10"/>
                        </a:lnTo>
                        <a:lnTo>
                          <a:pt x="631" y="24"/>
                        </a:lnTo>
                        <a:lnTo>
                          <a:pt x="655" y="41"/>
                        </a:lnTo>
                        <a:lnTo>
                          <a:pt x="676" y="61"/>
                        </a:lnTo>
                        <a:lnTo>
                          <a:pt x="693" y="86"/>
                        </a:lnTo>
                        <a:lnTo>
                          <a:pt x="706" y="112"/>
                        </a:lnTo>
                        <a:lnTo>
                          <a:pt x="715" y="142"/>
                        </a:lnTo>
                        <a:lnTo>
                          <a:pt x="718" y="173"/>
                        </a:lnTo>
                        <a:lnTo>
                          <a:pt x="718" y="192"/>
                        </a:lnTo>
                        <a:lnTo>
                          <a:pt x="715" y="222"/>
                        </a:lnTo>
                        <a:lnTo>
                          <a:pt x="706" y="252"/>
                        </a:lnTo>
                        <a:lnTo>
                          <a:pt x="693" y="279"/>
                        </a:lnTo>
                        <a:lnTo>
                          <a:pt x="676" y="302"/>
                        </a:lnTo>
                        <a:lnTo>
                          <a:pt x="655" y="323"/>
                        </a:lnTo>
                        <a:lnTo>
                          <a:pt x="631" y="341"/>
                        </a:lnTo>
                        <a:lnTo>
                          <a:pt x="603" y="353"/>
                        </a:lnTo>
                        <a:lnTo>
                          <a:pt x="574" y="361"/>
                        </a:lnTo>
                        <a:lnTo>
                          <a:pt x="542" y="364"/>
                        </a:lnTo>
                        <a:lnTo>
                          <a:pt x="175" y="364"/>
                        </a:lnTo>
                        <a:lnTo>
                          <a:pt x="143" y="361"/>
                        </a:lnTo>
                        <a:lnTo>
                          <a:pt x="113" y="353"/>
                        </a:lnTo>
                        <a:lnTo>
                          <a:pt x="86" y="341"/>
                        </a:lnTo>
                        <a:lnTo>
                          <a:pt x="61" y="323"/>
                        </a:lnTo>
                        <a:lnTo>
                          <a:pt x="41" y="303"/>
                        </a:lnTo>
                        <a:lnTo>
                          <a:pt x="23" y="279"/>
                        </a:lnTo>
                        <a:lnTo>
                          <a:pt x="11" y="252"/>
                        </a:lnTo>
                        <a:lnTo>
                          <a:pt x="3" y="222"/>
                        </a:lnTo>
                        <a:lnTo>
                          <a:pt x="0" y="192"/>
                        </a:lnTo>
                        <a:lnTo>
                          <a:pt x="0" y="173"/>
                        </a:lnTo>
                        <a:lnTo>
                          <a:pt x="3" y="142"/>
                        </a:lnTo>
                        <a:lnTo>
                          <a:pt x="11" y="112"/>
                        </a:lnTo>
                        <a:lnTo>
                          <a:pt x="23" y="86"/>
                        </a:lnTo>
                        <a:lnTo>
                          <a:pt x="41" y="61"/>
                        </a:lnTo>
                        <a:lnTo>
                          <a:pt x="61" y="41"/>
                        </a:lnTo>
                        <a:lnTo>
                          <a:pt x="86" y="24"/>
                        </a:lnTo>
                        <a:lnTo>
                          <a:pt x="113" y="10"/>
                        </a:lnTo>
                        <a:lnTo>
                          <a:pt x="143" y="3"/>
                        </a:lnTo>
                        <a:lnTo>
                          <a:pt x="174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207" name="Google Shape;207;p2"/>
                  <p:cNvSpPr/>
                  <p:nvPr/>
                </p:nvSpPr>
                <p:spPr>
                  <a:xfrm>
                    <a:off x="6684942" y="1013107"/>
                    <a:ext cx="42" cy="21"/>
                  </a:xfrm>
                  <a:custGeom>
                    <a:rect b="b" l="l" r="r" t="t"/>
                    <a:pathLst>
                      <a:path extrusionOk="0" h="364" w="718">
                        <a:moveTo>
                          <a:pt x="174" y="0"/>
                        </a:moveTo>
                        <a:lnTo>
                          <a:pt x="542" y="0"/>
                        </a:lnTo>
                        <a:lnTo>
                          <a:pt x="574" y="3"/>
                        </a:lnTo>
                        <a:lnTo>
                          <a:pt x="603" y="11"/>
                        </a:lnTo>
                        <a:lnTo>
                          <a:pt x="631" y="23"/>
                        </a:lnTo>
                        <a:lnTo>
                          <a:pt x="655" y="40"/>
                        </a:lnTo>
                        <a:lnTo>
                          <a:pt x="676" y="61"/>
                        </a:lnTo>
                        <a:lnTo>
                          <a:pt x="693" y="85"/>
                        </a:lnTo>
                        <a:lnTo>
                          <a:pt x="706" y="112"/>
                        </a:lnTo>
                        <a:lnTo>
                          <a:pt x="715" y="141"/>
                        </a:lnTo>
                        <a:lnTo>
                          <a:pt x="718" y="172"/>
                        </a:lnTo>
                        <a:lnTo>
                          <a:pt x="718" y="191"/>
                        </a:lnTo>
                        <a:lnTo>
                          <a:pt x="715" y="223"/>
                        </a:lnTo>
                        <a:lnTo>
                          <a:pt x="706" y="252"/>
                        </a:lnTo>
                        <a:lnTo>
                          <a:pt x="693" y="279"/>
                        </a:lnTo>
                        <a:lnTo>
                          <a:pt x="676" y="303"/>
                        </a:lnTo>
                        <a:lnTo>
                          <a:pt x="655" y="324"/>
                        </a:lnTo>
                        <a:lnTo>
                          <a:pt x="631" y="340"/>
                        </a:lnTo>
                        <a:lnTo>
                          <a:pt x="603" y="354"/>
                        </a:lnTo>
                        <a:lnTo>
                          <a:pt x="573" y="362"/>
                        </a:lnTo>
                        <a:lnTo>
                          <a:pt x="542" y="364"/>
                        </a:lnTo>
                        <a:lnTo>
                          <a:pt x="174" y="364"/>
                        </a:lnTo>
                        <a:lnTo>
                          <a:pt x="143" y="362"/>
                        </a:lnTo>
                        <a:lnTo>
                          <a:pt x="113" y="354"/>
                        </a:lnTo>
                        <a:lnTo>
                          <a:pt x="86" y="340"/>
                        </a:lnTo>
                        <a:lnTo>
                          <a:pt x="61" y="324"/>
                        </a:lnTo>
                        <a:lnTo>
                          <a:pt x="41" y="303"/>
                        </a:lnTo>
                        <a:lnTo>
                          <a:pt x="23" y="279"/>
                        </a:lnTo>
                        <a:lnTo>
                          <a:pt x="11" y="252"/>
                        </a:lnTo>
                        <a:lnTo>
                          <a:pt x="3" y="223"/>
                        </a:lnTo>
                        <a:lnTo>
                          <a:pt x="0" y="191"/>
                        </a:lnTo>
                        <a:lnTo>
                          <a:pt x="0" y="172"/>
                        </a:lnTo>
                        <a:lnTo>
                          <a:pt x="3" y="141"/>
                        </a:lnTo>
                        <a:lnTo>
                          <a:pt x="11" y="112"/>
                        </a:lnTo>
                        <a:lnTo>
                          <a:pt x="23" y="85"/>
                        </a:lnTo>
                        <a:lnTo>
                          <a:pt x="41" y="61"/>
                        </a:lnTo>
                        <a:lnTo>
                          <a:pt x="61" y="40"/>
                        </a:lnTo>
                        <a:lnTo>
                          <a:pt x="86" y="23"/>
                        </a:lnTo>
                        <a:lnTo>
                          <a:pt x="113" y="11"/>
                        </a:lnTo>
                        <a:lnTo>
                          <a:pt x="143" y="3"/>
                        </a:lnTo>
                        <a:lnTo>
                          <a:pt x="174" y="0"/>
                        </a:lnTo>
                        <a:close/>
                      </a:path>
                    </a:pathLst>
                  </a:custGeom>
                  <a:solidFill>
                    <a:srgbClr val="697D4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</p:grpSp>
          </p:grpSp>
        </p:grpSp>
        <p:grpSp>
          <p:nvGrpSpPr>
            <p:cNvPr id="208" name="Google Shape;208;p2"/>
            <p:cNvGrpSpPr/>
            <p:nvPr/>
          </p:nvGrpSpPr>
          <p:grpSpPr>
            <a:xfrm>
              <a:off x="0" y="1354768"/>
              <a:ext cx="7624482" cy="2098880"/>
              <a:chOff x="0" y="1354768"/>
              <a:chExt cx="7624482" cy="2098880"/>
            </a:xfrm>
          </p:grpSpPr>
          <p:sp>
            <p:nvSpPr>
              <p:cNvPr id="209" name="Google Shape;209;p2"/>
              <p:cNvSpPr/>
              <p:nvPr/>
            </p:nvSpPr>
            <p:spPr>
              <a:xfrm flipH="1">
                <a:off x="0" y="1354768"/>
                <a:ext cx="7624482" cy="2098880"/>
              </a:xfrm>
              <a:prstGeom prst="notchedRightArrow">
                <a:avLst>
                  <a:gd fmla="val 48582" name="adj1"/>
                  <a:gd fmla="val 50000" name="adj2"/>
                </a:avLst>
              </a:prstGeom>
              <a:solidFill>
                <a:srgbClr val="5C71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210" name="Google Shape;210;p2"/>
              <p:cNvGrpSpPr/>
              <p:nvPr/>
            </p:nvGrpSpPr>
            <p:grpSpPr>
              <a:xfrm>
                <a:off x="1485515" y="2058230"/>
                <a:ext cx="1052415" cy="640080"/>
                <a:chOff x="1485515" y="2058230"/>
                <a:chExt cx="1052415" cy="640080"/>
              </a:xfrm>
            </p:grpSpPr>
            <p:sp>
              <p:nvSpPr>
                <p:cNvPr id="211" name="Google Shape;211;p2"/>
                <p:cNvSpPr/>
                <p:nvPr/>
              </p:nvSpPr>
              <p:spPr>
                <a:xfrm>
                  <a:off x="1897850" y="2058230"/>
                  <a:ext cx="640080" cy="64008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grpSp>
              <p:nvGrpSpPr>
                <p:cNvPr id="212" name="Google Shape;212;p2"/>
                <p:cNvGrpSpPr/>
                <p:nvPr/>
              </p:nvGrpSpPr>
              <p:grpSpPr>
                <a:xfrm>
                  <a:off x="1485515" y="2273389"/>
                  <a:ext cx="381662" cy="274154"/>
                  <a:chOff x="1485450" y="2273257"/>
                  <a:chExt cx="288" cy="207"/>
                </a:xfrm>
              </p:grpSpPr>
              <p:sp>
                <p:nvSpPr>
                  <p:cNvPr id="213" name="Google Shape;213;p2"/>
                  <p:cNvSpPr/>
                  <p:nvPr/>
                </p:nvSpPr>
                <p:spPr>
                  <a:xfrm>
                    <a:off x="1485482" y="2273257"/>
                    <a:ext cx="223" cy="147"/>
                  </a:xfrm>
                  <a:custGeom>
                    <a:rect b="b" l="l" r="r" t="t"/>
                    <a:pathLst>
                      <a:path extrusionOk="0" h="1767" w="2680">
                        <a:moveTo>
                          <a:pt x="273" y="272"/>
                        </a:moveTo>
                        <a:lnTo>
                          <a:pt x="273" y="1496"/>
                        </a:lnTo>
                        <a:lnTo>
                          <a:pt x="2409" y="1496"/>
                        </a:lnTo>
                        <a:lnTo>
                          <a:pt x="2409" y="272"/>
                        </a:lnTo>
                        <a:lnTo>
                          <a:pt x="273" y="272"/>
                        </a:lnTo>
                        <a:close/>
                        <a:moveTo>
                          <a:pt x="0" y="0"/>
                        </a:moveTo>
                        <a:lnTo>
                          <a:pt x="2680" y="0"/>
                        </a:lnTo>
                        <a:lnTo>
                          <a:pt x="2680" y="1767"/>
                        </a:lnTo>
                        <a:lnTo>
                          <a:pt x="0" y="176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C7174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214" name="Google Shape;214;p2"/>
                  <p:cNvSpPr/>
                  <p:nvPr/>
                </p:nvSpPr>
                <p:spPr>
                  <a:xfrm>
                    <a:off x="1485450" y="2273454"/>
                    <a:ext cx="288" cy="10"/>
                  </a:xfrm>
                  <a:prstGeom prst="rect">
                    <a:avLst/>
                  </a:prstGeom>
                  <a:solidFill>
                    <a:srgbClr val="5C7174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</p:grpSp>
          </p:grpSp>
          <p:sp>
            <p:nvSpPr>
              <p:cNvPr id="215" name="Google Shape;215;p2"/>
              <p:cNvSpPr/>
              <p:nvPr/>
            </p:nvSpPr>
            <p:spPr>
              <a:xfrm>
                <a:off x="3374313" y="2044058"/>
                <a:ext cx="640081" cy="64007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5160362" y="2066170"/>
                <a:ext cx="640081" cy="64007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217" name="Google Shape;217;p2"/>
            <p:cNvCxnSpPr/>
            <p:nvPr/>
          </p:nvCxnSpPr>
          <p:spPr>
            <a:xfrm flipH="1" rot="-5400000">
              <a:off x="2549170" y="79677"/>
              <a:ext cx="810579" cy="568684"/>
            </a:xfrm>
            <a:prstGeom prst="bentConnector3">
              <a:avLst>
                <a:gd fmla="val -571223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18" name="Google Shape;218;p2"/>
            <p:cNvCxnSpPr/>
            <p:nvPr/>
          </p:nvCxnSpPr>
          <p:spPr>
            <a:xfrm rot="5400000">
              <a:off x="5200334" y="103187"/>
              <a:ext cx="810580" cy="584693"/>
            </a:xfrm>
            <a:prstGeom prst="bentConnector3">
              <a:avLst>
                <a:gd fmla="val -567904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19" name="Google Shape;219;p2"/>
            <p:cNvCxnSpPr/>
            <p:nvPr/>
          </p:nvCxnSpPr>
          <p:spPr>
            <a:xfrm rot="5400000">
              <a:off x="7303480" y="-428229"/>
              <a:ext cx="807358" cy="1738070"/>
            </a:xfrm>
            <a:prstGeom prst="bentConnector3">
              <a:avLst>
                <a:gd fmla="val -565583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20" name="Google Shape;220;p2"/>
            <p:cNvCxnSpPr/>
            <p:nvPr/>
          </p:nvCxnSpPr>
          <p:spPr>
            <a:xfrm rot="-5400000">
              <a:off x="1368150" y="2864491"/>
              <a:ext cx="927144" cy="772336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21" name="Google Shape;221;p2"/>
            <p:cNvCxnSpPr/>
            <p:nvPr/>
          </p:nvCxnSpPr>
          <p:spPr>
            <a:xfrm flipH="1" rot="5400000">
              <a:off x="3208490" y="2966765"/>
              <a:ext cx="1050275" cy="561534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22" name="Google Shape;222;p2"/>
            <p:cNvCxnSpPr/>
            <p:nvPr/>
          </p:nvCxnSpPr>
          <p:spPr>
            <a:xfrm rot="10800000">
              <a:off x="5458178" y="2767193"/>
              <a:ext cx="1033532" cy="950263"/>
            </a:xfrm>
            <a:prstGeom prst="bentConnector3">
              <a:avLst>
                <a:gd fmla="val 206152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  <p:sp>
        <p:nvSpPr>
          <p:cNvPr id="223" name="Google Shape;223;p2"/>
          <p:cNvSpPr/>
          <p:nvPr/>
        </p:nvSpPr>
        <p:spPr>
          <a:xfrm>
            <a:off x="7309977" y="4887956"/>
            <a:ext cx="1795304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Identificar los resultados de aprendizaje esperados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8645765" y="3304730"/>
            <a:ext cx="1905929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1400"/>
              <a:buFont typeface="Century Gothic"/>
              <a:buNone/>
            </a:pPr>
            <a:r>
              <a:rPr b="1" i="0" lang="es-CO" sz="1400" u="none" cap="none" strike="noStrike">
                <a:solidFill>
                  <a:srgbClr val="7692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PLANIFICACIÓN TRADICIONAL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1720516" y="3899481"/>
            <a:ext cx="168514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400"/>
              <a:buFont typeface="Century Gothic"/>
              <a:buNone/>
            </a:pPr>
            <a:r>
              <a:rPr b="1" i="0" lang="es-CO" sz="1400" u="none" cap="none" strike="noStrike">
                <a:solidFill>
                  <a:srgbClr val="323F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PLANIFICACIÓN INVERSA</a:t>
            </a:r>
            <a:endParaRPr b="0" i="0" sz="2400" u="none" cap="none" strike="noStrike">
              <a:solidFill>
                <a:srgbClr val="323F4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2"/>
          <p:cNvSpPr/>
          <p:nvPr/>
        </p:nvSpPr>
        <p:spPr>
          <a:xfrm>
            <a:off x="4862708" y="5007205"/>
            <a:ext cx="1929075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Definir los criterios de evaluación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2"/>
          <p:cNvSpPr/>
          <p:nvPr/>
        </p:nvSpPr>
        <p:spPr>
          <a:xfrm>
            <a:off x="2912533" y="5019991"/>
            <a:ext cx="2009913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Planificar las experiencias de aprendizaje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3939383" y="2447277"/>
            <a:ext cx="1741757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Identificar los objetivos y contenidos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5785515" y="2398265"/>
            <a:ext cx="1756291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b="0" i="0" lang="es-CO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Definir las actividades de formación.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7648245" y="2457625"/>
            <a:ext cx="1457036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Planificar la evaluación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6215669" y="7149408"/>
            <a:ext cx="176530" cy="106045"/>
          </a:xfrm>
          <a:custGeom>
            <a:rect b="b" l="l" r="r" t="t"/>
            <a:pathLst>
              <a:path extrusionOk="0" h="2178" w="3058">
                <a:moveTo>
                  <a:pt x="2482" y="564"/>
                </a:moveTo>
                <a:lnTo>
                  <a:pt x="2474" y="675"/>
                </a:lnTo>
                <a:lnTo>
                  <a:pt x="2465" y="786"/>
                </a:lnTo>
                <a:lnTo>
                  <a:pt x="2451" y="898"/>
                </a:lnTo>
                <a:lnTo>
                  <a:pt x="2435" y="1008"/>
                </a:lnTo>
                <a:lnTo>
                  <a:pt x="2415" y="1116"/>
                </a:lnTo>
                <a:lnTo>
                  <a:pt x="2390" y="1223"/>
                </a:lnTo>
                <a:lnTo>
                  <a:pt x="2443" y="1214"/>
                </a:lnTo>
                <a:lnTo>
                  <a:pt x="2490" y="1204"/>
                </a:lnTo>
                <a:lnTo>
                  <a:pt x="2533" y="1192"/>
                </a:lnTo>
                <a:lnTo>
                  <a:pt x="2570" y="1179"/>
                </a:lnTo>
                <a:lnTo>
                  <a:pt x="2602" y="1164"/>
                </a:lnTo>
                <a:lnTo>
                  <a:pt x="2631" y="1146"/>
                </a:lnTo>
                <a:lnTo>
                  <a:pt x="2655" y="1127"/>
                </a:lnTo>
                <a:lnTo>
                  <a:pt x="2675" y="1108"/>
                </a:lnTo>
                <a:lnTo>
                  <a:pt x="2692" y="1086"/>
                </a:lnTo>
                <a:lnTo>
                  <a:pt x="2705" y="1063"/>
                </a:lnTo>
                <a:lnTo>
                  <a:pt x="2716" y="1037"/>
                </a:lnTo>
                <a:lnTo>
                  <a:pt x="2724" y="1011"/>
                </a:lnTo>
                <a:lnTo>
                  <a:pt x="2730" y="983"/>
                </a:lnTo>
                <a:lnTo>
                  <a:pt x="2734" y="954"/>
                </a:lnTo>
                <a:lnTo>
                  <a:pt x="2737" y="923"/>
                </a:lnTo>
                <a:lnTo>
                  <a:pt x="2738" y="891"/>
                </a:lnTo>
                <a:lnTo>
                  <a:pt x="2738" y="859"/>
                </a:lnTo>
                <a:lnTo>
                  <a:pt x="2736" y="828"/>
                </a:lnTo>
                <a:lnTo>
                  <a:pt x="2732" y="799"/>
                </a:lnTo>
                <a:lnTo>
                  <a:pt x="2726" y="769"/>
                </a:lnTo>
                <a:lnTo>
                  <a:pt x="2718" y="742"/>
                </a:lnTo>
                <a:lnTo>
                  <a:pt x="2707" y="716"/>
                </a:lnTo>
                <a:lnTo>
                  <a:pt x="2693" y="692"/>
                </a:lnTo>
                <a:lnTo>
                  <a:pt x="2675" y="669"/>
                </a:lnTo>
                <a:lnTo>
                  <a:pt x="2654" y="647"/>
                </a:lnTo>
                <a:lnTo>
                  <a:pt x="2629" y="627"/>
                </a:lnTo>
                <a:lnTo>
                  <a:pt x="2599" y="608"/>
                </a:lnTo>
                <a:lnTo>
                  <a:pt x="2565" y="592"/>
                </a:lnTo>
                <a:lnTo>
                  <a:pt x="2526" y="577"/>
                </a:lnTo>
                <a:lnTo>
                  <a:pt x="2482" y="564"/>
                </a:lnTo>
                <a:close/>
                <a:moveTo>
                  <a:pt x="300" y="212"/>
                </a:moveTo>
                <a:lnTo>
                  <a:pt x="300" y="216"/>
                </a:lnTo>
                <a:lnTo>
                  <a:pt x="299" y="225"/>
                </a:lnTo>
                <a:lnTo>
                  <a:pt x="297" y="241"/>
                </a:lnTo>
                <a:lnTo>
                  <a:pt x="295" y="262"/>
                </a:lnTo>
                <a:lnTo>
                  <a:pt x="293" y="288"/>
                </a:lnTo>
                <a:lnTo>
                  <a:pt x="292" y="320"/>
                </a:lnTo>
                <a:lnTo>
                  <a:pt x="291" y="356"/>
                </a:lnTo>
                <a:lnTo>
                  <a:pt x="290" y="396"/>
                </a:lnTo>
                <a:lnTo>
                  <a:pt x="290" y="441"/>
                </a:lnTo>
                <a:lnTo>
                  <a:pt x="291" y="489"/>
                </a:lnTo>
                <a:lnTo>
                  <a:pt x="294" y="540"/>
                </a:lnTo>
                <a:lnTo>
                  <a:pt x="298" y="595"/>
                </a:lnTo>
                <a:lnTo>
                  <a:pt x="304" y="652"/>
                </a:lnTo>
                <a:lnTo>
                  <a:pt x="312" y="712"/>
                </a:lnTo>
                <a:lnTo>
                  <a:pt x="321" y="774"/>
                </a:lnTo>
                <a:lnTo>
                  <a:pt x="334" y="837"/>
                </a:lnTo>
                <a:lnTo>
                  <a:pt x="349" y="902"/>
                </a:lnTo>
                <a:lnTo>
                  <a:pt x="366" y="969"/>
                </a:lnTo>
                <a:lnTo>
                  <a:pt x="387" y="1035"/>
                </a:lnTo>
                <a:lnTo>
                  <a:pt x="411" y="1102"/>
                </a:lnTo>
                <a:lnTo>
                  <a:pt x="438" y="1170"/>
                </a:lnTo>
                <a:lnTo>
                  <a:pt x="470" y="1237"/>
                </a:lnTo>
                <a:lnTo>
                  <a:pt x="505" y="1305"/>
                </a:lnTo>
                <a:lnTo>
                  <a:pt x="544" y="1371"/>
                </a:lnTo>
                <a:lnTo>
                  <a:pt x="587" y="1434"/>
                </a:lnTo>
                <a:lnTo>
                  <a:pt x="636" y="1498"/>
                </a:lnTo>
                <a:lnTo>
                  <a:pt x="688" y="1560"/>
                </a:lnTo>
                <a:lnTo>
                  <a:pt x="746" y="1619"/>
                </a:lnTo>
                <a:lnTo>
                  <a:pt x="811" y="1676"/>
                </a:lnTo>
                <a:lnTo>
                  <a:pt x="810" y="1673"/>
                </a:lnTo>
                <a:lnTo>
                  <a:pt x="807" y="1663"/>
                </a:lnTo>
                <a:lnTo>
                  <a:pt x="802" y="1649"/>
                </a:lnTo>
                <a:lnTo>
                  <a:pt x="796" y="1628"/>
                </a:lnTo>
                <a:lnTo>
                  <a:pt x="788" y="1603"/>
                </a:lnTo>
                <a:lnTo>
                  <a:pt x="780" y="1572"/>
                </a:lnTo>
                <a:lnTo>
                  <a:pt x="770" y="1537"/>
                </a:lnTo>
                <a:lnTo>
                  <a:pt x="759" y="1497"/>
                </a:lnTo>
                <a:lnTo>
                  <a:pt x="748" y="1453"/>
                </a:lnTo>
                <a:lnTo>
                  <a:pt x="736" y="1407"/>
                </a:lnTo>
                <a:lnTo>
                  <a:pt x="724" y="1356"/>
                </a:lnTo>
                <a:lnTo>
                  <a:pt x="713" y="1302"/>
                </a:lnTo>
                <a:lnTo>
                  <a:pt x="701" y="1246"/>
                </a:lnTo>
                <a:lnTo>
                  <a:pt x="690" y="1187"/>
                </a:lnTo>
                <a:lnTo>
                  <a:pt x="679" y="1126"/>
                </a:lnTo>
                <a:lnTo>
                  <a:pt x="669" y="1063"/>
                </a:lnTo>
                <a:lnTo>
                  <a:pt x="660" y="999"/>
                </a:lnTo>
                <a:lnTo>
                  <a:pt x="652" y="933"/>
                </a:lnTo>
                <a:lnTo>
                  <a:pt x="645" y="866"/>
                </a:lnTo>
                <a:lnTo>
                  <a:pt x="640" y="799"/>
                </a:lnTo>
                <a:lnTo>
                  <a:pt x="636" y="731"/>
                </a:lnTo>
                <a:lnTo>
                  <a:pt x="635" y="663"/>
                </a:lnTo>
                <a:lnTo>
                  <a:pt x="635" y="596"/>
                </a:lnTo>
                <a:lnTo>
                  <a:pt x="637" y="529"/>
                </a:lnTo>
                <a:lnTo>
                  <a:pt x="642" y="463"/>
                </a:lnTo>
                <a:lnTo>
                  <a:pt x="650" y="398"/>
                </a:lnTo>
                <a:lnTo>
                  <a:pt x="660" y="334"/>
                </a:lnTo>
                <a:lnTo>
                  <a:pt x="673" y="273"/>
                </a:lnTo>
                <a:lnTo>
                  <a:pt x="690" y="212"/>
                </a:lnTo>
                <a:lnTo>
                  <a:pt x="300" y="212"/>
                </a:lnTo>
                <a:close/>
                <a:moveTo>
                  <a:pt x="0" y="0"/>
                </a:moveTo>
                <a:lnTo>
                  <a:pt x="2493" y="0"/>
                </a:lnTo>
                <a:lnTo>
                  <a:pt x="2493" y="96"/>
                </a:lnTo>
                <a:lnTo>
                  <a:pt x="2492" y="196"/>
                </a:lnTo>
                <a:lnTo>
                  <a:pt x="2491" y="298"/>
                </a:lnTo>
                <a:lnTo>
                  <a:pt x="2558" y="312"/>
                </a:lnTo>
                <a:lnTo>
                  <a:pt x="2620" y="330"/>
                </a:lnTo>
                <a:lnTo>
                  <a:pt x="2678" y="351"/>
                </a:lnTo>
                <a:lnTo>
                  <a:pt x="2732" y="375"/>
                </a:lnTo>
                <a:lnTo>
                  <a:pt x="2781" y="401"/>
                </a:lnTo>
                <a:lnTo>
                  <a:pt x="2826" y="430"/>
                </a:lnTo>
                <a:lnTo>
                  <a:pt x="2867" y="462"/>
                </a:lnTo>
                <a:lnTo>
                  <a:pt x="2904" y="496"/>
                </a:lnTo>
                <a:lnTo>
                  <a:pt x="2937" y="532"/>
                </a:lnTo>
                <a:lnTo>
                  <a:pt x="2966" y="571"/>
                </a:lnTo>
                <a:lnTo>
                  <a:pt x="2991" y="610"/>
                </a:lnTo>
                <a:lnTo>
                  <a:pt x="3011" y="653"/>
                </a:lnTo>
                <a:lnTo>
                  <a:pt x="3028" y="696"/>
                </a:lnTo>
                <a:lnTo>
                  <a:pt x="3041" y="741"/>
                </a:lnTo>
                <a:lnTo>
                  <a:pt x="3051" y="789"/>
                </a:lnTo>
                <a:lnTo>
                  <a:pt x="3056" y="836"/>
                </a:lnTo>
                <a:lnTo>
                  <a:pt x="3058" y="885"/>
                </a:lnTo>
                <a:lnTo>
                  <a:pt x="3056" y="933"/>
                </a:lnTo>
                <a:lnTo>
                  <a:pt x="3051" y="980"/>
                </a:lnTo>
                <a:lnTo>
                  <a:pt x="3042" y="1025"/>
                </a:lnTo>
                <a:lnTo>
                  <a:pt x="3030" y="1069"/>
                </a:lnTo>
                <a:lnTo>
                  <a:pt x="3013" y="1112"/>
                </a:lnTo>
                <a:lnTo>
                  <a:pt x="2993" y="1154"/>
                </a:lnTo>
                <a:lnTo>
                  <a:pt x="2970" y="1193"/>
                </a:lnTo>
                <a:lnTo>
                  <a:pt x="2942" y="1231"/>
                </a:lnTo>
                <a:lnTo>
                  <a:pt x="2911" y="1267"/>
                </a:lnTo>
                <a:lnTo>
                  <a:pt x="2876" y="1301"/>
                </a:lnTo>
                <a:lnTo>
                  <a:pt x="2836" y="1332"/>
                </a:lnTo>
                <a:lnTo>
                  <a:pt x="2793" y="1362"/>
                </a:lnTo>
                <a:lnTo>
                  <a:pt x="2746" y="1388"/>
                </a:lnTo>
                <a:lnTo>
                  <a:pt x="2695" y="1412"/>
                </a:lnTo>
                <a:lnTo>
                  <a:pt x="2639" y="1433"/>
                </a:lnTo>
                <a:lnTo>
                  <a:pt x="2580" y="1452"/>
                </a:lnTo>
                <a:lnTo>
                  <a:pt x="2516" y="1467"/>
                </a:lnTo>
                <a:lnTo>
                  <a:pt x="2448" y="1479"/>
                </a:lnTo>
                <a:lnTo>
                  <a:pt x="2376" y="1487"/>
                </a:lnTo>
                <a:lnTo>
                  <a:pt x="2299" y="1493"/>
                </a:lnTo>
                <a:lnTo>
                  <a:pt x="2270" y="1555"/>
                </a:lnTo>
                <a:lnTo>
                  <a:pt x="2239" y="1616"/>
                </a:lnTo>
                <a:lnTo>
                  <a:pt x="2205" y="1674"/>
                </a:lnTo>
                <a:lnTo>
                  <a:pt x="2169" y="1730"/>
                </a:lnTo>
                <a:lnTo>
                  <a:pt x="2129" y="1783"/>
                </a:lnTo>
                <a:lnTo>
                  <a:pt x="2086" y="1834"/>
                </a:lnTo>
                <a:lnTo>
                  <a:pt x="2040" y="1882"/>
                </a:lnTo>
                <a:lnTo>
                  <a:pt x="1991" y="1926"/>
                </a:lnTo>
                <a:lnTo>
                  <a:pt x="2059" y="1933"/>
                </a:lnTo>
                <a:lnTo>
                  <a:pt x="2123" y="1939"/>
                </a:lnTo>
                <a:lnTo>
                  <a:pt x="2183" y="1946"/>
                </a:lnTo>
                <a:lnTo>
                  <a:pt x="2239" y="1954"/>
                </a:lnTo>
                <a:lnTo>
                  <a:pt x="2289" y="1962"/>
                </a:lnTo>
                <a:lnTo>
                  <a:pt x="2336" y="1970"/>
                </a:lnTo>
                <a:lnTo>
                  <a:pt x="2376" y="1979"/>
                </a:lnTo>
                <a:lnTo>
                  <a:pt x="2411" y="1989"/>
                </a:lnTo>
                <a:lnTo>
                  <a:pt x="2440" y="1998"/>
                </a:lnTo>
                <a:lnTo>
                  <a:pt x="2463" y="2007"/>
                </a:lnTo>
                <a:lnTo>
                  <a:pt x="2479" y="2017"/>
                </a:lnTo>
                <a:lnTo>
                  <a:pt x="2490" y="2028"/>
                </a:lnTo>
                <a:lnTo>
                  <a:pt x="2493" y="2038"/>
                </a:lnTo>
                <a:lnTo>
                  <a:pt x="2489" y="2049"/>
                </a:lnTo>
                <a:lnTo>
                  <a:pt x="2478" y="2060"/>
                </a:lnTo>
                <a:lnTo>
                  <a:pt x="2460" y="2070"/>
                </a:lnTo>
                <a:lnTo>
                  <a:pt x="2435" y="2080"/>
                </a:lnTo>
                <a:lnTo>
                  <a:pt x="2404" y="2090"/>
                </a:lnTo>
                <a:lnTo>
                  <a:pt x="2366" y="2100"/>
                </a:lnTo>
                <a:lnTo>
                  <a:pt x="2323" y="2109"/>
                </a:lnTo>
                <a:lnTo>
                  <a:pt x="2273" y="2117"/>
                </a:lnTo>
                <a:lnTo>
                  <a:pt x="2218" y="2126"/>
                </a:lnTo>
                <a:lnTo>
                  <a:pt x="2159" y="2134"/>
                </a:lnTo>
                <a:lnTo>
                  <a:pt x="2094" y="2141"/>
                </a:lnTo>
                <a:lnTo>
                  <a:pt x="2025" y="2147"/>
                </a:lnTo>
                <a:lnTo>
                  <a:pt x="1952" y="2154"/>
                </a:lnTo>
                <a:lnTo>
                  <a:pt x="1875" y="2159"/>
                </a:lnTo>
                <a:lnTo>
                  <a:pt x="1794" y="2164"/>
                </a:lnTo>
                <a:lnTo>
                  <a:pt x="1710" y="2168"/>
                </a:lnTo>
                <a:lnTo>
                  <a:pt x="1622" y="2171"/>
                </a:lnTo>
                <a:lnTo>
                  <a:pt x="1532" y="2175"/>
                </a:lnTo>
                <a:lnTo>
                  <a:pt x="1439" y="2177"/>
                </a:lnTo>
                <a:lnTo>
                  <a:pt x="1344" y="2178"/>
                </a:lnTo>
                <a:lnTo>
                  <a:pt x="1246" y="2178"/>
                </a:lnTo>
                <a:lnTo>
                  <a:pt x="1149" y="2178"/>
                </a:lnTo>
                <a:lnTo>
                  <a:pt x="1054" y="2177"/>
                </a:lnTo>
                <a:lnTo>
                  <a:pt x="961" y="2175"/>
                </a:lnTo>
                <a:lnTo>
                  <a:pt x="870" y="2171"/>
                </a:lnTo>
                <a:lnTo>
                  <a:pt x="783" y="2168"/>
                </a:lnTo>
                <a:lnTo>
                  <a:pt x="698" y="2164"/>
                </a:lnTo>
                <a:lnTo>
                  <a:pt x="617" y="2159"/>
                </a:lnTo>
                <a:lnTo>
                  <a:pt x="540" y="2154"/>
                </a:lnTo>
                <a:lnTo>
                  <a:pt x="466" y="2147"/>
                </a:lnTo>
                <a:lnTo>
                  <a:pt x="397" y="2141"/>
                </a:lnTo>
                <a:lnTo>
                  <a:pt x="333" y="2134"/>
                </a:lnTo>
                <a:lnTo>
                  <a:pt x="273" y="2126"/>
                </a:lnTo>
                <a:lnTo>
                  <a:pt x="219" y="2117"/>
                </a:lnTo>
                <a:lnTo>
                  <a:pt x="170" y="2109"/>
                </a:lnTo>
                <a:lnTo>
                  <a:pt x="126" y="2100"/>
                </a:lnTo>
                <a:lnTo>
                  <a:pt x="89" y="2090"/>
                </a:lnTo>
                <a:lnTo>
                  <a:pt x="57" y="2080"/>
                </a:lnTo>
                <a:lnTo>
                  <a:pt x="33" y="2070"/>
                </a:lnTo>
                <a:lnTo>
                  <a:pt x="15" y="2060"/>
                </a:lnTo>
                <a:lnTo>
                  <a:pt x="3" y="2049"/>
                </a:lnTo>
                <a:lnTo>
                  <a:pt x="0" y="2038"/>
                </a:lnTo>
                <a:lnTo>
                  <a:pt x="3" y="2028"/>
                </a:lnTo>
                <a:lnTo>
                  <a:pt x="13" y="2017"/>
                </a:lnTo>
                <a:lnTo>
                  <a:pt x="30" y="2007"/>
                </a:lnTo>
                <a:lnTo>
                  <a:pt x="53" y="1998"/>
                </a:lnTo>
                <a:lnTo>
                  <a:pt x="82" y="1989"/>
                </a:lnTo>
                <a:lnTo>
                  <a:pt x="117" y="1979"/>
                </a:lnTo>
                <a:lnTo>
                  <a:pt x="157" y="1970"/>
                </a:lnTo>
                <a:lnTo>
                  <a:pt x="203" y="1962"/>
                </a:lnTo>
                <a:lnTo>
                  <a:pt x="253" y="1954"/>
                </a:lnTo>
                <a:lnTo>
                  <a:pt x="308" y="1946"/>
                </a:lnTo>
                <a:lnTo>
                  <a:pt x="368" y="1939"/>
                </a:lnTo>
                <a:lnTo>
                  <a:pt x="432" y="1933"/>
                </a:lnTo>
                <a:lnTo>
                  <a:pt x="501" y="1926"/>
                </a:lnTo>
                <a:lnTo>
                  <a:pt x="447" y="1878"/>
                </a:lnTo>
                <a:lnTo>
                  <a:pt x="397" y="1825"/>
                </a:lnTo>
                <a:lnTo>
                  <a:pt x="352" y="1769"/>
                </a:lnTo>
                <a:lnTo>
                  <a:pt x="310" y="1709"/>
                </a:lnTo>
                <a:lnTo>
                  <a:pt x="271" y="1648"/>
                </a:lnTo>
                <a:lnTo>
                  <a:pt x="236" y="1583"/>
                </a:lnTo>
                <a:lnTo>
                  <a:pt x="204" y="1516"/>
                </a:lnTo>
                <a:lnTo>
                  <a:pt x="175" y="1445"/>
                </a:lnTo>
                <a:lnTo>
                  <a:pt x="148" y="1374"/>
                </a:lnTo>
                <a:lnTo>
                  <a:pt x="125" y="1301"/>
                </a:lnTo>
                <a:lnTo>
                  <a:pt x="104" y="1226"/>
                </a:lnTo>
                <a:lnTo>
                  <a:pt x="86" y="1149"/>
                </a:lnTo>
                <a:lnTo>
                  <a:pt x="70" y="1072"/>
                </a:lnTo>
                <a:lnTo>
                  <a:pt x="56" y="994"/>
                </a:lnTo>
                <a:lnTo>
                  <a:pt x="44" y="915"/>
                </a:lnTo>
                <a:lnTo>
                  <a:pt x="34" y="836"/>
                </a:lnTo>
                <a:lnTo>
                  <a:pt x="25" y="757"/>
                </a:lnTo>
                <a:lnTo>
                  <a:pt x="18" y="678"/>
                </a:lnTo>
                <a:lnTo>
                  <a:pt x="13" y="598"/>
                </a:lnTo>
                <a:lnTo>
                  <a:pt x="9" y="519"/>
                </a:lnTo>
                <a:lnTo>
                  <a:pt x="5" y="441"/>
                </a:lnTo>
                <a:lnTo>
                  <a:pt x="3" y="364"/>
                </a:lnTo>
                <a:lnTo>
                  <a:pt x="1" y="288"/>
                </a:lnTo>
                <a:lnTo>
                  <a:pt x="0" y="213"/>
                </a:lnTo>
                <a:lnTo>
                  <a:pt x="0" y="141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2784764" y="291776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"/>
          <p:cNvSpPr/>
          <p:nvPr/>
        </p:nvSpPr>
        <p:spPr>
          <a:xfrm>
            <a:off x="2784764" y="337496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"/>
          <p:cNvSpPr/>
          <p:nvPr/>
        </p:nvSpPr>
        <p:spPr>
          <a:xfrm>
            <a:off x="1438759" y="6053811"/>
            <a:ext cx="99068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continuación, te presentamos la ruta para la planeación de los aprendizajes</a:t>
            </a:r>
            <a:endParaRPr sz="19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"/>
          <p:cNvSpPr/>
          <p:nvPr/>
        </p:nvSpPr>
        <p:spPr>
          <a:xfrm>
            <a:off x="8076075" y="5664075"/>
            <a:ext cx="3180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Fuente: https://slideplayer.es/slide/6263973/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26694">
            <a:off x="8613004" y="2519916"/>
            <a:ext cx="231457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"/>
          <p:cNvSpPr txBox="1"/>
          <p:nvPr>
            <p:ph type="title"/>
          </p:nvPr>
        </p:nvSpPr>
        <p:spPr>
          <a:xfrm>
            <a:off x="535175" y="87025"/>
            <a:ext cx="1134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>
                <a:solidFill>
                  <a:srgbClr val="008A7C"/>
                </a:solidFill>
              </a:rPr>
              <a:t>Ruta para la planeación inversa de la evaluación de los aprendizajes</a:t>
            </a:r>
            <a:endParaRPr>
              <a:solidFill>
                <a:srgbClr val="008A7C"/>
              </a:solidFill>
            </a:endParaRPr>
          </a:p>
        </p:txBody>
      </p:sp>
      <p:grpSp>
        <p:nvGrpSpPr>
          <p:cNvPr id="242" name="Google Shape;242;p3"/>
          <p:cNvGrpSpPr/>
          <p:nvPr/>
        </p:nvGrpSpPr>
        <p:grpSpPr>
          <a:xfrm>
            <a:off x="3299242" y="3024321"/>
            <a:ext cx="4779851" cy="3112087"/>
            <a:chOff x="3158161" y="1896698"/>
            <a:chExt cx="2968656" cy="1892411"/>
          </a:xfrm>
        </p:grpSpPr>
        <p:sp>
          <p:nvSpPr>
            <p:cNvPr id="243" name="Google Shape;243;p3"/>
            <p:cNvSpPr/>
            <p:nvPr/>
          </p:nvSpPr>
          <p:spPr>
            <a:xfrm>
              <a:off x="3158161" y="1896698"/>
              <a:ext cx="2968656" cy="1892411"/>
            </a:xfrm>
            <a:custGeom>
              <a:rect b="b" l="l" r="r" t="t"/>
              <a:pathLst>
                <a:path extrusionOk="0" h="107799" w="169106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187213" y="3062871"/>
              <a:ext cx="674305" cy="700936"/>
            </a:xfrm>
            <a:custGeom>
              <a:rect b="b" l="l" r="r" t="t"/>
              <a:pathLst>
                <a:path extrusionOk="0" h="39928" w="38411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000035" y="2787886"/>
              <a:ext cx="1475638" cy="412507"/>
            </a:xfrm>
            <a:custGeom>
              <a:rect b="b" l="l" r="r" t="t"/>
              <a:pathLst>
                <a:path extrusionOk="0" h="23498" w="84058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516544" y="2285083"/>
              <a:ext cx="1170111" cy="577998"/>
            </a:xfrm>
            <a:custGeom>
              <a:rect b="b" l="l" r="r" t="t"/>
              <a:pathLst>
                <a:path extrusionOk="0" h="32925" w="66654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710218" y="1941426"/>
              <a:ext cx="1359196" cy="124640"/>
            </a:xfrm>
            <a:custGeom>
              <a:rect b="b" l="l" r="r" t="t"/>
              <a:pathLst>
                <a:path extrusionOk="0" h="7100" w="77425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3"/>
          <p:cNvGrpSpPr/>
          <p:nvPr/>
        </p:nvGrpSpPr>
        <p:grpSpPr>
          <a:xfrm>
            <a:off x="6090522" y="5961472"/>
            <a:ext cx="1078252" cy="653397"/>
            <a:chOff x="5893798" y="2345382"/>
            <a:chExt cx="808689" cy="490048"/>
          </a:xfrm>
        </p:grpSpPr>
        <p:sp>
          <p:nvSpPr>
            <p:cNvPr id="249" name="Google Shape;249;p3"/>
            <p:cNvSpPr/>
            <p:nvPr/>
          </p:nvSpPr>
          <p:spPr>
            <a:xfrm>
              <a:off x="5908017" y="2582029"/>
              <a:ext cx="766469" cy="251862"/>
            </a:xfrm>
            <a:custGeom>
              <a:rect b="b" l="l" r="r" t="t"/>
              <a:pathLst>
                <a:path extrusionOk="0" h="14347" w="43661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93798" y="2345382"/>
              <a:ext cx="808689" cy="490048"/>
            </a:xfrm>
            <a:custGeom>
              <a:rect b="b" l="l" r="r" t="t"/>
              <a:pathLst>
                <a:path extrusionOk="0" h="27915" w="46066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3"/>
          <p:cNvGrpSpPr/>
          <p:nvPr/>
        </p:nvGrpSpPr>
        <p:grpSpPr>
          <a:xfrm>
            <a:off x="472306" y="3383910"/>
            <a:ext cx="1354708" cy="747519"/>
            <a:chOff x="2633156" y="1606195"/>
            <a:chExt cx="1016031" cy="560639"/>
          </a:xfrm>
        </p:grpSpPr>
        <p:sp>
          <p:nvSpPr>
            <p:cNvPr id="252" name="Google Shape;252;p3"/>
            <p:cNvSpPr/>
            <p:nvPr/>
          </p:nvSpPr>
          <p:spPr>
            <a:xfrm>
              <a:off x="2654677" y="1909039"/>
              <a:ext cx="963787" cy="257795"/>
            </a:xfrm>
            <a:custGeom>
              <a:rect b="b" l="l" r="r" t="t"/>
              <a:pathLst>
                <a:path extrusionOk="0" h="14685" w="54901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633156" y="1606195"/>
              <a:ext cx="1016031" cy="554282"/>
            </a:xfrm>
            <a:custGeom>
              <a:rect b="b" l="l" r="r" t="t"/>
              <a:pathLst>
                <a:path extrusionOk="0" h="31574" w="57877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3"/>
          <p:cNvGrpSpPr/>
          <p:nvPr/>
        </p:nvGrpSpPr>
        <p:grpSpPr>
          <a:xfrm>
            <a:off x="2485337" y="1958827"/>
            <a:ext cx="1108915" cy="664658"/>
            <a:chOff x="3980164" y="3525546"/>
            <a:chExt cx="831686" cy="498493"/>
          </a:xfrm>
        </p:grpSpPr>
        <p:sp>
          <p:nvSpPr>
            <p:cNvPr id="255" name="Google Shape;255;p3"/>
            <p:cNvSpPr/>
            <p:nvPr/>
          </p:nvSpPr>
          <p:spPr>
            <a:xfrm>
              <a:off x="3999614" y="3838132"/>
              <a:ext cx="810567" cy="185907"/>
            </a:xfrm>
            <a:custGeom>
              <a:rect b="b" l="l" r="r" t="t"/>
              <a:pathLst>
                <a:path extrusionOk="0" h="10590" w="46173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980164" y="3525546"/>
              <a:ext cx="831686" cy="493032"/>
            </a:xfrm>
            <a:custGeom>
              <a:rect b="b" l="l" r="r" t="t"/>
              <a:pathLst>
                <a:path extrusionOk="0" h="28085" w="47376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3"/>
          <p:cNvSpPr/>
          <p:nvPr/>
        </p:nvSpPr>
        <p:spPr>
          <a:xfrm>
            <a:off x="5933798" y="3775675"/>
            <a:ext cx="16175" cy="12569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3"/>
          <p:cNvGrpSpPr/>
          <p:nvPr/>
        </p:nvGrpSpPr>
        <p:grpSpPr>
          <a:xfrm>
            <a:off x="7111372" y="4725388"/>
            <a:ext cx="2936824" cy="661587"/>
            <a:chOff x="5298752" y="3255202"/>
            <a:chExt cx="2202618" cy="496190"/>
          </a:xfrm>
        </p:grpSpPr>
        <p:grpSp>
          <p:nvGrpSpPr>
            <p:cNvPr id="259" name="Google Shape;259;p3"/>
            <p:cNvGrpSpPr/>
            <p:nvPr/>
          </p:nvGrpSpPr>
          <p:grpSpPr>
            <a:xfrm>
              <a:off x="5298752" y="3255202"/>
              <a:ext cx="361807" cy="360668"/>
              <a:chOff x="5514877" y="2912977"/>
              <a:chExt cx="361807" cy="360668"/>
            </a:xfrm>
          </p:grpSpPr>
          <p:grpSp>
            <p:nvGrpSpPr>
              <p:cNvPr id="260" name="Google Shape;260;p3"/>
              <p:cNvGrpSpPr/>
              <p:nvPr/>
            </p:nvGrpSpPr>
            <p:grpSpPr>
              <a:xfrm>
                <a:off x="5514877" y="2912977"/>
                <a:ext cx="361807" cy="360668"/>
                <a:chOff x="5514877" y="2912977"/>
                <a:chExt cx="361807" cy="360668"/>
              </a:xfrm>
            </p:grpSpPr>
            <p:sp>
              <p:nvSpPr>
                <p:cNvPr id="261" name="Google Shape;261;p3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rect b="b" l="l" r="r" t="t"/>
                  <a:pathLst>
                    <a:path extrusionOk="0" h="2073" w="399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rect b="b" l="l" r="r" t="t"/>
                  <a:pathLst>
                    <a:path extrusionOk="0" h="3979" w="1501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rect b="b" l="l" r="r" t="t"/>
                  <a:pathLst>
                    <a:path extrusionOk="0" h="3381" w="3085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rect b="b" l="l" r="r" t="t"/>
                  <a:pathLst>
                    <a:path extrusionOk="0" h="3855" w="2203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rect b="b" l="l" r="r" t="t"/>
                  <a:pathLst>
                    <a:path extrusionOk="0" h="3661" w="268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rect b="b" l="l" r="r" t="t"/>
                  <a:pathLst>
                    <a:path extrusionOk="0" h="2518" w="3823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3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rect b="b" l="l" r="r" t="t"/>
                  <a:pathLst>
                    <a:path extrusionOk="0" h="1436" w="4061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3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3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3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rect b="b" l="l" r="r" t="t"/>
                  <a:pathLst>
                    <a:path extrusionOk="0" h="2928" w="3537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3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rect b="b" l="l" r="r" t="t"/>
                  <a:pathLst>
                    <a:path extrusionOk="0" h="1907" w="4013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" name="Google Shape;272;p3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rect b="b" l="l" r="r" t="t"/>
                <a:pathLst>
                  <a:path extrusionOk="0" h="12622" w="12633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" name="Google Shape;273;p3">
              <a:hlinkClick action="ppaction://hlinksldjump" r:id="rId4"/>
            </p:cNvPr>
            <p:cNvSpPr txBox="1"/>
            <p:nvPr/>
          </p:nvSpPr>
          <p:spPr>
            <a:xfrm>
              <a:off x="5578404" y="3321792"/>
              <a:ext cx="1922966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Metodología de aprendizaje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4" name="Google Shape;274;p3"/>
          <p:cNvGrpSpPr/>
          <p:nvPr/>
        </p:nvGrpSpPr>
        <p:grpSpPr>
          <a:xfrm>
            <a:off x="299990" y="5930162"/>
            <a:ext cx="2969180" cy="572800"/>
            <a:chOff x="692596" y="3976650"/>
            <a:chExt cx="2226885" cy="429600"/>
          </a:xfrm>
        </p:grpSpPr>
        <p:grpSp>
          <p:nvGrpSpPr>
            <p:cNvPr id="275" name="Google Shape;275;p3"/>
            <p:cNvGrpSpPr/>
            <p:nvPr/>
          </p:nvGrpSpPr>
          <p:grpSpPr>
            <a:xfrm>
              <a:off x="2557674" y="4011065"/>
              <a:ext cx="361807" cy="360774"/>
              <a:chOff x="2773799" y="3668840"/>
              <a:chExt cx="361807" cy="360774"/>
            </a:xfrm>
          </p:grpSpPr>
          <p:grpSp>
            <p:nvGrpSpPr>
              <p:cNvPr id="276" name="Google Shape;276;p3"/>
              <p:cNvGrpSpPr/>
              <p:nvPr/>
            </p:nvGrpSpPr>
            <p:grpSpPr>
              <a:xfrm>
                <a:off x="2773799" y="3668840"/>
                <a:ext cx="361807" cy="360774"/>
                <a:chOff x="2773799" y="3668840"/>
                <a:chExt cx="361807" cy="360774"/>
              </a:xfrm>
            </p:grpSpPr>
            <p:sp>
              <p:nvSpPr>
                <p:cNvPr id="277" name="Google Shape;277;p3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rect b="b" l="l" r="r" t="t"/>
                  <a:pathLst>
                    <a:path extrusionOk="0" h="2516" w="3823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3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rect b="b" l="l" r="r" t="t"/>
                  <a:pathLst>
                    <a:path extrusionOk="0" h="3979" w="1502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3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rect b="b" l="l" r="r" t="t"/>
                  <a:pathLst>
                    <a:path extrusionOk="0" h="3393" w="3085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3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rect b="b" l="l" r="r" t="t"/>
                  <a:pathLst>
                    <a:path extrusionOk="0" h="3855" w="2204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3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rect b="b" l="l" r="r" t="t"/>
                  <a:pathLst>
                    <a:path extrusionOk="0" h="3661" w="2679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3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3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3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rect b="b" l="l" r="r" t="t"/>
                  <a:pathLst>
                    <a:path extrusionOk="0" h="1908" w="4014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3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8" name="Google Shape;288;p3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rect b="b" l="l" r="r" t="t"/>
                <a:pathLst>
                  <a:path extrusionOk="0" h="12621" w="12634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9" name="Google Shape;289;p3">
              <a:hlinkClick action="ppaction://hlinksldjump" r:id="rId5"/>
            </p:cNvPr>
            <p:cNvSpPr txBox="1"/>
            <p:nvPr/>
          </p:nvSpPr>
          <p:spPr>
            <a:xfrm>
              <a:off x="692596" y="3976650"/>
              <a:ext cx="1712729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Resultados de aprendizaje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0" name="Google Shape;290;p3"/>
          <p:cNvGrpSpPr/>
          <p:nvPr/>
        </p:nvGrpSpPr>
        <p:grpSpPr>
          <a:xfrm>
            <a:off x="1975624" y="4383374"/>
            <a:ext cx="2630902" cy="572800"/>
            <a:chOff x="1917214" y="2965688"/>
            <a:chExt cx="1814878" cy="429600"/>
          </a:xfrm>
        </p:grpSpPr>
        <p:grpSp>
          <p:nvGrpSpPr>
            <p:cNvPr id="291" name="Google Shape;291;p3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92" name="Google Shape;292;p3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93" name="Google Shape;293;p3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rect b="b" l="l" r="r" t="t"/>
                  <a:pathLst>
                    <a:path extrusionOk="0" h="3991" w="1513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3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rect b="b" l="l" r="r" t="t"/>
                  <a:pathLst>
                    <a:path extrusionOk="0" h="3392" w="3073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3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rect b="b" l="l" r="r" t="t"/>
                  <a:pathLst>
                    <a:path extrusionOk="0" h="2523" w="3811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3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rect b="b" l="l" r="r" t="t"/>
                  <a:pathLst>
                    <a:path extrusionOk="0" h="3859" w="2204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3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rect b="b" l="l" r="r" t="t"/>
                  <a:pathLst>
                    <a:path extrusionOk="0" h="3665" w="2668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3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rect b="b" l="l" r="r" t="t"/>
                  <a:pathLst>
                    <a:path extrusionOk="0" h="1914" w="4013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3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3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rect b="b" l="l" r="r" t="t"/>
                  <a:pathLst>
                    <a:path extrusionOk="0" h="3284" w="3216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rect b="b" l="l" r="r" t="t"/>
                  <a:pathLst>
                    <a:path extrusionOk="0" h="1443" w="4061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3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rect b="b" l="l" r="r" t="t"/>
                  <a:pathLst>
                    <a:path extrusionOk="0" h="2064" w="3989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3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rect b="b" l="l" r="r" t="t"/>
                  <a:pathLst>
                    <a:path extrusionOk="0" h="2933" w="3537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4" name="Google Shape;304;p3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rect b="b" l="l" r="r" t="t"/>
                <a:pathLst>
                  <a:path extrusionOk="0" h="12633" w="12621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3">
              <a:hlinkClick action="ppaction://hlinksldjump" r:id="rId6"/>
            </p:cNvPr>
            <p:cNvSpPr txBox="1"/>
            <p:nvPr/>
          </p:nvSpPr>
          <p:spPr>
            <a:xfrm>
              <a:off x="1917214" y="2965688"/>
              <a:ext cx="1300461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Criterios de evaluación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>
            <a:off x="3860811" y="2374224"/>
            <a:ext cx="3190305" cy="1221492"/>
            <a:chOff x="3022661" y="1664534"/>
            <a:chExt cx="2392729" cy="916119"/>
          </a:xfrm>
        </p:grpSpPr>
        <p:grpSp>
          <p:nvGrpSpPr>
            <p:cNvPr id="307" name="Google Shape;307;p3"/>
            <p:cNvGrpSpPr/>
            <p:nvPr/>
          </p:nvGrpSpPr>
          <p:grpSpPr>
            <a:xfrm>
              <a:off x="4113715" y="2219897"/>
              <a:ext cx="362000" cy="360756"/>
              <a:chOff x="4329840" y="1877687"/>
              <a:chExt cx="362000" cy="360756"/>
            </a:xfrm>
          </p:grpSpPr>
          <p:sp>
            <p:nvSpPr>
              <p:cNvPr id="308" name="Google Shape;308;p3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rect b="b" l="l" r="r" t="t"/>
                <a:pathLst>
                  <a:path extrusionOk="0" h="12621" w="12622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9" name="Google Shape;309;p3"/>
              <p:cNvGrpSpPr/>
              <p:nvPr/>
            </p:nvGrpSpPr>
            <p:grpSpPr>
              <a:xfrm>
                <a:off x="4329840" y="1877687"/>
                <a:ext cx="362000" cy="360756"/>
                <a:chOff x="4329840" y="1877687"/>
                <a:chExt cx="362000" cy="360756"/>
              </a:xfrm>
            </p:grpSpPr>
            <p:sp>
              <p:nvSpPr>
                <p:cNvPr id="310" name="Google Shape;310;p3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rect b="b" l="l" r="r" t="t"/>
                  <a:pathLst>
                    <a:path extrusionOk="0" h="3980" w="1501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rect b="b" l="l" r="r" t="t"/>
                  <a:pathLst>
                    <a:path extrusionOk="0" h="3393" w="3073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rect b="b" l="l" r="r" t="t"/>
                  <a:pathLst>
                    <a:path extrusionOk="0" h="2528" w="3811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rect b="b" l="l" r="r" t="t"/>
                  <a:pathLst>
                    <a:path extrusionOk="0" h="3660" w="2668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rect b="b" l="l" r="r" t="t"/>
                  <a:pathLst>
                    <a:path extrusionOk="0" h="3856" w="2204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rect b="b" l="l" r="r" t="t"/>
                  <a:pathLst>
                    <a:path extrusionOk="0" h="3290" w="3204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rect b="b" l="l" r="r" t="t"/>
                  <a:pathLst>
                    <a:path extrusionOk="0" h="1907" w="4026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3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21" name="Google Shape;321;p3">
              <a:hlinkClick action="ppaction://hlinksldjump" r:id="rId7"/>
            </p:cNvPr>
            <p:cNvSpPr txBox="1"/>
            <p:nvPr/>
          </p:nvSpPr>
          <p:spPr>
            <a:xfrm>
              <a:off x="3022661" y="1664534"/>
              <a:ext cx="2392729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Evidencias de aprendizaje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22" name="Google Shape;322;p3"/>
          <p:cNvSpPr txBox="1"/>
          <p:nvPr/>
        </p:nvSpPr>
        <p:spPr>
          <a:xfrm>
            <a:off x="10989896" y="1441576"/>
            <a:ext cx="15904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67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META</a:t>
            </a:r>
            <a:endParaRPr sz="2267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descr="Ilustración De La Mujer Nadador Profesional Ilustraciones Vectoriales, Clip  Art Vectorizado Libre De Derechos. Image 59774981." id="323" name="Google Shape;32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8646" y="4677285"/>
            <a:ext cx="861498" cy="122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tación De La Mujer Ilustración Ilustraciones Vectoriales, Clip Art  Vectorizado Libre De Derechos. Image 53855750." id="324" name="Google Shape;32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13488" y="3195292"/>
            <a:ext cx="1971009" cy="1140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ustración de Mujer Libre De Natación y más Vectores Libres de Derechos de  Natación - iStock" id="325" name="Google Shape;325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8012367" y="5411756"/>
            <a:ext cx="1390343" cy="134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jer Profesional Nadador Preparándose Ilustración Ilustraciones  Vectoriales, Clip Art Vectorizado Libre De Derechos. Image 56638256." id="326" name="Google Shape;326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9809576" y="804599"/>
            <a:ext cx="1303202" cy="1139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fesional Nadador Mujer Ilustración Ilustraciones Vectoriales, Clip Art  Vectorizado Libre De Derechos. Image 72168330." id="327" name="Google Shape;327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2782" y="1478659"/>
            <a:ext cx="1805602" cy="809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fesional Nadador Mujer Ilustración Ilustraciones Vectoriales, Clip Art  Vectorizado Libre De Derechos. Image 72168330." id="328" name="Google Shape;328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71018" y="1839989"/>
            <a:ext cx="1805602" cy="809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3"/>
          <p:cNvGrpSpPr/>
          <p:nvPr/>
        </p:nvGrpSpPr>
        <p:grpSpPr>
          <a:xfrm>
            <a:off x="8484560" y="1297073"/>
            <a:ext cx="1108915" cy="664658"/>
            <a:chOff x="3980164" y="3525546"/>
            <a:chExt cx="831686" cy="498493"/>
          </a:xfrm>
        </p:grpSpPr>
        <p:sp>
          <p:nvSpPr>
            <p:cNvPr id="330" name="Google Shape;330;p3"/>
            <p:cNvSpPr/>
            <p:nvPr/>
          </p:nvSpPr>
          <p:spPr>
            <a:xfrm>
              <a:off x="3999614" y="3838132"/>
              <a:ext cx="810567" cy="185907"/>
            </a:xfrm>
            <a:custGeom>
              <a:rect b="b" l="l" r="r" t="t"/>
              <a:pathLst>
                <a:path extrusionOk="0" h="10590" w="46173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980164" y="3525546"/>
              <a:ext cx="831686" cy="493032"/>
            </a:xfrm>
            <a:custGeom>
              <a:rect b="b" l="l" r="r" t="t"/>
              <a:pathLst>
                <a:path extrusionOk="0" h="28085" w="47376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3"/>
          <p:cNvGrpSpPr/>
          <p:nvPr/>
        </p:nvGrpSpPr>
        <p:grpSpPr>
          <a:xfrm>
            <a:off x="7265855" y="2762497"/>
            <a:ext cx="2570120" cy="1252326"/>
            <a:chOff x="7265855" y="2762497"/>
            <a:chExt cx="2570120" cy="1252326"/>
          </a:xfrm>
        </p:grpSpPr>
        <p:grpSp>
          <p:nvGrpSpPr>
            <p:cNvPr id="333" name="Google Shape;333;p3"/>
            <p:cNvGrpSpPr/>
            <p:nvPr/>
          </p:nvGrpSpPr>
          <p:grpSpPr>
            <a:xfrm>
              <a:off x="8112555" y="2762497"/>
              <a:ext cx="482667" cy="481008"/>
              <a:chOff x="4329840" y="1877687"/>
              <a:chExt cx="362000" cy="360756"/>
            </a:xfrm>
          </p:grpSpPr>
          <p:sp>
            <p:nvSpPr>
              <p:cNvPr id="334" name="Google Shape;334;p3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rect b="b" l="l" r="r" t="t"/>
                <a:pathLst>
                  <a:path extrusionOk="0" h="12621" w="12622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3"/>
              <p:cNvGrpSpPr/>
              <p:nvPr/>
            </p:nvGrpSpPr>
            <p:grpSpPr>
              <a:xfrm>
                <a:off x="4329840" y="1877687"/>
                <a:ext cx="362000" cy="360756"/>
                <a:chOff x="4329840" y="1877687"/>
                <a:chExt cx="362000" cy="360756"/>
              </a:xfrm>
            </p:grpSpPr>
            <p:sp>
              <p:nvSpPr>
                <p:cNvPr id="336" name="Google Shape;336;p3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rect b="b" l="l" r="r" t="t"/>
                  <a:pathLst>
                    <a:path extrusionOk="0" h="3980" w="1501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3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rect b="b" l="l" r="r" t="t"/>
                  <a:pathLst>
                    <a:path extrusionOk="0" h="3393" w="3073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3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rect b="b" l="l" r="r" t="t"/>
                  <a:pathLst>
                    <a:path extrusionOk="0" h="2528" w="3811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3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rect b="b" l="l" r="r" t="t"/>
                  <a:pathLst>
                    <a:path extrusionOk="0" h="3660" w="2668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3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rect b="b" l="l" r="r" t="t"/>
                  <a:pathLst>
                    <a:path extrusionOk="0" h="3856" w="2204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3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3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3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3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rect b="b" l="l" r="r" t="t"/>
                  <a:pathLst>
                    <a:path extrusionOk="0" h="3290" w="3204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3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rect b="b" l="l" r="r" t="t"/>
                  <a:pathLst>
                    <a:path extrusionOk="0" h="1907" w="4026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3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47" name="Google Shape;347;p3">
              <a:hlinkClick action="ppaction://hlinksldjump" r:id="rId13"/>
            </p:cNvPr>
            <p:cNvSpPr txBox="1"/>
            <p:nvPr/>
          </p:nvSpPr>
          <p:spPr>
            <a:xfrm>
              <a:off x="7265855" y="3442023"/>
              <a:ext cx="2570120" cy="5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Técnicas e instrumentos de evaluación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8" name="Google Shape;348;p3"/>
          <p:cNvGrpSpPr/>
          <p:nvPr/>
        </p:nvGrpSpPr>
        <p:grpSpPr>
          <a:xfrm>
            <a:off x="9860361" y="1992933"/>
            <a:ext cx="2419124" cy="1419692"/>
            <a:chOff x="4663327" y="3255202"/>
            <a:chExt cx="1922966" cy="1064768"/>
          </a:xfrm>
        </p:grpSpPr>
        <p:grpSp>
          <p:nvGrpSpPr>
            <p:cNvPr id="349" name="Google Shape;349;p3"/>
            <p:cNvGrpSpPr/>
            <p:nvPr/>
          </p:nvGrpSpPr>
          <p:grpSpPr>
            <a:xfrm>
              <a:off x="5298752" y="3255202"/>
              <a:ext cx="361807" cy="360668"/>
              <a:chOff x="5514877" y="2912977"/>
              <a:chExt cx="361807" cy="360668"/>
            </a:xfrm>
          </p:grpSpPr>
          <p:grpSp>
            <p:nvGrpSpPr>
              <p:cNvPr id="350" name="Google Shape;350;p3"/>
              <p:cNvGrpSpPr/>
              <p:nvPr/>
            </p:nvGrpSpPr>
            <p:grpSpPr>
              <a:xfrm>
                <a:off x="5514877" y="2912977"/>
                <a:ext cx="361807" cy="360668"/>
                <a:chOff x="5514877" y="2912977"/>
                <a:chExt cx="361807" cy="360668"/>
              </a:xfrm>
            </p:grpSpPr>
            <p:sp>
              <p:nvSpPr>
                <p:cNvPr id="351" name="Google Shape;351;p3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rect b="b" l="l" r="r" t="t"/>
                  <a:pathLst>
                    <a:path extrusionOk="0" h="2073" w="399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3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rect b="b" l="l" r="r" t="t"/>
                  <a:pathLst>
                    <a:path extrusionOk="0" h="3979" w="1501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3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rect b="b" l="l" r="r" t="t"/>
                  <a:pathLst>
                    <a:path extrusionOk="0" h="3381" w="3085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3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rect b="b" l="l" r="r" t="t"/>
                  <a:pathLst>
                    <a:path extrusionOk="0" h="3855" w="2203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3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rect b="b" l="l" r="r" t="t"/>
                  <a:pathLst>
                    <a:path extrusionOk="0" h="3661" w="268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3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rect b="b" l="l" r="r" t="t"/>
                  <a:pathLst>
                    <a:path extrusionOk="0" h="2518" w="3823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3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rect b="b" l="l" r="r" t="t"/>
                  <a:pathLst>
                    <a:path extrusionOk="0" h="1436" w="4061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3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3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rect b="b" l="l" r="r" t="t"/>
                  <a:pathLst>
                    <a:path extrusionOk="0" h="2928" w="3537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3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rect b="b" l="l" r="r" t="t"/>
                  <a:pathLst>
                    <a:path extrusionOk="0" h="1907" w="4013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3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2" name="Google Shape;362;p3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rect b="b" l="l" r="r" t="t"/>
                <a:pathLst>
                  <a:path extrusionOk="0" h="12622" w="12633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" name="Google Shape;363;p3">
              <a:hlinkClick action="ppaction://hlinksldjump" r:id="rId14"/>
            </p:cNvPr>
            <p:cNvSpPr txBox="1"/>
            <p:nvPr/>
          </p:nvSpPr>
          <p:spPr>
            <a:xfrm>
              <a:off x="4663327" y="3890370"/>
              <a:ext cx="1922966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Estrategias de retroalimentación y proalimentación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4" name="Google Shape;364;p3"/>
          <p:cNvGrpSpPr/>
          <p:nvPr/>
        </p:nvGrpSpPr>
        <p:grpSpPr>
          <a:xfrm>
            <a:off x="10273467" y="4127418"/>
            <a:ext cx="1354708" cy="747519"/>
            <a:chOff x="2633156" y="1606195"/>
            <a:chExt cx="1016031" cy="560639"/>
          </a:xfrm>
        </p:grpSpPr>
        <p:sp>
          <p:nvSpPr>
            <p:cNvPr id="365" name="Google Shape;365;p3"/>
            <p:cNvSpPr/>
            <p:nvPr/>
          </p:nvSpPr>
          <p:spPr>
            <a:xfrm>
              <a:off x="2654677" y="1909039"/>
              <a:ext cx="963787" cy="257795"/>
            </a:xfrm>
            <a:custGeom>
              <a:rect b="b" l="l" r="r" t="t"/>
              <a:pathLst>
                <a:path extrusionOk="0" h="14685" w="54901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2633156" y="1606195"/>
              <a:ext cx="1016031" cy="554282"/>
            </a:xfrm>
            <a:custGeom>
              <a:rect b="b" l="l" r="r" t="t"/>
              <a:pathLst>
                <a:path extrusionOk="0" h="31574" w="57877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://panelmet.com/wp-content/uploads/2015/05/logos_uniminuto11.png" id="367" name="Google Shape;367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70715" y="775657"/>
            <a:ext cx="1504909" cy="101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"/>
          <p:cNvSpPr txBox="1"/>
          <p:nvPr>
            <p:ph type="title"/>
          </p:nvPr>
        </p:nvSpPr>
        <p:spPr>
          <a:xfrm>
            <a:off x="415600" y="20094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CO">
                <a:solidFill>
                  <a:srgbClr val="B256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 de aprendizaje</a:t>
            </a:r>
            <a:endParaRPr b="1">
              <a:solidFill>
                <a:srgbClr val="B2560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4"/>
          <p:cNvSpPr/>
          <p:nvPr/>
        </p:nvSpPr>
        <p:spPr>
          <a:xfrm>
            <a:off x="2228464" y="1520897"/>
            <a:ext cx="7977852" cy="575548"/>
          </a:xfrm>
          <a:prstGeom prst="roundRect">
            <a:avLst>
              <a:gd fmla="val 12392" name="adj"/>
            </a:avLst>
          </a:prstGeom>
          <a:noFill/>
          <a:ln cap="flat" cmpd="sng" w="19050">
            <a:solidFill>
              <a:srgbClr val="BFC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se espera que sepan, comprendan y sean capaces de demostrar los estudiantes al finalizar el curso o espacio académico?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jer Profesional Nadador Ilustración Estiramiento Ilustraciones  Vectoriales, Clip Art Vectorizado Libre De Derechos. Image 56638254." id="374" name="Google Shape;3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005" y="2717365"/>
            <a:ext cx="3079995" cy="414063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"/>
          <p:cNvSpPr/>
          <p:nvPr/>
        </p:nvSpPr>
        <p:spPr>
          <a:xfrm>
            <a:off x="4928570" y="3234730"/>
            <a:ext cx="1741118" cy="53861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0086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Verbo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7288070" y="3234730"/>
            <a:ext cx="2056356" cy="53861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B485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Saber integral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9666664" y="3234730"/>
            <a:ext cx="1983901" cy="5386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B70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Condición de calidad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7288070" y="3942452"/>
            <a:ext cx="2056356" cy="2110634"/>
          </a:xfrm>
          <a:prstGeom prst="upArrowCallout">
            <a:avLst>
              <a:gd fmla="val 12817" name="adj1"/>
              <a:gd fmla="val 14644" name="adj2"/>
              <a:gd fmla="val 14036" name="adj3"/>
              <a:gd fmla="val 74473" name="adj4"/>
            </a:avLst>
          </a:prstGeom>
          <a:solidFill>
            <a:srgbClr val="FDEFE4"/>
          </a:solidFill>
          <a:ln cap="flat" cmpd="sng" w="25400">
            <a:solidFill>
              <a:srgbClr val="B485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Refiere al conjunto de habilidades, conocimientos, destrezas que el estudiante debe aprender para alcanzar el resultado de aprendizaje del programa.</a:t>
            </a:r>
            <a:endParaRPr/>
          </a:p>
        </p:txBody>
      </p:sp>
      <p:sp>
        <p:nvSpPr>
          <p:cNvPr id="379" name="Google Shape;379;p4"/>
          <p:cNvSpPr/>
          <p:nvPr/>
        </p:nvSpPr>
        <p:spPr>
          <a:xfrm>
            <a:off x="9594209" y="3942452"/>
            <a:ext cx="2056356" cy="2110634"/>
          </a:xfrm>
          <a:prstGeom prst="upArrowCallout">
            <a:avLst>
              <a:gd fmla="val 12817" name="adj1"/>
              <a:gd fmla="val 14644" name="adj2"/>
              <a:gd fmla="val 14036" name="adj3"/>
              <a:gd fmla="val 74473" name="adj4"/>
            </a:avLst>
          </a:prstGeom>
          <a:solidFill>
            <a:srgbClr val="D9EEF9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identificar los parámetros o criterios que buscan asegurar la calidad del resultado de aprendizaje del curso.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4"/>
          <p:cNvSpPr/>
          <p:nvPr/>
        </p:nvSpPr>
        <p:spPr>
          <a:xfrm>
            <a:off x="4909476" y="3942452"/>
            <a:ext cx="2056356" cy="2110634"/>
          </a:xfrm>
          <a:prstGeom prst="upArrowCallout">
            <a:avLst>
              <a:gd fmla="val 12817" name="adj1"/>
              <a:gd fmla="val 14644" name="adj2"/>
              <a:gd fmla="val 14036" name="adj3"/>
              <a:gd fmla="val 74473" name="adj4"/>
            </a:avLst>
          </a:prstGeom>
          <a:solidFill>
            <a:srgbClr val="BDFFF9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solo verbo en presente tercera persona. </a:t>
            </a:r>
            <a:br>
              <a:rPr b="1" lang="es-CO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CO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 una acción y el nivel de complejidad de la misma, en el ámbito de la formación.</a:t>
            </a:r>
            <a:endParaRPr/>
          </a:p>
        </p:txBody>
      </p:sp>
      <p:sp>
        <p:nvSpPr>
          <p:cNvPr id="381" name="Google Shape;381;p4"/>
          <p:cNvSpPr/>
          <p:nvPr/>
        </p:nvSpPr>
        <p:spPr>
          <a:xfrm>
            <a:off x="541434" y="933862"/>
            <a:ext cx="111091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 primero que tenemos que hacer es analizar los resultados de aprendizaje a través de la siguiente pregunta: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"/>
          <p:cNvSpPr/>
          <p:nvPr/>
        </p:nvSpPr>
        <p:spPr>
          <a:xfrm>
            <a:off x="4762627" y="2598929"/>
            <a:ext cx="67329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Recuerda que un resultado de aprendizaje está conformado por:</a:t>
            </a:r>
            <a:endParaRPr sz="16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"/>
          <p:cNvSpPr txBox="1"/>
          <p:nvPr>
            <p:ph type="title"/>
          </p:nvPr>
        </p:nvSpPr>
        <p:spPr>
          <a:xfrm>
            <a:off x="421765" y="26712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CO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Criterios de evaluación</a:t>
            </a:r>
            <a:endParaRPr b="1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8" name="Google Shape;3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55" y="4247317"/>
            <a:ext cx="2041251" cy="144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2099" y="4247317"/>
            <a:ext cx="1671637" cy="14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4346" y="4230049"/>
            <a:ext cx="3132857" cy="14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97203" y="3950969"/>
            <a:ext cx="3494797" cy="173747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"/>
          <p:cNvSpPr/>
          <p:nvPr/>
        </p:nvSpPr>
        <p:spPr>
          <a:xfrm>
            <a:off x="1552453" y="1741014"/>
            <a:ext cx="9512631" cy="618137"/>
          </a:xfrm>
          <a:prstGeom prst="roundRect">
            <a:avLst>
              <a:gd fmla="val 12392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¿De qué manera se dará cuenta del nivel de concreción del resultado de aprendizaje a través de la movilización de los saberes integrales y el contexto en el que va a ser evaluado? </a:t>
            </a:r>
            <a:endParaRPr i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"/>
          <p:cNvSpPr/>
          <p:nvPr/>
        </p:nvSpPr>
        <p:spPr>
          <a:xfrm>
            <a:off x="724210" y="2982890"/>
            <a:ext cx="1873053" cy="574535"/>
          </a:xfrm>
          <a:custGeom>
            <a:rect b="b" l="l" r="r" t="t"/>
            <a:pathLst>
              <a:path extrusionOk="0" h="12657" w="53579">
                <a:moveTo>
                  <a:pt x="6335" y="1"/>
                </a:moveTo>
                <a:cubicBezTo>
                  <a:pt x="2834" y="1"/>
                  <a:pt x="1" y="2834"/>
                  <a:pt x="1" y="6323"/>
                </a:cubicBezTo>
                <a:cubicBezTo>
                  <a:pt x="1" y="9823"/>
                  <a:pt x="2834" y="12657"/>
                  <a:pt x="6335" y="12657"/>
                </a:cubicBezTo>
                <a:lnTo>
                  <a:pt x="47256" y="12657"/>
                </a:lnTo>
                <a:cubicBezTo>
                  <a:pt x="50757" y="12657"/>
                  <a:pt x="53579" y="9823"/>
                  <a:pt x="53579" y="6323"/>
                </a:cubicBezTo>
                <a:cubicBezTo>
                  <a:pt x="53579" y="2834"/>
                  <a:pt x="50757" y="1"/>
                  <a:pt x="4725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Nivel en inicio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"/>
          <p:cNvSpPr/>
          <p:nvPr/>
        </p:nvSpPr>
        <p:spPr>
          <a:xfrm>
            <a:off x="3144818" y="2982890"/>
            <a:ext cx="2323417" cy="574535"/>
          </a:xfrm>
          <a:custGeom>
            <a:rect b="b" l="l" r="r" t="t"/>
            <a:pathLst>
              <a:path extrusionOk="0" h="12657" w="53579">
                <a:moveTo>
                  <a:pt x="6334" y="1"/>
                </a:moveTo>
                <a:cubicBezTo>
                  <a:pt x="2834" y="1"/>
                  <a:pt x="0" y="2834"/>
                  <a:pt x="0" y="6323"/>
                </a:cubicBezTo>
                <a:cubicBezTo>
                  <a:pt x="0" y="9823"/>
                  <a:pt x="2834" y="12657"/>
                  <a:pt x="6334" y="12657"/>
                </a:cubicBezTo>
                <a:lnTo>
                  <a:pt x="47256" y="12657"/>
                </a:lnTo>
                <a:cubicBezTo>
                  <a:pt x="50757" y="12657"/>
                  <a:pt x="53578" y="9823"/>
                  <a:pt x="53578" y="6323"/>
                </a:cubicBezTo>
                <a:cubicBezTo>
                  <a:pt x="53578" y="2834"/>
                  <a:pt x="50757" y="1"/>
                  <a:pt x="4725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Nivel en progreso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6102165" y="2982890"/>
            <a:ext cx="2453624" cy="573992"/>
          </a:xfrm>
          <a:custGeom>
            <a:rect b="b" l="l" r="r" t="t"/>
            <a:pathLst>
              <a:path extrusionOk="0" h="12645" w="53580">
                <a:moveTo>
                  <a:pt x="6323" y="0"/>
                </a:moveTo>
                <a:cubicBezTo>
                  <a:pt x="2835" y="0"/>
                  <a:pt x="1" y="2822"/>
                  <a:pt x="1" y="6323"/>
                </a:cubicBezTo>
                <a:cubicBezTo>
                  <a:pt x="1" y="9811"/>
                  <a:pt x="2835" y="12645"/>
                  <a:pt x="6323" y="12645"/>
                </a:cubicBezTo>
                <a:lnTo>
                  <a:pt x="47257" y="12645"/>
                </a:lnTo>
                <a:cubicBezTo>
                  <a:pt x="50745" y="12645"/>
                  <a:pt x="53579" y="9811"/>
                  <a:pt x="53579" y="6323"/>
                </a:cubicBezTo>
                <a:cubicBezTo>
                  <a:pt x="53579" y="2822"/>
                  <a:pt x="50745" y="0"/>
                  <a:pt x="47257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Nivel intermedio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9189720" y="2982890"/>
            <a:ext cx="2500035" cy="573992"/>
          </a:xfrm>
          <a:custGeom>
            <a:rect b="b" l="l" r="r" t="t"/>
            <a:pathLst>
              <a:path extrusionOk="0" h="12645" w="53580">
                <a:moveTo>
                  <a:pt x="6323" y="0"/>
                </a:moveTo>
                <a:cubicBezTo>
                  <a:pt x="2835" y="0"/>
                  <a:pt x="1" y="2822"/>
                  <a:pt x="1" y="6323"/>
                </a:cubicBezTo>
                <a:cubicBezTo>
                  <a:pt x="1" y="9811"/>
                  <a:pt x="2835" y="12645"/>
                  <a:pt x="6323" y="12645"/>
                </a:cubicBezTo>
                <a:lnTo>
                  <a:pt x="47257" y="12645"/>
                </a:lnTo>
                <a:cubicBezTo>
                  <a:pt x="50745" y="12645"/>
                  <a:pt x="53579" y="9811"/>
                  <a:pt x="53579" y="6323"/>
                </a:cubicBezTo>
                <a:cubicBezTo>
                  <a:pt x="53579" y="2822"/>
                  <a:pt x="50745" y="0"/>
                  <a:pt x="47257" y="0"/>
                </a:cubicBezTo>
                <a:close/>
              </a:path>
            </a:pathLst>
          </a:custGeom>
          <a:solidFill>
            <a:srgbClr val="008A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Nivel avanzado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"/>
          <p:cNvSpPr/>
          <p:nvPr/>
        </p:nvSpPr>
        <p:spPr>
          <a:xfrm>
            <a:off x="391626" y="937990"/>
            <a:ext cx="114210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Luego de revisar los resultados de aprendizaje, debemos construir o analizar los criterios de evaluación a través de la siguiente pregunta: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1660736" y="2507689"/>
            <a:ext cx="89819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resultado de aprendizaje tendrá cuatro criterios puestos en niveles de concreción.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1978942" y="6048274"/>
            <a:ext cx="92672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¡Pero no te preocupes!, en el siguiente módulo aprenderás a construirlos.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"/>
          <p:cNvSpPr txBox="1"/>
          <p:nvPr>
            <p:ph type="title"/>
          </p:nvPr>
        </p:nvSpPr>
        <p:spPr>
          <a:xfrm>
            <a:off x="415600" y="19844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CO">
                <a:solidFill>
                  <a:srgbClr val="48BDE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Metodologías de aprendizaje </a:t>
            </a:r>
            <a:endParaRPr b="1">
              <a:solidFill>
                <a:srgbClr val="48BDE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6"/>
          <p:cNvSpPr/>
          <p:nvPr/>
        </p:nvSpPr>
        <p:spPr>
          <a:xfrm>
            <a:off x="2116298" y="1239503"/>
            <a:ext cx="8214634" cy="7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¿Cuáles son los procedimientos y actividades que lograrán un aprendizaje significativo y experiencial en los estudiantes?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06" name="Google Shape;406;p6"/>
          <p:cNvGrpSpPr/>
          <p:nvPr/>
        </p:nvGrpSpPr>
        <p:grpSpPr>
          <a:xfrm>
            <a:off x="1657351" y="2100942"/>
            <a:ext cx="2082120" cy="2019484"/>
            <a:chOff x="1643187" y="2160319"/>
            <a:chExt cx="1290255" cy="1290972"/>
          </a:xfrm>
        </p:grpSpPr>
        <p:sp>
          <p:nvSpPr>
            <p:cNvPr id="407" name="Google Shape;407;p6"/>
            <p:cNvSpPr/>
            <p:nvPr/>
          </p:nvSpPr>
          <p:spPr>
            <a:xfrm>
              <a:off x="1643187" y="2160319"/>
              <a:ext cx="1290255" cy="1290972"/>
            </a:xfrm>
            <a:custGeom>
              <a:rect b="b" l="l" r="r" t="t"/>
              <a:pathLst>
                <a:path extrusionOk="0" h="21599" w="21587">
                  <a:moveTo>
                    <a:pt x="4966" y="18860"/>
                  </a:moveTo>
                  <a:cubicBezTo>
                    <a:pt x="5323" y="18503"/>
                    <a:pt x="5382" y="17920"/>
                    <a:pt x="5382" y="17920"/>
                  </a:cubicBezTo>
                  <a:cubicBezTo>
                    <a:pt x="5394" y="17717"/>
                    <a:pt x="5537" y="17432"/>
                    <a:pt x="5680" y="17289"/>
                  </a:cubicBezTo>
                  <a:lnTo>
                    <a:pt x="5752" y="17205"/>
                  </a:lnTo>
                  <a:cubicBezTo>
                    <a:pt x="5906" y="17063"/>
                    <a:pt x="6144" y="17063"/>
                    <a:pt x="6287" y="17205"/>
                  </a:cubicBezTo>
                  <a:lnTo>
                    <a:pt x="10526" y="21444"/>
                  </a:lnTo>
                  <a:cubicBezTo>
                    <a:pt x="10681" y="21599"/>
                    <a:pt x="10919" y="21599"/>
                    <a:pt x="11062" y="21444"/>
                  </a:cubicBezTo>
                  <a:lnTo>
                    <a:pt x="15300" y="17205"/>
                  </a:lnTo>
                  <a:cubicBezTo>
                    <a:pt x="15443" y="17063"/>
                    <a:pt x="15681" y="17063"/>
                    <a:pt x="15836" y="17205"/>
                  </a:cubicBezTo>
                  <a:lnTo>
                    <a:pt x="15836" y="17205"/>
                  </a:lnTo>
                  <a:cubicBezTo>
                    <a:pt x="15979" y="17360"/>
                    <a:pt x="16122" y="17646"/>
                    <a:pt x="16134" y="17848"/>
                  </a:cubicBezTo>
                  <a:cubicBezTo>
                    <a:pt x="16134" y="17848"/>
                    <a:pt x="16193" y="18432"/>
                    <a:pt x="16551" y="18789"/>
                  </a:cubicBezTo>
                  <a:cubicBezTo>
                    <a:pt x="17170" y="19396"/>
                    <a:pt x="18170" y="19396"/>
                    <a:pt x="18777" y="18789"/>
                  </a:cubicBezTo>
                  <a:cubicBezTo>
                    <a:pt x="19396" y="18170"/>
                    <a:pt x="19396" y="17170"/>
                    <a:pt x="18777" y="16551"/>
                  </a:cubicBezTo>
                  <a:cubicBezTo>
                    <a:pt x="18420" y="16193"/>
                    <a:pt x="17848" y="16146"/>
                    <a:pt x="17848" y="16146"/>
                  </a:cubicBezTo>
                  <a:cubicBezTo>
                    <a:pt x="17646" y="16122"/>
                    <a:pt x="17360" y="15979"/>
                    <a:pt x="17205" y="15836"/>
                  </a:cubicBezTo>
                  <a:lnTo>
                    <a:pt x="17205" y="15836"/>
                  </a:lnTo>
                  <a:cubicBezTo>
                    <a:pt x="17062" y="15693"/>
                    <a:pt x="17062" y="15443"/>
                    <a:pt x="17205" y="15300"/>
                  </a:cubicBezTo>
                  <a:lnTo>
                    <a:pt x="21444" y="11062"/>
                  </a:lnTo>
                  <a:cubicBezTo>
                    <a:pt x="21587" y="10919"/>
                    <a:pt x="21587" y="10681"/>
                    <a:pt x="21444" y="10526"/>
                  </a:cubicBezTo>
                  <a:lnTo>
                    <a:pt x="17205" y="6287"/>
                  </a:lnTo>
                  <a:cubicBezTo>
                    <a:pt x="17062" y="6145"/>
                    <a:pt x="16824" y="6145"/>
                    <a:pt x="16670" y="6287"/>
                  </a:cubicBezTo>
                  <a:lnTo>
                    <a:pt x="16622" y="6335"/>
                  </a:lnTo>
                  <a:cubicBezTo>
                    <a:pt x="16479" y="6490"/>
                    <a:pt x="16348" y="6776"/>
                    <a:pt x="16324" y="6978"/>
                  </a:cubicBezTo>
                  <a:cubicBezTo>
                    <a:pt x="16324" y="6978"/>
                    <a:pt x="16265" y="7549"/>
                    <a:pt x="15908" y="7907"/>
                  </a:cubicBezTo>
                  <a:cubicBezTo>
                    <a:pt x="15300" y="8526"/>
                    <a:pt x="14300" y="8526"/>
                    <a:pt x="13681" y="7907"/>
                  </a:cubicBezTo>
                  <a:cubicBezTo>
                    <a:pt x="13062" y="7299"/>
                    <a:pt x="13062" y="6299"/>
                    <a:pt x="13681" y="5680"/>
                  </a:cubicBezTo>
                  <a:cubicBezTo>
                    <a:pt x="14038" y="5323"/>
                    <a:pt x="14610" y="5263"/>
                    <a:pt x="14610" y="5263"/>
                  </a:cubicBezTo>
                  <a:cubicBezTo>
                    <a:pt x="14824" y="5252"/>
                    <a:pt x="15110" y="5109"/>
                    <a:pt x="15253" y="4966"/>
                  </a:cubicBezTo>
                  <a:lnTo>
                    <a:pt x="15300" y="4918"/>
                  </a:lnTo>
                  <a:cubicBezTo>
                    <a:pt x="15443" y="4775"/>
                    <a:pt x="15443" y="4537"/>
                    <a:pt x="15300" y="4382"/>
                  </a:cubicBezTo>
                  <a:lnTo>
                    <a:pt x="11062" y="144"/>
                  </a:lnTo>
                  <a:cubicBezTo>
                    <a:pt x="10919" y="1"/>
                    <a:pt x="10681" y="1"/>
                    <a:pt x="10526" y="144"/>
                  </a:cubicBezTo>
                  <a:lnTo>
                    <a:pt x="6287" y="4382"/>
                  </a:lnTo>
                  <a:cubicBezTo>
                    <a:pt x="6144" y="4537"/>
                    <a:pt x="6144" y="4775"/>
                    <a:pt x="6287" y="4918"/>
                  </a:cubicBezTo>
                  <a:lnTo>
                    <a:pt x="6335" y="4966"/>
                  </a:lnTo>
                  <a:cubicBezTo>
                    <a:pt x="6478" y="5109"/>
                    <a:pt x="6764" y="5252"/>
                    <a:pt x="6978" y="5263"/>
                  </a:cubicBezTo>
                  <a:cubicBezTo>
                    <a:pt x="6978" y="5263"/>
                    <a:pt x="7549" y="5323"/>
                    <a:pt x="7907" y="5680"/>
                  </a:cubicBezTo>
                  <a:cubicBezTo>
                    <a:pt x="8526" y="6299"/>
                    <a:pt x="8526" y="7299"/>
                    <a:pt x="7907" y="7907"/>
                  </a:cubicBezTo>
                  <a:cubicBezTo>
                    <a:pt x="7287" y="8526"/>
                    <a:pt x="6287" y="8526"/>
                    <a:pt x="5680" y="7907"/>
                  </a:cubicBezTo>
                  <a:cubicBezTo>
                    <a:pt x="5323" y="7549"/>
                    <a:pt x="5263" y="6978"/>
                    <a:pt x="5263" y="6978"/>
                  </a:cubicBezTo>
                  <a:cubicBezTo>
                    <a:pt x="5240" y="6776"/>
                    <a:pt x="5109" y="6478"/>
                    <a:pt x="4966" y="6335"/>
                  </a:cubicBezTo>
                  <a:lnTo>
                    <a:pt x="4918" y="6287"/>
                  </a:lnTo>
                  <a:cubicBezTo>
                    <a:pt x="4775" y="6145"/>
                    <a:pt x="4525" y="6145"/>
                    <a:pt x="4382" y="6287"/>
                  </a:cubicBezTo>
                  <a:lnTo>
                    <a:pt x="144" y="10526"/>
                  </a:lnTo>
                  <a:cubicBezTo>
                    <a:pt x="1" y="10681"/>
                    <a:pt x="1" y="10919"/>
                    <a:pt x="144" y="11062"/>
                  </a:cubicBezTo>
                  <a:lnTo>
                    <a:pt x="4382" y="15300"/>
                  </a:lnTo>
                  <a:cubicBezTo>
                    <a:pt x="4525" y="15455"/>
                    <a:pt x="4525" y="15693"/>
                    <a:pt x="4382" y="15836"/>
                  </a:cubicBezTo>
                  <a:lnTo>
                    <a:pt x="4311" y="15908"/>
                  </a:lnTo>
                  <a:cubicBezTo>
                    <a:pt x="4156" y="16062"/>
                    <a:pt x="3870" y="16193"/>
                    <a:pt x="3668" y="16217"/>
                  </a:cubicBezTo>
                  <a:cubicBezTo>
                    <a:pt x="3668" y="16217"/>
                    <a:pt x="3096" y="16265"/>
                    <a:pt x="2739" y="16622"/>
                  </a:cubicBezTo>
                  <a:cubicBezTo>
                    <a:pt x="2120" y="17241"/>
                    <a:pt x="2120" y="18241"/>
                    <a:pt x="2739" y="18860"/>
                  </a:cubicBezTo>
                  <a:cubicBezTo>
                    <a:pt x="3346" y="19468"/>
                    <a:pt x="4347" y="19468"/>
                    <a:pt x="4966" y="18860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 txBox="1"/>
            <p:nvPr/>
          </p:nvSpPr>
          <p:spPr>
            <a:xfrm>
              <a:off x="1927589" y="2724727"/>
              <a:ext cx="745048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CO" sz="12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Aprendizaje basado en proyectos</a:t>
              </a:r>
              <a:endParaRPr b="1" i="0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9" name="Google Shape;409;p6"/>
          <p:cNvSpPr/>
          <p:nvPr/>
        </p:nvSpPr>
        <p:spPr>
          <a:xfrm>
            <a:off x="3762352" y="2094303"/>
            <a:ext cx="2082120" cy="2018363"/>
          </a:xfrm>
          <a:custGeom>
            <a:rect b="b" l="l" r="r" t="t"/>
            <a:pathLst>
              <a:path extrusionOk="0" h="21587" w="21587">
                <a:moveTo>
                  <a:pt x="16622" y="2739"/>
                </a:moveTo>
                <a:cubicBezTo>
                  <a:pt x="16265" y="3096"/>
                  <a:pt x="16205" y="3668"/>
                  <a:pt x="16205" y="3668"/>
                </a:cubicBezTo>
                <a:cubicBezTo>
                  <a:pt x="16193" y="3870"/>
                  <a:pt x="16051" y="4168"/>
                  <a:pt x="15908" y="4311"/>
                </a:cubicBezTo>
                <a:lnTo>
                  <a:pt x="15824" y="4382"/>
                </a:lnTo>
                <a:cubicBezTo>
                  <a:pt x="15682" y="4537"/>
                  <a:pt x="15443" y="4537"/>
                  <a:pt x="15301" y="4382"/>
                </a:cubicBezTo>
                <a:lnTo>
                  <a:pt x="11062" y="143"/>
                </a:lnTo>
                <a:cubicBezTo>
                  <a:pt x="10907" y="0"/>
                  <a:pt x="10669" y="0"/>
                  <a:pt x="10526" y="143"/>
                </a:cubicBezTo>
                <a:lnTo>
                  <a:pt x="6287" y="4382"/>
                </a:lnTo>
                <a:cubicBezTo>
                  <a:pt x="6145" y="4537"/>
                  <a:pt x="5906" y="4537"/>
                  <a:pt x="5752" y="4382"/>
                </a:cubicBezTo>
                <a:lnTo>
                  <a:pt x="5752" y="4382"/>
                </a:lnTo>
                <a:cubicBezTo>
                  <a:pt x="5609" y="4239"/>
                  <a:pt x="5466" y="3953"/>
                  <a:pt x="5454" y="3739"/>
                </a:cubicBezTo>
                <a:cubicBezTo>
                  <a:pt x="5454" y="3739"/>
                  <a:pt x="5395" y="3168"/>
                  <a:pt x="5037" y="2810"/>
                </a:cubicBezTo>
                <a:cubicBezTo>
                  <a:pt x="4418" y="2191"/>
                  <a:pt x="3418" y="2191"/>
                  <a:pt x="2811" y="2810"/>
                </a:cubicBezTo>
                <a:cubicBezTo>
                  <a:pt x="2192" y="3429"/>
                  <a:pt x="2192" y="4430"/>
                  <a:pt x="2811" y="5037"/>
                </a:cubicBezTo>
                <a:cubicBezTo>
                  <a:pt x="3156" y="5394"/>
                  <a:pt x="3740" y="5454"/>
                  <a:pt x="3740" y="5454"/>
                </a:cubicBezTo>
                <a:cubicBezTo>
                  <a:pt x="3942" y="5477"/>
                  <a:pt x="4228" y="5608"/>
                  <a:pt x="4382" y="5751"/>
                </a:cubicBezTo>
                <a:lnTo>
                  <a:pt x="4382" y="5763"/>
                </a:lnTo>
                <a:cubicBezTo>
                  <a:pt x="4525" y="5906"/>
                  <a:pt x="4525" y="6144"/>
                  <a:pt x="4382" y="6287"/>
                </a:cubicBezTo>
                <a:lnTo>
                  <a:pt x="144" y="10526"/>
                </a:lnTo>
                <a:cubicBezTo>
                  <a:pt x="1" y="10680"/>
                  <a:pt x="1" y="10918"/>
                  <a:pt x="144" y="11061"/>
                </a:cubicBezTo>
                <a:lnTo>
                  <a:pt x="4382" y="15300"/>
                </a:lnTo>
                <a:cubicBezTo>
                  <a:pt x="4525" y="15443"/>
                  <a:pt x="4763" y="15443"/>
                  <a:pt x="4918" y="15300"/>
                </a:cubicBezTo>
                <a:lnTo>
                  <a:pt x="4966" y="15252"/>
                </a:lnTo>
                <a:cubicBezTo>
                  <a:pt x="5109" y="15109"/>
                  <a:pt x="5240" y="14824"/>
                  <a:pt x="5264" y="14609"/>
                </a:cubicBezTo>
                <a:cubicBezTo>
                  <a:pt x="5264" y="14609"/>
                  <a:pt x="5323" y="14038"/>
                  <a:pt x="5680" y="13681"/>
                </a:cubicBezTo>
                <a:cubicBezTo>
                  <a:pt x="6287" y="13062"/>
                  <a:pt x="7288" y="13062"/>
                  <a:pt x="7907" y="13681"/>
                </a:cubicBezTo>
                <a:cubicBezTo>
                  <a:pt x="8526" y="14300"/>
                  <a:pt x="8526" y="15300"/>
                  <a:pt x="7907" y="15907"/>
                </a:cubicBezTo>
                <a:cubicBezTo>
                  <a:pt x="7550" y="16264"/>
                  <a:pt x="6978" y="16324"/>
                  <a:pt x="6978" y="16324"/>
                </a:cubicBezTo>
                <a:cubicBezTo>
                  <a:pt x="6764" y="16348"/>
                  <a:pt x="6478" y="16479"/>
                  <a:pt x="6335" y="16633"/>
                </a:cubicBezTo>
                <a:lnTo>
                  <a:pt x="6287" y="16669"/>
                </a:lnTo>
                <a:cubicBezTo>
                  <a:pt x="6145" y="16824"/>
                  <a:pt x="6145" y="17062"/>
                  <a:pt x="6287" y="17205"/>
                </a:cubicBezTo>
                <a:lnTo>
                  <a:pt x="10526" y="21444"/>
                </a:lnTo>
                <a:cubicBezTo>
                  <a:pt x="10669" y="21586"/>
                  <a:pt x="10907" y="21586"/>
                  <a:pt x="11062" y="21444"/>
                </a:cubicBezTo>
                <a:lnTo>
                  <a:pt x="15301" y="17205"/>
                </a:lnTo>
                <a:cubicBezTo>
                  <a:pt x="15443" y="17062"/>
                  <a:pt x="15443" y="16824"/>
                  <a:pt x="15301" y="16669"/>
                </a:cubicBezTo>
                <a:lnTo>
                  <a:pt x="15253" y="16633"/>
                </a:lnTo>
                <a:cubicBezTo>
                  <a:pt x="15110" y="16479"/>
                  <a:pt x="14812" y="16348"/>
                  <a:pt x="14610" y="16324"/>
                </a:cubicBezTo>
                <a:cubicBezTo>
                  <a:pt x="14610" y="16324"/>
                  <a:pt x="14038" y="16276"/>
                  <a:pt x="13681" y="15919"/>
                </a:cubicBezTo>
                <a:cubicBezTo>
                  <a:pt x="13062" y="15300"/>
                  <a:pt x="13062" y="14300"/>
                  <a:pt x="13681" y="13681"/>
                </a:cubicBezTo>
                <a:cubicBezTo>
                  <a:pt x="14300" y="13062"/>
                  <a:pt x="15289" y="13062"/>
                  <a:pt x="15908" y="13681"/>
                </a:cubicBezTo>
                <a:cubicBezTo>
                  <a:pt x="16265" y="14038"/>
                  <a:pt x="16324" y="14621"/>
                  <a:pt x="16324" y="14621"/>
                </a:cubicBezTo>
                <a:cubicBezTo>
                  <a:pt x="16348" y="14824"/>
                  <a:pt x="16479" y="15109"/>
                  <a:pt x="16622" y="15252"/>
                </a:cubicBezTo>
                <a:lnTo>
                  <a:pt x="16670" y="15300"/>
                </a:lnTo>
                <a:cubicBezTo>
                  <a:pt x="16813" y="15443"/>
                  <a:pt x="17051" y="15443"/>
                  <a:pt x="17206" y="15300"/>
                </a:cubicBezTo>
                <a:lnTo>
                  <a:pt x="21444" y="11061"/>
                </a:lnTo>
                <a:cubicBezTo>
                  <a:pt x="21587" y="10918"/>
                  <a:pt x="21587" y="10680"/>
                  <a:pt x="21444" y="10526"/>
                </a:cubicBezTo>
                <a:lnTo>
                  <a:pt x="17206" y="6287"/>
                </a:lnTo>
                <a:cubicBezTo>
                  <a:pt x="17051" y="6144"/>
                  <a:pt x="17051" y="5906"/>
                  <a:pt x="17206" y="5763"/>
                </a:cubicBezTo>
                <a:lnTo>
                  <a:pt x="17277" y="5680"/>
                </a:lnTo>
                <a:cubicBezTo>
                  <a:pt x="17420" y="5537"/>
                  <a:pt x="17717" y="5406"/>
                  <a:pt x="17920" y="5382"/>
                </a:cubicBezTo>
                <a:cubicBezTo>
                  <a:pt x="17920" y="5382"/>
                  <a:pt x="18491" y="5323"/>
                  <a:pt x="18849" y="4965"/>
                </a:cubicBezTo>
                <a:cubicBezTo>
                  <a:pt x="19468" y="4346"/>
                  <a:pt x="19468" y="3358"/>
                  <a:pt x="18849" y="2739"/>
                </a:cubicBezTo>
                <a:cubicBezTo>
                  <a:pt x="18241" y="2120"/>
                  <a:pt x="17241" y="2120"/>
                  <a:pt x="16622" y="2739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"/>
          <p:cNvSpPr/>
          <p:nvPr/>
        </p:nvSpPr>
        <p:spPr>
          <a:xfrm>
            <a:off x="5866291" y="2100942"/>
            <a:ext cx="2083277" cy="2019484"/>
          </a:xfrm>
          <a:custGeom>
            <a:rect b="b" l="l" r="r" t="t"/>
            <a:pathLst>
              <a:path extrusionOk="0" h="21599" w="21599">
                <a:moveTo>
                  <a:pt x="16621" y="2739"/>
                </a:moveTo>
                <a:cubicBezTo>
                  <a:pt x="16276" y="3097"/>
                  <a:pt x="16217" y="3668"/>
                  <a:pt x="16217" y="3668"/>
                </a:cubicBezTo>
                <a:cubicBezTo>
                  <a:pt x="16193" y="3882"/>
                  <a:pt x="16062" y="4168"/>
                  <a:pt x="15907" y="4311"/>
                </a:cubicBezTo>
                <a:lnTo>
                  <a:pt x="15836" y="4394"/>
                </a:lnTo>
                <a:cubicBezTo>
                  <a:pt x="15693" y="4537"/>
                  <a:pt x="15455" y="4537"/>
                  <a:pt x="15300" y="4394"/>
                </a:cubicBezTo>
                <a:lnTo>
                  <a:pt x="11061" y="156"/>
                </a:lnTo>
                <a:cubicBezTo>
                  <a:pt x="10918" y="1"/>
                  <a:pt x="10680" y="1"/>
                  <a:pt x="10537" y="156"/>
                </a:cubicBezTo>
                <a:lnTo>
                  <a:pt x="6299" y="4394"/>
                </a:lnTo>
                <a:cubicBezTo>
                  <a:pt x="6144" y="4537"/>
                  <a:pt x="5906" y="4537"/>
                  <a:pt x="5763" y="4394"/>
                </a:cubicBezTo>
                <a:lnTo>
                  <a:pt x="5763" y="4382"/>
                </a:lnTo>
                <a:cubicBezTo>
                  <a:pt x="5608" y="4240"/>
                  <a:pt x="5477" y="3954"/>
                  <a:pt x="5453" y="3739"/>
                </a:cubicBezTo>
                <a:cubicBezTo>
                  <a:pt x="5453" y="3739"/>
                  <a:pt x="5394" y="3168"/>
                  <a:pt x="5048" y="2811"/>
                </a:cubicBezTo>
                <a:cubicBezTo>
                  <a:pt x="4429" y="2192"/>
                  <a:pt x="3429" y="2192"/>
                  <a:pt x="2810" y="2811"/>
                </a:cubicBezTo>
                <a:cubicBezTo>
                  <a:pt x="2191" y="3430"/>
                  <a:pt x="2191" y="4430"/>
                  <a:pt x="2810" y="5049"/>
                </a:cubicBezTo>
                <a:cubicBezTo>
                  <a:pt x="3167" y="5406"/>
                  <a:pt x="3739" y="5454"/>
                  <a:pt x="3739" y="5454"/>
                </a:cubicBezTo>
                <a:cubicBezTo>
                  <a:pt x="3953" y="5478"/>
                  <a:pt x="4239" y="5609"/>
                  <a:pt x="4382" y="5764"/>
                </a:cubicBezTo>
                <a:lnTo>
                  <a:pt x="4394" y="5764"/>
                </a:lnTo>
                <a:cubicBezTo>
                  <a:pt x="4537" y="5906"/>
                  <a:pt x="4537" y="6145"/>
                  <a:pt x="4394" y="6299"/>
                </a:cubicBezTo>
                <a:lnTo>
                  <a:pt x="143" y="10538"/>
                </a:lnTo>
                <a:cubicBezTo>
                  <a:pt x="0" y="10681"/>
                  <a:pt x="0" y="10919"/>
                  <a:pt x="143" y="11062"/>
                </a:cubicBezTo>
                <a:lnTo>
                  <a:pt x="4394" y="15300"/>
                </a:lnTo>
                <a:cubicBezTo>
                  <a:pt x="4537" y="15455"/>
                  <a:pt x="4775" y="15455"/>
                  <a:pt x="4918" y="15300"/>
                </a:cubicBezTo>
                <a:lnTo>
                  <a:pt x="4965" y="15253"/>
                </a:lnTo>
                <a:cubicBezTo>
                  <a:pt x="5108" y="15110"/>
                  <a:pt x="5251" y="14824"/>
                  <a:pt x="5275" y="14622"/>
                </a:cubicBezTo>
                <a:cubicBezTo>
                  <a:pt x="5275" y="14622"/>
                  <a:pt x="5322" y="14038"/>
                  <a:pt x="5680" y="13681"/>
                </a:cubicBezTo>
                <a:cubicBezTo>
                  <a:pt x="6299" y="13074"/>
                  <a:pt x="7299" y="13074"/>
                  <a:pt x="7918" y="13681"/>
                </a:cubicBezTo>
                <a:cubicBezTo>
                  <a:pt x="8525" y="14300"/>
                  <a:pt x="8525" y="15300"/>
                  <a:pt x="7918" y="15920"/>
                </a:cubicBezTo>
                <a:cubicBezTo>
                  <a:pt x="7561" y="16277"/>
                  <a:pt x="6977" y="16324"/>
                  <a:pt x="6977" y="16324"/>
                </a:cubicBezTo>
                <a:cubicBezTo>
                  <a:pt x="6775" y="16348"/>
                  <a:pt x="6489" y="16479"/>
                  <a:pt x="6334" y="16634"/>
                </a:cubicBezTo>
                <a:lnTo>
                  <a:pt x="6299" y="16682"/>
                </a:lnTo>
                <a:cubicBezTo>
                  <a:pt x="6144" y="16824"/>
                  <a:pt x="6144" y="17063"/>
                  <a:pt x="6299" y="17205"/>
                </a:cubicBezTo>
                <a:lnTo>
                  <a:pt x="10537" y="21444"/>
                </a:lnTo>
                <a:cubicBezTo>
                  <a:pt x="10680" y="21599"/>
                  <a:pt x="10918" y="21599"/>
                  <a:pt x="11061" y="21444"/>
                </a:cubicBezTo>
                <a:lnTo>
                  <a:pt x="15300" y="17205"/>
                </a:lnTo>
                <a:cubicBezTo>
                  <a:pt x="15455" y="17063"/>
                  <a:pt x="15455" y="16824"/>
                  <a:pt x="15300" y="16682"/>
                </a:cubicBezTo>
                <a:lnTo>
                  <a:pt x="15264" y="16634"/>
                </a:lnTo>
                <a:cubicBezTo>
                  <a:pt x="15109" y="16491"/>
                  <a:pt x="14824" y="16348"/>
                  <a:pt x="14621" y="16336"/>
                </a:cubicBezTo>
                <a:cubicBezTo>
                  <a:pt x="14621" y="16336"/>
                  <a:pt x="14038" y="16277"/>
                  <a:pt x="13681" y="15920"/>
                </a:cubicBezTo>
                <a:cubicBezTo>
                  <a:pt x="13073" y="15300"/>
                  <a:pt x="13073" y="14300"/>
                  <a:pt x="13681" y="13681"/>
                </a:cubicBezTo>
                <a:cubicBezTo>
                  <a:pt x="14300" y="13074"/>
                  <a:pt x="15300" y="13074"/>
                  <a:pt x="15919" y="13681"/>
                </a:cubicBezTo>
                <a:cubicBezTo>
                  <a:pt x="16276" y="14038"/>
                  <a:pt x="16324" y="14622"/>
                  <a:pt x="16324" y="14622"/>
                </a:cubicBezTo>
                <a:cubicBezTo>
                  <a:pt x="16348" y="14824"/>
                  <a:pt x="16490" y="15110"/>
                  <a:pt x="16633" y="15265"/>
                </a:cubicBezTo>
                <a:lnTo>
                  <a:pt x="16681" y="15300"/>
                </a:lnTo>
                <a:cubicBezTo>
                  <a:pt x="16824" y="15455"/>
                  <a:pt x="17062" y="15455"/>
                  <a:pt x="17205" y="15300"/>
                </a:cubicBezTo>
                <a:lnTo>
                  <a:pt x="21443" y="11062"/>
                </a:lnTo>
                <a:cubicBezTo>
                  <a:pt x="21598" y="10919"/>
                  <a:pt x="21598" y="10681"/>
                  <a:pt x="21443" y="10538"/>
                </a:cubicBezTo>
                <a:lnTo>
                  <a:pt x="17205" y="6299"/>
                </a:lnTo>
                <a:cubicBezTo>
                  <a:pt x="17062" y="6145"/>
                  <a:pt x="17062" y="5906"/>
                  <a:pt x="17205" y="5764"/>
                </a:cubicBezTo>
                <a:lnTo>
                  <a:pt x="17288" y="5680"/>
                </a:lnTo>
                <a:cubicBezTo>
                  <a:pt x="17431" y="5537"/>
                  <a:pt x="17717" y="5406"/>
                  <a:pt x="17931" y="5383"/>
                </a:cubicBezTo>
                <a:cubicBezTo>
                  <a:pt x="17931" y="5383"/>
                  <a:pt x="18503" y="5323"/>
                  <a:pt x="18860" y="4966"/>
                </a:cubicBezTo>
                <a:cubicBezTo>
                  <a:pt x="19479" y="4359"/>
                  <a:pt x="19479" y="3358"/>
                  <a:pt x="18860" y="2739"/>
                </a:cubicBezTo>
                <a:cubicBezTo>
                  <a:pt x="18241" y="2120"/>
                  <a:pt x="17240" y="2120"/>
                  <a:pt x="16621" y="2739"/>
                </a:cubicBezTo>
                <a:close/>
              </a:path>
            </a:pathLst>
          </a:custGeom>
          <a:solidFill>
            <a:srgbClr val="C0ADA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"/>
          <p:cNvSpPr/>
          <p:nvPr/>
        </p:nvSpPr>
        <p:spPr>
          <a:xfrm>
            <a:off x="7978137" y="2100942"/>
            <a:ext cx="2083277" cy="2019484"/>
          </a:xfrm>
          <a:custGeom>
            <a:rect b="b" l="l" r="r" t="t"/>
            <a:pathLst>
              <a:path extrusionOk="0" h="21599" w="21599">
                <a:moveTo>
                  <a:pt x="4966" y="18860"/>
                </a:moveTo>
                <a:cubicBezTo>
                  <a:pt x="5323" y="18503"/>
                  <a:pt x="5382" y="17932"/>
                  <a:pt x="5382" y="17932"/>
                </a:cubicBezTo>
                <a:cubicBezTo>
                  <a:pt x="5406" y="17717"/>
                  <a:pt x="5537" y="17432"/>
                  <a:pt x="5680" y="17289"/>
                </a:cubicBezTo>
                <a:lnTo>
                  <a:pt x="5763" y="17205"/>
                </a:lnTo>
                <a:cubicBezTo>
                  <a:pt x="5906" y="17063"/>
                  <a:pt x="6144" y="17063"/>
                  <a:pt x="6287" y="17205"/>
                </a:cubicBezTo>
                <a:lnTo>
                  <a:pt x="10526" y="21444"/>
                </a:lnTo>
                <a:cubicBezTo>
                  <a:pt x="10681" y="21599"/>
                  <a:pt x="10919" y="21599"/>
                  <a:pt x="11062" y="21444"/>
                </a:cubicBezTo>
                <a:lnTo>
                  <a:pt x="15300" y="17205"/>
                </a:lnTo>
                <a:cubicBezTo>
                  <a:pt x="15443" y="17063"/>
                  <a:pt x="15693" y="17063"/>
                  <a:pt x="15836" y="17205"/>
                </a:cubicBezTo>
                <a:lnTo>
                  <a:pt x="15836" y="17217"/>
                </a:lnTo>
                <a:cubicBezTo>
                  <a:pt x="15979" y="17360"/>
                  <a:pt x="16122" y="17646"/>
                  <a:pt x="16146" y="17860"/>
                </a:cubicBezTo>
                <a:cubicBezTo>
                  <a:pt x="16146" y="17860"/>
                  <a:pt x="16193" y="18432"/>
                  <a:pt x="16551" y="18789"/>
                </a:cubicBezTo>
                <a:cubicBezTo>
                  <a:pt x="17170" y="19408"/>
                  <a:pt x="18170" y="19408"/>
                  <a:pt x="18789" y="18789"/>
                </a:cubicBezTo>
                <a:cubicBezTo>
                  <a:pt x="19396" y="18170"/>
                  <a:pt x="19396" y="17170"/>
                  <a:pt x="18789" y="16551"/>
                </a:cubicBezTo>
                <a:cubicBezTo>
                  <a:pt x="18432" y="16193"/>
                  <a:pt x="17848" y="16146"/>
                  <a:pt x="17848" y="16146"/>
                </a:cubicBezTo>
                <a:cubicBezTo>
                  <a:pt x="17646" y="16122"/>
                  <a:pt x="17360" y="15991"/>
                  <a:pt x="17205" y="15836"/>
                </a:cubicBezTo>
                <a:lnTo>
                  <a:pt x="17205" y="15836"/>
                </a:lnTo>
                <a:cubicBezTo>
                  <a:pt x="17062" y="15693"/>
                  <a:pt x="17062" y="15455"/>
                  <a:pt x="17205" y="15300"/>
                </a:cubicBezTo>
                <a:lnTo>
                  <a:pt x="21444" y="11062"/>
                </a:lnTo>
                <a:cubicBezTo>
                  <a:pt x="21599" y="10919"/>
                  <a:pt x="21599" y="10681"/>
                  <a:pt x="21444" y="10538"/>
                </a:cubicBezTo>
                <a:lnTo>
                  <a:pt x="17205" y="6299"/>
                </a:lnTo>
                <a:cubicBezTo>
                  <a:pt x="17062" y="6145"/>
                  <a:pt x="16824" y="6145"/>
                  <a:pt x="16681" y="6299"/>
                </a:cubicBezTo>
                <a:lnTo>
                  <a:pt x="16634" y="6347"/>
                </a:lnTo>
                <a:cubicBezTo>
                  <a:pt x="16479" y="6490"/>
                  <a:pt x="16348" y="6776"/>
                  <a:pt x="16324" y="6978"/>
                </a:cubicBezTo>
                <a:cubicBezTo>
                  <a:pt x="16324" y="6978"/>
                  <a:pt x="16265" y="7561"/>
                  <a:pt x="15919" y="7919"/>
                </a:cubicBezTo>
                <a:cubicBezTo>
                  <a:pt x="15300" y="8526"/>
                  <a:pt x="14300" y="8526"/>
                  <a:pt x="13681" y="7919"/>
                </a:cubicBezTo>
                <a:cubicBezTo>
                  <a:pt x="13062" y="7299"/>
                  <a:pt x="13062" y="6299"/>
                  <a:pt x="13681" y="5680"/>
                </a:cubicBezTo>
                <a:cubicBezTo>
                  <a:pt x="14038" y="5323"/>
                  <a:pt x="14610" y="5275"/>
                  <a:pt x="14610" y="5275"/>
                </a:cubicBezTo>
                <a:cubicBezTo>
                  <a:pt x="14824" y="5252"/>
                  <a:pt x="15110" y="5121"/>
                  <a:pt x="15253" y="4966"/>
                </a:cubicBezTo>
                <a:lnTo>
                  <a:pt x="15300" y="4918"/>
                </a:lnTo>
                <a:cubicBezTo>
                  <a:pt x="15455" y="4775"/>
                  <a:pt x="15455" y="4537"/>
                  <a:pt x="15300" y="4394"/>
                </a:cubicBezTo>
                <a:lnTo>
                  <a:pt x="11062" y="156"/>
                </a:lnTo>
                <a:cubicBezTo>
                  <a:pt x="10919" y="1"/>
                  <a:pt x="10681" y="1"/>
                  <a:pt x="10526" y="156"/>
                </a:cubicBezTo>
                <a:lnTo>
                  <a:pt x="6287" y="4394"/>
                </a:lnTo>
                <a:cubicBezTo>
                  <a:pt x="6144" y="4537"/>
                  <a:pt x="6144" y="4775"/>
                  <a:pt x="6287" y="4918"/>
                </a:cubicBezTo>
                <a:lnTo>
                  <a:pt x="6335" y="4966"/>
                </a:lnTo>
                <a:cubicBezTo>
                  <a:pt x="6478" y="5109"/>
                  <a:pt x="6775" y="5252"/>
                  <a:pt x="6978" y="5275"/>
                </a:cubicBezTo>
                <a:cubicBezTo>
                  <a:pt x="6978" y="5275"/>
                  <a:pt x="7549" y="5323"/>
                  <a:pt x="7907" y="5680"/>
                </a:cubicBezTo>
                <a:cubicBezTo>
                  <a:pt x="8526" y="6299"/>
                  <a:pt x="8526" y="7299"/>
                  <a:pt x="7907" y="7919"/>
                </a:cubicBezTo>
                <a:cubicBezTo>
                  <a:pt x="7299" y="8526"/>
                  <a:pt x="6299" y="8526"/>
                  <a:pt x="5680" y="7919"/>
                </a:cubicBezTo>
                <a:cubicBezTo>
                  <a:pt x="5323" y="7561"/>
                  <a:pt x="5263" y="6978"/>
                  <a:pt x="5263" y="6978"/>
                </a:cubicBezTo>
                <a:cubicBezTo>
                  <a:pt x="5251" y="6776"/>
                  <a:pt x="5109" y="6490"/>
                  <a:pt x="4966" y="6335"/>
                </a:cubicBezTo>
                <a:lnTo>
                  <a:pt x="4918" y="6299"/>
                </a:lnTo>
                <a:cubicBezTo>
                  <a:pt x="4775" y="6145"/>
                  <a:pt x="4537" y="6145"/>
                  <a:pt x="4382" y="6299"/>
                </a:cubicBezTo>
                <a:lnTo>
                  <a:pt x="144" y="10538"/>
                </a:lnTo>
                <a:cubicBezTo>
                  <a:pt x="1" y="10681"/>
                  <a:pt x="1" y="10919"/>
                  <a:pt x="144" y="11062"/>
                </a:cubicBezTo>
                <a:lnTo>
                  <a:pt x="4382" y="15300"/>
                </a:lnTo>
                <a:cubicBezTo>
                  <a:pt x="4537" y="15455"/>
                  <a:pt x="4537" y="15693"/>
                  <a:pt x="4382" y="15836"/>
                </a:cubicBezTo>
                <a:lnTo>
                  <a:pt x="4311" y="15920"/>
                </a:lnTo>
                <a:cubicBezTo>
                  <a:pt x="4168" y="16062"/>
                  <a:pt x="3882" y="16193"/>
                  <a:pt x="3668" y="16217"/>
                </a:cubicBezTo>
                <a:cubicBezTo>
                  <a:pt x="3668" y="16217"/>
                  <a:pt x="3096" y="16277"/>
                  <a:pt x="2739" y="16634"/>
                </a:cubicBezTo>
                <a:cubicBezTo>
                  <a:pt x="2120" y="17241"/>
                  <a:pt x="2120" y="18241"/>
                  <a:pt x="2739" y="18860"/>
                </a:cubicBezTo>
                <a:cubicBezTo>
                  <a:pt x="3358" y="19479"/>
                  <a:pt x="4359" y="19479"/>
                  <a:pt x="4966" y="18860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"/>
          <p:cNvSpPr/>
          <p:nvPr/>
        </p:nvSpPr>
        <p:spPr>
          <a:xfrm>
            <a:off x="2705896" y="3117378"/>
            <a:ext cx="2083277" cy="2019484"/>
          </a:xfrm>
          <a:custGeom>
            <a:rect b="b" l="l" r="r" t="t"/>
            <a:pathLst>
              <a:path extrusionOk="0" h="21599" w="21599">
                <a:moveTo>
                  <a:pt x="18860" y="4977"/>
                </a:moveTo>
                <a:cubicBezTo>
                  <a:pt x="18503" y="5334"/>
                  <a:pt x="17931" y="5382"/>
                  <a:pt x="17931" y="5382"/>
                </a:cubicBezTo>
                <a:cubicBezTo>
                  <a:pt x="17717" y="5406"/>
                  <a:pt x="17431" y="5537"/>
                  <a:pt x="17288" y="5691"/>
                </a:cubicBezTo>
                <a:lnTo>
                  <a:pt x="17205" y="5763"/>
                </a:lnTo>
                <a:cubicBezTo>
                  <a:pt x="17062" y="5906"/>
                  <a:pt x="17062" y="6144"/>
                  <a:pt x="17205" y="6299"/>
                </a:cubicBezTo>
                <a:lnTo>
                  <a:pt x="21443" y="10537"/>
                </a:lnTo>
                <a:cubicBezTo>
                  <a:pt x="21598" y="10680"/>
                  <a:pt x="21598" y="10918"/>
                  <a:pt x="21443" y="11061"/>
                </a:cubicBezTo>
                <a:lnTo>
                  <a:pt x="17205" y="15300"/>
                </a:lnTo>
                <a:cubicBezTo>
                  <a:pt x="17062" y="15455"/>
                  <a:pt x="17062" y="15693"/>
                  <a:pt x="17205" y="15836"/>
                </a:cubicBezTo>
                <a:lnTo>
                  <a:pt x="17217" y="15836"/>
                </a:lnTo>
                <a:cubicBezTo>
                  <a:pt x="17360" y="15990"/>
                  <a:pt x="17645" y="16121"/>
                  <a:pt x="17848" y="16145"/>
                </a:cubicBezTo>
                <a:cubicBezTo>
                  <a:pt x="17848" y="16145"/>
                  <a:pt x="18431" y="16205"/>
                  <a:pt x="18788" y="16550"/>
                </a:cubicBezTo>
                <a:cubicBezTo>
                  <a:pt x="19407" y="17169"/>
                  <a:pt x="19407" y="18169"/>
                  <a:pt x="18788" y="18788"/>
                </a:cubicBezTo>
                <a:cubicBezTo>
                  <a:pt x="18169" y="19407"/>
                  <a:pt x="17169" y="19407"/>
                  <a:pt x="16550" y="18788"/>
                </a:cubicBezTo>
                <a:cubicBezTo>
                  <a:pt x="16193" y="18431"/>
                  <a:pt x="16145" y="17860"/>
                  <a:pt x="16145" y="17860"/>
                </a:cubicBezTo>
                <a:cubicBezTo>
                  <a:pt x="16121" y="17645"/>
                  <a:pt x="15990" y="17360"/>
                  <a:pt x="15836" y="17217"/>
                </a:cubicBezTo>
                <a:lnTo>
                  <a:pt x="15836" y="17205"/>
                </a:lnTo>
                <a:cubicBezTo>
                  <a:pt x="15693" y="17062"/>
                  <a:pt x="15455" y="17062"/>
                  <a:pt x="15300" y="17205"/>
                </a:cubicBezTo>
                <a:lnTo>
                  <a:pt x="11061" y="21455"/>
                </a:lnTo>
                <a:cubicBezTo>
                  <a:pt x="10918" y="21598"/>
                  <a:pt x="10680" y="21598"/>
                  <a:pt x="10537" y="21455"/>
                </a:cubicBezTo>
                <a:lnTo>
                  <a:pt x="6299" y="17205"/>
                </a:lnTo>
                <a:cubicBezTo>
                  <a:pt x="6144" y="17062"/>
                  <a:pt x="6144" y="16824"/>
                  <a:pt x="6299" y="16681"/>
                </a:cubicBezTo>
                <a:lnTo>
                  <a:pt x="6346" y="16633"/>
                </a:lnTo>
                <a:cubicBezTo>
                  <a:pt x="6489" y="16490"/>
                  <a:pt x="6775" y="16348"/>
                  <a:pt x="6977" y="16324"/>
                </a:cubicBezTo>
                <a:cubicBezTo>
                  <a:pt x="6977" y="16324"/>
                  <a:pt x="7561" y="16276"/>
                  <a:pt x="7918" y="15919"/>
                </a:cubicBezTo>
                <a:cubicBezTo>
                  <a:pt x="8525" y="15300"/>
                  <a:pt x="8525" y="14300"/>
                  <a:pt x="7918" y="13681"/>
                </a:cubicBezTo>
                <a:cubicBezTo>
                  <a:pt x="7299" y="13073"/>
                  <a:pt x="6299" y="13073"/>
                  <a:pt x="5680" y="13681"/>
                </a:cubicBezTo>
                <a:cubicBezTo>
                  <a:pt x="5322" y="14038"/>
                  <a:pt x="5275" y="14621"/>
                  <a:pt x="5275" y="14621"/>
                </a:cubicBezTo>
                <a:cubicBezTo>
                  <a:pt x="5251" y="14824"/>
                  <a:pt x="5120" y="15109"/>
                  <a:pt x="4965" y="15264"/>
                </a:cubicBezTo>
                <a:lnTo>
                  <a:pt x="4918" y="15300"/>
                </a:lnTo>
                <a:cubicBezTo>
                  <a:pt x="4775" y="15455"/>
                  <a:pt x="4537" y="15455"/>
                  <a:pt x="4394" y="15300"/>
                </a:cubicBezTo>
                <a:lnTo>
                  <a:pt x="143" y="11061"/>
                </a:lnTo>
                <a:cubicBezTo>
                  <a:pt x="0" y="10918"/>
                  <a:pt x="0" y="10680"/>
                  <a:pt x="143" y="10537"/>
                </a:cubicBezTo>
                <a:lnTo>
                  <a:pt x="4394" y="6299"/>
                </a:lnTo>
                <a:cubicBezTo>
                  <a:pt x="4537" y="6144"/>
                  <a:pt x="4775" y="6144"/>
                  <a:pt x="4918" y="6299"/>
                </a:cubicBezTo>
                <a:lnTo>
                  <a:pt x="4965" y="6334"/>
                </a:lnTo>
                <a:cubicBezTo>
                  <a:pt x="5108" y="6489"/>
                  <a:pt x="5251" y="6775"/>
                  <a:pt x="5263" y="6977"/>
                </a:cubicBezTo>
                <a:cubicBezTo>
                  <a:pt x="5263" y="6977"/>
                  <a:pt x="5322" y="7561"/>
                  <a:pt x="5680" y="7918"/>
                </a:cubicBezTo>
                <a:cubicBezTo>
                  <a:pt x="6299" y="8525"/>
                  <a:pt x="7299" y="8525"/>
                  <a:pt x="7906" y="7918"/>
                </a:cubicBezTo>
                <a:cubicBezTo>
                  <a:pt x="8525" y="7299"/>
                  <a:pt x="8525" y="6299"/>
                  <a:pt x="7906" y="5680"/>
                </a:cubicBezTo>
                <a:cubicBezTo>
                  <a:pt x="7561" y="5322"/>
                  <a:pt x="6977" y="5275"/>
                  <a:pt x="6977" y="5275"/>
                </a:cubicBezTo>
                <a:cubicBezTo>
                  <a:pt x="6775" y="5251"/>
                  <a:pt x="6489" y="5108"/>
                  <a:pt x="6334" y="4965"/>
                </a:cubicBezTo>
                <a:lnTo>
                  <a:pt x="6299" y="4918"/>
                </a:lnTo>
                <a:cubicBezTo>
                  <a:pt x="6144" y="4775"/>
                  <a:pt x="6144" y="4537"/>
                  <a:pt x="6299" y="4394"/>
                </a:cubicBezTo>
                <a:lnTo>
                  <a:pt x="10537" y="155"/>
                </a:lnTo>
                <a:cubicBezTo>
                  <a:pt x="10680" y="0"/>
                  <a:pt x="10918" y="0"/>
                  <a:pt x="11061" y="155"/>
                </a:cubicBezTo>
                <a:lnTo>
                  <a:pt x="15300" y="4394"/>
                </a:lnTo>
                <a:cubicBezTo>
                  <a:pt x="15455" y="4537"/>
                  <a:pt x="15693" y="4537"/>
                  <a:pt x="15836" y="4394"/>
                </a:cubicBezTo>
                <a:lnTo>
                  <a:pt x="15907" y="4310"/>
                </a:lnTo>
                <a:cubicBezTo>
                  <a:pt x="16062" y="4167"/>
                  <a:pt x="16193" y="3882"/>
                  <a:pt x="16217" y="3667"/>
                </a:cubicBezTo>
                <a:cubicBezTo>
                  <a:pt x="16217" y="3667"/>
                  <a:pt x="16276" y="3096"/>
                  <a:pt x="16633" y="2739"/>
                </a:cubicBezTo>
                <a:cubicBezTo>
                  <a:pt x="17240" y="2120"/>
                  <a:pt x="18241" y="2120"/>
                  <a:pt x="18860" y="2739"/>
                </a:cubicBezTo>
                <a:cubicBezTo>
                  <a:pt x="19479" y="3358"/>
                  <a:pt x="19479" y="4358"/>
                  <a:pt x="18860" y="4977"/>
                </a:cubicBezTo>
                <a:close/>
              </a:path>
            </a:pathLst>
          </a:cu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"/>
          <p:cNvSpPr/>
          <p:nvPr/>
        </p:nvSpPr>
        <p:spPr>
          <a:xfrm>
            <a:off x="4817744" y="3117378"/>
            <a:ext cx="2083277" cy="2019484"/>
          </a:xfrm>
          <a:custGeom>
            <a:rect b="b" l="l" r="r" t="t"/>
            <a:pathLst>
              <a:path extrusionOk="0" h="21599" w="21599">
                <a:moveTo>
                  <a:pt x="4966" y="2739"/>
                </a:moveTo>
                <a:cubicBezTo>
                  <a:pt x="5323" y="3096"/>
                  <a:pt x="5382" y="3679"/>
                  <a:pt x="5382" y="3679"/>
                </a:cubicBezTo>
                <a:cubicBezTo>
                  <a:pt x="5406" y="3882"/>
                  <a:pt x="5537" y="4167"/>
                  <a:pt x="5680" y="4310"/>
                </a:cubicBezTo>
                <a:lnTo>
                  <a:pt x="5763" y="4394"/>
                </a:lnTo>
                <a:cubicBezTo>
                  <a:pt x="5906" y="4537"/>
                  <a:pt x="6144" y="4537"/>
                  <a:pt x="6287" y="4394"/>
                </a:cubicBezTo>
                <a:lnTo>
                  <a:pt x="10526" y="155"/>
                </a:lnTo>
                <a:cubicBezTo>
                  <a:pt x="10681" y="0"/>
                  <a:pt x="10919" y="0"/>
                  <a:pt x="11062" y="155"/>
                </a:cubicBezTo>
                <a:lnTo>
                  <a:pt x="15300" y="4394"/>
                </a:lnTo>
                <a:cubicBezTo>
                  <a:pt x="15443" y="4537"/>
                  <a:pt x="15693" y="4537"/>
                  <a:pt x="15836" y="4394"/>
                </a:cubicBezTo>
                <a:lnTo>
                  <a:pt x="15836" y="4382"/>
                </a:lnTo>
                <a:cubicBezTo>
                  <a:pt x="15979" y="4239"/>
                  <a:pt x="16122" y="3953"/>
                  <a:pt x="16146" y="3751"/>
                </a:cubicBezTo>
                <a:cubicBezTo>
                  <a:pt x="16146" y="3751"/>
                  <a:pt x="16193" y="3167"/>
                  <a:pt x="16551" y="2810"/>
                </a:cubicBezTo>
                <a:cubicBezTo>
                  <a:pt x="17170" y="2203"/>
                  <a:pt x="18170" y="2203"/>
                  <a:pt x="18789" y="2810"/>
                </a:cubicBezTo>
                <a:cubicBezTo>
                  <a:pt x="19396" y="3429"/>
                  <a:pt x="19396" y="4429"/>
                  <a:pt x="18789" y="5049"/>
                </a:cubicBezTo>
                <a:cubicBezTo>
                  <a:pt x="18432" y="5406"/>
                  <a:pt x="17848" y="5453"/>
                  <a:pt x="17848" y="5453"/>
                </a:cubicBezTo>
                <a:cubicBezTo>
                  <a:pt x="17646" y="5477"/>
                  <a:pt x="17360" y="5608"/>
                  <a:pt x="17205" y="5763"/>
                </a:cubicBezTo>
                <a:lnTo>
                  <a:pt x="17205" y="5763"/>
                </a:lnTo>
                <a:cubicBezTo>
                  <a:pt x="17062" y="5906"/>
                  <a:pt x="17062" y="6144"/>
                  <a:pt x="17205" y="6299"/>
                </a:cubicBezTo>
                <a:lnTo>
                  <a:pt x="21444" y="10537"/>
                </a:lnTo>
                <a:cubicBezTo>
                  <a:pt x="21599" y="10680"/>
                  <a:pt x="21599" y="10918"/>
                  <a:pt x="21444" y="11061"/>
                </a:cubicBezTo>
                <a:lnTo>
                  <a:pt x="17205" y="15312"/>
                </a:lnTo>
                <a:cubicBezTo>
                  <a:pt x="17062" y="15455"/>
                  <a:pt x="16824" y="15455"/>
                  <a:pt x="16681" y="15312"/>
                </a:cubicBezTo>
                <a:lnTo>
                  <a:pt x="16634" y="15264"/>
                </a:lnTo>
                <a:cubicBezTo>
                  <a:pt x="16479" y="15109"/>
                  <a:pt x="16348" y="14824"/>
                  <a:pt x="16324" y="14621"/>
                </a:cubicBezTo>
                <a:cubicBezTo>
                  <a:pt x="16324" y="14621"/>
                  <a:pt x="16265" y="14038"/>
                  <a:pt x="15908" y="13681"/>
                </a:cubicBezTo>
                <a:cubicBezTo>
                  <a:pt x="15300" y="13073"/>
                  <a:pt x="14300" y="13073"/>
                  <a:pt x="13681" y="13681"/>
                </a:cubicBezTo>
                <a:cubicBezTo>
                  <a:pt x="13062" y="14300"/>
                  <a:pt x="13062" y="15300"/>
                  <a:pt x="13681" y="15919"/>
                </a:cubicBezTo>
                <a:cubicBezTo>
                  <a:pt x="14038" y="16276"/>
                  <a:pt x="14610" y="16324"/>
                  <a:pt x="14610" y="16324"/>
                </a:cubicBezTo>
                <a:cubicBezTo>
                  <a:pt x="14824" y="16348"/>
                  <a:pt x="15110" y="16490"/>
                  <a:pt x="15253" y="16633"/>
                </a:cubicBezTo>
                <a:lnTo>
                  <a:pt x="15300" y="16681"/>
                </a:lnTo>
                <a:cubicBezTo>
                  <a:pt x="15443" y="16824"/>
                  <a:pt x="15443" y="17062"/>
                  <a:pt x="15300" y="17217"/>
                </a:cubicBezTo>
                <a:lnTo>
                  <a:pt x="11062" y="21455"/>
                </a:lnTo>
                <a:cubicBezTo>
                  <a:pt x="10919" y="21598"/>
                  <a:pt x="10681" y="21598"/>
                  <a:pt x="10526" y="21455"/>
                </a:cubicBezTo>
                <a:lnTo>
                  <a:pt x="6287" y="17217"/>
                </a:lnTo>
                <a:cubicBezTo>
                  <a:pt x="6144" y="17062"/>
                  <a:pt x="6144" y="16824"/>
                  <a:pt x="6287" y="16681"/>
                </a:cubicBezTo>
                <a:lnTo>
                  <a:pt x="6335" y="16633"/>
                </a:lnTo>
                <a:cubicBezTo>
                  <a:pt x="6478" y="16490"/>
                  <a:pt x="6775" y="16348"/>
                  <a:pt x="6978" y="16336"/>
                </a:cubicBezTo>
                <a:cubicBezTo>
                  <a:pt x="6978" y="16336"/>
                  <a:pt x="7549" y="16276"/>
                  <a:pt x="7907" y="15919"/>
                </a:cubicBezTo>
                <a:cubicBezTo>
                  <a:pt x="8526" y="15300"/>
                  <a:pt x="8526" y="14300"/>
                  <a:pt x="7907" y="13692"/>
                </a:cubicBezTo>
                <a:cubicBezTo>
                  <a:pt x="7299" y="13073"/>
                  <a:pt x="6299" y="13073"/>
                  <a:pt x="5680" y="13692"/>
                </a:cubicBezTo>
                <a:cubicBezTo>
                  <a:pt x="5323" y="14050"/>
                  <a:pt x="5263" y="14621"/>
                  <a:pt x="5263" y="14621"/>
                </a:cubicBezTo>
                <a:cubicBezTo>
                  <a:pt x="5251" y="14824"/>
                  <a:pt x="5109" y="15109"/>
                  <a:pt x="4966" y="15264"/>
                </a:cubicBezTo>
                <a:lnTo>
                  <a:pt x="4918" y="15312"/>
                </a:lnTo>
                <a:cubicBezTo>
                  <a:pt x="4775" y="15455"/>
                  <a:pt x="4537" y="15455"/>
                  <a:pt x="4382" y="15312"/>
                </a:cubicBezTo>
                <a:lnTo>
                  <a:pt x="144" y="11061"/>
                </a:lnTo>
                <a:cubicBezTo>
                  <a:pt x="1" y="10918"/>
                  <a:pt x="1" y="10680"/>
                  <a:pt x="144" y="10537"/>
                </a:cubicBezTo>
                <a:lnTo>
                  <a:pt x="4382" y="6299"/>
                </a:lnTo>
                <a:cubicBezTo>
                  <a:pt x="4537" y="6144"/>
                  <a:pt x="4537" y="5906"/>
                  <a:pt x="4382" y="5763"/>
                </a:cubicBezTo>
                <a:lnTo>
                  <a:pt x="4311" y="5691"/>
                </a:lnTo>
                <a:cubicBezTo>
                  <a:pt x="4168" y="5537"/>
                  <a:pt x="3870" y="5406"/>
                  <a:pt x="3668" y="5382"/>
                </a:cubicBezTo>
                <a:cubicBezTo>
                  <a:pt x="3668" y="5382"/>
                  <a:pt x="3096" y="5334"/>
                  <a:pt x="2739" y="4977"/>
                </a:cubicBezTo>
                <a:cubicBezTo>
                  <a:pt x="2120" y="4358"/>
                  <a:pt x="2120" y="3358"/>
                  <a:pt x="2739" y="2739"/>
                </a:cubicBezTo>
                <a:cubicBezTo>
                  <a:pt x="3358" y="2120"/>
                  <a:pt x="4347" y="2120"/>
                  <a:pt x="4966" y="2739"/>
                </a:cubicBezTo>
                <a:close/>
              </a:path>
            </a:pathLst>
          </a:custGeom>
          <a:solidFill>
            <a:srgbClr val="4949E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"/>
          <p:cNvSpPr/>
          <p:nvPr/>
        </p:nvSpPr>
        <p:spPr>
          <a:xfrm>
            <a:off x="6922745" y="3125138"/>
            <a:ext cx="2082120" cy="2018363"/>
          </a:xfrm>
          <a:custGeom>
            <a:rect b="b" l="l" r="r" t="t"/>
            <a:pathLst>
              <a:path extrusionOk="0" h="21587" w="21587">
                <a:moveTo>
                  <a:pt x="2728" y="4966"/>
                </a:moveTo>
                <a:cubicBezTo>
                  <a:pt x="3085" y="5323"/>
                  <a:pt x="3668" y="5382"/>
                  <a:pt x="3668" y="5382"/>
                </a:cubicBezTo>
                <a:cubicBezTo>
                  <a:pt x="3871" y="5394"/>
                  <a:pt x="4156" y="5537"/>
                  <a:pt x="4311" y="5680"/>
                </a:cubicBezTo>
                <a:lnTo>
                  <a:pt x="4382" y="5751"/>
                </a:lnTo>
                <a:cubicBezTo>
                  <a:pt x="4525" y="5906"/>
                  <a:pt x="4525" y="6144"/>
                  <a:pt x="4382" y="6287"/>
                </a:cubicBezTo>
                <a:lnTo>
                  <a:pt x="144" y="10526"/>
                </a:lnTo>
                <a:cubicBezTo>
                  <a:pt x="1" y="10669"/>
                  <a:pt x="1" y="10907"/>
                  <a:pt x="144" y="11062"/>
                </a:cubicBezTo>
                <a:lnTo>
                  <a:pt x="4382" y="15300"/>
                </a:lnTo>
                <a:cubicBezTo>
                  <a:pt x="4525" y="15443"/>
                  <a:pt x="4525" y="15681"/>
                  <a:pt x="4382" y="15824"/>
                </a:cubicBezTo>
                <a:lnTo>
                  <a:pt x="4382" y="15836"/>
                </a:lnTo>
                <a:cubicBezTo>
                  <a:pt x="4228" y="15979"/>
                  <a:pt x="3942" y="16110"/>
                  <a:pt x="3740" y="16134"/>
                </a:cubicBezTo>
                <a:cubicBezTo>
                  <a:pt x="3740" y="16134"/>
                  <a:pt x="3168" y="16193"/>
                  <a:pt x="2811" y="16550"/>
                </a:cubicBezTo>
                <a:cubicBezTo>
                  <a:pt x="2192" y="17169"/>
                  <a:pt x="2192" y="18158"/>
                  <a:pt x="2811" y="18777"/>
                </a:cubicBezTo>
                <a:cubicBezTo>
                  <a:pt x="3418" y="19396"/>
                  <a:pt x="4418" y="19396"/>
                  <a:pt x="5037" y="18777"/>
                </a:cubicBezTo>
                <a:cubicBezTo>
                  <a:pt x="5395" y="18420"/>
                  <a:pt x="5454" y="17848"/>
                  <a:pt x="5454" y="17848"/>
                </a:cubicBezTo>
                <a:cubicBezTo>
                  <a:pt x="5466" y="17646"/>
                  <a:pt x="5609" y="17348"/>
                  <a:pt x="5752" y="17205"/>
                </a:cubicBezTo>
                <a:lnTo>
                  <a:pt x="5752" y="17205"/>
                </a:lnTo>
                <a:cubicBezTo>
                  <a:pt x="5906" y="17050"/>
                  <a:pt x="6145" y="17050"/>
                  <a:pt x="6287" y="17205"/>
                </a:cubicBezTo>
                <a:lnTo>
                  <a:pt x="10526" y="21444"/>
                </a:lnTo>
                <a:cubicBezTo>
                  <a:pt x="10669" y="21587"/>
                  <a:pt x="10907" y="21587"/>
                  <a:pt x="11062" y="21444"/>
                </a:cubicBezTo>
                <a:lnTo>
                  <a:pt x="15301" y="17205"/>
                </a:lnTo>
                <a:cubicBezTo>
                  <a:pt x="15443" y="17050"/>
                  <a:pt x="15443" y="16812"/>
                  <a:pt x="15301" y="16669"/>
                </a:cubicBezTo>
                <a:lnTo>
                  <a:pt x="15253" y="16622"/>
                </a:lnTo>
                <a:cubicBezTo>
                  <a:pt x="15110" y="16479"/>
                  <a:pt x="14812" y="16336"/>
                  <a:pt x="14610" y="16324"/>
                </a:cubicBezTo>
                <a:cubicBezTo>
                  <a:pt x="14610" y="16324"/>
                  <a:pt x="14038" y="16265"/>
                  <a:pt x="13681" y="15907"/>
                </a:cubicBezTo>
                <a:cubicBezTo>
                  <a:pt x="13062" y="15288"/>
                  <a:pt x="13062" y="14288"/>
                  <a:pt x="13681" y="13681"/>
                </a:cubicBezTo>
                <a:cubicBezTo>
                  <a:pt x="14288" y="13062"/>
                  <a:pt x="15289" y="13062"/>
                  <a:pt x="15908" y="13681"/>
                </a:cubicBezTo>
                <a:cubicBezTo>
                  <a:pt x="16265" y="14038"/>
                  <a:pt x="16324" y="14610"/>
                  <a:pt x="16324" y="14610"/>
                </a:cubicBezTo>
                <a:cubicBezTo>
                  <a:pt x="16336" y="14812"/>
                  <a:pt x="16479" y="15110"/>
                  <a:pt x="16622" y="15252"/>
                </a:cubicBezTo>
                <a:lnTo>
                  <a:pt x="16670" y="15300"/>
                </a:lnTo>
                <a:cubicBezTo>
                  <a:pt x="16813" y="15443"/>
                  <a:pt x="17063" y="15443"/>
                  <a:pt x="17206" y="15300"/>
                </a:cubicBezTo>
                <a:lnTo>
                  <a:pt x="21444" y="11062"/>
                </a:lnTo>
                <a:cubicBezTo>
                  <a:pt x="21587" y="10907"/>
                  <a:pt x="21587" y="10669"/>
                  <a:pt x="21444" y="10526"/>
                </a:cubicBezTo>
                <a:lnTo>
                  <a:pt x="17206" y="6287"/>
                </a:lnTo>
                <a:cubicBezTo>
                  <a:pt x="17063" y="6144"/>
                  <a:pt x="16813" y="6144"/>
                  <a:pt x="16670" y="6287"/>
                </a:cubicBezTo>
                <a:lnTo>
                  <a:pt x="16622" y="6335"/>
                </a:lnTo>
                <a:cubicBezTo>
                  <a:pt x="16479" y="6478"/>
                  <a:pt x="16348" y="6763"/>
                  <a:pt x="16324" y="6978"/>
                </a:cubicBezTo>
                <a:cubicBezTo>
                  <a:pt x="16324" y="6978"/>
                  <a:pt x="16265" y="7549"/>
                  <a:pt x="15908" y="7906"/>
                </a:cubicBezTo>
                <a:cubicBezTo>
                  <a:pt x="15289" y="8525"/>
                  <a:pt x="14300" y="8525"/>
                  <a:pt x="13681" y="7906"/>
                </a:cubicBezTo>
                <a:cubicBezTo>
                  <a:pt x="13062" y="7287"/>
                  <a:pt x="13062" y="6287"/>
                  <a:pt x="13681" y="5680"/>
                </a:cubicBezTo>
                <a:cubicBezTo>
                  <a:pt x="14038" y="5323"/>
                  <a:pt x="14610" y="5263"/>
                  <a:pt x="14610" y="5263"/>
                </a:cubicBezTo>
                <a:cubicBezTo>
                  <a:pt x="14812" y="5239"/>
                  <a:pt x="15110" y="5108"/>
                  <a:pt x="15253" y="4954"/>
                </a:cubicBezTo>
                <a:lnTo>
                  <a:pt x="15301" y="4918"/>
                </a:lnTo>
                <a:cubicBezTo>
                  <a:pt x="15443" y="4763"/>
                  <a:pt x="15443" y="4525"/>
                  <a:pt x="15301" y="4382"/>
                </a:cubicBezTo>
                <a:lnTo>
                  <a:pt x="11062" y="143"/>
                </a:lnTo>
                <a:cubicBezTo>
                  <a:pt x="10907" y="1"/>
                  <a:pt x="10669" y="1"/>
                  <a:pt x="10526" y="143"/>
                </a:cubicBezTo>
                <a:lnTo>
                  <a:pt x="6287" y="4382"/>
                </a:lnTo>
                <a:cubicBezTo>
                  <a:pt x="6145" y="4525"/>
                  <a:pt x="5906" y="4525"/>
                  <a:pt x="5752" y="4382"/>
                </a:cubicBezTo>
                <a:lnTo>
                  <a:pt x="5680" y="4311"/>
                </a:lnTo>
                <a:cubicBezTo>
                  <a:pt x="5537" y="4156"/>
                  <a:pt x="5395" y="3870"/>
                  <a:pt x="5383" y="3668"/>
                </a:cubicBezTo>
                <a:cubicBezTo>
                  <a:pt x="5383" y="3668"/>
                  <a:pt x="5323" y="3084"/>
                  <a:pt x="4966" y="2739"/>
                </a:cubicBezTo>
                <a:cubicBezTo>
                  <a:pt x="4347" y="2120"/>
                  <a:pt x="3347" y="2120"/>
                  <a:pt x="2728" y="2739"/>
                </a:cubicBezTo>
                <a:cubicBezTo>
                  <a:pt x="2120" y="3346"/>
                  <a:pt x="2120" y="4346"/>
                  <a:pt x="2728" y="4966"/>
                </a:cubicBezTo>
                <a:close/>
              </a:path>
            </a:pathLst>
          </a:custGeom>
          <a:solidFill>
            <a:srgbClr val="1B85A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6"/>
          <p:cNvGrpSpPr/>
          <p:nvPr/>
        </p:nvGrpSpPr>
        <p:grpSpPr>
          <a:xfrm>
            <a:off x="9026684" y="3117378"/>
            <a:ext cx="2083277" cy="2019484"/>
            <a:chOff x="6209840" y="2810084"/>
            <a:chExt cx="1290972" cy="1290972"/>
          </a:xfrm>
        </p:grpSpPr>
        <p:sp>
          <p:nvSpPr>
            <p:cNvPr id="416" name="Google Shape;416;p6"/>
            <p:cNvSpPr/>
            <p:nvPr/>
          </p:nvSpPr>
          <p:spPr>
            <a:xfrm>
              <a:off x="6209840" y="2810084"/>
              <a:ext cx="1290972" cy="1290972"/>
            </a:xfrm>
            <a:custGeom>
              <a:rect b="b" l="l" r="r" t="t"/>
              <a:pathLst>
                <a:path extrusionOk="0" h="21599" w="21599">
                  <a:moveTo>
                    <a:pt x="18860" y="16633"/>
                  </a:moveTo>
                  <a:cubicBezTo>
                    <a:pt x="18503" y="16276"/>
                    <a:pt x="17931" y="16217"/>
                    <a:pt x="17931" y="16217"/>
                  </a:cubicBezTo>
                  <a:cubicBezTo>
                    <a:pt x="17717" y="16193"/>
                    <a:pt x="17431" y="16062"/>
                    <a:pt x="17288" y="15919"/>
                  </a:cubicBezTo>
                  <a:lnTo>
                    <a:pt x="17205" y="15836"/>
                  </a:lnTo>
                  <a:cubicBezTo>
                    <a:pt x="17062" y="15693"/>
                    <a:pt x="17062" y="15455"/>
                    <a:pt x="17205" y="15312"/>
                  </a:cubicBezTo>
                  <a:lnTo>
                    <a:pt x="21443" y="11073"/>
                  </a:lnTo>
                  <a:cubicBezTo>
                    <a:pt x="21598" y="10918"/>
                    <a:pt x="21598" y="10680"/>
                    <a:pt x="21443" y="10537"/>
                  </a:cubicBezTo>
                  <a:lnTo>
                    <a:pt x="17205" y="6299"/>
                  </a:lnTo>
                  <a:cubicBezTo>
                    <a:pt x="17062" y="6144"/>
                    <a:pt x="17062" y="5906"/>
                    <a:pt x="17205" y="5763"/>
                  </a:cubicBezTo>
                  <a:lnTo>
                    <a:pt x="17217" y="5763"/>
                  </a:lnTo>
                  <a:cubicBezTo>
                    <a:pt x="17360" y="5620"/>
                    <a:pt x="17645" y="5477"/>
                    <a:pt x="17848" y="5453"/>
                  </a:cubicBezTo>
                  <a:cubicBezTo>
                    <a:pt x="17848" y="5453"/>
                    <a:pt x="18431" y="5406"/>
                    <a:pt x="18788" y="5049"/>
                  </a:cubicBezTo>
                  <a:cubicBezTo>
                    <a:pt x="19407" y="4429"/>
                    <a:pt x="19407" y="3429"/>
                    <a:pt x="18788" y="2810"/>
                  </a:cubicBezTo>
                  <a:cubicBezTo>
                    <a:pt x="18169" y="2203"/>
                    <a:pt x="17169" y="2203"/>
                    <a:pt x="16550" y="2810"/>
                  </a:cubicBezTo>
                  <a:cubicBezTo>
                    <a:pt x="16193" y="3167"/>
                    <a:pt x="16145" y="3751"/>
                    <a:pt x="16145" y="3751"/>
                  </a:cubicBezTo>
                  <a:cubicBezTo>
                    <a:pt x="16121" y="3953"/>
                    <a:pt x="15990" y="4239"/>
                    <a:pt x="15836" y="4382"/>
                  </a:cubicBezTo>
                  <a:lnTo>
                    <a:pt x="15836" y="4394"/>
                  </a:lnTo>
                  <a:cubicBezTo>
                    <a:pt x="15693" y="4537"/>
                    <a:pt x="15455" y="4537"/>
                    <a:pt x="15300" y="4394"/>
                  </a:cubicBezTo>
                  <a:lnTo>
                    <a:pt x="11061" y="155"/>
                  </a:lnTo>
                  <a:cubicBezTo>
                    <a:pt x="10918" y="0"/>
                    <a:pt x="10680" y="0"/>
                    <a:pt x="10537" y="155"/>
                  </a:cubicBezTo>
                  <a:lnTo>
                    <a:pt x="6299" y="4394"/>
                  </a:lnTo>
                  <a:cubicBezTo>
                    <a:pt x="6144" y="4537"/>
                    <a:pt x="6144" y="4775"/>
                    <a:pt x="6299" y="4918"/>
                  </a:cubicBezTo>
                  <a:lnTo>
                    <a:pt x="6346" y="4965"/>
                  </a:lnTo>
                  <a:cubicBezTo>
                    <a:pt x="6489" y="5120"/>
                    <a:pt x="6775" y="5251"/>
                    <a:pt x="6977" y="5275"/>
                  </a:cubicBezTo>
                  <a:cubicBezTo>
                    <a:pt x="6977" y="5275"/>
                    <a:pt x="7561" y="5322"/>
                    <a:pt x="7918" y="5680"/>
                  </a:cubicBezTo>
                  <a:cubicBezTo>
                    <a:pt x="8525" y="6299"/>
                    <a:pt x="8525" y="7299"/>
                    <a:pt x="7918" y="7918"/>
                  </a:cubicBezTo>
                  <a:cubicBezTo>
                    <a:pt x="7299" y="8537"/>
                    <a:pt x="6299" y="8537"/>
                    <a:pt x="5680" y="7918"/>
                  </a:cubicBezTo>
                  <a:cubicBezTo>
                    <a:pt x="5322" y="7561"/>
                    <a:pt x="5275" y="6989"/>
                    <a:pt x="5275" y="6989"/>
                  </a:cubicBezTo>
                  <a:cubicBezTo>
                    <a:pt x="5251" y="6775"/>
                    <a:pt x="5108" y="6489"/>
                    <a:pt x="4965" y="6346"/>
                  </a:cubicBezTo>
                  <a:lnTo>
                    <a:pt x="4918" y="6299"/>
                  </a:lnTo>
                  <a:cubicBezTo>
                    <a:pt x="4775" y="6144"/>
                    <a:pt x="4537" y="6144"/>
                    <a:pt x="4394" y="6299"/>
                  </a:cubicBezTo>
                  <a:lnTo>
                    <a:pt x="155" y="10537"/>
                  </a:lnTo>
                  <a:cubicBezTo>
                    <a:pt x="0" y="10680"/>
                    <a:pt x="0" y="10918"/>
                    <a:pt x="143" y="11073"/>
                  </a:cubicBezTo>
                  <a:lnTo>
                    <a:pt x="4394" y="15312"/>
                  </a:lnTo>
                  <a:cubicBezTo>
                    <a:pt x="4537" y="15455"/>
                    <a:pt x="4775" y="15455"/>
                    <a:pt x="4918" y="15312"/>
                  </a:cubicBezTo>
                  <a:lnTo>
                    <a:pt x="4965" y="15264"/>
                  </a:lnTo>
                  <a:cubicBezTo>
                    <a:pt x="5108" y="15109"/>
                    <a:pt x="5251" y="14824"/>
                    <a:pt x="5263" y="14621"/>
                  </a:cubicBezTo>
                  <a:cubicBezTo>
                    <a:pt x="5263" y="14621"/>
                    <a:pt x="5322" y="14050"/>
                    <a:pt x="5680" y="13692"/>
                  </a:cubicBezTo>
                  <a:cubicBezTo>
                    <a:pt x="6299" y="13073"/>
                    <a:pt x="7299" y="13073"/>
                    <a:pt x="7906" y="13692"/>
                  </a:cubicBezTo>
                  <a:cubicBezTo>
                    <a:pt x="8525" y="14300"/>
                    <a:pt x="8525" y="15300"/>
                    <a:pt x="7906" y="15919"/>
                  </a:cubicBezTo>
                  <a:cubicBezTo>
                    <a:pt x="7561" y="16276"/>
                    <a:pt x="6977" y="16336"/>
                    <a:pt x="6977" y="16336"/>
                  </a:cubicBezTo>
                  <a:cubicBezTo>
                    <a:pt x="6775" y="16348"/>
                    <a:pt x="6489" y="16490"/>
                    <a:pt x="6334" y="16633"/>
                  </a:cubicBezTo>
                  <a:lnTo>
                    <a:pt x="6299" y="16681"/>
                  </a:lnTo>
                  <a:cubicBezTo>
                    <a:pt x="6144" y="16824"/>
                    <a:pt x="6144" y="17062"/>
                    <a:pt x="6299" y="17217"/>
                  </a:cubicBezTo>
                  <a:lnTo>
                    <a:pt x="10537" y="21455"/>
                  </a:lnTo>
                  <a:cubicBezTo>
                    <a:pt x="10680" y="21598"/>
                    <a:pt x="10918" y="21598"/>
                    <a:pt x="11061" y="21455"/>
                  </a:cubicBezTo>
                  <a:lnTo>
                    <a:pt x="15300" y="17217"/>
                  </a:lnTo>
                  <a:cubicBezTo>
                    <a:pt x="15455" y="17062"/>
                    <a:pt x="15693" y="17062"/>
                    <a:pt x="15836" y="17217"/>
                  </a:cubicBezTo>
                  <a:lnTo>
                    <a:pt x="15907" y="17288"/>
                  </a:lnTo>
                  <a:cubicBezTo>
                    <a:pt x="16062" y="17431"/>
                    <a:pt x="16193" y="17717"/>
                    <a:pt x="16217" y="17931"/>
                  </a:cubicBezTo>
                  <a:cubicBezTo>
                    <a:pt x="16217" y="17931"/>
                    <a:pt x="16276" y="18503"/>
                    <a:pt x="16621" y="18860"/>
                  </a:cubicBezTo>
                  <a:cubicBezTo>
                    <a:pt x="17240" y="19479"/>
                    <a:pt x="18241" y="19479"/>
                    <a:pt x="18860" y="18860"/>
                  </a:cubicBezTo>
                  <a:cubicBezTo>
                    <a:pt x="19479" y="18241"/>
                    <a:pt x="19479" y="17240"/>
                    <a:pt x="18860" y="16633"/>
                  </a:cubicBezTo>
                  <a:close/>
                </a:path>
              </a:pathLst>
            </a:custGeom>
            <a:solidFill>
              <a:srgbClr val="5A6C85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 txBox="1"/>
            <p:nvPr/>
          </p:nvSpPr>
          <p:spPr>
            <a:xfrm>
              <a:off x="6638249" y="3302156"/>
              <a:ext cx="603023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Clase invertida</a:t>
              </a:r>
              <a:endParaRPr b="1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8" name="Google Shape;418;p6"/>
          <p:cNvSpPr txBox="1"/>
          <p:nvPr/>
        </p:nvSpPr>
        <p:spPr>
          <a:xfrm>
            <a:off x="3227415" y="3945351"/>
            <a:ext cx="1202304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retos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p6"/>
          <p:cNvSpPr txBox="1"/>
          <p:nvPr/>
        </p:nvSpPr>
        <p:spPr>
          <a:xfrm>
            <a:off x="4202260" y="2736066"/>
            <a:ext cx="1202304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problemas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6"/>
          <p:cNvSpPr txBox="1"/>
          <p:nvPr/>
        </p:nvSpPr>
        <p:spPr>
          <a:xfrm>
            <a:off x="4978408" y="3770018"/>
            <a:ext cx="1611660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</a:t>
            </a:r>
            <a:r>
              <a:rPr b="1" lang="es-CO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estudio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casos 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6"/>
          <p:cNvSpPr txBox="1"/>
          <p:nvPr/>
        </p:nvSpPr>
        <p:spPr>
          <a:xfrm>
            <a:off x="6328064" y="2746943"/>
            <a:ext cx="1202304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el servicio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p6"/>
          <p:cNvSpPr txBox="1"/>
          <p:nvPr/>
        </p:nvSpPr>
        <p:spPr>
          <a:xfrm>
            <a:off x="7068595" y="3852376"/>
            <a:ext cx="1698429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investigación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p6"/>
          <p:cNvSpPr txBox="1"/>
          <p:nvPr/>
        </p:nvSpPr>
        <p:spPr>
          <a:xfrm>
            <a:off x="8396963" y="3051873"/>
            <a:ext cx="1318537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pensamiento de diseño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4" name="Google Shape;424;p6"/>
          <p:cNvSpPr/>
          <p:nvPr/>
        </p:nvSpPr>
        <p:spPr>
          <a:xfrm>
            <a:off x="5888156" y="4149334"/>
            <a:ext cx="2082120" cy="2018363"/>
          </a:xfrm>
          <a:custGeom>
            <a:rect b="b" l="l" r="r" t="t"/>
            <a:pathLst>
              <a:path extrusionOk="0" h="21587" w="21587">
                <a:moveTo>
                  <a:pt x="2728" y="4966"/>
                </a:moveTo>
                <a:cubicBezTo>
                  <a:pt x="3085" y="5323"/>
                  <a:pt x="3668" y="5382"/>
                  <a:pt x="3668" y="5382"/>
                </a:cubicBezTo>
                <a:cubicBezTo>
                  <a:pt x="3871" y="5394"/>
                  <a:pt x="4156" y="5537"/>
                  <a:pt x="4311" y="5680"/>
                </a:cubicBezTo>
                <a:lnTo>
                  <a:pt x="4382" y="5751"/>
                </a:lnTo>
                <a:cubicBezTo>
                  <a:pt x="4525" y="5906"/>
                  <a:pt x="4525" y="6144"/>
                  <a:pt x="4382" y="6287"/>
                </a:cubicBezTo>
                <a:lnTo>
                  <a:pt x="144" y="10526"/>
                </a:lnTo>
                <a:cubicBezTo>
                  <a:pt x="1" y="10669"/>
                  <a:pt x="1" y="10907"/>
                  <a:pt x="144" y="11062"/>
                </a:cubicBezTo>
                <a:lnTo>
                  <a:pt x="4382" y="15300"/>
                </a:lnTo>
                <a:cubicBezTo>
                  <a:pt x="4525" y="15443"/>
                  <a:pt x="4525" y="15681"/>
                  <a:pt x="4382" y="15824"/>
                </a:cubicBezTo>
                <a:lnTo>
                  <a:pt x="4382" y="15836"/>
                </a:lnTo>
                <a:cubicBezTo>
                  <a:pt x="4228" y="15979"/>
                  <a:pt x="3942" y="16110"/>
                  <a:pt x="3740" y="16134"/>
                </a:cubicBezTo>
                <a:cubicBezTo>
                  <a:pt x="3740" y="16134"/>
                  <a:pt x="3168" y="16193"/>
                  <a:pt x="2811" y="16550"/>
                </a:cubicBezTo>
                <a:cubicBezTo>
                  <a:pt x="2192" y="17169"/>
                  <a:pt x="2192" y="18158"/>
                  <a:pt x="2811" y="18777"/>
                </a:cubicBezTo>
                <a:cubicBezTo>
                  <a:pt x="3418" y="19396"/>
                  <a:pt x="4418" y="19396"/>
                  <a:pt x="5037" y="18777"/>
                </a:cubicBezTo>
                <a:cubicBezTo>
                  <a:pt x="5395" y="18420"/>
                  <a:pt x="5454" y="17848"/>
                  <a:pt x="5454" y="17848"/>
                </a:cubicBezTo>
                <a:cubicBezTo>
                  <a:pt x="5466" y="17646"/>
                  <a:pt x="5609" y="17348"/>
                  <a:pt x="5752" y="17205"/>
                </a:cubicBezTo>
                <a:lnTo>
                  <a:pt x="5752" y="17205"/>
                </a:lnTo>
                <a:cubicBezTo>
                  <a:pt x="5906" y="17050"/>
                  <a:pt x="6145" y="17050"/>
                  <a:pt x="6287" y="17205"/>
                </a:cubicBezTo>
                <a:lnTo>
                  <a:pt x="10526" y="21444"/>
                </a:lnTo>
                <a:cubicBezTo>
                  <a:pt x="10669" y="21587"/>
                  <a:pt x="10907" y="21587"/>
                  <a:pt x="11062" y="21444"/>
                </a:cubicBezTo>
                <a:lnTo>
                  <a:pt x="15301" y="17205"/>
                </a:lnTo>
                <a:cubicBezTo>
                  <a:pt x="15443" y="17050"/>
                  <a:pt x="15443" y="16812"/>
                  <a:pt x="15301" y="16669"/>
                </a:cubicBezTo>
                <a:lnTo>
                  <a:pt x="15253" y="16622"/>
                </a:lnTo>
                <a:cubicBezTo>
                  <a:pt x="15110" y="16479"/>
                  <a:pt x="14812" y="16336"/>
                  <a:pt x="14610" y="16324"/>
                </a:cubicBezTo>
                <a:cubicBezTo>
                  <a:pt x="14610" y="16324"/>
                  <a:pt x="14038" y="16265"/>
                  <a:pt x="13681" y="15907"/>
                </a:cubicBezTo>
                <a:cubicBezTo>
                  <a:pt x="13062" y="15288"/>
                  <a:pt x="13062" y="14288"/>
                  <a:pt x="13681" y="13681"/>
                </a:cubicBezTo>
                <a:cubicBezTo>
                  <a:pt x="14288" y="13062"/>
                  <a:pt x="15289" y="13062"/>
                  <a:pt x="15908" y="13681"/>
                </a:cubicBezTo>
                <a:cubicBezTo>
                  <a:pt x="16265" y="14038"/>
                  <a:pt x="16324" y="14610"/>
                  <a:pt x="16324" y="14610"/>
                </a:cubicBezTo>
                <a:cubicBezTo>
                  <a:pt x="16336" y="14812"/>
                  <a:pt x="16479" y="15110"/>
                  <a:pt x="16622" y="15252"/>
                </a:cubicBezTo>
                <a:lnTo>
                  <a:pt x="16670" y="15300"/>
                </a:lnTo>
                <a:cubicBezTo>
                  <a:pt x="16813" y="15443"/>
                  <a:pt x="17063" y="15443"/>
                  <a:pt x="17206" y="15300"/>
                </a:cubicBezTo>
                <a:lnTo>
                  <a:pt x="21444" y="11062"/>
                </a:lnTo>
                <a:cubicBezTo>
                  <a:pt x="21587" y="10907"/>
                  <a:pt x="21587" y="10669"/>
                  <a:pt x="21444" y="10526"/>
                </a:cubicBezTo>
                <a:lnTo>
                  <a:pt x="17206" y="6287"/>
                </a:lnTo>
                <a:cubicBezTo>
                  <a:pt x="17063" y="6144"/>
                  <a:pt x="16813" y="6144"/>
                  <a:pt x="16670" y="6287"/>
                </a:cubicBezTo>
                <a:lnTo>
                  <a:pt x="16622" y="6335"/>
                </a:lnTo>
                <a:cubicBezTo>
                  <a:pt x="16479" y="6478"/>
                  <a:pt x="16348" y="6763"/>
                  <a:pt x="16324" y="6978"/>
                </a:cubicBezTo>
                <a:cubicBezTo>
                  <a:pt x="16324" y="6978"/>
                  <a:pt x="16265" y="7549"/>
                  <a:pt x="15908" y="7906"/>
                </a:cubicBezTo>
                <a:cubicBezTo>
                  <a:pt x="15289" y="8525"/>
                  <a:pt x="14300" y="8525"/>
                  <a:pt x="13681" y="7906"/>
                </a:cubicBezTo>
                <a:cubicBezTo>
                  <a:pt x="13062" y="7287"/>
                  <a:pt x="13062" y="6287"/>
                  <a:pt x="13681" y="5680"/>
                </a:cubicBezTo>
                <a:cubicBezTo>
                  <a:pt x="14038" y="5323"/>
                  <a:pt x="14610" y="5263"/>
                  <a:pt x="14610" y="5263"/>
                </a:cubicBezTo>
                <a:cubicBezTo>
                  <a:pt x="14812" y="5239"/>
                  <a:pt x="15110" y="5108"/>
                  <a:pt x="15253" y="4954"/>
                </a:cubicBezTo>
                <a:lnTo>
                  <a:pt x="15301" y="4918"/>
                </a:lnTo>
                <a:cubicBezTo>
                  <a:pt x="15443" y="4763"/>
                  <a:pt x="15443" y="4525"/>
                  <a:pt x="15301" y="4382"/>
                </a:cubicBezTo>
                <a:lnTo>
                  <a:pt x="11062" y="143"/>
                </a:lnTo>
                <a:cubicBezTo>
                  <a:pt x="10907" y="1"/>
                  <a:pt x="10669" y="1"/>
                  <a:pt x="10526" y="143"/>
                </a:cubicBezTo>
                <a:lnTo>
                  <a:pt x="6287" y="4382"/>
                </a:lnTo>
                <a:cubicBezTo>
                  <a:pt x="6145" y="4525"/>
                  <a:pt x="5906" y="4525"/>
                  <a:pt x="5752" y="4382"/>
                </a:cubicBezTo>
                <a:lnTo>
                  <a:pt x="5680" y="4311"/>
                </a:lnTo>
                <a:cubicBezTo>
                  <a:pt x="5537" y="4156"/>
                  <a:pt x="5395" y="3870"/>
                  <a:pt x="5383" y="3668"/>
                </a:cubicBezTo>
                <a:cubicBezTo>
                  <a:pt x="5383" y="3668"/>
                  <a:pt x="5323" y="3084"/>
                  <a:pt x="4966" y="2739"/>
                </a:cubicBezTo>
                <a:cubicBezTo>
                  <a:pt x="4347" y="2120"/>
                  <a:pt x="3347" y="2120"/>
                  <a:pt x="2728" y="2739"/>
                </a:cubicBezTo>
                <a:cubicBezTo>
                  <a:pt x="2120" y="3346"/>
                  <a:pt x="2120" y="4346"/>
                  <a:pt x="2728" y="4966"/>
                </a:cubicBezTo>
                <a:close/>
              </a:path>
            </a:pathLst>
          </a:custGeom>
          <a:solidFill>
            <a:srgbClr val="88DB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"/>
          <p:cNvSpPr/>
          <p:nvPr/>
        </p:nvSpPr>
        <p:spPr>
          <a:xfrm>
            <a:off x="608804" y="3117378"/>
            <a:ext cx="2082120" cy="2018363"/>
          </a:xfrm>
          <a:custGeom>
            <a:rect b="b" l="l" r="r" t="t"/>
            <a:pathLst>
              <a:path extrusionOk="0" h="21587" w="21587">
                <a:moveTo>
                  <a:pt x="2728" y="4966"/>
                </a:moveTo>
                <a:cubicBezTo>
                  <a:pt x="3085" y="5323"/>
                  <a:pt x="3668" y="5382"/>
                  <a:pt x="3668" y="5382"/>
                </a:cubicBezTo>
                <a:cubicBezTo>
                  <a:pt x="3871" y="5394"/>
                  <a:pt x="4156" y="5537"/>
                  <a:pt x="4311" y="5680"/>
                </a:cubicBezTo>
                <a:lnTo>
                  <a:pt x="4382" y="5751"/>
                </a:lnTo>
                <a:cubicBezTo>
                  <a:pt x="4525" y="5906"/>
                  <a:pt x="4525" y="6144"/>
                  <a:pt x="4382" y="6287"/>
                </a:cubicBezTo>
                <a:lnTo>
                  <a:pt x="144" y="10526"/>
                </a:lnTo>
                <a:cubicBezTo>
                  <a:pt x="1" y="10669"/>
                  <a:pt x="1" y="10907"/>
                  <a:pt x="144" y="11062"/>
                </a:cubicBezTo>
                <a:lnTo>
                  <a:pt x="4382" y="15300"/>
                </a:lnTo>
                <a:cubicBezTo>
                  <a:pt x="4525" y="15443"/>
                  <a:pt x="4525" y="15681"/>
                  <a:pt x="4382" y="15824"/>
                </a:cubicBezTo>
                <a:lnTo>
                  <a:pt x="4382" y="15836"/>
                </a:lnTo>
                <a:cubicBezTo>
                  <a:pt x="4228" y="15979"/>
                  <a:pt x="3942" y="16110"/>
                  <a:pt x="3740" y="16134"/>
                </a:cubicBezTo>
                <a:cubicBezTo>
                  <a:pt x="3740" y="16134"/>
                  <a:pt x="3168" y="16193"/>
                  <a:pt x="2811" y="16550"/>
                </a:cubicBezTo>
                <a:cubicBezTo>
                  <a:pt x="2192" y="17169"/>
                  <a:pt x="2192" y="18158"/>
                  <a:pt x="2811" y="18777"/>
                </a:cubicBezTo>
                <a:cubicBezTo>
                  <a:pt x="3418" y="19396"/>
                  <a:pt x="4418" y="19396"/>
                  <a:pt x="5037" y="18777"/>
                </a:cubicBezTo>
                <a:cubicBezTo>
                  <a:pt x="5395" y="18420"/>
                  <a:pt x="5454" y="17848"/>
                  <a:pt x="5454" y="17848"/>
                </a:cubicBezTo>
                <a:cubicBezTo>
                  <a:pt x="5466" y="17646"/>
                  <a:pt x="5609" y="17348"/>
                  <a:pt x="5752" y="17205"/>
                </a:cubicBezTo>
                <a:lnTo>
                  <a:pt x="5752" y="17205"/>
                </a:lnTo>
                <a:cubicBezTo>
                  <a:pt x="5906" y="17050"/>
                  <a:pt x="6145" y="17050"/>
                  <a:pt x="6287" y="17205"/>
                </a:cubicBezTo>
                <a:lnTo>
                  <a:pt x="10526" y="21444"/>
                </a:lnTo>
                <a:cubicBezTo>
                  <a:pt x="10669" y="21587"/>
                  <a:pt x="10907" y="21587"/>
                  <a:pt x="11062" y="21444"/>
                </a:cubicBezTo>
                <a:lnTo>
                  <a:pt x="15301" y="17205"/>
                </a:lnTo>
                <a:cubicBezTo>
                  <a:pt x="15443" y="17050"/>
                  <a:pt x="15443" y="16812"/>
                  <a:pt x="15301" y="16669"/>
                </a:cubicBezTo>
                <a:lnTo>
                  <a:pt x="15253" y="16622"/>
                </a:lnTo>
                <a:cubicBezTo>
                  <a:pt x="15110" y="16479"/>
                  <a:pt x="14812" y="16336"/>
                  <a:pt x="14610" y="16324"/>
                </a:cubicBezTo>
                <a:cubicBezTo>
                  <a:pt x="14610" y="16324"/>
                  <a:pt x="14038" y="16265"/>
                  <a:pt x="13681" y="15907"/>
                </a:cubicBezTo>
                <a:cubicBezTo>
                  <a:pt x="13062" y="15288"/>
                  <a:pt x="13062" y="14288"/>
                  <a:pt x="13681" y="13681"/>
                </a:cubicBezTo>
                <a:cubicBezTo>
                  <a:pt x="14288" y="13062"/>
                  <a:pt x="15289" y="13062"/>
                  <a:pt x="15908" y="13681"/>
                </a:cubicBezTo>
                <a:cubicBezTo>
                  <a:pt x="16265" y="14038"/>
                  <a:pt x="16324" y="14610"/>
                  <a:pt x="16324" y="14610"/>
                </a:cubicBezTo>
                <a:cubicBezTo>
                  <a:pt x="16336" y="14812"/>
                  <a:pt x="16479" y="15110"/>
                  <a:pt x="16622" y="15252"/>
                </a:cubicBezTo>
                <a:lnTo>
                  <a:pt x="16670" y="15300"/>
                </a:lnTo>
                <a:cubicBezTo>
                  <a:pt x="16813" y="15443"/>
                  <a:pt x="17063" y="15443"/>
                  <a:pt x="17206" y="15300"/>
                </a:cubicBezTo>
                <a:lnTo>
                  <a:pt x="21444" y="11062"/>
                </a:lnTo>
                <a:cubicBezTo>
                  <a:pt x="21587" y="10907"/>
                  <a:pt x="21587" y="10669"/>
                  <a:pt x="21444" y="10526"/>
                </a:cubicBezTo>
                <a:lnTo>
                  <a:pt x="17206" y="6287"/>
                </a:lnTo>
                <a:cubicBezTo>
                  <a:pt x="17063" y="6144"/>
                  <a:pt x="16813" y="6144"/>
                  <a:pt x="16670" y="6287"/>
                </a:cubicBezTo>
                <a:lnTo>
                  <a:pt x="16622" y="6335"/>
                </a:lnTo>
                <a:cubicBezTo>
                  <a:pt x="16479" y="6478"/>
                  <a:pt x="16348" y="6763"/>
                  <a:pt x="16324" y="6978"/>
                </a:cubicBezTo>
                <a:cubicBezTo>
                  <a:pt x="16324" y="6978"/>
                  <a:pt x="16265" y="7549"/>
                  <a:pt x="15908" y="7906"/>
                </a:cubicBezTo>
                <a:cubicBezTo>
                  <a:pt x="15289" y="8525"/>
                  <a:pt x="14300" y="8525"/>
                  <a:pt x="13681" y="7906"/>
                </a:cubicBezTo>
                <a:cubicBezTo>
                  <a:pt x="13062" y="7287"/>
                  <a:pt x="13062" y="6287"/>
                  <a:pt x="13681" y="5680"/>
                </a:cubicBezTo>
                <a:cubicBezTo>
                  <a:pt x="14038" y="5323"/>
                  <a:pt x="14610" y="5263"/>
                  <a:pt x="14610" y="5263"/>
                </a:cubicBezTo>
                <a:cubicBezTo>
                  <a:pt x="14812" y="5239"/>
                  <a:pt x="15110" y="5108"/>
                  <a:pt x="15253" y="4954"/>
                </a:cubicBezTo>
                <a:lnTo>
                  <a:pt x="15301" y="4918"/>
                </a:lnTo>
                <a:cubicBezTo>
                  <a:pt x="15443" y="4763"/>
                  <a:pt x="15443" y="4525"/>
                  <a:pt x="15301" y="4382"/>
                </a:cubicBezTo>
                <a:lnTo>
                  <a:pt x="11062" y="143"/>
                </a:lnTo>
                <a:cubicBezTo>
                  <a:pt x="10907" y="1"/>
                  <a:pt x="10669" y="1"/>
                  <a:pt x="10526" y="143"/>
                </a:cubicBezTo>
                <a:lnTo>
                  <a:pt x="6287" y="4382"/>
                </a:lnTo>
                <a:cubicBezTo>
                  <a:pt x="6145" y="4525"/>
                  <a:pt x="5906" y="4525"/>
                  <a:pt x="5752" y="4382"/>
                </a:cubicBezTo>
                <a:lnTo>
                  <a:pt x="5680" y="4311"/>
                </a:lnTo>
                <a:cubicBezTo>
                  <a:pt x="5537" y="4156"/>
                  <a:pt x="5395" y="3870"/>
                  <a:pt x="5383" y="3668"/>
                </a:cubicBezTo>
                <a:cubicBezTo>
                  <a:pt x="5383" y="3668"/>
                  <a:pt x="5323" y="3084"/>
                  <a:pt x="4966" y="2739"/>
                </a:cubicBezTo>
                <a:cubicBezTo>
                  <a:pt x="4347" y="2120"/>
                  <a:pt x="3347" y="2120"/>
                  <a:pt x="2728" y="2739"/>
                </a:cubicBezTo>
                <a:cubicBezTo>
                  <a:pt x="2120" y="3346"/>
                  <a:pt x="2120" y="4346"/>
                  <a:pt x="2728" y="4966"/>
                </a:cubicBezTo>
                <a:close/>
              </a:path>
            </a:pathLst>
          </a:custGeom>
          <a:solidFill>
            <a:srgbClr val="1B85A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"/>
          <p:cNvSpPr txBox="1"/>
          <p:nvPr/>
        </p:nvSpPr>
        <p:spPr>
          <a:xfrm>
            <a:off x="6051711" y="4875451"/>
            <a:ext cx="1698429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juego de roles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6"/>
          <p:cNvSpPr txBox="1"/>
          <p:nvPr/>
        </p:nvSpPr>
        <p:spPr>
          <a:xfrm>
            <a:off x="769626" y="3879333"/>
            <a:ext cx="1698429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simulaciones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6"/>
          <p:cNvSpPr/>
          <p:nvPr/>
        </p:nvSpPr>
        <p:spPr>
          <a:xfrm>
            <a:off x="3776103" y="4113496"/>
            <a:ext cx="2083277" cy="2019484"/>
          </a:xfrm>
          <a:custGeom>
            <a:rect b="b" l="l" r="r" t="t"/>
            <a:pathLst>
              <a:path extrusionOk="0" h="21599" w="21599">
                <a:moveTo>
                  <a:pt x="18860" y="16633"/>
                </a:moveTo>
                <a:cubicBezTo>
                  <a:pt x="18503" y="16276"/>
                  <a:pt x="17931" y="16217"/>
                  <a:pt x="17931" y="16217"/>
                </a:cubicBezTo>
                <a:cubicBezTo>
                  <a:pt x="17717" y="16193"/>
                  <a:pt x="17431" y="16062"/>
                  <a:pt x="17288" y="15919"/>
                </a:cubicBezTo>
                <a:lnTo>
                  <a:pt x="17205" y="15836"/>
                </a:lnTo>
                <a:cubicBezTo>
                  <a:pt x="17062" y="15693"/>
                  <a:pt x="17062" y="15455"/>
                  <a:pt x="17205" y="15312"/>
                </a:cubicBezTo>
                <a:lnTo>
                  <a:pt x="21443" y="11073"/>
                </a:lnTo>
                <a:cubicBezTo>
                  <a:pt x="21598" y="10918"/>
                  <a:pt x="21598" y="10680"/>
                  <a:pt x="21443" y="10537"/>
                </a:cubicBezTo>
                <a:lnTo>
                  <a:pt x="17205" y="6299"/>
                </a:lnTo>
                <a:cubicBezTo>
                  <a:pt x="17062" y="6144"/>
                  <a:pt x="17062" y="5906"/>
                  <a:pt x="17205" y="5763"/>
                </a:cubicBezTo>
                <a:lnTo>
                  <a:pt x="17217" y="5763"/>
                </a:lnTo>
                <a:cubicBezTo>
                  <a:pt x="17360" y="5620"/>
                  <a:pt x="17645" y="5477"/>
                  <a:pt x="17848" y="5453"/>
                </a:cubicBezTo>
                <a:cubicBezTo>
                  <a:pt x="17848" y="5453"/>
                  <a:pt x="18431" y="5406"/>
                  <a:pt x="18788" y="5049"/>
                </a:cubicBezTo>
                <a:cubicBezTo>
                  <a:pt x="19407" y="4429"/>
                  <a:pt x="19407" y="3429"/>
                  <a:pt x="18788" y="2810"/>
                </a:cubicBezTo>
                <a:cubicBezTo>
                  <a:pt x="18169" y="2203"/>
                  <a:pt x="17169" y="2203"/>
                  <a:pt x="16550" y="2810"/>
                </a:cubicBezTo>
                <a:cubicBezTo>
                  <a:pt x="16193" y="3167"/>
                  <a:pt x="16145" y="3751"/>
                  <a:pt x="16145" y="3751"/>
                </a:cubicBezTo>
                <a:cubicBezTo>
                  <a:pt x="16121" y="3953"/>
                  <a:pt x="15990" y="4239"/>
                  <a:pt x="15836" y="4382"/>
                </a:cubicBezTo>
                <a:lnTo>
                  <a:pt x="15836" y="4394"/>
                </a:lnTo>
                <a:cubicBezTo>
                  <a:pt x="15693" y="4537"/>
                  <a:pt x="15455" y="4537"/>
                  <a:pt x="15300" y="4394"/>
                </a:cubicBezTo>
                <a:lnTo>
                  <a:pt x="11061" y="155"/>
                </a:lnTo>
                <a:cubicBezTo>
                  <a:pt x="10918" y="0"/>
                  <a:pt x="10680" y="0"/>
                  <a:pt x="10537" y="155"/>
                </a:cubicBezTo>
                <a:lnTo>
                  <a:pt x="6299" y="4394"/>
                </a:lnTo>
                <a:cubicBezTo>
                  <a:pt x="6144" y="4537"/>
                  <a:pt x="6144" y="4775"/>
                  <a:pt x="6299" y="4918"/>
                </a:cubicBezTo>
                <a:lnTo>
                  <a:pt x="6346" y="4965"/>
                </a:lnTo>
                <a:cubicBezTo>
                  <a:pt x="6489" y="5120"/>
                  <a:pt x="6775" y="5251"/>
                  <a:pt x="6977" y="5275"/>
                </a:cubicBezTo>
                <a:cubicBezTo>
                  <a:pt x="6977" y="5275"/>
                  <a:pt x="7561" y="5322"/>
                  <a:pt x="7918" y="5680"/>
                </a:cubicBezTo>
                <a:cubicBezTo>
                  <a:pt x="8525" y="6299"/>
                  <a:pt x="8525" y="7299"/>
                  <a:pt x="7918" y="7918"/>
                </a:cubicBezTo>
                <a:cubicBezTo>
                  <a:pt x="7299" y="8537"/>
                  <a:pt x="6299" y="8537"/>
                  <a:pt x="5680" y="7918"/>
                </a:cubicBezTo>
                <a:cubicBezTo>
                  <a:pt x="5322" y="7561"/>
                  <a:pt x="5275" y="6989"/>
                  <a:pt x="5275" y="6989"/>
                </a:cubicBezTo>
                <a:cubicBezTo>
                  <a:pt x="5251" y="6775"/>
                  <a:pt x="5108" y="6489"/>
                  <a:pt x="4965" y="6346"/>
                </a:cubicBezTo>
                <a:lnTo>
                  <a:pt x="4918" y="6299"/>
                </a:lnTo>
                <a:cubicBezTo>
                  <a:pt x="4775" y="6144"/>
                  <a:pt x="4537" y="6144"/>
                  <a:pt x="4394" y="6299"/>
                </a:cubicBezTo>
                <a:lnTo>
                  <a:pt x="155" y="10537"/>
                </a:lnTo>
                <a:cubicBezTo>
                  <a:pt x="0" y="10680"/>
                  <a:pt x="0" y="10918"/>
                  <a:pt x="143" y="11073"/>
                </a:cubicBezTo>
                <a:lnTo>
                  <a:pt x="4394" y="15312"/>
                </a:lnTo>
                <a:cubicBezTo>
                  <a:pt x="4537" y="15455"/>
                  <a:pt x="4775" y="15455"/>
                  <a:pt x="4918" y="15312"/>
                </a:cubicBezTo>
                <a:lnTo>
                  <a:pt x="4965" y="15264"/>
                </a:lnTo>
                <a:cubicBezTo>
                  <a:pt x="5108" y="15109"/>
                  <a:pt x="5251" y="14824"/>
                  <a:pt x="5263" y="14621"/>
                </a:cubicBezTo>
                <a:cubicBezTo>
                  <a:pt x="5263" y="14621"/>
                  <a:pt x="5322" y="14050"/>
                  <a:pt x="5680" y="13692"/>
                </a:cubicBezTo>
                <a:cubicBezTo>
                  <a:pt x="6299" y="13073"/>
                  <a:pt x="7299" y="13073"/>
                  <a:pt x="7906" y="13692"/>
                </a:cubicBezTo>
                <a:cubicBezTo>
                  <a:pt x="8525" y="14300"/>
                  <a:pt x="8525" y="15300"/>
                  <a:pt x="7906" y="15919"/>
                </a:cubicBezTo>
                <a:cubicBezTo>
                  <a:pt x="7561" y="16276"/>
                  <a:pt x="6977" y="16336"/>
                  <a:pt x="6977" y="16336"/>
                </a:cubicBezTo>
                <a:cubicBezTo>
                  <a:pt x="6775" y="16348"/>
                  <a:pt x="6489" y="16490"/>
                  <a:pt x="6334" y="16633"/>
                </a:cubicBezTo>
                <a:lnTo>
                  <a:pt x="6299" y="16681"/>
                </a:lnTo>
                <a:cubicBezTo>
                  <a:pt x="6144" y="16824"/>
                  <a:pt x="6144" y="17062"/>
                  <a:pt x="6299" y="17217"/>
                </a:cubicBezTo>
                <a:lnTo>
                  <a:pt x="10537" y="21455"/>
                </a:lnTo>
                <a:cubicBezTo>
                  <a:pt x="10680" y="21598"/>
                  <a:pt x="10918" y="21598"/>
                  <a:pt x="11061" y="21455"/>
                </a:cubicBezTo>
                <a:lnTo>
                  <a:pt x="15300" y="17217"/>
                </a:lnTo>
                <a:cubicBezTo>
                  <a:pt x="15455" y="17062"/>
                  <a:pt x="15693" y="17062"/>
                  <a:pt x="15836" y="17217"/>
                </a:cubicBezTo>
                <a:lnTo>
                  <a:pt x="15907" y="17288"/>
                </a:lnTo>
                <a:cubicBezTo>
                  <a:pt x="16062" y="17431"/>
                  <a:pt x="16193" y="17717"/>
                  <a:pt x="16217" y="17931"/>
                </a:cubicBezTo>
                <a:cubicBezTo>
                  <a:pt x="16217" y="17931"/>
                  <a:pt x="16276" y="18503"/>
                  <a:pt x="16621" y="18860"/>
                </a:cubicBezTo>
                <a:cubicBezTo>
                  <a:pt x="17240" y="19479"/>
                  <a:pt x="18241" y="19479"/>
                  <a:pt x="18860" y="18860"/>
                </a:cubicBezTo>
                <a:cubicBezTo>
                  <a:pt x="19479" y="18241"/>
                  <a:pt x="19479" y="17240"/>
                  <a:pt x="18860" y="16633"/>
                </a:cubicBezTo>
                <a:close/>
              </a:path>
            </a:pathLst>
          </a:custGeom>
          <a:solidFill>
            <a:srgbClr val="FFC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"/>
          <p:cNvSpPr/>
          <p:nvPr/>
        </p:nvSpPr>
        <p:spPr>
          <a:xfrm>
            <a:off x="1669273" y="4138233"/>
            <a:ext cx="2083277" cy="2019484"/>
          </a:xfrm>
          <a:custGeom>
            <a:rect b="b" l="l" r="r" t="t"/>
            <a:pathLst>
              <a:path extrusionOk="0" h="21599" w="21599">
                <a:moveTo>
                  <a:pt x="4966" y="2739"/>
                </a:moveTo>
                <a:cubicBezTo>
                  <a:pt x="5323" y="3096"/>
                  <a:pt x="5382" y="3679"/>
                  <a:pt x="5382" y="3679"/>
                </a:cubicBezTo>
                <a:cubicBezTo>
                  <a:pt x="5406" y="3882"/>
                  <a:pt x="5537" y="4167"/>
                  <a:pt x="5680" y="4310"/>
                </a:cubicBezTo>
                <a:lnTo>
                  <a:pt x="5763" y="4394"/>
                </a:lnTo>
                <a:cubicBezTo>
                  <a:pt x="5906" y="4537"/>
                  <a:pt x="6144" y="4537"/>
                  <a:pt x="6287" y="4394"/>
                </a:cubicBezTo>
                <a:lnTo>
                  <a:pt x="10526" y="155"/>
                </a:lnTo>
                <a:cubicBezTo>
                  <a:pt x="10681" y="0"/>
                  <a:pt x="10919" y="0"/>
                  <a:pt x="11062" y="155"/>
                </a:cubicBezTo>
                <a:lnTo>
                  <a:pt x="15300" y="4394"/>
                </a:lnTo>
                <a:cubicBezTo>
                  <a:pt x="15443" y="4537"/>
                  <a:pt x="15693" y="4537"/>
                  <a:pt x="15836" y="4394"/>
                </a:cubicBezTo>
                <a:lnTo>
                  <a:pt x="15836" y="4382"/>
                </a:lnTo>
                <a:cubicBezTo>
                  <a:pt x="15979" y="4239"/>
                  <a:pt x="16122" y="3953"/>
                  <a:pt x="16146" y="3751"/>
                </a:cubicBezTo>
                <a:cubicBezTo>
                  <a:pt x="16146" y="3751"/>
                  <a:pt x="16193" y="3167"/>
                  <a:pt x="16551" y="2810"/>
                </a:cubicBezTo>
                <a:cubicBezTo>
                  <a:pt x="17170" y="2203"/>
                  <a:pt x="18170" y="2203"/>
                  <a:pt x="18789" y="2810"/>
                </a:cubicBezTo>
                <a:cubicBezTo>
                  <a:pt x="19396" y="3429"/>
                  <a:pt x="19396" y="4429"/>
                  <a:pt x="18789" y="5049"/>
                </a:cubicBezTo>
                <a:cubicBezTo>
                  <a:pt x="18432" y="5406"/>
                  <a:pt x="17848" y="5453"/>
                  <a:pt x="17848" y="5453"/>
                </a:cubicBezTo>
                <a:cubicBezTo>
                  <a:pt x="17646" y="5477"/>
                  <a:pt x="17360" y="5608"/>
                  <a:pt x="17205" y="5763"/>
                </a:cubicBezTo>
                <a:lnTo>
                  <a:pt x="17205" y="5763"/>
                </a:lnTo>
                <a:cubicBezTo>
                  <a:pt x="17062" y="5906"/>
                  <a:pt x="17062" y="6144"/>
                  <a:pt x="17205" y="6299"/>
                </a:cubicBezTo>
                <a:lnTo>
                  <a:pt x="21444" y="10537"/>
                </a:lnTo>
                <a:cubicBezTo>
                  <a:pt x="21599" y="10680"/>
                  <a:pt x="21599" y="10918"/>
                  <a:pt x="21444" y="11061"/>
                </a:cubicBezTo>
                <a:lnTo>
                  <a:pt x="17205" y="15312"/>
                </a:lnTo>
                <a:cubicBezTo>
                  <a:pt x="17062" y="15455"/>
                  <a:pt x="16824" y="15455"/>
                  <a:pt x="16681" y="15312"/>
                </a:cubicBezTo>
                <a:lnTo>
                  <a:pt x="16634" y="15264"/>
                </a:lnTo>
                <a:cubicBezTo>
                  <a:pt x="16479" y="15109"/>
                  <a:pt x="16348" y="14824"/>
                  <a:pt x="16324" y="14621"/>
                </a:cubicBezTo>
                <a:cubicBezTo>
                  <a:pt x="16324" y="14621"/>
                  <a:pt x="16265" y="14038"/>
                  <a:pt x="15908" y="13681"/>
                </a:cubicBezTo>
                <a:cubicBezTo>
                  <a:pt x="15300" y="13073"/>
                  <a:pt x="14300" y="13073"/>
                  <a:pt x="13681" y="13681"/>
                </a:cubicBezTo>
                <a:cubicBezTo>
                  <a:pt x="13062" y="14300"/>
                  <a:pt x="13062" y="15300"/>
                  <a:pt x="13681" y="15919"/>
                </a:cubicBezTo>
                <a:cubicBezTo>
                  <a:pt x="14038" y="16276"/>
                  <a:pt x="14610" y="16324"/>
                  <a:pt x="14610" y="16324"/>
                </a:cubicBezTo>
                <a:cubicBezTo>
                  <a:pt x="14824" y="16348"/>
                  <a:pt x="15110" y="16490"/>
                  <a:pt x="15253" y="16633"/>
                </a:cubicBezTo>
                <a:lnTo>
                  <a:pt x="15300" y="16681"/>
                </a:lnTo>
                <a:cubicBezTo>
                  <a:pt x="15443" y="16824"/>
                  <a:pt x="15443" y="17062"/>
                  <a:pt x="15300" y="17217"/>
                </a:cubicBezTo>
                <a:lnTo>
                  <a:pt x="11062" y="21455"/>
                </a:lnTo>
                <a:cubicBezTo>
                  <a:pt x="10919" y="21598"/>
                  <a:pt x="10681" y="21598"/>
                  <a:pt x="10526" y="21455"/>
                </a:cubicBezTo>
                <a:lnTo>
                  <a:pt x="6287" y="17217"/>
                </a:lnTo>
                <a:cubicBezTo>
                  <a:pt x="6144" y="17062"/>
                  <a:pt x="6144" y="16824"/>
                  <a:pt x="6287" y="16681"/>
                </a:cubicBezTo>
                <a:lnTo>
                  <a:pt x="6335" y="16633"/>
                </a:lnTo>
                <a:cubicBezTo>
                  <a:pt x="6478" y="16490"/>
                  <a:pt x="6775" y="16348"/>
                  <a:pt x="6978" y="16336"/>
                </a:cubicBezTo>
                <a:cubicBezTo>
                  <a:pt x="6978" y="16336"/>
                  <a:pt x="7549" y="16276"/>
                  <a:pt x="7907" y="15919"/>
                </a:cubicBezTo>
                <a:cubicBezTo>
                  <a:pt x="8526" y="15300"/>
                  <a:pt x="8526" y="14300"/>
                  <a:pt x="7907" y="13692"/>
                </a:cubicBezTo>
                <a:cubicBezTo>
                  <a:pt x="7299" y="13073"/>
                  <a:pt x="6299" y="13073"/>
                  <a:pt x="5680" y="13692"/>
                </a:cubicBezTo>
                <a:cubicBezTo>
                  <a:pt x="5323" y="14050"/>
                  <a:pt x="5263" y="14621"/>
                  <a:pt x="5263" y="14621"/>
                </a:cubicBezTo>
                <a:cubicBezTo>
                  <a:pt x="5251" y="14824"/>
                  <a:pt x="5109" y="15109"/>
                  <a:pt x="4966" y="15264"/>
                </a:cubicBezTo>
                <a:lnTo>
                  <a:pt x="4918" y="15312"/>
                </a:lnTo>
                <a:cubicBezTo>
                  <a:pt x="4775" y="15455"/>
                  <a:pt x="4537" y="15455"/>
                  <a:pt x="4382" y="15312"/>
                </a:cubicBezTo>
                <a:lnTo>
                  <a:pt x="144" y="11061"/>
                </a:lnTo>
                <a:cubicBezTo>
                  <a:pt x="1" y="10918"/>
                  <a:pt x="1" y="10680"/>
                  <a:pt x="144" y="10537"/>
                </a:cubicBezTo>
                <a:lnTo>
                  <a:pt x="4382" y="6299"/>
                </a:lnTo>
                <a:cubicBezTo>
                  <a:pt x="4537" y="6144"/>
                  <a:pt x="4537" y="5906"/>
                  <a:pt x="4382" y="5763"/>
                </a:cubicBezTo>
                <a:lnTo>
                  <a:pt x="4311" y="5691"/>
                </a:lnTo>
                <a:cubicBezTo>
                  <a:pt x="4168" y="5537"/>
                  <a:pt x="3870" y="5406"/>
                  <a:pt x="3668" y="5382"/>
                </a:cubicBezTo>
                <a:cubicBezTo>
                  <a:pt x="3668" y="5382"/>
                  <a:pt x="3096" y="5334"/>
                  <a:pt x="2739" y="4977"/>
                </a:cubicBezTo>
                <a:cubicBezTo>
                  <a:pt x="2120" y="4358"/>
                  <a:pt x="2120" y="3358"/>
                  <a:pt x="2739" y="2739"/>
                </a:cubicBezTo>
                <a:cubicBezTo>
                  <a:pt x="3358" y="2120"/>
                  <a:pt x="4347" y="2120"/>
                  <a:pt x="4966" y="2739"/>
                </a:cubicBezTo>
                <a:close/>
              </a:path>
            </a:pathLst>
          </a:custGeom>
          <a:solidFill>
            <a:srgbClr val="4949E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"/>
          <p:cNvSpPr txBox="1"/>
          <p:nvPr/>
        </p:nvSpPr>
        <p:spPr>
          <a:xfrm>
            <a:off x="1791062" y="4834137"/>
            <a:ext cx="1800893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prácticas experiementales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6"/>
          <p:cNvSpPr/>
          <p:nvPr/>
        </p:nvSpPr>
        <p:spPr>
          <a:xfrm>
            <a:off x="7974909" y="4149334"/>
            <a:ext cx="2083277" cy="2019484"/>
          </a:xfrm>
          <a:custGeom>
            <a:rect b="b" l="l" r="r" t="t"/>
            <a:pathLst>
              <a:path extrusionOk="0" h="21599" w="21599">
                <a:moveTo>
                  <a:pt x="4966" y="2739"/>
                </a:moveTo>
                <a:cubicBezTo>
                  <a:pt x="5323" y="3096"/>
                  <a:pt x="5382" y="3679"/>
                  <a:pt x="5382" y="3679"/>
                </a:cubicBezTo>
                <a:cubicBezTo>
                  <a:pt x="5406" y="3882"/>
                  <a:pt x="5537" y="4167"/>
                  <a:pt x="5680" y="4310"/>
                </a:cubicBezTo>
                <a:lnTo>
                  <a:pt x="5763" y="4394"/>
                </a:lnTo>
                <a:cubicBezTo>
                  <a:pt x="5906" y="4537"/>
                  <a:pt x="6144" y="4537"/>
                  <a:pt x="6287" y="4394"/>
                </a:cubicBezTo>
                <a:lnTo>
                  <a:pt x="10526" y="155"/>
                </a:lnTo>
                <a:cubicBezTo>
                  <a:pt x="10681" y="0"/>
                  <a:pt x="10919" y="0"/>
                  <a:pt x="11062" y="155"/>
                </a:cubicBezTo>
                <a:lnTo>
                  <a:pt x="15300" y="4394"/>
                </a:lnTo>
                <a:cubicBezTo>
                  <a:pt x="15443" y="4537"/>
                  <a:pt x="15693" y="4537"/>
                  <a:pt x="15836" y="4394"/>
                </a:cubicBezTo>
                <a:lnTo>
                  <a:pt x="15836" y="4382"/>
                </a:lnTo>
                <a:cubicBezTo>
                  <a:pt x="15979" y="4239"/>
                  <a:pt x="16122" y="3953"/>
                  <a:pt x="16146" y="3751"/>
                </a:cubicBezTo>
                <a:cubicBezTo>
                  <a:pt x="16146" y="3751"/>
                  <a:pt x="16193" y="3167"/>
                  <a:pt x="16551" y="2810"/>
                </a:cubicBezTo>
                <a:cubicBezTo>
                  <a:pt x="17170" y="2203"/>
                  <a:pt x="18170" y="2203"/>
                  <a:pt x="18789" y="2810"/>
                </a:cubicBezTo>
                <a:cubicBezTo>
                  <a:pt x="19396" y="3429"/>
                  <a:pt x="19396" y="4429"/>
                  <a:pt x="18789" y="5049"/>
                </a:cubicBezTo>
                <a:cubicBezTo>
                  <a:pt x="18432" y="5406"/>
                  <a:pt x="17848" y="5453"/>
                  <a:pt x="17848" y="5453"/>
                </a:cubicBezTo>
                <a:cubicBezTo>
                  <a:pt x="17646" y="5477"/>
                  <a:pt x="17360" y="5608"/>
                  <a:pt x="17205" y="5763"/>
                </a:cubicBezTo>
                <a:lnTo>
                  <a:pt x="17205" y="5763"/>
                </a:lnTo>
                <a:cubicBezTo>
                  <a:pt x="17062" y="5906"/>
                  <a:pt x="17062" y="6144"/>
                  <a:pt x="17205" y="6299"/>
                </a:cubicBezTo>
                <a:lnTo>
                  <a:pt x="21444" y="10537"/>
                </a:lnTo>
                <a:cubicBezTo>
                  <a:pt x="21599" y="10680"/>
                  <a:pt x="21599" y="10918"/>
                  <a:pt x="21444" y="11061"/>
                </a:cubicBezTo>
                <a:lnTo>
                  <a:pt x="17205" y="15312"/>
                </a:lnTo>
                <a:cubicBezTo>
                  <a:pt x="17062" y="15455"/>
                  <a:pt x="16824" y="15455"/>
                  <a:pt x="16681" y="15312"/>
                </a:cubicBezTo>
                <a:lnTo>
                  <a:pt x="16634" y="15264"/>
                </a:lnTo>
                <a:cubicBezTo>
                  <a:pt x="16479" y="15109"/>
                  <a:pt x="16348" y="14824"/>
                  <a:pt x="16324" y="14621"/>
                </a:cubicBezTo>
                <a:cubicBezTo>
                  <a:pt x="16324" y="14621"/>
                  <a:pt x="16265" y="14038"/>
                  <a:pt x="15908" y="13681"/>
                </a:cubicBezTo>
                <a:cubicBezTo>
                  <a:pt x="15300" y="13073"/>
                  <a:pt x="14300" y="13073"/>
                  <a:pt x="13681" y="13681"/>
                </a:cubicBezTo>
                <a:cubicBezTo>
                  <a:pt x="13062" y="14300"/>
                  <a:pt x="13062" y="15300"/>
                  <a:pt x="13681" y="15919"/>
                </a:cubicBezTo>
                <a:cubicBezTo>
                  <a:pt x="14038" y="16276"/>
                  <a:pt x="14610" y="16324"/>
                  <a:pt x="14610" y="16324"/>
                </a:cubicBezTo>
                <a:cubicBezTo>
                  <a:pt x="14824" y="16348"/>
                  <a:pt x="15110" y="16490"/>
                  <a:pt x="15253" y="16633"/>
                </a:cubicBezTo>
                <a:lnTo>
                  <a:pt x="15300" y="16681"/>
                </a:lnTo>
                <a:cubicBezTo>
                  <a:pt x="15443" y="16824"/>
                  <a:pt x="15443" y="17062"/>
                  <a:pt x="15300" y="17217"/>
                </a:cubicBezTo>
                <a:lnTo>
                  <a:pt x="11062" y="21455"/>
                </a:lnTo>
                <a:cubicBezTo>
                  <a:pt x="10919" y="21598"/>
                  <a:pt x="10681" y="21598"/>
                  <a:pt x="10526" y="21455"/>
                </a:cubicBezTo>
                <a:lnTo>
                  <a:pt x="6287" y="17217"/>
                </a:lnTo>
                <a:cubicBezTo>
                  <a:pt x="6144" y="17062"/>
                  <a:pt x="6144" y="16824"/>
                  <a:pt x="6287" y="16681"/>
                </a:cubicBezTo>
                <a:lnTo>
                  <a:pt x="6335" y="16633"/>
                </a:lnTo>
                <a:cubicBezTo>
                  <a:pt x="6478" y="16490"/>
                  <a:pt x="6775" y="16348"/>
                  <a:pt x="6978" y="16336"/>
                </a:cubicBezTo>
                <a:cubicBezTo>
                  <a:pt x="6978" y="16336"/>
                  <a:pt x="7549" y="16276"/>
                  <a:pt x="7907" y="15919"/>
                </a:cubicBezTo>
                <a:cubicBezTo>
                  <a:pt x="8526" y="15300"/>
                  <a:pt x="8526" y="14300"/>
                  <a:pt x="7907" y="13692"/>
                </a:cubicBezTo>
                <a:cubicBezTo>
                  <a:pt x="7299" y="13073"/>
                  <a:pt x="6299" y="13073"/>
                  <a:pt x="5680" y="13692"/>
                </a:cubicBezTo>
                <a:cubicBezTo>
                  <a:pt x="5323" y="14050"/>
                  <a:pt x="5263" y="14621"/>
                  <a:pt x="5263" y="14621"/>
                </a:cubicBezTo>
                <a:cubicBezTo>
                  <a:pt x="5251" y="14824"/>
                  <a:pt x="5109" y="15109"/>
                  <a:pt x="4966" y="15264"/>
                </a:cubicBezTo>
                <a:lnTo>
                  <a:pt x="4918" y="15312"/>
                </a:lnTo>
                <a:cubicBezTo>
                  <a:pt x="4775" y="15455"/>
                  <a:pt x="4537" y="15455"/>
                  <a:pt x="4382" y="15312"/>
                </a:cubicBezTo>
                <a:lnTo>
                  <a:pt x="144" y="11061"/>
                </a:lnTo>
                <a:cubicBezTo>
                  <a:pt x="1" y="10918"/>
                  <a:pt x="1" y="10680"/>
                  <a:pt x="144" y="10537"/>
                </a:cubicBezTo>
                <a:lnTo>
                  <a:pt x="4382" y="6299"/>
                </a:lnTo>
                <a:cubicBezTo>
                  <a:pt x="4537" y="6144"/>
                  <a:pt x="4537" y="5906"/>
                  <a:pt x="4382" y="5763"/>
                </a:cubicBezTo>
                <a:lnTo>
                  <a:pt x="4311" y="5691"/>
                </a:lnTo>
                <a:cubicBezTo>
                  <a:pt x="4168" y="5537"/>
                  <a:pt x="3870" y="5406"/>
                  <a:pt x="3668" y="5382"/>
                </a:cubicBezTo>
                <a:cubicBezTo>
                  <a:pt x="3668" y="5382"/>
                  <a:pt x="3096" y="5334"/>
                  <a:pt x="2739" y="4977"/>
                </a:cubicBezTo>
                <a:cubicBezTo>
                  <a:pt x="2120" y="4358"/>
                  <a:pt x="2120" y="3358"/>
                  <a:pt x="2739" y="2739"/>
                </a:cubicBezTo>
                <a:cubicBezTo>
                  <a:pt x="3358" y="2120"/>
                  <a:pt x="4347" y="2120"/>
                  <a:pt x="4966" y="2739"/>
                </a:cubicBezTo>
                <a:close/>
              </a:path>
            </a:pathLst>
          </a:custGeom>
          <a:solidFill>
            <a:srgbClr val="61C7F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"/>
          <p:cNvSpPr txBox="1"/>
          <p:nvPr/>
        </p:nvSpPr>
        <p:spPr>
          <a:xfrm>
            <a:off x="8379861" y="4673901"/>
            <a:ext cx="1318537" cy="72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pensamiento visual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6"/>
          <p:cNvSpPr txBox="1"/>
          <p:nvPr/>
        </p:nvSpPr>
        <p:spPr>
          <a:xfrm>
            <a:off x="3851128" y="4875451"/>
            <a:ext cx="1957236" cy="49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basado en realidad aumentada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6"/>
          <p:cNvSpPr/>
          <p:nvPr/>
        </p:nvSpPr>
        <p:spPr>
          <a:xfrm>
            <a:off x="769626" y="892694"/>
            <a:ext cx="107933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vez identificados los criterios, se debe definir la o las metodologías de aprendizaje dando respuesta a: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"/>
          <p:cNvSpPr/>
          <p:nvPr/>
        </p:nvSpPr>
        <p:spPr>
          <a:xfrm>
            <a:off x="6860983" y="4052903"/>
            <a:ext cx="5331017" cy="2162466"/>
          </a:xfrm>
          <a:custGeom>
            <a:rect b="b" l="l" r="r" t="t"/>
            <a:pathLst>
              <a:path extrusionOk="0" h="2162466" w="5331017">
                <a:moveTo>
                  <a:pt x="2168232" y="0"/>
                </a:moveTo>
                <a:lnTo>
                  <a:pt x="5331017" y="0"/>
                </a:lnTo>
                <a:lnTo>
                  <a:pt x="5331017" y="2162466"/>
                </a:lnTo>
                <a:lnTo>
                  <a:pt x="0" y="2162466"/>
                </a:ln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7"/>
          <p:cNvSpPr/>
          <p:nvPr/>
        </p:nvSpPr>
        <p:spPr>
          <a:xfrm>
            <a:off x="0" y="4052903"/>
            <a:ext cx="5351928" cy="2162466"/>
          </a:xfrm>
          <a:custGeom>
            <a:rect b="b" l="l" r="r" t="t"/>
            <a:pathLst>
              <a:path extrusionOk="0" h="2162466" w="5351928">
                <a:moveTo>
                  <a:pt x="0" y="0"/>
                </a:moveTo>
                <a:lnTo>
                  <a:pt x="3189462" y="0"/>
                </a:lnTo>
                <a:lnTo>
                  <a:pt x="5351928" y="2162466"/>
                </a:lnTo>
                <a:lnTo>
                  <a:pt x="0" y="2162466"/>
                </a:lnTo>
                <a:close/>
              </a:path>
            </a:pathLst>
          </a:custGeom>
          <a:solidFill>
            <a:srgbClr val="97A5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7"/>
          <p:cNvSpPr/>
          <p:nvPr/>
        </p:nvSpPr>
        <p:spPr>
          <a:xfrm>
            <a:off x="6858979" y="1890437"/>
            <a:ext cx="5333021" cy="2162466"/>
          </a:xfrm>
          <a:custGeom>
            <a:rect b="b" l="l" r="r" t="t"/>
            <a:pathLst>
              <a:path extrusionOk="0" h="2162466" w="5333021">
                <a:moveTo>
                  <a:pt x="0" y="0"/>
                </a:moveTo>
                <a:lnTo>
                  <a:pt x="5333021" y="0"/>
                </a:lnTo>
                <a:lnTo>
                  <a:pt x="5333021" y="2162466"/>
                </a:lnTo>
                <a:lnTo>
                  <a:pt x="2170236" y="2162466"/>
                </a:lnTo>
                <a:lnTo>
                  <a:pt x="2170237" y="2162466"/>
                </a:lnTo>
                <a:lnTo>
                  <a:pt x="2162465" y="21624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7"/>
          <p:cNvSpPr/>
          <p:nvPr/>
        </p:nvSpPr>
        <p:spPr>
          <a:xfrm>
            <a:off x="1" y="1890437"/>
            <a:ext cx="5357695" cy="2162466"/>
          </a:xfrm>
          <a:custGeom>
            <a:rect b="b" l="l" r="r" t="t"/>
            <a:pathLst>
              <a:path extrusionOk="0" h="2162466" w="5357695">
                <a:moveTo>
                  <a:pt x="0" y="0"/>
                </a:moveTo>
                <a:lnTo>
                  <a:pt x="5357695" y="0"/>
                </a:lnTo>
                <a:lnTo>
                  <a:pt x="3189461" y="2162466"/>
                </a:lnTo>
                <a:lnTo>
                  <a:pt x="3189462" y="2162466"/>
                </a:lnTo>
                <a:lnTo>
                  <a:pt x="0" y="2162466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7"/>
          <p:cNvGrpSpPr/>
          <p:nvPr/>
        </p:nvGrpSpPr>
        <p:grpSpPr>
          <a:xfrm>
            <a:off x="8966683" y="4098080"/>
            <a:ext cx="2937088" cy="1936483"/>
            <a:chOff x="8921977" y="4165719"/>
            <a:chExt cx="2937088" cy="1936483"/>
          </a:xfrm>
        </p:grpSpPr>
        <p:sp>
          <p:nvSpPr>
            <p:cNvPr id="444" name="Google Shape;444;p7"/>
            <p:cNvSpPr txBox="1"/>
            <p:nvPr/>
          </p:nvSpPr>
          <p:spPr>
            <a:xfrm>
              <a:off x="8921977" y="4165719"/>
              <a:ext cx="2937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Actitudes</a:t>
              </a:r>
              <a:endParaRPr/>
            </a:p>
          </p:txBody>
        </p:sp>
        <p:sp>
          <p:nvSpPr>
            <p:cNvPr id="445" name="Google Shape;445;p7"/>
            <p:cNvSpPr txBox="1"/>
            <p:nvPr/>
          </p:nvSpPr>
          <p:spPr>
            <a:xfrm>
              <a:off x="8929772" y="4532542"/>
              <a:ext cx="292929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Indica la predisposición del estudiante para realizar acciones que se consideran favorables o deseables en el ámbito profesional, ante una situación o problema.</a:t>
              </a:r>
              <a:endParaRPr sz="12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 </a:t>
              </a:r>
              <a:endParaRPr sz="12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Se asume la presencia de estas evidencias a través de otras, ya sean de producto o de desempeño.</a:t>
              </a:r>
              <a:endParaRPr sz="12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46" name="Google Shape;446;p7"/>
          <p:cNvGrpSpPr/>
          <p:nvPr/>
        </p:nvGrpSpPr>
        <p:grpSpPr>
          <a:xfrm>
            <a:off x="196232" y="4271074"/>
            <a:ext cx="3391374" cy="1698504"/>
            <a:chOff x="204026" y="4206121"/>
            <a:chExt cx="2929293" cy="1698504"/>
          </a:xfrm>
        </p:grpSpPr>
        <p:sp>
          <p:nvSpPr>
            <p:cNvPr id="447" name="Google Shape;447;p7"/>
            <p:cNvSpPr txBox="1"/>
            <p:nvPr/>
          </p:nvSpPr>
          <p:spPr>
            <a:xfrm>
              <a:off x="272378" y="4206121"/>
              <a:ext cx="27925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8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Producto</a:t>
              </a:r>
              <a:endParaRPr b="1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7"/>
            <p:cNvSpPr txBox="1"/>
            <p:nvPr/>
          </p:nvSpPr>
          <p:spPr>
            <a:xfrm>
              <a:off x="204026" y="4519630"/>
              <a:ext cx="292929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Resultados que obtiene el estudiante en el desarrollo de una actividad. El producto puede ser un artículo, objeto material, documento o servicio, el cual refleja el aprendizaje alcanzado y permite hacer inferencias sobre el proceso o método utilizado. Para evaluar este tipo de evidencias no es indispensable observar al estudiante, solo se requiere de una revisión.  </a:t>
              </a:r>
              <a:endParaRPr sz="12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49" name="Google Shape;449;p7"/>
          <p:cNvGrpSpPr/>
          <p:nvPr/>
        </p:nvGrpSpPr>
        <p:grpSpPr>
          <a:xfrm>
            <a:off x="8724226" y="1951815"/>
            <a:ext cx="3179545" cy="1936483"/>
            <a:chOff x="8679520" y="1559058"/>
            <a:chExt cx="3179545" cy="1936483"/>
          </a:xfrm>
        </p:grpSpPr>
        <p:sp>
          <p:nvSpPr>
            <p:cNvPr id="450" name="Google Shape;450;p7"/>
            <p:cNvSpPr txBox="1"/>
            <p:nvPr/>
          </p:nvSpPr>
          <p:spPr>
            <a:xfrm>
              <a:off x="8921977" y="1559058"/>
              <a:ext cx="2937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Desempeño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7"/>
            <p:cNvSpPr txBox="1"/>
            <p:nvPr/>
          </p:nvSpPr>
          <p:spPr>
            <a:xfrm>
              <a:off x="8679520" y="1925881"/>
              <a:ext cx="317954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Relativas al saber hacer (cómo ejecuta), implica una demostración del aprendizaje por parte del estudiante a través de un producto o involucrándose en alguna actividad. En evaluación se requiere que el estudiante sea observado durante la realización de las actividades.</a:t>
              </a:r>
              <a:br>
                <a:rPr lang="es-CO" sz="12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s-CO" sz="12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Pone en juego sus conocimientos, sus habilidades y sus actitudes. </a:t>
              </a:r>
              <a:endParaRPr sz="12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52" name="Google Shape;452;p7"/>
          <p:cNvGrpSpPr/>
          <p:nvPr/>
        </p:nvGrpSpPr>
        <p:grpSpPr>
          <a:xfrm>
            <a:off x="195157" y="1933639"/>
            <a:ext cx="3437988" cy="1904546"/>
            <a:chOff x="-1237378" y="2449212"/>
            <a:chExt cx="4777470" cy="1904546"/>
          </a:xfrm>
        </p:grpSpPr>
        <p:sp>
          <p:nvSpPr>
            <p:cNvPr id="453" name="Google Shape;453;p7"/>
            <p:cNvSpPr txBox="1"/>
            <p:nvPr/>
          </p:nvSpPr>
          <p:spPr>
            <a:xfrm>
              <a:off x="-1237378" y="2449212"/>
              <a:ext cx="30512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8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Conocimiento</a:t>
              </a:r>
              <a:endParaRPr/>
            </a:p>
          </p:txBody>
        </p:sp>
        <p:sp>
          <p:nvSpPr>
            <p:cNvPr id="454" name="Google Shape;454;p7"/>
            <p:cNvSpPr txBox="1"/>
            <p:nvPr/>
          </p:nvSpPr>
          <p:spPr>
            <a:xfrm>
              <a:off x="-1235884" y="2784098"/>
              <a:ext cx="477597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Son las respuestas a preguntas relacionadas con el saber necesario para el logro del aprendizaje o desempeño. Esto incluye el conocimiento de hechos y procesos, la comprensión de los principios, leyes, teorías, normas, entre otros, y la manera de utilizar y aplicar el conocimiento en situaciones cotidianas o nuevas.  Estas se realizan a través de pruebas objetivas situadas o contextualizadas.</a:t>
              </a:r>
              <a:endParaRPr sz="12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55" name="Google Shape;455;p7"/>
          <p:cNvSpPr/>
          <p:nvPr/>
        </p:nvSpPr>
        <p:spPr>
          <a:xfrm>
            <a:off x="6096538" y="4051739"/>
            <a:ext cx="2167128" cy="2163630"/>
          </a:xfrm>
          <a:custGeom>
            <a:rect b="b" l="l" r="r" t="t"/>
            <a:pathLst>
              <a:path extrusionOk="0" h="2162466" w="2168233">
                <a:moveTo>
                  <a:pt x="0" y="0"/>
                </a:moveTo>
                <a:lnTo>
                  <a:pt x="2168233" y="0"/>
                </a:lnTo>
                <a:lnTo>
                  <a:pt x="0" y="2162466"/>
                </a:lnTo>
                <a:close/>
              </a:path>
            </a:pathLst>
          </a:custGeom>
          <a:solidFill>
            <a:srgbClr val="F8B1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7"/>
          <p:cNvSpPr/>
          <p:nvPr/>
        </p:nvSpPr>
        <p:spPr>
          <a:xfrm>
            <a:off x="6096538" y="1890437"/>
            <a:ext cx="2167128" cy="2163630"/>
          </a:xfrm>
          <a:custGeom>
            <a:rect b="b" l="l" r="r" t="t"/>
            <a:pathLst>
              <a:path extrusionOk="0" h="2162466" w="2162466">
                <a:moveTo>
                  <a:pt x="0" y="0"/>
                </a:moveTo>
                <a:lnTo>
                  <a:pt x="2162466" y="2162466"/>
                </a:lnTo>
                <a:lnTo>
                  <a:pt x="0" y="21624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7"/>
          <p:cNvSpPr/>
          <p:nvPr/>
        </p:nvSpPr>
        <p:spPr>
          <a:xfrm>
            <a:off x="3928335" y="4051739"/>
            <a:ext cx="2167128" cy="2163630"/>
          </a:xfrm>
          <a:custGeom>
            <a:rect b="b" l="l" r="r" t="t"/>
            <a:pathLst>
              <a:path extrusionOk="0" h="2162466" w="2162466">
                <a:moveTo>
                  <a:pt x="0" y="0"/>
                </a:moveTo>
                <a:lnTo>
                  <a:pt x="2162466" y="0"/>
                </a:lnTo>
                <a:lnTo>
                  <a:pt x="2162466" y="2162466"/>
                </a:lnTo>
                <a:close/>
              </a:path>
            </a:pathLst>
          </a:custGeom>
          <a:solidFill>
            <a:srgbClr val="97A5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7"/>
          <p:cNvSpPr/>
          <p:nvPr/>
        </p:nvSpPr>
        <p:spPr>
          <a:xfrm>
            <a:off x="3928335" y="1890437"/>
            <a:ext cx="2167128" cy="2163630"/>
          </a:xfrm>
          <a:custGeom>
            <a:rect b="b" l="l" r="r" t="t"/>
            <a:pathLst>
              <a:path extrusionOk="0" h="2162466" w="2168233">
                <a:moveTo>
                  <a:pt x="2168233" y="0"/>
                </a:moveTo>
                <a:lnTo>
                  <a:pt x="2168233" y="2162466"/>
                </a:lnTo>
                <a:lnTo>
                  <a:pt x="0" y="2162466"/>
                </a:lnTo>
                <a:close/>
              </a:path>
            </a:pathLst>
          </a:custGeom>
          <a:solidFill>
            <a:srgbClr val="13A1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Lightbulb" id="459" name="Google Shape;459;p7"/>
          <p:cNvGrpSpPr/>
          <p:nvPr/>
        </p:nvGrpSpPr>
        <p:grpSpPr>
          <a:xfrm>
            <a:off x="5091819" y="4342208"/>
            <a:ext cx="495300" cy="798809"/>
            <a:chOff x="5170515" y="3945962"/>
            <a:chExt cx="495300" cy="800100"/>
          </a:xfrm>
        </p:grpSpPr>
        <p:sp>
          <p:nvSpPr>
            <p:cNvPr id="460" name="Google Shape;460;p7"/>
            <p:cNvSpPr/>
            <p:nvPr/>
          </p:nvSpPr>
          <p:spPr>
            <a:xfrm>
              <a:off x="5294340" y="4498412"/>
              <a:ext cx="247650" cy="57150"/>
            </a:xfrm>
            <a:custGeom>
              <a:rect b="b" l="l" r="r" t="t"/>
              <a:pathLst>
                <a:path extrusionOk="0" h="57150" w="2476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5294340" y="4593662"/>
              <a:ext cx="247650" cy="57150"/>
            </a:xfrm>
            <a:custGeom>
              <a:rect b="b" l="l" r="r" t="t"/>
              <a:pathLst>
                <a:path extrusionOk="0" h="57150" w="2476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5356252" y="4688912"/>
              <a:ext cx="123825" cy="57150"/>
            </a:xfrm>
            <a:custGeom>
              <a:rect b="b" l="l" r="r" t="t"/>
              <a:pathLst>
                <a:path extrusionOk="0" h="57150" w="123825">
                  <a:moveTo>
                    <a:pt x="0" y="0"/>
                  </a:moveTo>
                  <a:cubicBezTo>
                    <a:pt x="2857" y="32385"/>
                    <a:pt x="29527" y="57150"/>
                    <a:pt x="61913" y="57150"/>
                  </a:cubicBezTo>
                  <a:cubicBezTo>
                    <a:pt x="94298" y="57150"/>
                    <a:pt x="120968" y="32385"/>
                    <a:pt x="1238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5170515" y="3945962"/>
              <a:ext cx="495300" cy="514350"/>
            </a:xfrm>
            <a:custGeom>
              <a:rect b="b" l="l" r="r" t="t"/>
              <a:pathLst>
                <a:path extrusionOk="0" h="514350" w="495300">
                  <a:moveTo>
                    <a:pt x="247650" y="0"/>
                  </a:moveTo>
                  <a:cubicBezTo>
                    <a:pt x="247650" y="0"/>
                    <a:pt x="247650" y="0"/>
                    <a:pt x="247650" y="0"/>
                  </a:cubicBezTo>
                  <a:cubicBezTo>
                    <a:pt x="247650" y="0"/>
                    <a:pt x="247650" y="0"/>
                    <a:pt x="247650" y="0"/>
                  </a:cubicBezTo>
                  <a:cubicBezTo>
                    <a:pt x="112395" y="952"/>
                    <a:pt x="2857" y="109538"/>
                    <a:pt x="0" y="244793"/>
                  </a:cubicBezTo>
                  <a:lnTo>
                    <a:pt x="0" y="253365"/>
                  </a:lnTo>
                  <a:cubicBezTo>
                    <a:pt x="953" y="282893"/>
                    <a:pt x="6668" y="311468"/>
                    <a:pt x="17145" y="339090"/>
                  </a:cubicBezTo>
                  <a:cubicBezTo>
                    <a:pt x="27622" y="364808"/>
                    <a:pt x="41910" y="388620"/>
                    <a:pt x="60007" y="409575"/>
                  </a:cubicBezTo>
                  <a:cubicBezTo>
                    <a:pt x="82868" y="434340"/>
                    <a:pt x="107632" y="482918"/>
                    <a:pt x="118110" y="503873"/>
                  </a:cubicBezTo>
                  <a:cubicBezTo>
                    <a:pt x="120968" y="510540"/>
                    <a:pt x="127635" y="514350"/>
                    <a:pt x="135255" y="514350"/>
                  </a:cubicBezTo>
                  <a:lnTo>
                    <a:pt x="360045" y="514350"/>
                  </a:lnTo>
                  <a:cubicBezTo>
                    <a:pt x="367665" y="514350"/>
                    <a:pt x="374333" y="510540"/>
                    <a:pt x="377190" y="503873"/>
                  </a:cubicBezTo>
                  <a:cubicBezTo>
                    <a:pt x="387668" y="482918"/>
                    <a:pt x="412433" y="434340"/>
                    <a:pt x="435292" y="409575"/>
                  </a:cubicBezTo>
                  <a:cubicBezTo>
                    <a:pt x="453390" y="388620"/>
                    <a:pt x="468630" y="364808"/>
                    <a:pt x="478155" y="339090"/>
                  </a:cubicBezTo>
                  <a:cubicBezTo>
                    <a:pt x="488633" y="311468"/>
                    <a:pt x="494348" y="282893"/>
                    <a:pt x="495300" y="253365"/>
                  </a:cubicBezTo>
                  <a:lnTo>
                    <a:pt x="495300" y="244793"/>
                  </a:lnTo>
                  <a:cubicBezTo>
                    <a:pt x="492442" y="109538"/>
                    <a:pt x="382905" y="952"/>
                    <a:pt x="247650" y="0"/>
                  </a:cubicBezTo>
                  <a:close/>
                  <a:moveTo>
                    <a:pt x="438150" y="252413"/>
                  </a:moveTo>
                  <a:cubicBezTo>
                    <a:pt x="437198" y="275273"/>
                    <a:pt x="432435" y="298133"/>
                    <a:pt x="424815" y="319088"/>
                  </a:cubicBezTo>
                  <a:cubicBezTo>
                    <a:pt x="417195" y="338138"/>
                    <a:pt x="406717" y="356235"/>
                    <a:pt x="392430" y="371475"/>
                  </a:cubicBezTo>
                  <a:cubicBezTo>
                    <a:pt x="370523" y="398145"/>
                    <a:pt x="351473" y="426720"/>
                    <a:pt x="337185" y="457200"/>
                  </a:cubicBezTo>
                  <a:lnTo>
                    <a:pt x="247650" y="457200"/>
                  </a:lnTo>
                  <a:lnTo>
                    <a:pt x="159068" y="457200"/>
                  </a:lnTo>
                  <a:cubicBezTo>
                    <a:pt x="143827" y="426720"/>
                    <a:pt x="124777" y="398145"/>
                    <a:pt x="103823" y="371475"/>
                  </a:cubicBezTo>
                  <a:cubicBezTo>
                    <a:pt x="90488" y="356235"/>
                    <a:pt x="79057" y="338138"/>
                    <a:pt x="71438" y="319088"/>
                  </a:cubicBezTo>
                  <a:cubicBezTo>
                    <a:pt x="62865" y="298133"/>
                    <a:pt x="59055" y="275273"/>
                    <a:pt x="58103" y="252413"/>
                  </a:cubicBezTo>
                  <a:lnTo>
                    <a:pt x="58103" y="244793"/>
                  </a:lnTo>
                  <a:cubicBezTo>
                    <a:pt x="60007" y="140970"/>
                    <a:pt x="144780" y="57150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248602" y="56197"/>
                    <a:pt x="248602" y="56197"/>
                    <a:pt x="248602" y="56197"/>
                  </a:cubicBezTo>
                  <a:cubicBezTo>
                    <a:pt x="248602" y="56197"/>
                    <a:pt x="248602" y="56197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352425" y="57150"/>
                    <a:pt x="437198" y="140018"/>
                    <a:pt x="439103" y="244793"/>
                  </a:cubicBezTo>
                  <a:lnTo>
                    <a:pt x="439103" y="252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Puzzle" id="464" name="Google Shape;464;p7"/>
          <p:cNvSpPr/>
          <p:nvPr/>
        </p:nvSpPr>
        <p:spPr>
          <a:xfrm>
            <a:off x="6270792" y="4342208"/>
            <a:ext cx="762000" cy="760770"/>
          </a:xfrm>
          <a:custGeom>
            <a:rect b="b" l="l" r="r" t="t"/>
            <a:pathLst>
              <a:path extrusionOk="0" h="762000" w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Users" id="465" name="Google Shape;465;p7"/>
          <p:cNvGrpSpPr/>
          <p:nvPr/>
        </p:nvGrpSpPr>
        <p:grpSpPr>
          <a:xfrm>
            <a:off x="6242773" y="3235080"/>
            <a:ext cx="800099" cy="498303"/>
            <a:chOff x="6321469" y="2837044"/>
            <a:chExt cx="800099" cy="499109"/>
          </a:xfrm>
        </p:grpSpPr>
        <p:sp>
          <p:nvSpPr>
            <p:cNvPr id="466" name="Google Shape;466;p7"/>
            <p:cNvSpPr/>
            <p:nvPr/>
          </p:nvSpPr>
          <p:spPr>
            <a:xfrm>
              <a:off x="6407194" y="2837044"/>
              <a:ext cx="171450" cy="171449"/>
            </a:xfrm>
            <a:custGeom>
              <a:rect b="b" l="l" r="r" t="t"/>
              <a:pathLst>
                <a:path extrusionOk="0" h="171449" w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864394" y="2837044"/>
              <a:ext cx="171450" cy="171449"/>
            </a:xfrm>
            <a:custGeom>
              <a:rect b="b" l="l" r="r" t="t"/>
              <a:pathLst>
                <a:path extrusionOk="0" h="171449" w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550069" y="3164704"/>
              <a:ext cx="342900" cy="171449"/>
            </a:xfrm>
            <a:custGeom>
              <a:rect b="b" l="l" r="r" t="t"/>
              <a:pathLst>
                <a:path extrusionOk="0" h="171449" w="342900">
                  <a:moveTo>
                    <a:pt x="342900" y="171450"/>
                  </a:moveTo>
                  <a:lnTo>
                    <a:pt x="342900" y="85725"/>
                  </a:lnTo>
                  <a:cubicBezTo>
                    <a:pt x="342900" y="72390"/>
                    <a:pt x="337185" y="59055"/>
                    <a:pt x="325755" y="51435"/>
                  </a:cubicBezTo>
                  <a:cubicBezTo>
                    <a:pt x="302895" y="32385"/>
                    <a:pt x="272415" y="19050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19050"/>
                    <a:pt x="41910" y="34290"/>
                    <a:pt x="17145" y="51435"/>
                  </a:cubicBezTo>
                  <a:cubicBezTo>
                    <a:pt x="5715" y="60960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635794" y="2970394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811054" y="3031354"/>
              <a:ext cx="310514" cy="171450"/>
            </a:xfrm>
            <a:custGeom>
              <a:rect b="b" l="l" r="r" t="t"/>
              <a:pathLst>
                <a:path extrusionOk="0" h="171450" w="310514">
                  <a:moveTo>
                    <a:pt x="293370" y="51435"/>
                  </a:moveTo>
                  <a:cubicBezTo>
                    <a:pt x="270510" y="32385"/>
                    <a:pt x="240030" y="19050"/>
                    <a:pt x="209550" y="11430"/>
                  </a:cubicBezTo>
                  <a:cubicBezTo>
                    <a:pt x="188595" y="5715"/>
                    <a:pt x="163830" y="0"/>
                    <a:pt x="139065" y="0"/>
                  </a:cubicBezTo>
                  <a:cubicBezTo>
                    <a:pt x="116205" y="0"/>
                    <a:pt x="91440" y="3810"/>
                    <a:pt x="68580" y="11430"/>
                  </a:cubicBezTo>
                  <a:cubicBezTo>
                    <a:pt x="57150" y="15240"/>
                    <a:pt x="45720" y="19050"/>
                    <a:pt x="34290" y="24765"/>
                  </a:cubicBezTo>
                  <a:lnTo>
                    <a:pt x="34290" y="26670"/>
                  </a:lnTo>
                  <a:cubicBezTo>
                    <a:pt x="34290" y="59055"/>
                    <a:pt x="20955" y="89535"/>
                    <a:pt x="0" y="110490"/>
                  </a:cubicBezTo>
                  <a:cubicBezTo>
                    <a:pt x="36195" y="121920"/>
                    <a:pt x="64770" y="137160"/>
                    <a:pt x="87630" y="154305"/>
                  </a:cubicBezTo>
                  <a:cubicBezTo>
                    <a:pt x="93345" y="160020"/>
                    <a:pt x="99060" y="163830"/>
                    <a:pt x="102870" y="171450"/>
                  </a:cubicBezTo>
                  <a:lnTo>
                    <a:pt x="310515" y="171450"/>
                  </a:lnTo>
                  <a:lnTo>
                    <a:pt x="310515" y="85725"/>
                  </a:lnTo>
                  <a:cubicBezTo>
                    <a:pt x="310515" y="72390"/>
                    <a:pt x="304800" y="59055"/>
                    <a:pt x="293370" y="51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321469" y="3031354"/>
              <a:ext cx="310514" cy="171450"/>
            </a:xfrm>
            <a:custGeom>
              <a:rect b="b" l="l" r="r" t="t"/>
              <a:pathLst>
                <a:path extrusionOk="0" h="171450" w="310514">
                  <a:moveTo>
                    <a:pt x="222885" y="154305"/>
                  </a:moveTo>
                  <a:lnTo>
                    <a:pt x="222885" y="154305"/>
                  </a:lnTo>
                  <a:cubicBezTo>
                    <a:pt x="249555" y="135255"/>
                    <a:pt x="280035" y="120015"/>
                    <a:pt x="310515" y="110490"/>
                  </a:cubicBezTo>
                  <a:cubicBezTo>
                    <a:pt x="289560" y="87630"/>
                    <a:pt x="276225" y="59055"/>
                    <a:pt x="276225" y="26670"/>
                  </a:cubicBezTo>
                  <a:cubicBezTo>
                    <a:pt x="276225" y="24765"/>
                    <a:pt x="276225" y="24765"/>
                    <a:pt x="276225" y="22860"/>
                  </a:cubicBezTo>
                  <a:cubicBezTo>
                    <a:pt x="264795" y="19050"/>
                    <a:pt x="253365" y="13335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20955"/>
                    <a:pt x="41910" y="34290"/>
                    <a:pt x="17145" y="51435"/>
                  </a:cubicBezTo>
                  <a:cubicBezTo>
                    <a:pt x="5715" y="59055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205740" y="171450"/>
                  </a:lnTo>
                  <a:cubicBezTo>
                    <a:pt x="211455" y="163830"/>
                    <a:pt x="215265" y="160020"/>
                    <a:pt x="222885" y="154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Rocket" id="472" name="Google Shape;472;p7"/>
          <p:cNvGrpSpPr/>
          <p:nvPr/>
        </p:nvGrpSpPr>
        <p:grpSpPr>
          <a:xfrm>
            <a:off x="4955675" y="3102616"/>
            <a:ext cx="767138" cy="763305"/>
            <a:chOff x="5034371" y="2704366"/>
            <a:chExt cx="767138" cy="764539"/>
          </a:xfrm>
        </p:grpSpPr>
        <p:sp>
          <p:nvSpPr>
            <p:cNvPr id="473" name="Google Shape;473;p7"/>
            <p:cNvSpPr/>
            <p:nvPr/>
          </p:nvSpPr>
          <p:spPr>
            <a:xfrm>
              <a:off x="5626762" y="2704366"/>
              <a:ext cx="174747" cy="167919"/>
            </a:xfrm>
            <a:custGeom>
              <a:rect b="b" l="l" r="r" t="t"/>
              <a:pathLst>
                <a:path extrusionOk="0" h="167919" w="174747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5034371" y="2966226"/>
              <a:ext cx="232345" cy="222232"/>
            </a:xfrm>
            <a:custGeom>
              <a:rect b="b" l="l" r="r" t="t"/>
              <a:pathLst>
                <a:path extrusionOk="0" h="222232" w="23234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5314383" y="3229474"/>
              <a:ext cx="222671" cy="239431"/>
            </a:xfrm>
            <a:custGeom>
              <a:rect b="b" l="l" r="r" t="t"/>
              <a:pathLst>
                <a:path extrusionOk="0" h="239431" w="222671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5237190" y="2747508"/>
              <a:ext cx="512445" cy="511492"/>
            </a:xfrm>
            <a:custGeom>
              <a:rect b="b" l="l" r="r" t="t"/>
              <a:pathLst>
                <a:path extrusionOk="0" h="511492" w="51244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5125002" y="3235526"/>
              <a:ext cx="135662" cy="135943"/>
            </a:xfrm>
            <a:custGeom>
              <a:rect b="b" l="l" r="r" t="t"/>
              <a:pathLst>
                <a:path extrusionOk="0" h="135943" w="135662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7"/>
          <p:cNvSpPr txBox="1"/>
          <p:nvPr/>
        </p:nvSpPr>
        <p:spPr>
          <a:xfrm>
            <a:off x="415063" y="205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</a:pPr>
            <a:r>
              <a:rPr b="1" i="0" lang="es-CO" sz="2800" u="none" cap="none" strike="noStrike">
                <a:solidFill>
                  <a:srgbClr val="48BDE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Evidencias de aprendizaje </a:t>
            </a:r>
            <a:endParaRPr b="1" i="0" sz="2800" u="none" cap="none" strike="noStrike">
              <a:solidFill>
                <a:srgbClr val="48BDE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7"/>
          <p:cNvSpPr/>
          <p:nvPr/>
        </p:nvSpPr>
        <p:spPr>
          <a:xfrm>
            <a:off x="1344462" y="1209161"/>
            <a:ext cx="9852660" cy="575548"/>
          </a:xfrm>
          <a:prstGeom prst="roundRect">
            <a:avLst>
              <a:gd fmla="val 12392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¿A través de qué productos y acciones el estudiante demostrará el nivel de avance del resultado de aprendizaje?</a:t>
            </a:r>
            <a:endParaRPr i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7"/>
          <p:cNvSpPr/>
          <p:nvPr/>
        </p:nvSpPr>
        <p:spPr>
          <a:xfrm>
            <a:off x="7180102" y="6224744"/>
            <a:ext cx="49279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r>
              <a:rPr i="1"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Evidencias de aprendizaje, técnicas e instrumentos de evaluación. (Loaiza, O. 2015).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7"/>
          <p:cNvSpPr/>
          <p:nvPr/>
        </p:nvSpPr>
        <p:spPr>
          <a:xfrm>
            <a:off x="195157" y="600348"/>
            <a:ext cx="115004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partir de los criterios de evaluación y las metodologías, se debe establecer el tipo de evidencia(s) de aprendizaje, es decir: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"/>
          <p:cNvSpPr/>
          <p:nvPr/>
        </p:nvSpPr>
        <p:spPr>
          <a:xfrm>
            <a:off x="0" y="5973716"/>
            <a:ext cx="12192043" cy="27477"/>
          </a:xfrm>
          <a:custGeom>
            <a:rect b="b" l="l" r="r" t="t"/>
            <a:pathLst>
              <a:path extrusionOk="0" h="644" w="285751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8"/>
          <p:cNvSpPr/>
          <p:nvPr/>
        </p:nvSpPr>
        <p:spPr>
          <a:xfrm>
            <a:off x="2258818" y="3015794"/>
            <a:ext cx="2146638" cy="2373165"/>
          </a:xfrm>
          <a:custGeom>
            <a:rect b="b" l="l" r="r" t="t"/>
            <a:pathLst>
              <a:path extrusionOk="0" h="53138" w="41577">
                <a:moveTo>
                  <a:pt x="2334" y="0"/>
                </a:moveTo>
                <a:cubicBezTo>
                  <a:pt x="1048" y="0"/>
                  <a:pt x="0" y="1036"/>
                  <a:pt x="0" y="2322"/>
                </a:cubicBezTo>
                <a:lnTo>
                  <a:pt x="0" y="50804"/>
                </a:lnTo>
                <a:cubicBezTo>
                  <a:pt x="0" y="50899"/>
                  <a:pt x="12" y="50983"/>
                  <a:pt x="12" y="51066"/>
                </a:cubicBezTo>
                <a:cubicBezTo>
                  <a:pt x="36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34" y="53138"/>
                </a:cubicBezTo>
                <a:lnTo>
                  <a:pt x="39255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"/>
          <p:cNvSpPr/>
          <p:nvPr/>
        </p:nvSpPr>
        <p:spPr>
          <a:xfrm>
            <a:off x="2258818" y="5237304"/>
            <a:ext cx="2146638" cy="151577"/>
          </a:xfrm>
          <a:custGeom>
            <a:rect b="b" l="l" r="r" t="t"/>
            <a:pathLst>
              <a:path extrusionOk="0" h="3394" w="41577">
                <a:moveTo>
                  <a:pt x="0" y="1"/>
                </a:moveTo>
                <a:lnTo>
                  <a:pt x="0" y="1060"/>
                </a:lnTo>
                <a:cubicBezTo>
                  <a:pt x="0" y="1155"/>
                  <a:pt x="12" y="1239"/>
                  <a:pt x="12" y="1322"/>
                </a:cubicBezTo>
                <a:cubicBezTo>
                  <a:pt x="36" y="1536"/>
                  <a:pt x="96" y="1751"/>
                  <a:pt x="179" y="1953"/>
                </a:cubicBezTo>
                <a:cubicBezTo>
                  <a:pt x="524" y="2799"/>
                  <a:pt x="1358" y="3394"/>
                  <a:pt x="2334" y="3394"/>
                </a:cubicBezTo>
                <a:lnTo>
                  <a:pt x="39255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5" y="2322"/>
                </a:cubicBezTo>
                <a:lnTo>
                  <a:pt x="2334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36" y="477"/>
                  <a:pt x="12" y="263"/>
                </a:cubicBezTo>
                <a:cubicBezTo>
                  <a:pt x="12" y="167"/>
                  <a:pt x="0" y="84"/>
                  <a:pt x="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8"/>
          <p:cNvSpPr/>
          <p:nvPr/>
        </p:nvSpPr>
        <p:spPr>
          <a:xfrm>
            <a:off x="2258818" y="2968456"/>
            <a:ext cx="1480296" cy="659947"/>
          </a:xfrm>
          <a:custGeom>
            <a:rect b="b" l="l" r="r" t="t"/>
            <a:pathLst>
              <a:path extrusionOk="0" h="14777" w="28671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2" y="727"/>
                  <a:pt x="0" y="965"/>
                  <a:pt x="0" y="1203"/>
                </a:cubicBezTo>
                <a:lnTo>
                  <a:pt x="0" y="13693"/>
                </a:lnTo>
                <a:lnTo>
                  <a:pt x="0" y="13967"/>
                </a:lnTo>
                <a:cubicBezTo>
                  <a:pt x="0" y="13967"/>
                  <a:pt x="0" y="14550"/>
                  <a:pt x="0" y="14776"/>
                </a:cubicBezTo>
                <a:cubicBezTo>
                  <a:pt x="1286" y="9716"/>
                  <a:pt x="9561" y="8835"/>
                  <a:pt x="12680" y="8764"/>
                </a:cubicBezTo>
                <a:cubicBezTo>
                  <a:pt x="12930" y="8756"/>
                  <a:pt x="13149" y="8753"/>
                  <a:pt x="13329" y="8753"/>
                </a:cubicBezTo>
                <a:cubicBezTo>
                  <a:pt x="13689" y="8753"/>
                  <a:pt x="13895" y="8764"/>
                  <a:pt x="13895" y="8764"/>
                </a:cubicBezTo>
                <a:lnTo>
                  <a:pt x="21241" y="8764"/>
                </a:lnTo>
                <a:cubicBezTo>
                  <a:pt x="25265" y="8764"/>
                  <a:pt x="28623" y="5311"/>
                  <a:pt x="28671" y="977"/>
                </a:cubicBezTo>
                <a:cubicBezTo>
                  <a:pt x="28671" y="846"/>
                  <a:pt x="28671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59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"/>
          <p:cNvSpPr/>
          <p:nvPr/>
        </p:nvSpPr>
        <p:spPr>
          <a:xfrm>
            <a:off x="2258198" y="2654772"/>
            <a:ext cx="1480915" cy="936931"/>
          </a:xfrm>
          <a:custGeom>
            <a:rect b="b" l="l" r="r" t="t"/>
            <a:pathLst>
              <a:path extrusionOk="0" h="20979" w="28683">
                <a:moveTo>
                  <a:pt x="7644" y="0"/>
                </a:moveTo>
                <a:cubicBezTo>
                  <a:pt x="3656" y="0"/>
                  <a:pt x="381" y="3060"/>
                  <a:pt x="48" y="6965"/>
                </a:cubicBezTo>
                <a:cubicBezTo>
                  <a:pt x="24" y="7179"/>
                  <a:pt x="12" y="7406"/>
                  <a:pt x="12" y="7632"/>
                </a:cubicBezTo>
                <a:lnTo>
                  <a:pt x="12" y="20717"/>
                </a:lnTo>
                <a:cubicBezTo>
                  <a:pt x="12" y="20800"/>
                  <a:pt x="0" y="20895"/>
                  <a:pt x="12" y="20979"/>
                </a:cubicBezTo>
                <a:cubicBezTo>
                  <a:pt x="417" y="15431"/>
                  <a:pt x="9371" y="14716"/>
                  <a:pt x="12692" y="14633"/>
                </a:cubicBezTo>
                <a:cubicBezTo>
                  <a:pt x="12942" y="14629"/>
                  <a:pt x="13161" y="14627"/>
                  <a:pt x="13341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18" y="14633"/>
                  <a:pt x="28528" y="11537"/>
                  <a:pt x="28683" y="7608"/>
                </a:cubicBezTo>
                <a:lnTo>
                  <a:pt x="28683" y="7596"/>
                </a:lnTo>
                <a:cubicBezTo>
                  <a:pt x="28683" y="7537"/>
                  <a:pt x="28683" y="7477"/>
                  <a:pt x="28683" y="7418"/>
                </a:cubicBezTo>
                <a:cubicBezTo>
                  <a:pt x="28683" y="7287"/>
                  <a:pt x="28683" y="7156"/>
                  <a:pt x="28683" y="7025"/>
                </a:cubicBezTo>
                <a:cubicBezTo>
                  <a:pt x="28683" y="7013"/>
                  <a:pt x="28683" y="6989"/>
                  <a:pt x="28683" y="6965"/>
                </a:cubicBezTo>
                <a:cubicBezTo>
                  <a:pt x="28492" y="3084"/>
                  <a:pt x="25289" y="0"/>
                  <a:pt x="21372" y="0"/>
                </a:cubicBezTo>
                <a:close/>
              </a:path>
            </a:pathLst>
          </a:custGeom>
          <a:solidFill>
            <a:srgbClr val="3E98A4"/>
          </a:solidFill>
          <a:ln>
            <a:noFill/>
          </a:ln>
        </p:spPr>
        <p:txBody>
          <a:bodyPr anchorCtr="0" anchor="ctr" bIns="3048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Observación</a:t>
            </a:r>
            <a:endParaRPr b="1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8"/>
          <p:cNvSpPr/>
          <p:nvPr/>
        </p:nvSpPr>
        <p:spPr>
          <a:xfrm>
            <a:off x="2376222" y="5388831"/>
            <a:ext cx="1912442" cy="133535"/>
          </a:xfrm>
          <a:custGeom>
            <a:rect b="b" l="l" r="r" t="t"/>
            <a:pathLst>
              <a:path extrusionOk="0" h="2990" w="37041">
                <a:moveTo>
                  <a:pt x="0" y="1"/>
                </a:moveTo>
                <a:cubicBezTo>
                  <a:pt x="0" y="1656"/>
                  <a:pt x="1334" y="2989"/>
                  <a:pt x="2989" y="2989"/>
                </a:cubicBezTo>
                <a:lnTo>
                  <a:pt x="34040" y="2989"/>
                </a:lnTo>
                <a:cubicBezTo>
                  <a:pt x="35695" y="2989"/>
                  <a:pt x="37041" y="1656"/>
                  <a:pt x="37041" y="1"/>
                </a:cubicBezTo>
                <a:close/>
              </a:path>
            </a:pathLst>
          </a:custGeom>
          <a:solidFill>
            <a:srgbClr val="3E98A4"/>
          </a:solidFill>
          <a:ln cap="flat" cmpd="sng" w="9525">
            <a:solidFill>
              <a:srgbClr val="3E98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8"/>
          <p:cNvSpPr/>
          <p:nvPr/>
        </p:nvSpPr>
        <p:spPr>
          <a:xfrm>
            <a:off x="3139090" y="5729667"/>
            <a:ext cx="386092" cy="334506"/>
          </a:xfrm>
          <a:custGeom>
            <a:rect b="b" l="l" r="r" t="t"/>
            <a:pathLst>
              <a:path extrusionOk="0" h="7490" w="7478">
                <a:moveTo>
                  <a:pt x="3739" y="1"/>
                </a:moveTo>
                <a:cubicBezTo>
                  <a:pt x="1667" y="1"/>
                  <a:pt x="0" y="1680"/>
                  <a:pt x="0" y="3751"/>
                </a:cubicBezTo>
                <a:cubicBezTo>
                  <a:pt x="0" y="5811"/>
                  <a:pt x="1667" y="7490"/>
                  <a:pt x="3739" y="7490"/>
                </a:cubicBezTo>
                <a:cubicBezTo>
                  <a:pt x="5810" y="7490"/>
                  <a:pt x="7477" y="5811"/>
                  <a:pt x="7477" y="3751"/>
                </a:cubicBezTo>
                <a:cubicBezTo>
                  <a:pt x="7477" y="1680"/>
                  <a:pt x="5810" y="1"/>
                  <a:pt x="37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8"/>
          <p:cNvSpPr/>
          <p:nvPr/>
        </p:nvSpPr>
        <p:spPr>
          <a:xfrm>
            <a:off x="3206054" y="5787634"/>
            <a:ext cx="252111" cy="218568"/>
          </a:xfrm>
          <a:custGeom>
            <a:rect b="b" l="l" r="r" t="t"/>
            <a:pathLst>
              <a:path extrusionOk="0" h="4894" w="4883">
                <a:moveTo>
                  <a:pt x="2442" y="1"/>
                </a:moveTo>
                <a:cubicBezTo>
                  <a:pt x="1096" y="1"/>
                  <a:pt x="1" y="1096"/>
                  <a:pt x="1" y="2453"/>
                </a:cubicBezTo>
                <a:cubicBezTo>
                  <a:pt x="1" y="3799"/>
                  <a:pt x="1096" y="4894"/>
                  <a:pt x="2442" y="4894"/>
                </a:cubicBezTo>
                <a:cubicBezTo>
                  <a:pt x="3787" y="4894"/>
                  <a:pt x="4882" y="3799"/>
                  <a:pt x="4882" y="2453"/>
                </a:cubicBezTo>
                <a:cubicBezTo>
                  <a:pt x="4882" y="1096"/>
                  <a:pt x="3787" y="1"/>
                  <a:pt x="2442" y="1"/>
                </a:cubicBezTo>
                <a:close/>
              </a:path>
            </a:pathLst>
          </a:custGeom>
          <a:solidFill>
            <a:srgbClr val="3E98A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"/>
          <p:cNvSpPr/>
          <p:nvPr/>
        </p:nvSpPr>
        <p:spPr>
          <a:xfrm>
            <a:off x="3151998" y="5522315"/>
            <a:ext cx="360897" cy="299939"/>
          </a:xfrm>
          <a:custGeom>
            <a:rect b="b" l="l" r="r" t="t"/>
            <a:pathLst>
              <a:path extrusionOk="0" h="6716" w="699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rgbClr val="3E98A4"/>
          </a:solidFill>
          <a:ln cap="flat" cmpd="sng" w="9525">
            <a:solidFill>
              <a:srgbClr val="3E98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"/>
          <p:cNvSpPr txBox="1"/>
          <p:nvPr/>
        </p:nvSpPr>
        <p:spPr>
          <a:xfrm>
            <a:off x="2235668" y="3798634"/>
            <a:ext cx="2420445" cy="93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Guía de observación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Registro anecdótico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Diario de clase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Diario de trabajo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Escala de actitud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Escala valorativa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Lista de cotejo</a:t>
            </a:r>
            <a:endParaRPr sz="1200">
              <a:solidFill>
                <a:srgbClr val="43434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496" name="Google Shape;496;p8"/>
          <p:cNvSpPr/>
          <p:nvPr/>
        </p:nvSpPr>
        <p:spPr>
          <a:xfrm>
            <a:off x="5742146" y="5771412"/>
            <a:ext cx="407329" cy="342749"/>
          </a:xfrm>
          <a:custGeom>
            <a:rect b="b" l="l" r="r" t="t"/>
            <a:pathLst>
              <a:path extrusionOk="0" h="7490" w="7490">
                <a:moveTo>
                  <a:pt x="3739" y="1"/>
                </a:moveTo>
                <a:cubicBezTo>
                  <a:pt x="1679" y="1"/>
                  <a:pt x="0" y="1680"/>
                  <a:pt x="0" y="3751"/>
                </a:cubicBezTo>
                <a:cubicBezTo>
                  <a:pt x="0" y="5811"/>
                  <a:pt x="1679" y="7490"/>
                  <a:pt x="3739" y="7490"/>
                </a:cubicBezTo>
                <a:cubicBezTo>
                  <a:pt x="5811" y="7490"/>
                  <a:pt x="7489" y="5811"/>
                  <a:pt x="7489" y="3751"/>
                </a:cubicBezTo>
                <a:cubicBezTo>
                  <a:pt x="7489" y="1680"/>
                  <a:pt x="5811" y="1"/>
                  <a:pt x="37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"/>
          <p:cNvSpPr/>
          <p:nvPr/>
        </p:nvSpPr>
        <p:spPr>
          <a:xfrm>
            <a:off x="5812732" y="5830808"/>
            <a:ext cx="266151" cy="223954"/>
          </a:xfrm>
          <a:custGeom>
            <a:rect b="b" l="l" r="r" t="t"/>
            <a:pathLst>
              <a:path extrusionOk="0" h="4894" w="4894">
                <a:moveTo>
                  <a:pt x="2441" y="1"/>
                </a:moveTo>
                <a:cubicBezTo>
                  <a:pt x="1096" y="1"/>
                  <a:pt x="0" y="1096"/>
                  <a:pt x="0" y="2453"/>
                </a:cubicBezTo>
                <a:cubicBezTo>
                  <a:pt x="0" y="3799"/>
                  <a:pt x="1096" y="4894"/>
                  <a:pt x="2441" y="4894"/>
                </a:cubicBezTo>
                <a:cubicBezTo>
                  <a:pt x="3798" y="4894"/>
                  <a:pt x="4894" y="3799"/>
                  <a:pt x="4894" y="2453"/>
                </a:cubicBezTo>
                <a:cubicBezTo>
                  <a:pt x="4894" y="1096"/>
                  <a:pt x="3798" y="1"/>
                  <a:pt x="2441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8"/>
          <p:cNvSpPr/>
          <p:nvPr/>
        </p:nvSpPr>
        <p:spPr>
          <a:xfrm>
            <a:off x="4814942" y="2990667"/>
            <a:ext cx="2261139" cy="2431642"/>
          </a:xfrm>
          <a:custGeom>
            <a:rect b="b" l="l" r="r" t="t"/>
            <a:pathLst>
              <a:path extrusionOk="0" h="53138" w="41578">
                <a:moveTo>
                  <a:pt x="2334" y="0"/>
                </a:moveTo>
                <a:cubicBezTo>
                  <a:pt x="1048" y="0"/>
                  <a:pt x="1" y="1036"/>
                  <a:pt x="1" y="2322"/>
                </a:cubicBezTo>
                <a:lnTo>
                  <a:pt x="1" y="50804"/>
                </a:lnTo>
                <a:cubicBezTo>
                  <a:pt x="1" y="50899"/>
                  <a:pt x="13" y="50983"/>
                  <a:pt x="24" y="51066"/>
                </a:cubicBezTo>
                <a:cubicBezTo>
                  <a:pt x="48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34" y="53138"/>
                </a:cubicBezTo>
                <a:lnTo>
                  <a:pt x="39256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8"/>
          <p:cNvSpPr/>
          <p:nvPr/>
        </p:nvSpPr>
        <p:spPr>
          <a:xfrm>
            <a:off x="4814942" y="5266917"/>
            <a:ext cx="2261139" cy="155312"/>
          </a:xfrm>
          <a:custGeom>
            <a:rect b="b" l="l" r="r" t="t"/>
            <a:pathLst>
              <a:path extrusionOk="0" h="3394" w="41578">
                <a:moveTo>
                  <a:pt x="1" y="1"/>
                </a:moveTo>
                <a:lnTo>
                  <a:pt x="1" y="1060"/>
                </a:lnTo>
                <a:cubicBezTo>
                  <a:pt x="1" y="1155"/>
                  <a:pt x="13" y="1239"/>
                  <a:pt x="24" y="1322"/>
                </a:cubicBezTo>
                <a:cubicBezTo>
                  <a:pt x="48" y="1536"/>
                  <a:pt x="96" y="1751"/>
                  <a:pt x="179" y="1953"/>
                </a:cubicBezTo>
                <a:cubicBezTo>
                  <a:pt x="524" y="2799"/>
                  <a:pt x="1358" y="3394"/>
                  <a:pt x="2334" y="3394"/>
                </a:cubicBezTo>
                <a:lnTo>
                  <a:pt x="39256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6" y="2322"/>
                </a:cubicBezTo>
                <a:lnTo>
                  <a:pt x="2334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48" y="477"/>
                  <a:pt x="24" y="263"/>
                </a:cubicBezTo>
                <a:cubicBezTo>
                  <a:pt x="13" y="167"/>
                  <a:pt x="1" y="84"/>
                  <a:pt x="1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8"/>
          <p:cNvSpPr/>
          <p:nvPr/>
        </p:nvSpPr>
        <p:spPr>
          <a:xfrm>
            <a:off x="4814942" y="2942162"/>
            <a:ext cx="1559870" cy="676209"/>
          </a:xfrm>
          <a:custGeom>
            <a:rect b="b" l="l" r="r" t="t"/>
            <a:pathLst>
              <a:path extrusionOk="0" h="14777" w="28683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3" y="727"/>
                  <a:pt x="1" y="965"/>
                  <a:pt x="1" y="1203"/>
                </a:cubicBezTo>
                <a:lnTo>
                  <a:pt x="1" y="13693"/>
                </a:lnTo>
                <a:lnTo>
                  <a:pt x="1" y="13967"/>
                </a:lnTo>
                <a:cubicBezTo>
                  <a:pt x="1" y="13967"/>
                  <a:pt x="1" y="14550"/>
                  <a:pt x="1" y="14776"/>
                </a:cubicBezTo>
                <a:cubicBezTo>
                  <a:pt x="1298" y="9716"/>
                  <a:pt x="9561" y="8835"/>
                  <a:pt x="12681" y="8764"/>
                </a:cubicBezTo>
                <a:cubicBezTo>
                  <a:pt x="12935" y="8756"/>
                  <a:pt x="13156" y="8753"/>
                  <a:pt x="13337" y="8753"/>
                </a:cubicBezTo>
                <a:cubicBezTo>
                  <a:pt x="13701" y="8753"/>
                  <a:pt x="13907" y="8764"/>
                  <a:pt x="13907" y="8764"/>
                </a:cubicBezTo>
                <a:lnTo>
                  <a:pt x="21253" y="8764"/>
                </a:lnTo>
                <a:cubicBezTo>
                  <a:pt x="25278" y="8764"/>
                  <a:pt x="28623" y="5311"/>
                  <a:pt x="28671" y="977"/>
                </a:cubicBezTo>
                <a:cubicBezTo>
                  <a:pt x="28683" y="846"/>
                  <a:pt x="28683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71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8"/>
          <p:cNvSpPr/>
          <p:nvPr/>
        </p:nvSpPr>
        <p:spPr>
          <a:xfrm>
            <a:off x="4814942" y="2620749"/>
            <a:ext cx="1559870" cy="960018"/>
          </a:xfrm>
          <a:custGeom>
            <a:rect b="b" l="l" r="r" t="t"/>
            <a:pathLst>
              <a:path extrusionOk="0" h="20979" w="28683">
                <a:moveTo>
                  <a:pt x="7633" y="0"/>
                </a:moveTo>
                <a:cubicBezTo>
                  <a:pt x="3644" y="0"/>
                  <a:pt x="370" y="3060"/>
                  <a:pt x="36" y="6965"/>
                </a:cubicBezTo>
                <a:cubicBezTo>
                  <a:pt x="13" y="7179"/>
                  <a:pt x="1" y="7406"/>
                  <a:pt x="1" y="7632"/>
                </a:cubicBezTo>
                <a:lnTo>
                  <a:pt x="1" y="20717"/>
                </a:lnTo>
                <a:cubicBezTo>
                  <a:pt x="1" y="20800"/>
                  <a:pt x="1" y="20895"/>
                  <a:pt x="1" y="20979"/>
                </a:cubicBezTo>
                <a:cubicBezTo>
                  <a:pt x="405" y="15431"/>
                  <a:pt x="9359" y="14716"/>
                  <a:pt x="12681" y="14633"/>
                </a:cubicBezTo>
                <a:cubicBezTo>
                  <a:pt x="12935" y="14629"/>
                  <a:pt x="13156" y="14627"/>
                  <a:pt x="13337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06" y="14633"/>
                  <a:pt x="28516" y="11537"/>
                  <a:pt x="28671" y="7608"/>
                </a:cubicBezTo>
                <a:lnTo>
                  <a:pt x="28671" y="7596"/>
                </a:lnTo>
                <a:cubicBezTo>
                  <a:pt x="28671" y="7537"/>
                  <a:pt x="28671" y="7477"/>
                  <a:pt x="28671" y="7418"/>
                </a:cubicBezTo>
                <a:cubicBezTo>
                  <a:pt x="28683" y="7287"/>
                  <a:pt x="28671" y="7156"/>
                  <a:pt x="28671" y="7025"/>
                </a:cubicBezTo>
                <a:cubicBezTo>
                  <a:pt x="28671" y="7013"/>
                  <a:pt x="28671" y="6989"/>
                  <a:pt x="28671" y="6965"/>
                </a:cubicBezTo>
                <a:cubicBezTo>
                  <a:pt x="28492" y="3084"/>
                  <a:pt x="25289" y="0"/>
                  <a:pt x="2136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3048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Analisis de producciones</a:t>
            </a:r>
            <a:endParaRPr b="1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2" name="Google Shape;502;p8"/>
          <p:cNvSpPr/>
          <p:nvPr/>
        </p:nvSpPr>
        <p:spPr>
          <a:xfrm>
            <a:off x="4938604" y="5422178"/>
            <a:ext cx="2014458" cy="136825"/>
          </a:xfrm>
          <a:custGeom>
            <a:rect b="b" l="l" r="r" t="t"/>
            <a:pathLst>
              <a:path extrusionOk="0" h="2990" w="37042">
                <a:moveTo>
                  <a:pt x="1" y="1"/>
                </a:moveTo>
                <a:cubicBezTo>
                  <a:pt x="1" y="1656"/>
                  <a:pt x="1334" y="2989"/>
                  <a:pt x="2989" y="2989"/>
                </a:cubicBezTo>
                <a:lnTo>
                  <a:pt x="34041" y="2989"/>
                </a:lnTo>
                <a:cubicBezTo>
                  <a:pt x="35696" y="2989"/>
                  <a:pt x="37041" y="1656"/>
                  <a:pt x="37041" y="1"/>
                </a:cubicBezTo>
                <a:close/>
              </a:path>
            </a:pathLst>
          </a:custGeom>
          <a:solidFill>
            <a:srgbClr val="FCBD2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8"/>
          <p:cNvSpPr/>
          <p:nvPr/>
        </p:nvSpPr>
        <p:spPr>
          <a:xfrm>
            <a:off x="5755740" y="5558951"/>
            <a:ext cx="380138" cy="307330"/>
          </a:xfrm>
          <a:custGeom>
            <a:rect b="b" l="l" r="r" t="t"/>
            <a:pathLst>
              <a:path extrusionOk="0" h="6716" w="699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rgbClr val="FCBD2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8"/>
          <p:cNvSpPr txBox="1"/>
          <p:nvPr/>
        </p:nvSpPr>
        <p:spPr>
          <a:xfrm>
            <a:off x="4840934" y="3871812"/>
            <a:ext cx="2261146" cy="96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Preguntas de procedimiento.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Notas de clase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Organizadores gráficos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Simulación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Monografias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Notas de campo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Informes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Resolución de problemas</a:t>
            </a:r>
            <a:endParaRPr/>
          </a:p>
          <a:p>
            <a:pPr indent="-2159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05" name="Google Shape;505;p8"/>
          <p:cNvSpPr/>
          <p:nvPr/>
        </p:nvSpPr>
        <p:spPr>
          <a:xfrm>
            <a:off x="8143737" y="5771413"/>
            <a:ext cx="354330" cy="342749"/>
          </a:xfrm>
          <a:custGeom>
            <a:rect b="b" l="l" r="r" t="t"/>
            <a:pathLst>
              <a:path extrusionOk="0" h="7490" w="7478">
                <a:moveTo>
                  <a:pt x="3739" y="1"/>
                </a:moveTo>
                <a:cubicBezTo>
                  <a:pt x="1668" y="1"/>
                  <a:pt x="1" y="1680"/>
                  <a:pt x="1" y="3751"/>
                </a:cubicBezTo>
                <a:cubicBezTo>
                  <a:pt x="1" y="5811"/>
                  <a:pt x="1668" y="7490"/>
                  <a:pt x="3739" y="7490"/>
                </a:cubicBezTo>
                <a:cubicBezTo>
                  <a:pt x="5799" y="7490"/>
                  <a:pt x="7478" y="5811"/>
                  <a:pt x="7478" y="3751"/>
                </a:cubicBezTo>
                <a:cubicBezTo>
                  <a:pt x="7478" y="1680"/>
                  <a:pt x="5799" y="1"/>
                  <a:pt x="37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"/>
          <p:cNvSpPr/>
          <p:nvPr/>
        </p:nvSpPr>
        <p:spPr>
          <a:xfrm>
            <a:off x="8205239" y="5830809"/>
            <a:ext cx="231371" cy="223954"/>
          </a:xfrm>
          <a:custGeom>
            <a:rect b="b" l="l" r="r" t="t"/>
            <a:pathLst>
              <a:path extrusionOk="0" h="4894" w="4883">
                <a:moveTo>
                  <a:pt x="2441" y="1"/>
                </a:moveTo>
                <a:cubicBezTo>
                  <a:pt x="1084" y="1"/>
                  <a:pt x="1" y="1096"/>
                  <a:pt x="1" y="2453"/>
                </a:cubicBezTo>
                <a:cubicBezTo>
                  <a:pt x="1" y="3799"/>
                  <a:pt x="1084" y="4894"/>
                  <a:pt x="2441" y="4894"/>
                </a:cubicBezTo>
                <a:cubicBezTo>
                  <a:pt x="3787" y="4894"/>
                  <a:pt x="4882" y="3799"/>
                  <a:pt x="4882" y="2453"/>
                </a:cubicBezTo>
                <a:cubicBezTo>
                  <a:pt x="4882" y="1096"/>
                  <a:pt x="3787" y="1"/>
                  <a:pt x="2441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"/>
          <p:cNvSpPr/>
          <p:nvPr/>
        </p:nvSpPr>
        <p:spPr>
          <a:xfrm>
            <a:off x="7335929" y="2990668"/>
            <a:ext cx="1970042" cy="2431642"/>
          </a:xfrm>
          <a:custGeom>
            <a:rect b="b" l="l" r="r" t="t"/>
            <a:pathLst>
              <a:path extrusionOk="0" h="53138" w="41577">
                <a:moveTo>
                  <a:pt x="2322" y="0"/>
                </a:moveTo>
                <a:cubicBezTo>
                  <a:pt x="1036" y="0"/>
                  <a:pt x="0" y="1036"/>
                  <a:pt x="0" y="2322"/>
                </a:cubicBezTo>
                <a:lnTo>
                  <a:pt x="0" y="50804"/>
                </a:lnTo>
                <a:cubicBezTo>
                  <a:pt x="0" y="50899"/>
                  <a:pt x="0" y="50983"/>
                  <a:pt x="12" y="51066"/>
                </a:cubicBezTo>
                <a:cubicBezTo>
                  <a:pt x="36" y="51280"/>
                  <a:pt x="95" y="51495"/>
                  <a:pt x="179" y="51697"/>
                </a:cubicBezTo>
                <a:cubicBezTo>
                  <a:pt x="524" y="52543"/>
                  <a:pt x="1357" y="53138"/>
                  <a:pt x="2322" y="53138"/>
                </a:cubicBezTo>
                <a:lnTo>
                  <a:pt x="39243" y="53138"/>
                </a:lnTo>
                <a:cubicBezTo>
                  <a:pt x="40529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29" y="0"/>
                  <a:pt x="392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"/>
          <p:cNvSpPr/>
          <p:nvPr/>
        </p:nvSpPr>
        <p:spPr>
          <a:xfrm>
            <a:off x="7335929" y="5266918"/>
            <a:ext cx="1970042" cy="155312"/>
          </a:xfrm>
          <a:custGeom>
            <a:rect b="b" l="l" r="r" t="t"/>
            <a:pathLst>
              <a:path extrusionOk="0" h="3394" w="41577">
                <a:moveTo>
                  <a:pt x="0" y="1"/>
                </a:moveTo>
                <a:lnTo>
                  <a:pt x="0" y="1060"/>
                </a:lnTo>
                <a:cubicBezTo>
                  <a:pt x="0" y="1155"/>
                  <a:pt x="0" y="1239"/>
                  <a:pt x="12" y="1322"/>
                </a:cubicBezTo>
                <a:cubicBezTo>
                  <a:pt x="36" y="1536"/>
                  <a:pt x="95" y="1751"/>
                  <a:pt x="179" y="1953"/>
                </a:cubicBezTo>
                <a:cubicBezTo>
                  <a:pt x="524" y="2799"/>
                  <a:pt x="1357" y="3394"/>
                  <a:pt x="2322" y="3394"/>
                </a:cubicBezTo>
                <a:lnTo>
                  <a:pt x="39243" y="3394"/>
                </a:lnTo>
                <a:cubicBezTo>
                  <a:pt x="40529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29" y="2322"/>
                  <a:pt x="39243" y="2322"/>
                </a:cubicBezTo>
                <a:lnTo>
                  <a:pt x="2322" y="2322"/>
                </a:lnTo>
                <a:cubicBezTo>
                  <a:pt x="1357" y="2322"/>
                  <a:pt x="524" y="1727"/>
                  <a:pt x="179" y="882"/>
                </a:cubicBezTo>
                <a:cubicBezTo>
                  <a:pt x="95" y="691"/>
                  <a:pt x="36" y="477"/>
                  <a:pt x="12" y="263"/>
                </a:cubicBezTo>
                <a:cubicBezTo>
                  <a:pt x="0" y="167"/>
                  <a:pt x="0" y="84"/>
                  <a:pt x="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8"/>
          <p:cNvSpPr/>
          <p:nvPr/>
        </p:nvSpPr>
        <p:spPr>
          <a:xfrm>
            <a:off x="7335929" y="2942163"/>
            <a:ext cx="1358518" cy="676209"/>
          </a:xfrm>
          <a:custGeom>
            <a:rect b="b" l="l" r="r" t="t"/>
            <a:pathLst>
              <a:path extrusionOk="0" h="14777" w="28671">
                <a:moveTo>
                  <a:pt x="83" y="1"/>
                </a:moveTo>
                <a:cubicBezTo>
                  <a:pt x="60" y="167"/>
                  <a:pt x="36" y="322"/>
                  <a:pt x="24" y="489"/>
                </a:cubicBezTo>
                <a:cubicBezTo>
                  <a:pt x="12" y="727"/>
                  <a:pt x="0" y="965"/>
                  <a:pt x="0" y="1203"/>
                </a:cubicBezTo>
                <a:lnTo>
                  <a:pt x="0" y="13693"/>
                </a:lnTo>
                <a:lnTo>
                  <a:pt x="0" y="13967"/>
                </a:lnTo>
                <a:cubicBezTo>
                  <a:pt x="0" y="13967"/>
                  <a:pt x="0" y="14550"/>
                  <a:pt x="0" y="14776"/>
                </a:cubicBezTo>
                <a:cubicBezTo>
                  <a:pt x="1286" y="9716"/>
                  <a:pt x="9561" y="8835"/>
                  <a:pt x="12668" y="8764"/>
                </a:cubicBezTo>
                <a:cubicBezTo>
                  <a:pt x="12922" y="8756"/>
                  <a:pt x="13143" y="8753"/>
                  <a:pt x="13325" y="8753"/>
                </a:cubicBezTo>
                <a:cubicBezTo>
                  <a:pt x="13688" y="8753"/>
                  <a:pt x="13895" y="8764"/>
                  <a:pt x="13895" y="8764"/>
                </a:cubicBezTo>
                <a:lnTo>
                  <a:pt x="21241" y="8764"/>
                </a:lnTo>
                <a:cubicBezTo>
                  <a:pt x="25265" y="8764"/>
                  <a:pt x="28623" y="5311"/>
                  <a:pt x="28670" y="977"/>
                </a:cubicBezTo>
                <a:cubicBezTo>
                  <a:pt x="28670" y="846"/>
                  <a:pt x="28670" y="715"/>
                  <a:pt x="28670" y="584"/>
                </a:cubicBezTo>
                <a:lnTo>
                  <a:pt x="28670" y="572"/>
                </a:lnTo>
                <a:cubicBezTo>
                  <a:pt x="28670" y="548"/>
                  <a:pt x="28658" y="513"/>
                  <a:pt x="28658" y="489"/>
                </a:cubicBezTo>
                <a:cubicBezTo>
                  <a:pt x="28658" y="394"/>
                  <a:pt x="28658" y="298"/>
                  <a:pt x="28647" y="215"/>
                </a:cubicBezTo>
                <a:cubicBezTo>
                  <a:pt x="28635" y="144"/>
                  <a:pt x="28635" y="72"/>
                  <a:pt x="2862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"/>
          <p:cNvSpPr/>
          <p:nvPr/>
        </p:nvSpPr>
        <p:spPr>
          <a:xfrm>
            <a:off x="7335360" y="2620750"/>
            <a:ext cx="1359086" cy="960018"/>
          </a:xfrm>
          <a:custGeom>
            <a:rect b="b" l="l" r="r" t="t"/>
            <a:pathLst>
              <a:path extrusionOk="0" h="20979" w="28683">
                <a:moveTo>
                  <a:pt x="7644" y="0"/>
                </a:moveTo>
                <a:cubicBezTo>
                  <a:pt x="3644" y="0"/>
                  <a:pt x="369" y="3060"/>
                  <a:pt x="36" y="6965"/>
                </a:cubicBezTo>
                <a:cubicBezTo>
                  <a:pt x="24" y="7179"/>
                  <a:pt x="12" y="7406"/>
                  <a:pt x="12" y="7632"/>
                </a:cubicBezTo>
                <a:lnTo>
                  <a:pt x="12" y="20717"/>
                </a:lnTo>
                <a:cubicBezTo>
                  <a:pt x="12" y="20800"/>
                  <a:pt x="0" y="20895"/>
                  <a:pt x="12" y="20979"/>
                </a:cubicBezTo>
                <a:cubicBezTo>
                  <a:pt x="417" y="15431"/>
                  <a:pt x="9370" y="14716"/>
                  <a:pt x="12680" y="14633"/>
                </a:cubicBezTo>
                <a:cubicBezTo>
                  <a:pt x="12934" y="14629"/>
                  <a:pt x="13155" y="14627"/>
                  <a:pt x="13337" y="14627"/>
                </a:cubicBezTo>
                <a:cubicBezTo>
                  <a:pt x="13700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18" y="14633"/>
                  <a:pt x="28528" y="11537"/>
                  <a:pt x="28682" y="7608"/>
                </a:cubicBezTo>
                <a:lnTo>
                  <a:pt x="28682" y="7596"/>
                </a:lnTo>
                <a:cubicBezTo>
                  <a:pt x="28682" y="7537"/>
                  <a:pt x="28682" y="7477"/>
                  <a:pt x="28682" y="7418"/>
                </a:cubicBezTo>
                <a:cubicBezTo>
                  <a:pt x="28682" y="7287"/>
                  <a:pt x="28682" y="7156"/>
                  <a:pt x="28682" y="7025"/>
                </a:cubicBezTo>
                <a:cubicBezTo>
                  <a:pt x="28682" y="7013"/>
                  <a:pt x="28682" y="6989"/>
                  <a:pt x="28670" y="6965"/>
                </a:cubicBezTo>
                <a:cubicBezTo>
                  <a:pt x="28492" y="3084"/>
                  <a:pt x="25289" y="0"/>
                  <a:pt x="21360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3048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 desempeño</a:t>
            </a:r>
            <a:endParaRPr b="1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8"/>
          <p:cNvSpPr/>
          <p:nvPr/>
        </p:nvSpPr>
        <p:spPr>
          <a:xfrm>
            <a:off x="7443383" y="5422179"/>
            <a:ext cx="1755113" cy="136825"/>
          </a:xfrm>
          <a:custGeom>
            <a:rect b="b" l="l" r="r" t="t"/>
            <a:pathLst>
              <a:path extrusionOk="0" h="2990" w="37041">
                <a:moveTo>
                  <a:pt x="0" y="1"/>
                </a:moveTo>
                <a:cubicBezTo>
                  <a:pt x="0" y="1656"/>
                  <a:pt x="1346" y="2989"/>
                  <a:pt x="3001" y="2989"/>
                </a:cubicBezTo>
                <a:lnTo>
                  <a:pt x="34052" y="2989"/>
                </a:lnTo>
                <a:cubicBezTo>
                  <a:pt x="35707" y="2989"/>
                  <a:pt x="37041" y="1656"/>
                  <a:pt x="37041" y="1"/>
                </a:cubicBezTo>
                <a:close/>
              </a:path>
            </a:pathLst>
          </a:custGeom>
          <a:solidFill>
            <a:srgbClr val="5EB2F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8"/>
          <p:cNvSpPr/>
          <p:nvPr/>
        </p:nvSpPr>
        <p:spPr>
          <a:xfrm>
            <a:off x="8155062" y="5558952"/>
            <a:ext cx="331160" cy="307330"/>
          </a:xfrm>
          <a:custGeom>
            <a:rect b="b" l="l" r="r" t="t"/>
            <a:pathLst>
              <a:path extrusionOk="0" h="6716" w="6989">
                <a:moveTo>
                  <a:pt x="0" y="0"/>
                </a:moveTo>
                <a:lnTo>
                  <a:pt x="3500" y="6715"/>
                </a:lnTo>
                <a:lnTo>
                  <a:pt x="6989" y="0"/>
                </a:lnTo>
                <a:close/>
              </a:path>
            </a:pathLst>
          </a:custGeom>
          <a:solidFill>
            <a:srgbClr val="5EB2F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"/>
          <p:cNvSpPr txBox="1"/>
          <p:nvPr/>
        </p:nvSpPr>
        <p:spPr>
          <a:xfrm>
            <a:off x="7392887" y="3754938"/>
            <a:ext cx="1970096" cy="96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Portafolios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Rúbricas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Lista de cotejo</a:t>
            </a:r>
            <a:endParaRPr sz="1600">
              <a:solidFill>
                <a:srgbClr val="43434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14" name="Google Shape;514;p8"/>
          <p:cNvSpPr/>
          <p:nvPr/>
        </p:nvSpPr>
        <p:spPr>
          <a:xfrm>
            <a:off x="9971571" y="3207263"/>
            <a:ext cx="1773995" cy="2267221"/>
          </a:xfrm>
          <a:custGeom>
            <a:rect b="b" l="l" r="r" t="t"/>
            <a:pathLst>
              <a:path extrusionOk="0" h="53138" w="41578">
                <a:moveTo>
                  <a:pt x="2322" y="0"/>
                </a:moveTo>
                <a:cubicBezTo>
                  <a:pt x="1048" y="0"/>
                  <a:pt x="0" y="1036"/>
                  <a:pt x="0" y="2322"/>
                </a:cubicBezTo>
                <a:lnTo>
                  <a:pt x="0" y="50804"/>
                </a:lnTo>
                <a:cubicBezTo>
                  <a:pt x="0" y="50899"/>
                  <a:pt x="0" y="50983"/>
                  <a:pt x="12" y="51066"/>
                </a:cubicBezTo>
                <a:cubicBezTo>
                  <a:pt x="36" y="51280"/>
                  <a:pt x="96" y="51495"/>
                  <a:pt x="179" y="51697"/>
                </a:cubicBezTo>
                <a:cubicBezTo>
                  <a:pt x="524" y="52543"/>
                  <a:pt x="1358" y="53138"/>
                  <a:pt x="2322" y="53138"/>
                </a:cubicBezTo>
                <a:lnTo>
                  <a:pt x="39255" y="53138"/>
                </a:lnTo>
                <a:cubicBezTo>
                  <a:pt x="40541" y="53138"/>
                  <a:pt x="41577" y="52090"/>
                  <a:pt x="41577" y="50804"/>
                </a:cubicBezTo>
                <a:lnTo>
                  <a:pt x="41577" y="2322"/>
                </a:lnTo>
                <a:cubicBezTo>
                  <a:pt x="41577" y="1036"/>
                  <a:pt x="40541" y="0"/>
                  <a:pt x="392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8"/>
          <p:cNvSpPr/>
          <p:nvPr/>
        </p:nvSpPr>
        <p:spPr>
          <a:xfrm>
            <a:off x="9971571" y="5329599"/>
            <a:ext cx="1773995" cy="144811"/>
          </a:xfrm>
          <a:custGeom>
            <a:rect b="b" l="l" r="r" t="t"/>
            <a:pathLst>
              <a:path extrusionOk="0" h="3394" w="41578">
                <a:moveTo>
                  <a:pt x="0" y="1"/>
                </a:moveTo>
                <a:lnTo>
                  <a:pt x="0" y="1060"/>
                </a:lnTo>
                <a:cubicBezTo>
                  <a:pt x="0" y="1155"/>
                  <a:pt x="0" y="1239"/>
                  <a:pt x="12" y="1322"/>
                </a:cubicBezTo>
                <a:cubicBezTo>
                  <a:pt x="36" y="1536"/>
                  <a:pt x="96" y="1751"/>
                  <a:pt x="179" y="1953"/>
                </a:cubicBezTo>
                <a:cubicBezTo>
                  <a:pt x="524" y="2799"/>
                  <a:pt x="1358" y="3394"/>
                  <a:pt x="2322" y="3394"/>
                </a:cubicBezTo>
                <a:lnTo>
                  <a:pt x="39255" y="3394"/>
                </a:lnTo>
                <a:cubicBezTo>
                  <a:pt x="40541" y="3394"/>
                  <a:pt x="41577" y="2346"/>
                  <a:pt x="41577" y="1060"/>
                </a:cubicBezTo>
                <a:lnTo>
                  <a:pt x="41577" y="1"/>
                </a:lnTo>
                <a:cubicBezTo>
                  <a:pt x="41577" y="1286"/>
                  <a:pt x="40541" y="2322"/>
                  <a:pt x="39255" y="2322"/>
                </a:cubicBezTo>
                <a:lnTo>
                  <a:pt x="2322" y="2322"/>
                </a:lnTo>
                <a:cubicBezTo>
                  <a:pt x="1358" y="2322"/>
                  <a:pt x="524" y="1727"/>
                  <a:pt x="179" y="882"/>
                </a:cubicBezTo>
                <a:cubicBezTo>
                  <a:pt x="96" y="691"/>
                  <a:pt x="36" y="477"/>
                  <a:pt x="12" y="263"/>
                </a:cubicBezTo>
                <a:cubicBezTo>
                  <a:pt x="0" y="167"/>
                  <a:pt x="0" y="84"/>
                  <a:pt x="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8"/>
          <p:cNvSpPr/>
          <p:nvPr/>
        </p:nvSpPr>
        <p:spPr>
          <a:xfrm>
            <a:off x="9971571" y="3162038"/>
            <a:ext cx="1223296" cy="630485"/>
          </a:xfrm>
          <a:custGeom>
            <a:rect b="b" l="l" r="r" t="t"/>
            <a:pathLst>
              <a:path extrusionOk="0" h="14777" w="28671">
                <a:moveTo>
                  <a:pt x="84" y="1"/>
                </a:moveTo>
                <a:cubicBezTo>
                  <a:pt x="60" y="167"/>
                  <a:pt x="48" y="322"/>
                  <a:pt x="36" y="489"/>
                </a:cubicBezTo>
                <a:cubicBezTo>
                  <a:pt x="12" y="727"/>
                  <a:pt x="0" y="965"/>
                  <a:pt x="0" y="1203"/>
                </a:cubicBezTo>
                <a:lnTo>
                  <a:pt x="0" y="13693"/>
                </a:lnTo>
                <a:lnTo>
                  <a:pt x="0" y="13967"/>
                </a:lnTo>
                <a:cubicBezTo>
                  <a:pt x="0" y="13967"/>
                  <a:pt x="0" y="14550"/>
                  <a:pt x="0" y="14776"/>
                </a:cubicBezTo>
                <a:cubicBezTo>
                  <a:pt x="1286" y="9716"/>
                  <a:pt x="9561" y="8835"/>
                  <a:pt x="12681" y="8764"/>
                </a:cubicBezTo>
                <a:cubicBezTo>
                  <a:pt x="12931" y="8756"/>
                  <a:pt x="13149" y="8753"/>
                  <a:pt x="13329" y="8753"/>
                </a:cubicBezTo>
                <a:cubicBezTo>
                  <a:pt x="13689" y="8753"/>
                  <a:pt x="13895" y="8764"/>
                  <a:pt x="13895" y="8764"/>
                </a:cubicBezTo>
                <a:lnTo>
                  <a:pt x="21241" y="8764"/>
                </a:lnTo>
                <a:cubicBezTo>
                  <a:pt x="25266" y="8764"/>
                  <a:pt x="28623" y="5311"/>
                  <a:pt x="28671" y="977"/>
                </a:cubicBezTo>
                <a:cubicBezTo>
                  <a:pt x="28671" y="846"/>
                  <a:pt x="28671" y="715"/>
                  <a:pt x="28671" y="584"/>
                </a:cubicBezTo>
                <a:lnTo>
                  <a:pt x="28671" y="572"/>
                </a:lnTo>
                <a:cubicBezTo>
                  <a:pt x="28671" y="548"/>
                  <a:pt x="28671" y="513"/>
                  <a:pt x="28671" y="489"/>
                </a:cubicBezTo>
                <a:cubicBezTo>
                  <a:pt x="28659" y="394"/>
                  <a:pt x="28659" y="298"/>
                  <a:pt x="28647" y="215"/>
                </a:cubicBezTo>
                <a:cubicBezTo>
                  <a:pt x="28647" y="144"/>
                  <a:pt x="28635" y="72"/>
                  <a:pt x="28635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8"/>
          <p:cNvSpPr/>
          <p:nvPr/>
        </p:nvSpPr>
        <p:spPr>
          <a:xfrm>
            <a:off x="9971059" y="2862358"/>
            <a:ext cx="1223808" cy="895104"/>
          </a:xfrm>
          <a:custGeom>
            <a:rect b="b" l="l" r="r" t="t"/>
            <a:pathLst>
              <a:path extrusionOk="0" h="20979" w="28683">
                <a:moveTo>
                  <a:pt x="7644" y="0"/>
                </a:moveTo>
                <a:cubicBezTo>
                  <a:pt x="3656" y="0"/>
                  <a:pt x="382" y="3060"/>
                  <a:pt x="48" y="6965"/>
                </a:cubicBezTo>
                <a:cubicBezTo>
                  <a:pt x="24" y="7179"/>
                  <a:pt x="12" y="7406"/>
                  <a:pt x="12" y="7632"/>
                </a:cubicBezTo>
                <a:lnTo>
                  <a:pt x="12" y="20717"/>
                </a:lnTo>
                <a:cubicBezTo>
                  <a:pt x="12" y="20800"/>
                  <a:pt x="1" y="20895"/>
                  <a:pt x="12" y="20979"/>
                </a:cubicBezTo>
                <a:cubicBezTo>
                  <a:pt x="417" y="15431"/>
                  <a:pt x="9371" y="14716"/>
                  <a:pt x="12693" y="14633"/>
                </a:cubicBezTo>
                <a:cubicBezTo>
                  <a:pt x="12943" y="14629"/>
                  <a:pt x="13161" y="14627"/>
                  <a:pt x="13341" y="14627"/>
                </a:cubicBezTo>
                <a:cubicBezTo>
                  <a:pt x="13701" y="14627"/>
                  <a:pt x="13907" y="14633"/>
                  <a:pt x="13907" y="14633"/>
                </a:cubicBezTo>
                <a:lnTo>
                  <a:pt x="21253" y="14633"/>
                </a:lnTo>
                <a:cubicBezTo>
                  <a:pt x="25218" y="14633"/>
                  <a:pt x="28528" y="11537"/>
                  <a:pt x="28683" y="7608"/>
                </a:cubicBezTo>
                <a:lnTo>
                  <a:pt x="28683" y="7596"/>
                </a:lnTo>
                <a:cubicBezTo>
                  <a:pt x="28683" y="7537"/>
                  <a:pt x="28683" y="7477"/>
                  <a:pt x="28683" y="7418"/>
                </a:cubicBezTo>
                <a:cubicBezTo>
                  <a:pt x="28683" y="7287"/>
                  <a:pt x="28683" y="7156"/>
                  <a:pt x="28683" y="7025"/>
                </a:cubicBezTo>
                <a:cubicBezTo>
                  <a:pt x="28683" y="7013"/>
                  <a:pt x="28683" y="6989"/>
                  <a:pt x="28683" y="6965"/>
                </a:cubicBezTo>
                <a:cubicBezTo>
                  <a:pt x="28492" y="3084"/>
                  <a:pt x="25289" y="0"/>
                  <a:pt x="21372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3048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Interrogativo</a:t>
            </a:r>
            <a:endParaRPr b="1"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8" name="Google Shape;518;p8"/>
          <p:cNvSpPr/>
          <p:nvPr/>
        </p:nvSpPr>
        <p:spPr>
          <a:xfrm>
            <a:off x="10068592" y="5474362"/>
            <a:ext cx="1580417" cy="127573"/>
          </a:xfrm>
          <a:custGeom>
            <a:rect b="b" l="l" r="r" t="t"/>
            <a:pathLst>
              <a:path extrusionOk="0" h="2990" w="37041">
                <a:moveTo>
                  <a:pt x="1" y="1"/>
                </a:moveTo>
                <a:cubicBezTo>
                  <a:pt x="1" y="1656"/>
                  <a:pt x="1334" y="2989"/>
                  <a:pt x="2989" y="2989"/>
                </a:cubicBezTo>
                <a:lnTo>
                  <a:pt x="34041" y="2989"/>
                </a:lnTo>
                <a:cubicBezTo>
                  <a:pt x="35695" y="2989"/>
                  <a:pt x="37041" y="1656"/>
                  <a:pt x="37041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"/>
          <p:cNvSpPr/>
          <p:nvPr/>
        </p:nvSpPr>
        <p:spPr>
          <a:xfrm>
            <a:off x="10699017" y="5799982"/>
            <a:ext cx="319061" cy="319573"/>
          </a:xfrm>
          <a:custGeom>
            <a:rect b="b" l="l" r="r" t="t"/>
            <a:pathLst>
              <a:path extrusionOk="0" h="7490" w="7478">
                <a:moveTo>
                  <a:pt x="3739" y="1"/>
                </a:moveTo>
                <a:cubicBezTo>
                  <a:pt x="1667" y="1"/>
                  <a:pt x="0" y="1680"/>
                  <a:pt x="0" y="3751"/>
                </a:cubicBezTo>
                <a:cubicBezTo>
                  <a:pt x="0" y="5811"/>
                  <a:pt x="1667" y="7490"/>
                  <a:pt x="3739" y="7490"/>
                </a:cubicBezTo>
                <a:cubicBezTo>
                  <a:pt x="5810" y="7490"/>
                  <a:pt x="7477" y="5811"/>
                  <a:pt x="7477" y="3751"/>
                </a:cubicBezTo>
                <a:cubicBezTo>
                  <a:pt x="7477" y="1680"/>
                  <a:pt x="5810" y="1"/>
                  <a:pt x="37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8"/>
          <p:cNvSpPr/>
          <p:nvPr/>
        </p:nvSpPr>
        <p:spPr>
          <a:xfrm>
            <a:off x="10754354" y="5855362"/>
            <a:ext cx="208341" cy="208811"/>
          </a:xfrm>
          <a:custGeom>
            <a:rect b="b" l="l" r="r" t="t"/>
            <a:pathLst>
              <a:path extrusionOk="0" h="4894" w="4883">
                <a:moveTo>
                  <a:pt x="2442" y="1"/>
                </a:moveTo>
                <a:cubicBezTo>
                  <a:pt x="1096" y="1"/>
                  <a:pt x="1" y="1096"/>
                  <a:pt x="1" y="2453"/>
                </a:cubicBezTo>
                <a:cubicBezTo>
                  <a:pt x="1" y="3799"/>
                  <a:pt x="1096" y="4894"/>
                  <a:pt x="2442" y="4894"/>
                </a:cubicBezTo>
                <a:cubicBezTo>
                  <a:pt x="3787" y="4894"/>
                  <a:pt x="4883" y="3799"/>
                  <a:pt x="4883" y="2453"/>
                </a:cubicBezTo>
                <a:cubicBezTo>
                  <a:pt x="4883" y="1096"/>
                  <a:pt x="3787" y="1"/>
                  <a:pt x="2442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"/>
          <p:cNvSpPr/>
          <p:nvPr/>
        </p:nvSpPr>
        <p:spPr>
          <a:xfrm>
            <a:off x="10709683" y="5601887"/>
            <a:ext cx="298240" cy="286549"/>
          </a:xfrm>
          <a:custGeom>
            <a:rect b="b" l="l" r="r" t="t"/>
            <a:pathLst>
              <a:path extrusionOk="0" h="6716" w="6990">
                <a:moveTo>
                  <a:pt x="0" y="0"/>
                </a:moveTo>
                <a:lnTo>
                  <a:pt x="3489" y="6715"/>
                </a:lnTo>
                <a:lnTo>
                  <a:pt x="6989" y="0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8"/>
          <p:cNvSpPr txBox="1"/>
          <p:nvPr/>
        </p:nvSpPr>
        <p:spPr>
          <a:xfrm>
            <a:off x="10131076" y="4172221"/>
            <a:ext cx="1774001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Debate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Ensayo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Pruebas objetivas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CO" sz="1200">
                <a:solidFill>
                  <a:srgbClr val="434343"/>
                </a:solidFill>
                <a:latin typeface="Belleza"/>
                <a:ea typeface="Belleza"/>
                <a:cs typeface="Belleza"/>
                <a:sym typeface="Belleza"/>
              </a:rPr>
              <a:t>Entrevista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23" name="Google Shape;523;p8"/>
          <p:cNvSpPr/>
          <p:nvPr/>
        </p:nvSpPr>
        <p:spPr>
          <a:xfrm>
            <a:off x="3206054" y="782379"/>
            <a:ext cx="4339464" cy="1367444"/>
          </a:xfrm>
          <a:prstGeom prst="roundRect">
            <a:avLst>
              <a:gd fmla="val 12392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¿Cómo se va a evaluar? y ¿cuáles son los procedimientos que utilizaré como profesor para obtener información acerca del aprendizaje de los estudiantes, teniendo como medio los instrumentos de evaluación?.</a:t>
            </a:r>
            <a:endParaRPr i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8"/>
          <p:cNvSpPr/>
          <p:nvPr/>
        </p:nvSpPr>
        <p:spPr>
          <a:xfrm>
            <a:off x="7793187" y="755968"/>
            <a:ext cx="3972628" cy="1336615"/>
          </a:xfrm>
          <a:prstGeom prst="roundRect">
            <a:avLst>
              <a:gd fmla="val 12392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¿Con qué se va a evaluar?, ¿Cuál es el medio o material físico a través del cual se obtendrá la información específica acerca de los aprendizajes </a:t>
            </a:r>
            <a:r>
              <a:rPr i="1" lang="es-CO" sz="1600">
                <a:latin typeface="Calibri"/>
                <a:ea typeface="Calibri"/>
                <a:cs typeface="Calibri"/>
                <a:sym typeface="Calibri"/>
              </a:rPr>
              <a:t>esperados</a:t>
            </a:r>
            <a:r>
              <a:rPr i="1" lang="es-CO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los estudiantes?.</a:t>
            </a:r>
            <a:endParaRPr i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8"/>
          <p:cNvSpPr/>
          <p:nvPr/>
        </p:nvSpPr>
        <p:spPr>
          <a:xfrm>
            <a:off x="320812" y="2768013"/>
            <a:ext cx="1225015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9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endParaRPr sz="1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8"/>
          <p:cNvSpPr/>
          <p:nvPr/>
        </p:nvSpPr>
        <p:spPr>
          <a:xfrm>
            <a:off x="241836" y="4022490"/>
            <a:ext cx="1661032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900">
                <a:solidFill>
                  <a:srgbClr val="3E98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Instrumentos</a:t>
            </a:r>
            <a:endParaRPr sz="1900">
              <a:solidFill>
                <a:srgbClr val="3E98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"/>
          <p:cNvSpPr/>
          <p:nvPr/>
        </p:nvSpPr>
        <p:spPr>
          <a:xfrm>
            <a:off x="1429168" y="3038834"/>
            <a:ext cx="789709" cy="2876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AC2A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8"/>
          <p:cNvSpPr/>
          <p:nvPr/>
        </p:nvSpPr>
        <p:spPr>
          <a:xfrm>
            <a:off x="1299046" y="4476004"/>
            <a:ext cx="789709" cy="2876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E98A4"/>
          </a:solidFill>
          <a:ln cap="flat" cmpd="sng" w="25400">
            <a:solidFill>
              <a:srgbClr val="3E98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8"/>
          <p:cNvSpPr/>
          <p:nvPr/>
        </p:nvSpPr>
        <p:spPr>
          <a:xfrm>
            <a:off x="429414" y="744011"/>
            <a:ext cx="252897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3E98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seguida se establecen las técnicas y se construyen los instrumentos de evaluación. </a:t>
            </a:r>
            <a:endParaRPr sz="1600">
              <a:solidFill>
                <a:srgbClr val="3E98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"/>
          <p:cNvSpPr/>
          <p:nvPr/>
        </p:nvSpPr>
        <p:spPr>
          <a:xfrm>
            <a:off x="3221301" y="269104"/>
            <a:ext cx="3009157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9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</a:t>
            </a:r>
            <a:r>
              <a:rPr b="1" lang="es-CO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evaluación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"/>
          <p:cNvSpPr/>
          <p:nvPr/>
        </p:nvSpPr>
        <p:spPr>
          <a:xfrm>
            <a:off x="7782546" y="219989"/>
            <a:ext cx="3445174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9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Instrumentos </a:t>
            </a:r>
            <a:r>
              <a:rPr b="1" lang="es-CO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evaluación</a:t>
            </a:r>
            <a:endParaRPr b="1"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"/>
          <p:cNvSpPr txBox="1"/>
          <p:nvPr/>
        </p:nvSpPr>
        <p:spPr>
          <a:xfrm>
            <a:off x="498141" y="20490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</a:pPr>
            <a:r>
              <a:rPr b="1" i="0" lang="es-CO" sz="2800" u="none" cap="none" strike="noStrike">
                <a:solidFill>
                  <a:srgbClr val="9191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Realimentación de los aprendizajes</a:t>
            </a:r>
            <a:endParaRPr b="1" i="0" sz="2800" u="none" cap="none" strike="noStrike">
              <a:solidFill>
                <a:srgbClr val="9191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1945179" y="785622"/>
            <a:ext cx="8776268" cy="673065"/>
          </a:xfrm>
          <a:prstGeom prst="roundRect">
            <a:avLst>
              <a:gd fmla="val 12392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¿Cómo ofrecer a los estudiantes información y orientaciones sobre su proceso de aprendizaje, a partir de sus aciertos y errores, fortalezas y debilidades? </a:t>
            </a:r>
            <a:endParaRPr i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9"/>
          <p:cNvSpPr/>
          <p:nvPr/>
        </p:nvSpPr>
        <p:spPr>
          <a:xfrm>
            <a:off x="5054492" y="1549223"/>
            <a:ext cx="632752" cy="288146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AC2A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9"/>
          <p:cNvSpPr txBox="1"/>
          <p:nvPr/>
        </p:nvSpPr>
        <p:spPr>
          <a:xfrm rot="-5400000">
            <a:off x="3961008" y="2704443"/>
            <a:ext cx="2819685" cy="57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Realimentación según la estrategia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0" name="Google Shape;540;p9"/>
          <p:cNvSpPr/>
          <p:nvPr/>
        </p:nvSpPr>
        <p:spPr>
          <a:xfrm>
            <a:off x="5054492" y="4539376"/>
            <a:ext cx="1537501" cy="1769984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6174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Realimentación según el contenido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p9"/>
          <p:cNvSpPr/>
          <p:nvPr/>
        </p:nvSpPr>
        <p:spPr>
          <a:xfrm>
            <a:off x="5823242" y="1567378"/>
            <a:ext cx="5946900" cy="5354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Tiempo. </a:t>
            </a:r>
            <a:r>
              <a:rPr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Tiene que ver con la frecuencia con la que se deben realizar los momentos de la realimentación, esta puede ser inmediata o diferida.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2" name="Google Shape;542;p9"/>
          <p:cNvSpPr/>
          <p:nvPr/>
        </p:nvSpPr>
        <p:spPr>
          <a:xfrm>
            <a:off x="5823242" y="2242462"/>
            <a:ext cx="5946900" cy="6295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Cantidad. </a:t>
            </a:r>
            <a:r>
              <a:rPr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característica está relacionada con el número de aspectos que deben revisarse y la forma en que debe dosificarse la realimentación, para ello, se puede otorgar la información en momentos diferentes en orden de prioridad.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3" name="Google Shape;543;p9"/>
          <p:cNvSpPr/>
          <p:nvPr/>
        </p:nvSpPr>
        <p:spPr>
          <a:xfrm>
            <a:off x="5823242" y="2989954"/>
            <a:ext cx="5946900" cy="5881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Modo: </a:t>
            </a:r>
            <a:r>
              <a:rPr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Existen varias formas de entregar la realimentación a los estudiantes: oral, escrita, visual/demostración, diálogos, discusiones, pistas, preguntas cuidando siempre la expresión gestual y corporal.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4" name="Google Shape;544;p9"/>
          <p:cNvSpPr/>
          <p:nvPr/>
        </p:nvSpPr>
        <p:spPr>
          <a:xfrm>
            <a:off x="5823242" y="3719023"/>
            <a:ext cx="5946900" cy="65826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Audiencia: </a:t>
            </a:r>
            <a:r>
              <a:rPr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estrategia tiene que ver con definir si la realimentación se realizará individualmente, en grupos pequeños o a la totalidad de estudiantes.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9"/>
          <p:cNvSpPr/>
          <p:nvPr/>
        </p:nvSpPr>
        <p:spPr>
          <a:xfrm>
            <a:off x="6783185" y="4539377"/>
            <a:ext cx="5075756" cy="176998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Corresponde a los encuentros con los estudiantes para entregar información con respecto a sus fortalezas y aspectos a mejorar. 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propósito es contribuir a su autoestima y generar mejoras en sus procesos de aprendizaje. 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sugiere realizar valoraciones positivas en un principio, y luego valoraciones con respecto a las que necesita fortalecer.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realimentación según el contenido se clasifica en valoraciones sobre el aprendizaje, el desempeño, las producciones y los procesos de aprendizaje.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6" name="Google Shape;5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91" y="1835112"/>
            <a:ext cx="4785107" cy="417768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9"/>
          <p:cNvSpPr txBox="1"/>
          <p:nvPr/>
        </p:nvSpPr>
        <p:spPr>
          <a:xfrm>
            <a:off x="78191" y="6466438"/>
            <a:ext cx="592320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CO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realimentación es el alma y el corazón de la evaluación formativa” (Burke, 2010).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p9"/>
          <p:cNvSpPr txBox="1"/>
          <p:nvPr/>
        </p:nvSpPr>
        <p:spPr>
          <a:xfrm>
            <a:off x="78191" y="6149591"/>
            <a:ext cx="592320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</a:t>
            </a:r>
            <a:r>
              <a:rPr lang="es-CO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imagen adaptada por la agencia de calidad de la educación de Chile. Heritage 2010.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d Waldu Infographics by Slidesgo">
  <a:themeElements>
    <a:clrScheme name="Simple Light">
      <a:dk1>
        <a:srgbClr val="000000"/>
      </a:dk1>
      <a:lt1>
        <a:srgbClr val="FFFFFF"/>
      </a:lt1>
      <a:dk2>
        <a:srgbClr val="109AD8"/>
      </a:dk2>
      <a:lt2>
        <a:srgbClr val="DADFE6"/>
      </a:lt2>
      <a:accent1>
        <a:srgbClr val="109AD8"/>
      </a:accent1>
      <a:accent2>
        <a:srgbClr val="00B8A6"/>
      </a:accent2>
      <a:accent3>
        <a:srgbClr val="F8B780"/>
      </a:accent3>
      <a:accent4>
        <a:srgbClr val="967876"/>
      </a:accent4>
      <a:accent5>
        <a:srgbClr val="0D3B48"/>
      </a:accent5>
      <a:accent6>
        <a:srgbClr val="ABE6EF"/>
      </a:accent6>
      <a:hlink>
        <a:srgbClr val="0D3B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2018-01-16T16:45:53Z</dcterms:created>
  <dc:creator>Uniminuto</dc:creator>
</cp:coreProperties>
</file>