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4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0"/>
  </p:normalViewPr>
  <p:slideViewPr>
    <p:cSldViewPr snapToGrid="0">
      <p:cViewPr varScale="1">
        <p:scale>
          <a:sx n="102" d="100"/>
          <a:sy n="102" d="100"/>
        </p:scale>
        <p:origin x="216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17FE-2DAD-4FA0-BFAE-DA032860B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FCE4D-A9D1-4E4B-9A40-BEB1238A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1E47-9F45-4E2B-A196-EA545C13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0FCC-C489-4B3C-9689-8590B235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96A2-FB37-4832-BE6B-2A92E07B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8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C141-9E63-491D-97D3-7825DF76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090C0-434E-4E29-BA34-0330B304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3D5B-74FA-48EB-9505-271F2339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377C-7C42-4E5D-9DA2-FAB9316D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6455-70E1-49F7-96A0-473504F8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B90E0-DA58-4274-B0F8-08D08F83F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A35E1-F284-44C3-955A-3B077BBC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2FA9-23B0-4F34-98BE-F3A173EC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B227-C40E-4AC1-ADF1-B53781C3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3BAE-6061-4203-AAD6-197DDA26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DCC2-7D1E-439A-9A42-FBFFD807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381B-DF62-4E7B-B961-3ECFB2CB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11D2-43FB-4C6D-BDBD-DD5ACB67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E4B92-4CE3-4921-A1F0-61DD43C8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5F4B-4C4A-4697-8EB0-333F4919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E6CD-4658-4B1E-99EF-470457C4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949BC-9F36-4853-8404-7FB86A27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5E02-A6B2-4889-A08D-4610353D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3BA8-FCC7-4C4B-987C-E9CF77B2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2577-77FC-43AE-B3B2-CF0BC59E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8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71D-FE9F-47C3-8A03-B39C502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DD43-3D46-4FAF-B1D8-E54E9EA83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225B7-6604-45BB-8437-A506C47DC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6EC10-AF60-4EF4-8B55-D952D9A9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9C62-0671-44B0-A631-91A365FD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8913-F1F5-480A-BDC6-A5120C8E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D6D-F5DE-48C6-8DF9-5ABCD2F8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C16D-15E0-4C4F-B5CD-93F7F294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4637C-50F7-4F58-A85E-BE8F175C3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8FC55-F17F-4590-8F3A-F5775E61D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0070E-83B4-46A7-8EEA-CCB29ABC0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4F127-BBCD-4E09-BDD7-203ADEC1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0DA48-D792-4FDB-969B-1FFD9F72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B94CD-9F65-4EB9-8EA5-43DA9E2A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4A8C-AC53-447F-BC4E-7501DC2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17552-0091-48B5-B47A-385785A0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8A228-5EA6-47C8-B81C-AB0F2EB9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7A381-1499-437D-9D9C-63E0F76B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0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426D7-F967-4263-BB99-6A26F957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89F5F-40A4-46FD-AAE3-D51BF659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AABA8-EA02-49EE-9F04-EBEC165E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9607-1DA8-4D74-AE89-72DBD7B1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6C8E-1E23-479C-8AF8-62BFF4FD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BFAA6-5AFC-4DE6-9BFF-D100A859F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08BC-A42A-48FB-9D1C-FEFA4FF3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5F72C-E2E9-4F64-A63C-B84E9156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3A14-93CB-43EC-9700-36521EB1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F5CF-C2CB-4E09-BE07-1D08771C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184A5-F014-45C2-A077-F85989EB7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F1C4E-C7E6-42F7-A484-A8D673C9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1218B-A556-4210-952C-029237D8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F94-27D2-4C32-805F-E9D89029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FBFA7-22CF-4E91-8122-726C968D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9A4F1-891D-4AA9-9389-9762C808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45248-9BF1-457F-83CF-6BB2040C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C4D44-4E5B-4EE9-9144-101F53C7D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A6A0-42D4-4C36-80F3-CF7487F92294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4012-CA60-4873-B7C9-24CB08B9A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F88A-B8C2-4A36-A611-27E7BB597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36BBE-8D88-4BE5-8657-3CAEF609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installing-anaconda-windows" TargetMode="External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-scm.com/download/ma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120-BA72-409B-AF53-C71AF259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0362"/>
            <a:ext cx="6596109" cy="626538"/>
          </a:xfrm>
        </p:spPr>
        <p:txBody>
          <a:bodyPr>
            <a:normAutofit fontScale="90000"/>
          </a:bodyPr>
          <a:lstStyle/>
          <a:p>
            <a:r>
              <a:rPr lang="en-US" dirty="0"/>
              <a:t>Anaconda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EBE3-D1F2-469E-84E2-F916EFD2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3503"/>
            <a:ext cx="9144000" cy="3710866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/>
              <a:t>Step1: </a:t>
            </a:r>
            <a:r>
              <a:rPr lang="en-US" dirty="0">
                <a:hlinkClick r:id="rId2"/>
              </a:rPr>
              <a:t>www.anaconda.com</a:t>
            </a:r>
            <a:endParaRPr lang="en-US" dirty="0"/>
          </a:p>
          <a:p>
            <a:pPr algn="l">
              <a:lnSpc>
                <a:spcPct val="120000"/>
              </a:lnSpc>
            </a:pPr>
            <a:r>
              <a:rPr lang="en-US" sz="3200" b="1" dirty="0"/>
              <a:t>Step2: </a:t>
            </a:r>
            <a:r>
              <a:rPr lang="en-US" b="1" dirty="0">
                <a:solidFill>
                  <a:schemeClr val="accent1"/>
                </a:solidFill>
              </a:rPr>
              <a:t>Click</a:t>
            </a:r>
            <a:r>
              <a:rPr lang="en-US" dirty="0"/>
              <a:t> Get Started =&gt; Install Anaconda Individual Edition</a:t>
            </a:r>
          </a:p>
          <a:p>
            <a:pPr algn="l">
              <a:lnSpc>
                <a:spcPct val="120000"/>
              </a:lnSpc>
            </a:pPr>
            <a:r>
              <a:rPr lang="en-US" sz="3200" b="1" dirty="0"/>
              <a:t>Step3: </a:t>
            </a:r>
            <a:r>
              <a:rPr lang="en-US" b="1" dirty="0">
                <a:solidFill>
                  <a:schemeClr val="accent1"/>
                </a:solidFill>
              </a:rPr>
              <a:t>Scroll</a:t>
            </a:r>
            <a:r>
              <a:rPr lang="en-US" dirty="0"/>
              <a:t> to the bottom of page and </a:t>
            </a:r>
            <a:r>
              <a:rPr lang="en-US" b="1" dirty="0">
                <a:solidFill>
                  <a:schemeClr val="accent1"/>
                </a:solidFill>
              </a:rPr>
              <a:t>Select</a:t>
            </a:r>
            <a:r>
              <a:rPr lang="en-US" dirty="0"/>
              <a:t> your OS</a:t>
            </a:r>
          </a:p>
          <a:p>
            <a:pPr algn="l">
              <a:lnSpc>
                <a:spcPct val="120000"/>
              </a:lnSpc>
            </a:pPr>
            <a:r>
              <a:rPr lang="en-US" sz="3200" b="1" dirty="0"/>
              <a:t>Step4: </a:t>
            </a:r>
            <a:r>
              <a:rPr lang="en-US" b="1" dirty="0">
                <a:solidFill>
                  <a:schemeClr val="accent1"/>
                </a:solidFill>
              </a:rPr>
              <a:t>Run</a:t>
            </a:r>
            <a:r>
              <a:rPr lang="en-US" dirty="0"/>
              <a:t> .exe file</a:t>
            </a:r>
          </a:p>
          <a:p>
            <a:pPr algn="l">
              <a:lnSpc>
                <a:spcPct val="120000"/>
              </a:lnSpc>
            </a:pPr>
            <a:r>
              <a:rPr lang="en-US" sz="3200" b="1" dirty="0"/>
              <a:t>Step5: </a:t>
            </a:r>
            <a:r>
              <a:rPr lang="en-US" dirty="0"/>
              <a:t>Follow the Instruction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Installation Tutorial:</a:t>
            </a:r>
          </a:p>
          <a:p>
            <a:pPr algn="l"/>
            <a:r>
              <a:rPr lang="en-US" dirty="0">
                <a:hlinkClick r:id="rId3"/>
              </a:rPr>
              <a:t>https://www.datacamp.com/community/tutorials/installing-anaconda-windows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0FF47-D333-477D-A808-2151C2AD3AAA}"/>
              </a:ext>
            </a:extLst>
          </p:cNvPr>
          <p:cNvSpPr txBox="1"/>
          <p:nvPr/>
        </p:nvSpPr>
        <p:spPr>
          <a:xfrm>
            <a:off x="1523999" y="1523745"/>
            <a:ext cx="706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Anaconda is a package manager, an environment manager, and Python distribution that contains a collection of many open-source packages</a:t>
            </a:r>
          </a:p>
        </p:txBody>
      </p:sp>
    </p:spTree>
    <p:extLst>
      <p:ext uri="{BB962C8B-B14F-4D97-AF65-F5344CB8AC3E}">
        <p14:creationId xmlns:p14="http://schemas.microsoft.com/office/powerpoint/2010/main" val="173640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screenshot, monitor, computer&#10;&#10;Description automatically generated">
            <a:extLst>
              <a:ext uri="{FF2B5EF4-FFF2-40B4-BE49-F238E27FC236}">
                <a16:creationId xmlns:a16="http://schemas.microsoft.com/office/drawing/2014/main" id="{24037A1F-D0B4-4756-8018-363F5BA72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2" t="6530" r="33801" b="28300"/>
          <a:stretch/>
        </p:blipFill>
        <p:spPr>
          <a:xfrm>
            <a:off x="522515" y="1436914"/>
            <a:ext cx="5952932" cy="4469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95FF98-239F-4294-9A2F-B7E33CE26FC7}"/>
              </a:ext>
            </a:extLst>
          </p:cNvPr>
          <p:cNvSpPr txBox="1"/>
          <p:nvPr/>
        </p:nvSpPr>
        <p:spPr>
          <a:xfrm>
            <a:off x="958788" y="504484"/>
            <a:ext cx="551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STEP5: Refresh your repository from web 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1F51-00DF-472F-B516-CC3CD0920754}"/>
              </a:ext>
            </a:extLst>
          </p:cNvPr>
          <p:cNvSpPr/>
          <p:nvPr/>
        </p:nvSpPr>
        <p:spPr>
          <a:xfrm>
            <a:off x="671804" y="3429000"/>
            <a:ext cx="5728996" cy="200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7FC70-D7CC-4EEB-81BF-8028BF286981}"/>
              </a:ext>
            </a:extLst>
          </p:cNvPr>
          <p:cNvSpPr txBox="1"/>
          <p:nvPr/>
        </p:nvSpPr>
        <p:spPr>
          <a:xfrm>
            <a:off x="7528264" y="2551166"/>
            <a:ext cx="2565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README.md file has been pushed to your repository from your local PC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CD487764-0E81-41FB-AE11-BD9D2237FFB9}"/>
              </a:ext>
            </a:extLst>
          </p:cNvPr>
          <p:cNvSpPr/>
          <p:nvPr/>
        </p:nvSpPr>
        <p:spPr>
          <a:xfrm rot="15074587">
            <a:off x="6835806" y="3151330"/>
            <a:ext cx="213064" cy="47827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7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470DB-A210-4B3A-A756-3342A45EEE0D}"/>
              </a:ext>
            </a:extLst>
          </p:cNvPr>
          <p:cNvSpPr txBox="1"/>
          <p:nvPr/>
        </p:nvSpPr>
        <p:spPr>
          <a:xfrm>
            <a:off x="843378" y="415707"/>
            <a:ext cx="551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STEP6: Future pushes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B520B-AF81-4602-8733-F87B859673AA}"/>
              </a:ext>
            </a:extLst>
          </p:cNvPr>
          <p:cNvSpPr txBox="1"/>
          <p:nvPr/>
        </p:nvSpPr>
        <p:spPr>
          <a:xfrm>
            <a:off x="914399" y="1296140"/>
            <a:ext cx="7661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need to follow the above steps for future pushes. </a:t>
            </a:r>
            <a:r>
              <a:rPr lang="en-US" b="1" dirty="0"/>
              <a:t>INSTEAD: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add </a:t>
            </a:r>
            <a:r>
              <a:rPr lang="en-US" i="1" dirty="0">
                <a:solidFill>
                  <a:srgbClr val="FF0000"/>
                </a:solidFill>
              </a:rPr>
              <a:t>filename that you want to add to staging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commit –m ‘</a:t>
            </a:r>
            <a:r>
              <a:rPr lang="en-US" i="1" dirty="0">
                <a:solidFill>
                  <a:srgbClr val="FF0000"/>
                </a:solidFill>
              </a:rPr>
              <a:t>your preferred comment that will appear on your repo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$git push </a:t>
            </a:r>
          </a:p>
        </p:txBody>
      </p:sp>
    </p:spTree>
    <p:extLst>
      <p:ext uri="{BB962C8B-B14F-4D97-AF65-F5344CB8AC3E}">
        <p14:creationId xmlns:p14="http://schemas.microsoft.com/office/powerpoint/2010/main" val="7012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120-BA72-409B-AF53-C71AF259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0362"/>
            <a:ext cx="6596109" cy="626538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&amp;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EBE3-D1F2-469E-84E2-F916EFD2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3503"/>
            <a:ext cx="9144000" cy="3710866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2100" b="1" dirty="0"/>
              <a:t>Sign up - </a:t>
            </a:r>
            <a:r>
              <a:rPr lang="en-US" sz="1400" dirty="0">
                <a:hlinkClick r:id="rId2"/>
              </a:rPr>
              <a:t>https://github.com</a:t>
            </a:r>
            <a:r>
              <a:rPr lang="en-US" sz="1400" dirty="0"/>
              <a:t> </a:t>
            </a:r>
          </a:p>
          <a:p>
            <a:pPr algn="l">
              <a:lnSpc>
                <a:spcPct val="120000"/>
              </a:lnSpc>
            </a:pPr>
            <a:endParaRPr lang="en-US" sz="2100" b="1" dirty="0"/>
          </a:p>
          <a:p>
            <a:pPr algn="l">
              <a:lnSpc>
                <a:spcPct val="120000"/>
              </a:lnSpc>
            </a:pPr>
            <a:r>
              <a:rPr lang="en-US" sz="2100" b="1" dirty="0"/>
              <a:t>Download Git Bash</a:t>
            </a:r>
          </a:p>
          <a:p>
            <a:pPr algn="l">
              <a:lnSpc>
                <a:spcPct val="120000"/>
              </a:lnSpc>
            </a:pPr>
            <a:r>
              <a:rPr lang="en-US" sz="1500" u="sng" dirty="0">
                <a:hlinkClick r:id="rId3"/>
              </a:rPr>
              <a:t>https://git-scm.com/downloads</a:t>
            </a:r>
            <a:endParaRPr lang="en-US" sz="1500" u="sng" dirty="0"/>
          </a:p>
          <a:p>
            <a:pPr algn="l">
              <a:lnSpc>
                <a:spcPct val="120000"/>
              </a:lnSpc>
            </a:pPr>
            <a:r>
              <a:rPr lang="en-US" sz="1500" b="1" dirty="0"/>
              <a:t>Linux (Debian) </a:t>
            </a:r>
            <a:r>
              <a:rPr lang="en-US" sz="1500" dirty="0"/>
              <a:t>$ sudo apt-get install git</a:t>
            </a:r>
          </a:p>
          <a:p>
            <a:pPr algn="l">
              <a:lnSpc>
                <a:spcPct val="120000"/>
              </a:lnSpc>
            </a:pPr>
            <a:r>
              <a:rPr lang="en-US" sz="1500" b="1" dirty="0"/>
              <a:t>Linux (Fedora) </a:t>
            </a:r>
            <a:r>
              <a:rPr lang="en-US" sz="1500" dirty="0"/>
              <a:t>$ sudo yum install git</a:t>
            </a:r>
          </a:p>
          <a:p>
            <a:pPr algn="l">
              <a:lnSpc>
                <a:spcPct val="120000"/>
              </a:lnSpc>
            </a:pPr>
            <a:r>
              <a:rPr lang="en-US" sz="1500" b="1" dirty="0"/>
              <a:t>Mac</a:t>
            </a:r>
            <a:r>
              <a:rPr lang="en-US" sz="1500" dirty="0"/>
              <a:t> – </a:t>
            </a:r>
            <a:r>
              <a:rPr lang="en-US" sz="1500" dirty="0">
                <a:hlinkClick r:id="rId4"/>
              </a:rPr>
              <a:t>http://git-scm.com/download/mac</a:t>
            </a:r>
            <a:endParaRPr lang="en-US" sz="1500" dirty="0"/>
          </a:p>
          <a:p>
            <a:pPr algn="l">
              <a:lnSpc>
                <a:spcPct val="120000"/>
              </a:lnSpc>
            </a:pPr>
            <a:r>
              <a:rPr lang="en-US" sz="1500" b="1" dirty="0"/>
              <a:t>Windows</a:t>
            </a:r>
            <a:r>
              <a:rPr lang="en-US" sz="1500" dirty="0"/>
              <a:t> - </a:t>
            </a:r>
            <a:r>
              <a:rPr lang="en-US" sz="1500" dirty="0">
                <a:hlinkClick r:id="rId4"/>
              </a:rPr>
              <a:t>http://git-scm.com/download/win</a:t>
            </a:r>
            <a:endParaRPr lang="en-US" sz="1500" dirty="0"/>
          </a:p>
          <a:p>
            <a:pPr algn="l"/>
            <a:endParaRPr lang="en-US" dirty="0"/>
          </a:p>
          <a:p>
            <a:pPr algn="l"/>
            <a:r>
              <a:rPr lang="en-US" sz="1900" b="1" dirty="0"/>
              <a:t>What is Github?</a:t>
            </a:r>
          </a:p>
          <a:p>
            <a:pPr algn="l"/>
            <a:r>
              <a:rPr lang="en-US" sz="1400" dirty="0"/>
              <a:t>https://www.youtube.com/watch?v=w3jLJU7DT5E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AE94-9E7B-49D5-A9BB-6ADD42E3EFAF}"/>
              </a:ext>
            </a:extLst>
          </p:cNvPr>
          <p:cNvSpPr txBox="1"/>
          <p:nvPr/>
        </p:nvSpPr>
        <p:spPr>
          <a:xfrm>
            <a:off x="1523999" y="1523745"/>
            <a:ext cx="706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GitHub (Web Service) is a code hosting platform for version control and collaboration. It lets you and others work together on projects from anywhere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109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6F3367-1343-4A56-BF26-F88B80FE8957}"/>
              </a:ext>
            </a:extLst>
          </p:cNvPr>
          <p:cNvGrpSpPr/>
          <p:nvPr/>
        </p:nvGrpSpPr>
        <p:grpSpPr>
          <a:xfrm>
            <a:off x="3136256" y="582712"/>
            <a:ext cx="5483962" cy="5560636"/>
            <a:chOff x="8116628" y="1523745"/>
            <a:chExt cx="4170066" cy="434086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137A8B-282E-4DAC-AF94-E63B2BBF3974}"/>
                </a:ext>
              </a:extLst>
            </p:cNvPr>
            <p:cNvSpPr/>
            <p:nvPr/>
          </p:nvSpPr>
          <p:spPr>
            <a:xfrm>
              <a:off x="9410330" y="1523745"/>
              <a:ext cx="1535837" cy="10419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Github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21372E-5D60-403B-8CAC-0FFFE5078327}"/>
                </a:ext>
              </a:extLst>
            </p:cNvPr>
            <p:cNvSpPr/>
            <p:nvPr/>
          </p:nvSpPr>
          <p:spPr>
            <a:xfrm>
              <a:off x="9410330" y="4453375"/>
              <a:ext cx="1535837" cy="10419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B1FD9A-FCEF-4BE8-9478-804671D7187C}"/>
                </a:ext>
              </a:extLst>
            </p:cNvPr>
            <p:cNvSpPr txBox="1"/>
            <p:nvPr/>
          </p:nvSpPr>
          <p:spPr>
            <a:xfrm>
              <a:off x="9681598" y="2565647"/>
              <a:ext cx="993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Remote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8A6D1-65E5-429B-B268-B00C54702A0F}"/>
                </a:ext>
              </a:extLst>
            </p:cNvPr>
            <p:cNvSpPr txBox="1"/>
            <p:nvPr/>
          </p:nvSpPr>
          <p:spPr>
            <a:xfrm>
              <a:off x="9827436" y="5495277"/>
              <a:ext cx="701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Local</a:t>
              </a:r>
            </a:p>
          </p:txBody>
        </p:sp>
        <p:sp>
          <p:nvSpPr>
            <p:cNvPr id="9" name="Arrow: Curved Right 8">
              <a:extLst>
                <a:ext uri="{FF2B5EF4-FFF2-40B4-BE49-F238E27FC236}">
                  <a16:creationId xmlns:a16="http://schemas.microsoft.com/office/drawing/2014/main" id="{F045BE79-5E95-40B8-9FAF-84064A1DB55A}"/>
                </a:ext>
              </a:extLst>
            </p:cNvPr>
            <p:cNvSpPr/>
            <p:nvPr/>
          </p:nvSpPr>
          <p:spPr>
            <a:xfrm>
              <a:off x="8612487" y="2526920"/>
              <a:ext cx="532660" cy="1926455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Right 9">
              <a:extLst>
                <a:ext uri="{FF2B5EF4-FFF2-40B4-BE49-F238E27FC236}">
                  <a16:creationId xmlns:a16="http://schemas.microsoft.com/office/drawing/2014/main" id="{334516EB-DB97-47DF-A109-354D744D5F7E}"/>
                </a:ext>
              </a:extLst>
            </p:cNvPr>
            <p:cNvSpPr/>
            <p:nvPr/>
          </p:nvSpPr>
          <p:spPr>
            <a:xfrm rot="10800000">
              <a:off x="11083123" y="2526919"/>
              <a:ext cx="532660" cy="1926455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6E69A-8FC4-4060-BEB4-630E04C410B2}"/>
                </a:ext>
              </a:extLst>
            </p:cNvPr>
            <p:cNvSpPr txBox="1"/>
            <p:nvPr/>
          </p:nvSpPr>
          <p:spPr>
            <a:xfrm>
              <a:off x="8116628" y="3329126"/>
              <a:ext cx="581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70860C-DFF2-4177-9BBB-F0624BEDB67A}"/>
                </a:ext>
              </a:extLst>
            </p:cNvPr>
            <p:cNvSpPr txBox="1"/>
            <p:nvPr/>
          </p:nvSpPr>
          <p:spPr>
            <a:xfrm>
              <a:off x="11610325" y="3329126"/>
              <a:ext cx="67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13F8F-22CA-46BC-8261-9B3B259EA935}"/>
                </a:ext>
              </a:extLst>
            </p:cNvPr>
            <p:cNvSpPr/>
            <p:nvPr/>
          </p:nvSpPr>
          <p:spPr>
            <a:xfrm>
              <a:off x="9475549" y="3290541"/>
              <a:ext cx="1362725" cy="5565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Git’s </a:t>
              </a:r>
            </a:p>
            <a:p>
              <a:pPr algn="ctr"/>
              <a:r>
                <a:rPr lang="en-US" dirty="0"/>
                <a:t>Staging Area</a:t>
              </a:r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AD597B8D-8EF9-487F-9208-91A4BD975A2D}"/>
                </a:ext>
              </a:extLst>
            </p:cNvPr>
            <p:cNvSpPr/>
            <p:nvPr/>
          </p:nvSpPr>
          <p:spPr>
            <a:xfrm>
              <a:off x="10081164" y="2988669"/>
              <a:ext cx="163379" cy="2138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69AFD8CF-99E4-4867-9229-C126CFCD84E6}"/>
                </a:ext>
              </a:extLst>
            </p:cNvPr>
            <p:cNvSpPr/>
            <p:nvPr/>
          </p:nvSpPr>
          <p:spPr>
            <a:xfrm>
              <a:off x="10081164" y="4030571"/>
              <a:ext cx="163379" cy="2138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42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120-BA72-409B-AF53-C71AF259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69853"/>
            <a:ext cx="6596109" cy="626538"/>
          </a:xfrm>
        </p:spPr>
        <p:txBody>
          <a:bodyPr>
            <a:normAutofit fontScale="90000"/>
          </a:bodyPr>
          <a:lstStyle/>
          <a:p>
            <a:r>
              <a:rPr lang="en-US" dirty="0"/>
              <a:t>Git Initial Command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EBE3-D1F2-469E-84E2-F916EFD2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888986"/>
            <a:ext cx="6976329" cy="3872623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/>
              <a:t>$ git init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config --global user.name ‘your name’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config --global user.email ‘your email’</a:t>
            </a:r>
          </a:p>
        </p:txBody>
      </p:sp>
    </p:spTree>
    <p:extLst>
      <p:ext uri="{BB962C8B-B14F-4D97-AF65-F5344CB8AC3E}">
        <p14:creationId xmlns:p14="http://schemas.microsoft.com/office/powerpoint/2010/main" val="335165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120-BA72-409B-AF53-C71AF259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0362"/>
            <a:ext cx="6596109" cy="626538"/>
          </a:xfrm>
        </p:spPr>
        <p:txBody>
          <a:bodyPr>
            <a:normAutofit fontScale="90000"/>
          </a:bodyPr>
          <a:lstStyle/>
          <a:p>
            <a:r>
              <a:rPr lang="en-US" dirty="0"/>
              <a:t>Git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EBE3-D1F2-469E-84E2-F916EFD2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8367"/>
            <a:ext cx="1868129" cy="371086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/>
              <a:t>$ git init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add &lt;file&gt;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status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commit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push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pull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$ git clone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AE94-9E7B-49D5-A9BB-6ADD42E3EFAF}"/>
              </a:ext>
            </a:extLst>
          </p:cNvPr>
          <p:cNvSpPr txBox="1"/>
          <p:nvPr/>
        </p:nvSpPr>
        <p:spPr>
          <a:xfrm>
            <a:off x="1523999" y="1523745"/>
            <a:ext cx="706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Version Control Software (VCS) for tracking changes in computer files</a:t>
            </a:r>
            <a:endParaRPr lang="en-US" sz="14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5293CE-941D-45B9-A4BC-DEF3CC4A31C1}"/>
              </a:ext>
            </a:extLst>
          </p:cNvPr>
          <p:cNvSpPr txBox="1">
            <a:spLocks/>
          </p:cNvSpPr>
          <p:nvPr/>
        </p:nvSpPr>
        <p:spPr>
          <a:xfrm>
            <a:off x="3887988" y="2398367"/>
            <a:ext cx="5860696" cy="371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1800" dirty="0"/>
              <a:t>Initialize Local Git Repository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Add File(s) to index (Staging Area)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Check Status of Staging Area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Commit changes index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Push to remote repository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Pull latest from remote repository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Clone a repository to your local directory</a:t>
            </a:r>
          </a:p>
        </p:txBody>
      </p:sp>
    </p:spTree>
    <p:extLst>
      <p:ext uri="{BB962C8B-B14F-4D97-AF65-F5344CB8AC3E}">
        <p14:creationId xmlns:p14="http://schemas.microsoft.com/office/powerpoint/2010/main" val="119733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4ED01E-5490-4700-AE40-42C64BFC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5" r="22214"/>
          <a:stretch/>
        </p:blipFill>
        <p:spPr>
          <a:xfrm>
            <a:off x="200622" y="895015"/>
            <a:ext cx="5460799" cy="5843137"/>
          </a:xfrm>
          <a:prstGeom prst="rect">
            <a:avLst/>
          </a:prstGeom>
        </p:spPr>
      </p:pic>
      <p:pic>
        <p:nvPicPr>
          <p:cNvPr id="8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5622B7-EF88-42B6-B657-25B5D1438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r="34852"/>
          <a:stretch/>
        </p:blipFill>
        <p:spPr>
          <a:xfrm>
            <a:off x="6187736" y="897234"/>
            <a:ext cx="5892418" cy="578615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5465D-74EE-4F83-BF92-8616A3991FB2}"/>
              </a:ext>
            </a:extLst>
          </p:cNvPr>
          <p:cNvSpPr txBox="1"/>
          <p:nvPr/>
        </p:nvSpPr>
        <p:spPr>
          <a:xfrm>
            <a:off x="958788" y="257452"/>
            <a:ext cx="36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STEP1: Create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0C290-8142-4ECA-8366-9CAD14F2F1C4}"/>
              </a:ext>
            </a:extLst>
          </p:cNvPr>
          <p:cNvSpPr txBox="1"/>
          <p:nvPr/>
        </p:nvSpPr>
        <p:spPr>
          <a:xfrm>
            <a:off x="7439487" y="257452"/>
            <a:ext cx="36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STEP2: Copy https link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338473-2B14-4BB6-BDE6-D19A1B2E358C}"/>
              </a:ext>
            </a:extLst>
          </p:cNvPr>
          <p:cNvSpPr/>
          <p:nvPr/>
        </p:nvSpPr>
        <p:spPr>
          <a:xfrm>
            <a:off x="8407153" y="2148396"/>
            <a:ext cx="2370338" cy="20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4A0F0-683A-4E95-8868-EEDA56C6D6AA}"/>
              </a:ext>
            </a:extLst>
          </p:cNvPr>
          <p:cNvSpPr txBox="1"/>
          <p:nvPr/>
        </p:nvSpPr>
        <p:spPr>
          <a:xfrm>
            <a:off x="10687537" y="1736172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Copy this link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02786A-FBA5-4684-8190-CFFE56B2B581}"/>
              </a:ext>
            </a:extLst>
          </p:cNvPr>
          <p:cNvSpPr/>
          <p:nvPr/>
        </p:nvSpPr>
        <p:spPr>
          <a:xfrm rot="7745853">
            <a:off x="10565403" y="1964344"/>
            <a:ext cx="186431" cy="976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DDBE5B-58C5-47A5-B82C-F94F42F25EF9}"/>
              </a:ext>
            </a:extLst>
          </p:cNvPr>
          <p:cNvSpPr txBox="1"/>
          <p:nvPr/>
        </p:nvSpPr>
        <p:spPr>
          <a:xfrm>
            <a:off x="887767" y="532660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STEP3: Git bash on your directory</a:t>
            </a:r>
          </a:p>
        </p:txBody>
      </p:sp>
      <p:pic>
        <p:nvPicPr>
          <p:cNvPr id="9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6E06B97-3FB1-476A-A273-2234BA271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0" b="41602"/>
          <a:stretch/>
        </p:blipFill>
        <p:spPr>
          <a:xfrm>
            <a:off x="354563" y="1351171"/>
            <a:ext cx="3816222" cy="550682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34B931-9FD3-46C0-A00D-C6B465CF9348}"/>
              </a:ext>
            </a:extLst>
          </p:cNvPr>
          <p:cNvSpPr/>
          <p:nvPr/>
        </p:nvSpPr>
        <p:spPr>
          <a:xfrm>
            <a:off x="967666" y="2239346"/>
            <a:ext cx="2154013" cy="223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D1679-4CE2-4FD4-9144-7FC57942AF1E}"/>
              </a:ext>
            </a:extLst>
          </p:cNvPr>
          <p:cNvSpPr txBox="1"/>
          <p:nvPr/>
        </p:nvSpPr>
        <p:spPr>
          <a:xfrm>
            <a:off x="5317724" y="2687118"/>
            <a:ext cx="4332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git bash on your Institute of Data Folder, or any preferred folder.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main objective is to ensure you know the directory of your works(the location of your works).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515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D35A250-B285-4E85-B142-57CB5C25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-1" r="20567" b="87114"/>
          <a:stretch/>
        </p:blipFill>
        <p:spPr>
          <a:xfrm>
            <a:off x="257452" y="1668358"/>
            <a:ext cx="9098892" cy="10058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DEB0D-29D9-42FC-A2E1-A57E0EC17DD7}"/>
              </a:ext>
            </a:extLst>
          </p:cNvPr>
          <p:cNvSpPr txBox="1"/>
          <p:nvPr/>
        </p:nvSpPr>
        <p:spPr>
          <a:xfrm>
            <a:off x="887767" y="532660"/>
            <a:ext cx="97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STEP4: Initialize linkage between PC &amp; </a:t>
            </a:r>
            <a:r>
              <a:rPr lang="en-US" b="1" dirty="0" err="1"/>
              <a:t>Github</a:t>
            </a:r>
            <a:r>
              <a:rPr lang="en-US" b="1" dirty="0"/>
              <a:t> (please follow step-by-step instruction)</a:t>
            </a:r>
          </a:p>
        </p:txBody>
      </p:sp>
      <p:pic>
        <p:nvPicPr>
          <p:cNvPr id="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F30B6-256B-4F34-B1F0-AA75F980A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11888" r="7384" b="79910"/>
          <a:stretch/>
        </p:blipFill>
        <p:spPr>
          <a:xfrm>
            <a:off x="257452" y="3170042"/>
            <a:ext cx="10262532" cy="640080"/>
          </a:xfrm>
          <a:prstGeom prst="rect">
            <a:avLst/>
          </a:prstGeom>
        </p:spPr>
      </p:pic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A31496-96CE-487E-859C-F4E97B22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0" t="20230" r="7504" b="72265"/>
          <a:stretch/>
        </p:blipFill>
        <p:spPr>
          <a:xfrm>
            <a:off x="257452" y="4436161"/>
            <a:ext cx="11265422" cy="640080"/>
          </a:xfrm>
          <a:prstGeom prst="rect">
            <a:avLst/>
          </a:prstGeom>
        </p:spPr>
      </p:pic>
      <p:pic>
        <p:nvPicPr>
          <p:cNvPr id="9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E55C5F4-2003-42D5-B30D-266834E9C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27265" r="7506" b="57684"/>
          <a:stretch/>
        </p:blipFill>
        <p:spPr>
          <a:xfrm>
            <a:off x="257452" y="5664592"/>
            <a:ext cx="8798119" cy="1005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5DE194-9F8C-46B1-91A4-6A269CF81235}"/>
              </a:ext>
            </a:extLst>
          </p:cNvPr>
          <p:cNvSpPr txBox="1"/>
          <p:nvPr/>
        </p:nvSpPr>
        <p:spPr>
          <a:xfrm>
            <a:off x="257453" y="1235770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5F5CC-A23C-4CD2-ACF9-8E7401CC5748}"/>
              </a:ext>
            </a:extLst>
          </p:cNvPr>
          <p:cNvSpPr txBox="1"/>
          <p:nvPr/>
        </p:nvSpPr>
        <p:spPr>
          <a:xfrm>
            <a:off x="257452" y="2759844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touch README.md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79E01-4C41-4CF5-8552-EE8E39CBD65C}"/>
              </a:ext>
            </a:extLst>
          </p:cNvPr>
          <p:cNvSpPr txBox="1"/>
          <p:nvPr/>
        </p:nvSpPr>
        <p:spPr>
          <a:xfrm>
            <a:off x="257452" y="3924627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add README.md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C5003-6903-40CB-B178-FF8DCD161482}"/>
              </a:ext>
            </a:extLst>
          </p:cNvPr>
          <p:cNvSpPr txBox="1"/>
          <p:nvPr/>
        </p:nvSpPr>
        <p:spPr>
          <a:xfrm>
            <a:off x="257452" y="5218443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commit –m ‘</a:t>
            </a:r>
            <a:r>
              <a:rPr lang="en-US" dirty="0" err="1"/>
              <a:t>first_commit</a:t>
            </a:r>
            <a:r>
              <a:rPr lang="en-US" dirty="0"/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A4F0D-262E-4339-998A-497138B837C0}"/>
              </a:ext>
            </a:extLst>
          </p:cNvPr>
          <p:cNvSpPr txBox="1"/>
          <p:nvPr/>
        </p:nvSpPr>
        <p:spPr>
          <a:xfrm>
            <a:off x="4030462" y="2759844"/>
            <a:ext cx="749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is a testing file we want to create to push to our repo. Feel free to change to your preferred file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6C789-8FEB-41F6-AB26-CBC47C78ACD4}"/>
              </a:ext>
            </a:extLst>
          </p:cNvPr>
          <p:cNvSpPr txBox="1"/>
          <p:nvPr/>
        </p:nvSpPr>
        <p:spPr>
          <a:xfrm>
            <a:off x="4030462" y="4024590"/>
            <a:ext cx="749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 file to staging area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DF6BA4B-EFBD-4A43-A747-9CCB676B2021}"/>
              </a:ext>
            </a:extLst>
          </p:cNvPr>
          <p:cNvSpPr/>
          <p:nvPr/>
        </p:nvSpPr>
        <p:spPr>
          <a:xfrm>
            <a:off x="3089428" y="4012376"/>
            <a:ext cx="550416" cy="20052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DD43DE-FDF8-4E6C-A5AC-34282A68B06F}"/>
              </a:ext>
            </a:extLst>
          </p:cNvPr>
          <p:cNvSpPr/>
          <p:nvPr/>
        </p:nvSpPr>
        <p:spPr>
          <a:xfrm>
            <a:off x="3089428" y="2813469"/>
            <a:ext cx="550416" cy="20052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4D6B44E-2906-4B31-B1A0-9649962C4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42101" r="7640" b="50393"/>
          <a:stretch/>
        </p:blipFill>
        <p:spPr>
          <a:xfrm>
            <a:off x="1315616" y="1500055"/>
            <a:ext cx="9609024" cy="548640"/>
          </a:xfr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0A3A8DE-52F2-4809-AAD8-949C83177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48749" r="7640" b="43746"/>
          <a:stretch/>
        </p:blipFill>
        <p:spPr>
          <a:xfrm>
            <a:off x="1315616" y="2940412"/>
            <a:ext cx="9609024" cy="548640"/>
          </a:xfrm>
          <a:prstGeom prst="rect">
            <a:avLst/>
          </a:prstGeom>
        </p:spPr>
      </p:pic>
      <p:pic>
        <p:nvPicPr>
          <p:cNvPr id="6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2806D25-220C-4D3E-8853-0CD94AC7D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56254" r="7640" b="19301"/>
          <a:stretch/>
        </p:blipFill>
        <p:spPr>
          <a:xfrm>
            <a:off x="1315616" y="4380770"/>
            <a:ext cx="983382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B479BC-BCDE-4D35-AE30-E30A5039D8F9}"/>
              </a:ext>
            </a:extLst>
          </p:cNvPr>
          <p:cNvSpPr txBox="1"/>
          <p:nvPr/>
        </p:nvSpPr>
        <p:spPr>
          <a:xfrm>
            <a:off x="1315616" y="869530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branch –M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B93D1-E5D7-450F-8E43-27E5DFEA2BD7}"/>
              </a:ext>
            </a:extLst>
          </p:cNvPr>
          <p:cNvSpPr txBox="1"/>
          <p:nvPr/>
        </p:nvSpPr>
        <p:spPr>
          <a:xfrm>
            <a:off x="1315616" y="2449755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remote add origin &lt;</a:t>
            </a:r>
            <a:r>
              <a:rPr lang="en-US" i="1" dirty="0"/>
              <a:t>enter your repository https links in here</a:t>
            </a:r>
            <a:r>
              <a:rPr lang="en-US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8084E-8E19-4D3D-A856-C50EB41CBAF6}"/>
              </a:ext>
            </a:extLst>
          </p:cNvPr>
          <p:cNvSpPr txBox="1"/>
          <p:nvPr/>
        </p:nvSpPr>
        <p:spPr>
          <a:xfrm>
            <a:off x="1315616" y="3854248"/>
            <a:ext cx="838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git push –u origin 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1E3754-EA05-425A-A0E6-DC54BBD0E854}"/>
              </a:ext>
            </a:extLst>
          </p:cNvPr>
          <p:cNvSpPr/>
          <p:nvPr/>
        </p:nvSpPr>
        <p:spPr>
          <a:xfrm>
            <a:off x="3551068" y="3178206"/>
            <a:ext cx="4572000" cy="2507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0B30A-1B32-4F12-8783-186A4036BF79}"/>
              </a:ext>
            </a:extLst>
          </p:cNvPr>
          <p:cNvSpPr txBox="1"/>
          <p:nvPr/>
        </p:nvSpPr>
        <p:spPr>
          <a:xfrm>
            <a:off x="7587916" y="2449755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Paste link from step 2</a:t>
            </a:r>
          </a:p>
        </p:txBody>
      </p:sp>
    </p:spTree>
    <p:extLst>
      <p:ext uri="{BB962C8B-B14F-4D97-AF65-F5344CB8AC3E}">
        <p14:creationId xmlns:p14="http://schemas.microsoft.com/office/powerpoint/2010/main" val="251933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312</TotalTime>
  <Words>525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Anaconda Installation</vt:lpstr>
      <vt:lpstr>Github &amp; Git</vt:lpstr>
      <vt:lpstr>PowerPoint Presentation</vt:lpstr>
      <vt:lpstr>Git Initial Command</vt:lpstr>
      <vt:lpstr>Git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&amp; Github Installation</dc:title>
  <dc:creator>Ricky Khanh Nguyen</dc:creator>
  <cp:lastModifiedBy>Jes Colbourne</cp:lastModifiedBy>
  <cp:revision>23</cp:revision>
  <dcterms:created xsi:type="dcterms:W3CDTF">2020-12-09T22:15:04Z</dcterms:created>
  <dcterms:modified xsi:type="dcterms:W3CDTF">2022-08-22T12:08:02Z</dcterms:modified>
</cp:coreProperties>
</file>