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5"/>
  </p:notesMasterIdLst>
  <p:sldIdLst>
    <p:sldId id="256" r:id="rId2"/>
    <p:sldId id="334" r:id="rId3"/>
    <p:sldId id="257" r:id="rId4"/>
    <p:sldId id="335" r:id="rId5"/>
    <p:sldId id="336" r:id="rId6"/>
    <p:sldId id="364" r:id="rId7"/>
    <p:sldId id="365" r:id="rId8"/>
    <p:sldId id="337" r:id="rId9"/>
    <p:sldId id="338" r:id="rId10"/>
    <p:sldId id="333" r:id="rId11"/>
    <p:sldId id="259" r:id="rId12"/>
    <p:sldId id="327" r:id="rId13"/>
    <p:sldId id="328" r:id="rId14"/>
    <p:sldId id="330" r:id="rId15"/>
    <p:sldId id="331" r:id="rId16"/>
    <p:sldId id="366" r:id="rId17"/>
    <p:sldId id="344" r:id="rId18"/>
    <p:sldId id="367" r:id="rId19"/>
    <p:sldId id="343" r:id="rId20"/>
    <p:sldId id="345" r:id="rId21"/>
    <p:sldId id="339" r:id="rId22"/>
    <p:sldId id="346" r:id="rId23"/>
    <p:sldId id="368" r:id="rId24"/>
    <p:sldId id="356" r:id="rId25"/>
    <p:sldId id="295" r:id="rId26"/>
    <p:sldId id="348" r:id="rId27"/>
    <p:sldId id="349" r:id="rId28"/>
    <p:sldId id="329" r:id="rId29"/>
    <p:sldId id="347" r:id="rId30"/>
    <p:sldId id="351" r:id="rId31"/>
    <p:sldId id="357" r:id="rId32"/>
    <p:sldId id="358" r:id="rId33"/>
    <p:sldId id="353" r:id="rId34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14"/>
    <p:restoredTop sz="68648"/>
  </p:normalViewPr>
  <p:slideViewPr>
    <p:cSldViewPr snapToGrid="0">
      <p:cViewPr>
        <p:scale>
          <a:sx n="64" d="100"/>
          <a:sy n="64" d="100"/>
        </p:scale>
        <p:origin x="53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AEBBB-1F19-B944-B365-18C7FB3E1F8F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6D521-E2D4-3540-82EE-9A060F7A9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9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https://</a:t>
            </a:r>
            <a:r>
              <a:rPr lang="en" dirty="0" err="1"/>
              <a:t>www.dmitrymakarov.ru</a:t>
            </a:r>
            <a:r>
              <a:rPr lang="en" dirty="0"/>
              <a:t>/python/numpy-09/#0-ponyatie-massiva-numpy</a:t>
            </a:r>
            <a:r>
              <a:rPr lang="ru-RU" dirty="0"/>
              <a:t> – доработать математические </a:t>
            </a:r>
            <a:r>
              <a:rPr lang="ru-RU" dirty="0" err="1"/>
              <a:t>опирации</a:t>
            </a:r>
            <a:r>
              <a:rPr lang="ru-RU" dirty="0"/>
              <a:t>, сортировки и </a:t>
            </a:r>
            <a:r>
              <a:rPr lang="ru-RU"/>
              <a:t>др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99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715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80808"/>
              </a:solidFill>
              <a:effectLst/>
              <a:latin typeface="Helvetica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364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ru-RU" dirty="0">
              <a:solidFill>
                <a:srgbClr val="080808"/>
              </a:solidFill>
              <a:effectLst/>
              <a:latin typeface="Helvetica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111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solidFill>
                <a:srgbClr val="080808"/>
              </a:solidFill>
              <a:effectLst/>
              <a:latin typeface="Helvetica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785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solidFill>
                <a:srgbClr val="080808"/>
              </a:solidFill>
              <a:effectLst/>
              <a:latin typeface="Helvetica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932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solidFill>
                <a:srgbClr val="080808"/>
              </a:solidFill>
              <a:effectLst/>
              <a:latin typeface="Helvetica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17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solidFill>
                <a:srgbClr val="080808"/>
              </a:solidFill>
              <a:effectLst/>
              <a:latin typeface="Helvetica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03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404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439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solidFill>
                <a:srgbClr val="080808"/>
              </a:solidFill>
              <a:effectLst/>
              <a:latin typeface="Helvetica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49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i="0" dirty="0">
              <a:solidFill>
                <a:srgbClr val="408080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08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solidFill>
                <a:srgbClr val="080808"/>
              </a:solidFill>
              <a:effectLst/>
              <a:latin typeface="Helvetica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615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80808"/>
              </a:solidFill>
              <a:effectLst/>
              <a:latin typeface="Helvetica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84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90909"/>
              </a:solidFill>
              <a:effectLst/>
              <a:latin typeface="Helvetica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46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90909"/>
              </a:solidFill>
              <a:effectLst/>
              <a:latin typeface="Helvetica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5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90909"/>
              </a:solidFill>
              <a:effectLst/>
              <a:latin typeface="Helvetica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048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747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C0C0C"/>
                </a:solidFill>
                <a:effectLst/>
                <a:latin typeface="Helvetica" pitchFamily="2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C0C0C"/>
              </a:solidFill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>
              <a:solidFill>
                <a:srgbClr val="0C0C0C"/>
              </a:solidFill>
              <a:effectLst/>
              <a:latin typeface="Helvetica" pitchFamily="2" charset="0"/>
            </a:endParaRPr>
          </a:p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206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005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552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10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ru-RU" dirty="0">
              <a:solidFill>
                <a:srgbClr val="141413"/>
              </a:solidFill>
              <a:effectLst/>
              <a:latin typeface="Times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8085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978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944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5260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76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solidFill>
                <a:srgbClr val="141413"/>
              </a:solidFill>
              <a:effectLst/>
              <a:latin typeface="Times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70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31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04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275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solidFill>
                <a:srgbClr val="141413"/>
              </a:solidFill>
              <a:effectLst/>
              <a:latin typeface="Times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01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6D521-E2D4-3540-82EE-9A060F7A9EB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60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8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543483-25D1-654D-A018-3AFF0FBD54F3}" type="datetime1">
              <a:rPr lang="ru-RU" smtClean="0"/>
              <a:t>25.04.2024</a:t>
            </a:fld>
            <a:endParaRPr lang="ru-RU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01B52-3D8A-A24B-9388-D1E98182015E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6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8EA62-5B3F-7041-9CA4-981DB68104FB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20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09600" y="1719264"/>
            <a:ext cx="5384800" cy="21288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09600" y="4000501"/>
            <a:ext cx="5384800" cy="2130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1515A-0CF3-8047-840F-C60A1B4A33F6}" type="datetime1">
              <a:rPr lang="ru-RU" smtClean="0"/>
              <a:t>25.04.2024</a:t>
            </a:fld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98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465B79-A925-F54E-AF1E-5882DFF896B1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28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9B198-EE1D-9748-94AF-DE886BDB486A}" type="datetime1">
              <a:rPr lang="ru-RU" smtClean="0"/>
              <a:t>25.04.2024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5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D0B04-388A-C64C-921C-6A2714B02A16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99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0990B-F20C-674F-B9F5-44B962EF1D1F}" type="datetime1">
              <a:rPr lang="ru-RU" smtClean="0"/>
              <a:t>25.04.2024</a:t>
            </a:fld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74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07FD6-157F-7B4A-A6AE-7D407AB6A19C}" type="datetime1">
              <a:rPr lang="ru-RU" smtClean="0"/>
              <a:t>25.04.2024</a:t>
            </a:fld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95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2755A-6DC0-F148-8D5C-8AF6800C9876}" type="datetime1">
              <a:rPr lang="ru-RU" smtClean="0"/>
              <a:t>25.04.2024</a:t>
            </a:fld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98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4F669-E283-A14A-975F-E2683E1DC866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14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152EC-2ACE-374A-A132-CC8FCCC80FC6}" type="datetime1">
              <a:rPr lang="ru-RU" smtClean="0"/>
              <a:t>25.04.2024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09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fld id="{E661F271-F1D7-FA42-BEC8-54B6735885E5}" type="datetime1">
              <a:rPr lang="ru-RU" smtClean="0"/>
              <a:t>25.04.2024</a:t>
            </a:fld>
            <a:endParaRPr lang="ru-RU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endParaRPr lang="ru-RU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</p:grpSp>
    </p:spTree>
    <p:extLst>
      <p:ext uri="{BB962C8B-B14F-4D97-AF65-F5344CB8AC3E}">
        <p14:creationId xmlns:p14="http://schemas.microsoft.com/office/powerpoint/2010/main" val="32739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E224EE-61B9-0B31-F4F1-238DA0029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1938" y="1746270"/>
            <a:ext cx="7481454" cy="1044069"/>
          </a:xfrm>
        </p:spPr>
        <p:txBody>
          <a:bodyPr/>
          <a:lstStyle/>
          <a:p>
            <a:pPr algn="l"/>
            <a:r>
              <a:rPr lang="ru-RU" b="1" dirty="0"/>
              <a:t>Лекция 9.</a:t>
            </a:r>
            <a:r>
              <a:rPr lang="en-US" b="1" dirty="0"/>
              <a:t> </a:t>
            </a:r>
            <a:r>
              <a:rPr lang="ru-RU" b="1" dirty="0"/>
              <a:t>ООП</a:t>
            </a:r>
            <a:endParaRPr lang="en" b="1" dirty="0"/>
          </a:p>
        </p:txBody>
      </p:sp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587568BA-AEB0-8D08-8CDC-989EA10D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7" y="413391"/>
            <a:ext cx="2154961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4FD024-DB18-44C6-398A-4C7D3FF463B4}"/>
              </a:ext>
            </a:extLst>
          </p:cNvPr>
          <p:cNvSpPr txBox="1"/>
          <p:nvPr/>
        </p:nvSpPr>
        <p:spPr>
          <a:xfrm>
            <a:off x="301557" y="6085848"/>
            <a:ext cx="664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Ст. преподаватель каф. КБИС Жданова М.М.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55E042-2173-F596-7CE7-B0E9924D1402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9874436" y="6316680"/>
            <a:ext cx="2016007" cy="324000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25276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Абстракция. Инкапсуляция.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8298" y="6248400"/>
            <a:ext cx="1023702" cy="446868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10</a:t>
            </a:fld>
            <a:endParaRPr lang="ru-RU" sz="20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F0A6CA-7DFA-4596-85F1-169E490B6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" r="6950"/>
          <a:stretch/>
        </p:blipFill>
        <p:spPr bwMode="auto">
          <a:xfrm>
            <a:off x="5666509" y="1528401"/>
            <a:ext cx="6395072" cy="465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F16173-1CC7-C603-1A77-A0866A9D9690}"/>
              </a:ext>
            </a:extLst>
          </p:cNvPr>
          <p:cNvSpPr txBox="1"/>
          <p:nvPr/>
        </p:nvSpPr>
        <p:spPr>
          <a:xfrm>
            <a:off x="130419" y="1169825"/>
            <a:ext cx="5785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выделение основных свойств объекта и исключение несущественных деталей, подразумевает разработку классов исходя из их интерфейсов и функциональности не принимая во внимание реализацию деталей.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3F432-975C-AC49-E4E6-F9FB7EAD4EEC}"/>
              </a:ext>
            </a:extLst>
          </p:cNvPr>
          <p:cNvSpPr txBox="1"/>
          <p:nvPr/>
        </p:nvSpPr>
        <p:spPr>
          <a:xfrm>
            <a:off x="130419" y="3893886"/>
            <a:ext cx="55360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Инкапсуляция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сокрытие не нужных внутренних подробностей работы объекта от окружающего мира (алгоритмы работы с данными хранятся вместе с данными). Инкапсуляция – это стратегия, используемая как часть абстракции. </a:t>
            </a:r>
          </a:p>
        </p:txBody>
      </p:sp>
    </p:spTree>
    <p:extLst>
      <p:ext uri="{BB962C8B-B14F-4D97-AF65-F5344CB8AC3E}">
        <p14:creationId xmlns:p14="http://schemas.microsoft.com/office/powerpoint/2010/main" val="217437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Инкапсуляция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4837" y="6248400"/>
            <a:ext cx="1447163" cy="360000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11</a:t>
            </a:fld>
            <a:endParaRPr lang="ru-RU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8FA5E2-A741-E734-D9D4-F5A4489F8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088783"/>
            <a:ext cx="7899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D100E-48B3-9179-3355-B9D68AB20C8E}"/>
              </a:ext>
            </a:extLst>
          </p:cNvPr>
          <p:cNvSpPr txBox="1"/>
          <p:nvPr/>
        </p:nvSpPr>
        <p:spPr>
          <a:xfrm>
            <a:off x="533399" y="1432589"/>
            <a:ext cx="104241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Инкапсуляция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 техническом смысле ООП) – хранение алгоритмов работы с данными вместе с данными. </a:t>
            </a:r>
          </a:p>
        </p:txBody>
      </p:sp>
    </p:spTree>
    <p:extLst>
      <p:ext uri="{BB962C8B-B14F-4D97-AF65-F5344CB8AC3E}">
        <p14:creationId xmlns:p14="http://schemas.microsoft.com/office/powerpoint/2010/main" val="84300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Инкапсуляция - сокрытие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000" y="6248400"/>
            <a:ext cx="963000" cy="110252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12</a:t>
            </a:fld>
            <a:endParaRPr lang="ru-RU" sz="2000" dirty="0"/>
          </a:p>
        </p:txBody>
      </p:sp>
      <p:pic>
        <p:nvPicPr>
          <p:cNvPr id="5122" name="Picture 2" descr="Image result for java encapsulation">
            <a:extLst>
              <a:ext uri="{FF2B5EF4-FFF2-40B4-BE49-F238E27FC236}">
                <a16:creationId xmlns:a16="http://schemas.microsoft.com/office/drawing/2014/main" id="{E4DC8E46-A8A9-5075-EA55-1D86B8D1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1180393"/>
            <a:ext cx="5080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44362B-AAF9-93A6-9624-E579EB1DACFE}"/>
              </a:ext>
            </a:extLst>
          </p:cNvPr>
          <p:cNvSpPr txBox="1"/>
          <p:nvPr/>
        </p:nvSpPr>
        <p:spPr>
          <a:xfrm>
            <a:off x="211920" y="4296543"/>
            <a:ext cx="117681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Инкапсуляция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защищает переменные и методы объекта от остального мира, так что эффект от изменения кода класса для остальной программы обычно отсутствует или небольшой. Кроме того этот подход позволяет эффективно управлять кодом, т.к методы и алгоритмы работы расположены в одном месте кода.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6694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058" y="6248399"/>
            <a:ext cx="1112942" cy="403123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13</a:t>
            </a:fld>
            <a:endParaRPr lang="ru-RU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753DFC2-BD7C-5038-2364-FD73B5696013}"/>
              </a:ext>
            </a:extLst>
          </p:cNvPr>
          <p:cNvSpPr txBox="1">
            <a:spLocks/>
          </p:cNvSpPr>
          <p:nvPr/>
        </p:nvSpPr>
        <p:spPr bwMode="auto">
          <a:xfrm>
            <a:off x="325131" y="257228"/>
            <a:ext cx="9536349" cy="79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E396B-8E85-743D-8D09-B52B2BA3F024}"/>
              </a:ext>
            </a:extLst>
          </p:cNvPr>
          <p:cNvSpPr txBox="1"/>
          <p:nvPr/>
        </p:nvSpPr>
        <p:spPr>
          <a:xfrm>
            <a:off x="325132" y="1101792"/>
            <a:ext cx="108762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создание специализированных классов на основе базовых (позволяет избегать написания повторного кода); </a:t>
            </a:r>
          </a:p>
        </p:txBody>
      </p:sp>
      <p:pic>
        <p:nvPicPr>
          <p:cNvPr id="6150" name="Picture 6" descr="Объектно-ориентированное программирование - наследование">
            <a:extLst>
              <a:ext uri="{FF2B5EF4-FFF2-40B4-BE49-F238E27FC236}">
                <a16:creationId xmlns:a16="http://schemas.microsoft.com/office/drawing/2014/main" id="{8FCDC6B1-E49F-A817-7584-92A49032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380" y="2857499"/>
            <a:ext cx="65405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10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49600"/>
            <a:ext cx="9536349" cy="795067"/>
          </a:xfrm>
        </p:spPr>
        <p:txBody>
          <a:bodyPr/>
          <a:lstStyle/>
          <a:p>
            <a:r>
              <a:rPr lang="ru-RU" sz="1600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Полиморфизм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4942" y="6248400"/>
            <a:ext cx="2337058" cy="360000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14</a:t>
            </a:fld>
            <a:endParaRPr lang="ru-RU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02BD5-C157-C213-A31C-76668CAA591B}"/>
              </a:ext>
            </a:extLst>
          </p:cNvPr>
          <p:cNvSpPr txBox="1"/>
          <p:nvPr/>
        </p:nvSpPr>
        <p:spPr>
          <a:xfrm>
            <a:off x="251671" y="1342074"/>
            <a:ext cx="10591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Полиморфизм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 разных объектах одно и то же сообщение  может приводить к выполнению различных реализаций функции.</a:t>
            </a:r>
          </a:p>
        </p:txBody>
      </p:sp>
      <p:pic>
        <p:nvPicPr>
          <p:cNvPr id="7170" name="Picture 2" descr="объектно ориентированное программирование на php">
            <a:extLst>
              <a:ext uri="{FF2B5EF4-FFF2-40B4-BE49-F238E27FC236}">
                <a16:creationId xmlns:a16="http://schemas.microsoft.com/office/drawing/2014/main" id="{64D050D1-725F-5B47-EC3D-1F23AE541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828" y="2911734"/>
            <a:ext cx="6807486" cy="37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188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56" y="271977"/>
            <a:ext cx="9536349" cy="795067"/>
          </a:xfrm>
        </p:spPr>
        <p:txBody>
          <a:bodyPr/>
          <a:lstStyle/>
          <a:p>
            <a:r>
              <a:rPr lang="ru-RU" sz="1600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классов и объектов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1794" y="6248400"/>
            <a:ext cx="980206" cy="255639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15</a:t>
            </a:fld>
            <a:endParaRPr lang="ru-RU" sz="20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00D8C6F-E275-FD99-E1F7-D2F11FED6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95" y="1506925"/>
            <a:ext cx="10736753" cy="46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1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56" y="271977"/>
            <a:ext cx="9536349" cy="795067"/>
          </a:xfrm>
        </p:spPr>
        <p:txBody>
          <a:bodyPr/>
          <a:lstStyle/>
          <a:p>
            <a:r>
              <a:rPr lang="ru-RU" sz="1600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ru-RU" sz="3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классов и объектов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1794" y="6248400"/>
            <a:ext cx="980206" cy="255639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16</a:t>
            </a:fld>
            <a:endParaRPr lang="ru-RU" sz="20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64C1287-F240-FAD5-6B4C-591219DC00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" t="2515" r="3182" b="6841"/>
          <a:stretch/>
        </p:blipFill>
        <p:spPr>
          <a:xfrm>
            <a:off x="60960" y="1783100"/>
            <a:ext cx="11979103" cy="41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93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1600" dirty="0">
                <a:solidFill>
                  <a:srgbClr val="000000"/>
                </a:solidFill>
                <a:effectLst/>
                <a:latin typeface="Helvetica" pitchFamily="2" charset="0"/>
              </a:rPr>
              <a:t>  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объекта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89" y="6248400"/>
            <a:ext cx="1670511" cy="446868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17</a:t>
            </a:fld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000F731-E958-3398-6B79-2FF148CEB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4906"/>
            <a:ext cx="12197324" cy="38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1600" dirty="0">
                <a:solidFill>
                  <a:srgbClr val="000000"/>
                </a:solidFill>
                <a:effectLst/>
                <a:latin typeface="Helvetica" pitchFamily="2" charset="0"/>
              </a:rPr>
              <a:t>  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объекта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489" y="6248400"/>
            <a:ext cx="1670511" cy="446868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18</a:t>
            </a:fld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B4DA32-7642-EE40-547D-C1F713D1D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78" y="1701807"/>
            <a:ext cx="11868722" cy="454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86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1600" dirty="0">
                <a:solidFill>
                  <a:srgbClr val="000000"/>
                </a:solidFill>
                <a:effectLst/>
                <a:latin typeface="Helvetica" pitchFamily="2" charset="0"/>
              </a:rPr>
              <a:t>  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объекта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1" y="6248400"/>
            <a:ext cx="2514039" cy="360000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19</a:t>
            </a:fld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D1A7D0-DC37-7D22-FB46-9A980FB91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1809419"/>
            <a:ext cx="11552732" cy="443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8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385326"/>
            <a:ext cx="6643705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парадигмы программирования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3315" y="6248400"/>
            <a:ext cx="1178685" cy="262921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2</a:t>
            </a:fld>
            <a:endParaRPr lang="ru-RU" sz="20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22070A-03FB-2E14-93C3-F36A6993E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8" b="5054"/>
          <a:stretch/>
        </p:blipFill>
        <p:spPr bwMode="auto">
          <a:xfrm>
            <a:off x="8166099" y="0"/>
            <a:ext cx="4025901" cy="690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02D7A5-7296-FD56-EAC0-0B8D45D0C845}"/>
              </a:ext>
            </a:extLst>
          </p:cNvPr>
          <p:cNvSpPr txBox="1"/>
          <p:nvPr/>
        </p:nvSpPr>
        <p:spPr>
          <a:xfrm>
            <a:off x="139701" y="1393522"/>
            <a:ext cx="7912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направлением развития средств разработки ПО является упрощение процесса разработки (создаются инструменты для «упрощения процесса мышления»), особенно для крупных и долго развивающихся проектов. </a:t>
            </a:r>
          </a:p>
        </p:txBody>
      </p:sp>
    </p:spTree>
    <p:extLst>
      <p:ext uri="{BB962C8B-B14F-4D97-AF65-F5344CB8AC3E}">
        <p14:creationId xmlns:p14="http://schemas.microsoft.com/office/powerpoint/2010/main" val="2172351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49" y="2633933"/>
            <a:ext cx="11423333" cy="795067"/>
          </a:xfrm>
        </p:spPr>
        <p:txBody>
          <a:bodyPr/>
          <a:lstStyle/>
          <a:p>
            <a:pPr algn="ctr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 атрибуты хранятся в словаре, принадлежащем конкретному объекту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61480" y="6248400"/>
            <a:ext cx="2150520" cy="352372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20</a:t>
            </a:fld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FB885F-5F80-CF36-7672-69D045A8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4" y="327637"/>
            <a:ext cx="12122272" cy="20980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B6AFE2-EAC0-B83C-C954-4631CF088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462" y="3597454"/>
            <a:ext cx="8713075" cy="31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4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1600" dirty="0">
                <a:solidFill>
                  <a:srgbClr val="000000"/>
                </a:solidFill>
                <a:effectLst/>
                <a:latin typeface="Helvetica" pitchFamily="2" charset="0"/>
              </a:rPr>
              <a:t>  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Атрибуты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9329" y="6248399"/>
            <a:ext cx="1302671" cy="400373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21</a:t>
            </a:fld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7B3FD4-5F66-DA67-027E-4335DA4CF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31" y="2599419"/>
            <a:ext cx="10016358" cy="4258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25193-7C83-8745-21FA-3473083365FA}"/>
              </a:ext>
            </a:extLst>
          </p:cNvPr>
          <p:cNvSpPr txBox="1"/>
          <p:nvPr/>
        </p:nvSpPr>
        <p:spPr>
          <a:xfrm>
            <a:off x="325131" y="1333956"/>
            <a:ext cx="103841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Из-за того, что в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атрибуты, по сути, это значения в словаре, в каждом конкретном экземпляре класса можно динамически добавлять новые атрибуты:</a:t>
            </a:r>
          </a:p>
        </p:txBody>
      </p:sp>
    </p:spTree>
    <p:extLst>
      <p:ext uri="{BB962C8B-B14F-4D97-AF65-F5344CB8AC3E}">
        <p14:creationId xmlns:p14="http://schemas.microsoft.com/office/powerpoint/2010/main" val="3567203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1600" dirty="0">
                <a:solidFill>
                  <a:srgbClr val="000000"/>
                </a:solidFill>
                <a:effectLst/>
                <a:latin typeface="Helvetica" pitchFamily="2" charset="0"/>
              </a:rPr>
              <a:t>  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Наследование и полиморфизм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9329" y="6248399"/>
            <a:ext cx="1302671" cy="400373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22</a:t>
            </a:fld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8D70E8-FF0A-2627-9E65-64704E193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31" y="1180393"/>
            <a:ext cx="10890019" cy="54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55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1600" dirty="0">
                <a:solidFill>
                  <a:srgbClr val="000000"/>
                </a:solidFill>
                <a:effectLst/>
                <a:latin typeface="Helvetica" pitchFamily="2" charset="0"/>
              </a:rPr>
              <a:t>  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Наследование и полиморфизм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9329" y="6248399"/>
            <a:ext cx="1302671" cy="400373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23</a:t>
            </a:fld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C1B0FF-102C-9DBB-3C39-C3C1DD1C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0" y="1292726"/>
            <a:ext cx="10679200" cy="53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91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1600" dirty="0">
                <a:solidFill>
                  <a:srgbClr val="000000"/>
                </a:solidFill>
                <a:effectLst/>
                <a:latin typeface="Helvetica" pitchFamily="2" charset="0"/>
              </a:rPr>
              <a:t>  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Наследование и полиморфизм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9329" y="6248399"/>
            <a:ext cx="1302671" cy="400373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24</a:t>
            </a:fld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57FE6D-9462-EBB7-64FA-C4AA67534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8" y="1308492"/>
            <a:ext cx="11185354" cy="49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92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обработки двумерного массива 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8814" y="6248400"/>
            <a:ext cx="1163186" cy="352372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25</a:t>
            </a:fld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3E0730-201A-6BC2-9C29-DFF8BA3ED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00" y="1423119"/>
            <a:ext cx="11702400" cy="45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73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 и полиморфизм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356" y="6338806"/>
            <a:ext cx="1349166" cy="285091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26</a:t>
            </a:fld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BF1A75-B3AB-BC2E-26E3-C61C3F46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8796"/>
            <a:ext cx="12234316" cy="483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66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5" y="235158"/>
            <a:ext cx="9536349" cy="79506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Утиная типизация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-374904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356" y="6338806"/>
            <a:ext cx="1349166" cy="285091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27</a:t>
            </a:fld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5FE913-CD84-5424-939C-22F574BC8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84" t="3154" b="3182"/>
          <a:stretch/>
        </p:blipFill>
        <p:spPr>
          <a:xfrm>
            <a:off x="0" y="1818029"/>
            <a:ext cx="12067060" cy="39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19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Утиная типизация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248400"/>
            <a:ext cx="836000" cy="338667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28</a:t>
            </a:fld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8CE7F8-9F9D-72BD-894B-CFE8B7A55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17"/>
          <a:stretch/>
        </p:blipFill>
        <p:spPr>
          <a:xfrm>
            <a:off x="325130" y="1175853"/>
            <a:ext cx="10161489" cy="54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39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4827" y="6248399"/>
            <a:ext cx="1287173" cy="415871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29</a:t>
            </a:fld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48BE51-327D-F2BE-62C7-CC8346A83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98" y="1272125"/>
            <a:ext cx="9221205" cy="532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6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122510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дает ООП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3315" y="6248400"/>
            <a:ext cx="1178685" cy="262921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3</a:t>
            </a:fld>
            <a:endParaRPr lang="ru-RU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DC64B-9F81-2A7E-2222-1B861BD54326}"/>
              </a:ext>
            </a:extLst>
          </p:cNvPr>
          <p:cNvSpPr txBox="1"/>
          <p:nvPr/>
        </p:nvSpPr>
        <p:spPr>
          <a:xfrm>
            <a:off x="325131" y="1443210"/>
            <a:ext cx="110905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Программа, решающая некоторую задачу, заключает в себе описание части мира, относящейся к этой задаче.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действительности в форме системы взаимодействующих объектов естественнее, чем в форме иерархии подпрограмм.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Предпосылки возникновения ООП: модульное программирование, абстрактные типы данных, ситуационное моделирование, фреймы. </a:t>
            </a:r>
          </a:p>
        </p:txBody>
      </p:sp>
    </p:spTree>
    <p:extLst>
      <p:ext uri="{BB962C8B-B14F-4D97-AF65-F5344CB8AC3E}">
        <p14:creationId xmlns:p14="http://schemas.microsoft.com/office/powerpoint/2010/main" val="1222392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принадлежности к классу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923FE37-9A71-376F-2625-17EDB0357E97}"/>
              </a:ext>
            </a:extLst>
          </p:cNvPr>
          <p:cNvSpPr txBox="1"/>
          <p:nvPr/>
        </p:nvSpPr>
        <p:spPr>
          <a:xfrm>
            <a:off x="325131" y="1308492"/>
            <a:ext cx="9504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type() 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определить класс объекта: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1F88E8-1376-5C28-7E78-6F61FFB9F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31" y="2245867"/>
            <a:ext cx="10499843" cy="40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9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принадлежности к классу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05CDC1-A133-C346-747D-BCEBE2C2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2050"/>
            <a:ext cx="11377350" cy="377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6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принадлежности к классу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7326CD-1F8F-32EF-3965-AE61A8623896}"/>
              </a:ext>
            </a:extLst>
          </p:cNvPr>
          <p:cNvSpPr txBox="1"/>
          <p:nvPr/>
        </p:nvSpPr>
        <p:spPr>
          <a:xfrm>
            <a:off x="325130" y="1308492"/>
            <a:ext cx="1068424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нужно знать не точную принадлежность к классу, а принадлежность к классу или его наследникам (т.к. именно это нужно для корректной работы полиморфизма):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E33636-13FE-993C-CE0D-2C4E1A9FA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" y="3429000"/>
            <a:ext cx="12300256" cy="31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pPr algn="l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принадлежности к классу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1322" y="6248400"/>
            <a:ext cx="1240678" cy="322881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33</a:t>
            </a:fld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23CE3-A973-369F-8A02-93411113D167}"/>
              </a:ext>
            </a:extLst>
          </p:cNvPr>
          <p:cNvSpPr txBox="1"/>
          <p:nvPr/>
        </p:nvSpPr>
        <p:spPr>
          <a:xfrm>
            <a:off x="325130" y="1308492"/>
            <a:ext cx="112042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проверить, является ли один класс потомком другого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719971-F843-9609-B653-4C65C5213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6301"/>
            <a:ext cx="12302342" cy="16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9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3315" y="6248400"/>
            <a:ext cx="1178685" cy="262921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4</a:t>
            </a:fld>
            <a:endParaRPr lang="ru-RU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2716E-350B-F12F-4EB4-8A96566540F1}"/>
              </a:ext>
            </a:extLst>
          </p:cNvPr>
          <p:cNvSpPr txBox="1"/>
          <p:nvPr/>
        </p:nvSpPr>
        <p:spPr>
          <a:xfrm>
            <a:off x="325131" y="335650"/>
            <a:ext cx="1001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Основные понятия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BAF8C3-8E60-3B07-1C6D-9D7568B45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44" y="2361681"/>
            <a:ext cx="11481911" cy="4330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698D2-34E5-BAD4-3F5D-88F09004AAA4}"/>
              </a:ext>
            </a:extLst>
          </p:cNvPr>
          <p:cNvSpPr txBox="1"/>
          <p:nvPr/>
        </p:nvSpPr>
        <p:spPr>
          <a:xfrm>
            <a:off x="500062" y="1202567"/>
            <a:ext cx="10583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концепциями парадигмы ООП являются понятия «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и «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09437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3315" y="6248400"/>
            <a:ext cx="1178685" cy="262921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5</a:t>
            </a:fld>
            <a:endParaRPr lang="ru-RU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64A16-D0E1-B31F-4086-632B20FFB1A4}"/>
              </a:ext>
            </a:extLst>
          </p:cNvPr>
          <p:cNvSpPr txBox="1"/>
          <p:nvPr/>
        </p:nvSpPr>
        <p:spPr>
          <a:xfrm>
            <a:off x="325131" y="1693506"/>
            <a:ext cx="111496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собой совокупность данных (состояний) и функций (методов) для их обработки. Программируя объект, его состояния можно хранить в наборе переменных, а методы  реализовать в форме процедур и функций. </a:t>
            </a:r>
          </a:p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результат инкапсуляции, поскольку он вклю­чает в себя и данные, и код их обработки. </a:t>
            </a:r>
          </a:p>
          <a:p>
            <a:pPr algn="just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Представьте аналогию, что объект - это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эдакии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рюкзак,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собранныи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по принципу "все свое ношу с </a:t>
            </a:r>
            <a:r>
              <a:rPr lang="ru-RU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собои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̆".</a:t>
            </a:r>
          </a:p>
        </p:txBody>
      </p:sp>
    </p:spTree>
    <p:extLst>
      <p:ext uri="{BB962C8B-B14F-4D97-AF65-F5344CB8AC3E}">
        <p14:creationId xmlns:p14="http://schemas.microsoft.com/office/powerpoint/2010/main" val="346845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3315" y="6248400"/>
            <a:ext cx="1178685" cy="262921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6</a:t>
            </a:fld>
            <a:endParaRPr lang="ru-RU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64A16-D0E1-B31F-4086-632B20FFB1A4}"/>
              </a:ext>
            </a:extLst>
          </p:cNvPr>
          <p:cNvSpPr txBox="1"/>
          <p:nvPr/>
        </p:nvSpPr>
        <p:spPr>
          <a:xfrm>
            <a:off x="325131" y="1693506"/>
            <a:ext cx="111496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 объектами можно производить операции (посылая им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 </a:t>
            </a:r>
          </a:p>
          <a:p>
            <a:pPr algn="just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объектов заключается в вызове методов одних объектов другими. Говорят, что объекты посылают друг другу сообщения.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запросы к объекту выполнить некоторые действия. (Сообщения, методы, операции, функции–члены являются синонимами).</a:t>
            </a:r>
          </a:p>
          <a:p>
            <a:pPr algn="just"/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7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3315" y="6248400"/>
            <a:ext cx="1178685" cy="262921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7</a:t>
            </a:fld>
            <a:endParaRPr lang="ru-RU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64A16-D0E1-B31F-4086-632B20FFB1A4}"/>
              </a:ext>
            </a:extLst>
          </p:cNvPr>
          <p:cNvSpPr txBox="1"/>
          <p:nvPr/>
        </p:nvSpPr>
        <p:spPr>
          <a:xfrm>
            <a:off x="325131" y="1693506"/>
            <a:ext cx="111496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пользовательский тип, описывающий устройство объекта, так называемый шаблон объекта.  Объект, созданный на основе некоторого класса, называется экземпляром класса.</a:t>
            </a:r>
          </a:p>
          <a:p>
            <a:endParaRPr lang="ru-RU" sz="32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языке </a:t>
            </a: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определения класса используется оператор </a:t>
            </a: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" sz="3200" dirty="0">
                <a:solidFill>
                  <a:srgbClr val="000000"/>
                </a:solidFill>
                <a:effectLst/>
                <a:latin typeface="Helvetica" pitchFamily="2" charset="0"/>
              </a:rPr>
              <a:t>class </a:t>
            </a:r>
            <a:r>
              <a:rPr lang="ru-RU" sz="3200" dirty="0" err="1">
                <a:solidFill>
                  <a:srgbClr val="000000"/>
                </a:solidFill>
                <a:effectLst/>
                <a:latin typeface="Helvetica" pitchFamily="2" charset="0"/>
              </a:rPr>
              <a:t>имя_класса</a:t>
            </a:r>
            <a:r>
              <a:rPr lang="ru-RU" sz="3200" dirty="0">
                <a:solidFill>
                  <a:srgbClr val="000000"/>
                </a:solidFill>
                <a:effectLst/>
                <a:latin typeface="Helvetica" pitchFamily="2" charset="0"/>
              </a:rPr>
              <a:t>(класс1, класс2, ...):</a:t>
            </a:r>
          </a:p>
          <a:p>
            <a:r>
              <a:rPr lang="ru-RU" sz="3200" dirty="0">
                <a:solidFill>
                  <a:srgbClr val="000000"/>
                </a:solidFill>
                <a:effectLst/>
                <a:latin typeface="Helvetica" pitchFamily="2" charset="0"/>
              </a:rPr>
              <a:t>	# определения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415465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принципы ООП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3315" y="6248400"/>
            <a:ext cx="1178685" cy="262921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8</a:t>
            </a:fld>
            <a:endParaRPr lang="ru-RU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49867-30F3-3FA4-9BDD-0480A66D2EDA}"/>
              </a:ext>
            </a:extLst>
          </p:cNvPr>
          <p:cNvSpPr txBox="1"/>
          <p:nvPr/>
        </p:nvSpPr>
        <p:spPr>
          <a:xfrm>
            <a:off x="252565" y="1190354"/>
            <a:ext cx="1168686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 ООП: «Код должен быть открытым для расширения, но закрытым для изменений»</a:t>
            </a:r>
          </a:p>
          <a:p>
            <a:pPr algn="just"/>
            <a:endParaRPr lang="ru-RU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 данные представляются объектами;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Программу можно составить как набор взаимодействующих объектов, посылающих друг другу сообщения;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объект имеет собственную часть памяти и может состоять из других объектов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Каждыи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̆ объект имеет свой тип (класс);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 объекты одного типа могут принимать одни и те же сообщения (и выполнять одни и те же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действия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9822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принципы ООП: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3315" y="6248400"/>
            <a:ext cx="1178685" cy="262921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9</a:t>
            </a:fld>
            <a:endParaRPr lang="ru-RU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AAE43-845B-1DF1-EF1C-BC1E7A05D048}"/>
              </a:ext>
            </a:extLst>
          </p:cNvPr>
          <p:cNvSpPr txBox="1"/>
          <p:nvPr/>
        </p:nvSpPr>
        <p:spPr>
          <a:xfrm>
            <a:off x="325131" y="1162464"/>
            <a:ext cx="113469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выделение основных свойств объекта и исключение несущественных деталей;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Инкапсуляция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сокрытие ненужных внутренних подробностей работы объекта от окружающего мира (алгоритм работы с данными хранится вместе с данными);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создание специализированных классов на основе базовых (позволяет избегать написания повторного кода);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Полиморфизм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 разных объектах одно и то же сообщение  может приводить к выполнению различных реализаций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820012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1" id="{76EADA38-015D-8B42-A755-6521459A4258}" vid="{E263EF22-8699-4941-BB05-FA49EF88B31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75266</TotalTime>
  <Words>850</Words>
  <Application>Microsoft Macintosh PowerPoint</Application>
  <PresentationFormat>Широкоэкранный</PresentationFormat>
  <Paragraphs>140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3" baseType="lpstr">
      <vt:lpstr>Arial</vt:lpstr>
      <vt:lpstr>Calibri</vt:lpstr>
      <vt:lpstr>Helvetica</vt:lpstr>
      <vt:lpstr>Helvetica Neue</vt:lpstr>
      <vt:lpstr>JetBrains Mono</vt:lpstr>
      <vt:lpstr>Roboto</vt:lpstr>
      <vt:lpstr>Times</vt:lpstr>
      <vt:lpstr>Times New Roman</vt:lpstr>
      <vt:lpstr>Wingdings</vt:lpstr>
      <vt:lpstr>Тема1</vt:lpstr>
      <vt:lpstr>Презентация PowerPoint</vt:lpstr>
      <vt:lpstr>Эволюция парадигмы программирования</vt:lpstr>
      <vt:lpstr>Что дает ООП</vt:lpstr>
      <vt:lpstr>Презентация PowerPoint</vt:lpstr>
      <vt:lpstr>Основные понятия</vt:lpstr>
      <vt:lpstr>Основные понятия</vt:lpstr>
      <vt:lpstr>Основные понятия</vt:lpstr>
      <vt:lpstr>Основные принципы ООП</vt:lpstr>
      <vt:lpstr>Основные принципы ООП:</vt:lpstr>
      <vt:lpstr>Абстракция. Инкапсуляция.</vt:lpstr>
      <vt:lpstr>Инкапсуляция </vt:lpstr>
      <vt:lpstr>Инкапсуляция - сокрытие</vt:lpstr>
      <vt:lpstr>Презентация PowerPoint</vt:lpstr>
      <vt:lpstr>  Полиморфизм</vt:lpstr>
      <vt:lpstr>  Создание классов и объектов</vt:lpstr>
      <vt:lpstr>  Создание классов и объектов</vt:lpstr>
      <vt:lpstr>   Создание объекта</vt:lpstr>
      <vt:lpstr>   Создание объекта</vt:lpstr>
      <vt:lpstr>   Метод объекта</vt:lpstr>
      <vt:lpstr>Фактически атрибуты хранятся в словаре, принадлежащем конкретному объекту</vt:lpstr>
      <vt:lpstr>  Атрибуты </vt:lpstr>
      <vt:lpstr>   Наследование и полиморфизм</vt:lpstr>
      <vt:lpstr>   Наследование и полиморфизм</vt:lpstr>
      <vt:lpstr>   Наследование и полиморфизм</vt:lpstr>
      <vt:lpstr>Пример обработки двумерного массива  </vt:lpstr>
      <vt:lpstr>Наследование и полиморфизм</vt:lpstr>
      <vt:lpstr>Утиная типизация</vt:lpstr>
      <vt:lpstr>Утиная типизация</vt:lpstr>
      <vt:lpstr>Функция super()</vt:lpstr>
      <vt:lpstr>Проверка принадлежности к классу</vt:lpstr>
      <vt:lpstr>Проверка принадлежности к классу</vt:lpstr>
      <vt:lpstr>Проверка принадлежности к классу</vt:lpstr>
      <vt:lpstr>Проверка принадлежности к классу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DSTU mmdsp.lab</dc:creator>
  <cp:lastModifiedBy>DSTU mmdsp.lab</cp:lastModifiedBy>
  <cp:revision>50</cp:revision>
  <dcterms:created xsi:type="dcterms:W3CDTF">2024-02-05T17:33:06Z</dcterms:created>
  <dcterms:modified xsi:type="dcterms:W3CDTF">2024-05-03T08:05:02Z</dcterms:modified>
</cp:coreProperties>
</file>