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2"/>
  </p:notesMasterIdLst>
  <p:sldIdLst>
    <p:sldId id="256" r:id="rId2"/>
    <p:sldId id="257" r:id="rId3"/>
    <p:sldId id="260" r:id="rId4"/>
    <p:sldId id="312" r:id="rId5"/>
    <p:sldId id="262" r:id="rId6"/>
    <p:sldId id="313" r:id="rId7"/>
    <p:sldId id="263" r:id="rId8"/>
    <p:sldId id="265" r:id="rId9"/>
    <p:sldId id="266" r:id="rId10"/>
    <p:sldId id="261" r:id="rId11"/>
    <p:sldId id="268" r:id="rId12"/>
    <p:sldId id="276" r:id="rId13"/>
    <p:sldId id="316" r:id="rId14"/>
    <p:sldId id="315" r:id="rId15"/>
    <p:sldId id="319" r:id="rId16"/>
    <p:sldId id="278" r:id="rId17"/>
    <p:sldId id="314" r:id="rId18"/>
    <p:sldId id="279" r:id="rId19"/>
    <p:sldId id="267" r:id="rId20"/>
    <p:sldId id="269" r:id="rId21"/>
    <p:sldId id="271" r:id="rId22"/>
    <p:sldId id="270" r:id="rId23"/>
    <p:sldId id="318" r:id="rId24"/>
    <p:sldId id="317" r:id="rId25"/>
    <p:sldId id="272" r:id="rId26"/>
    <p:sldId id="322" r:id="rId27"/>
    <p:sldId id="321" r:id="rId28"/>
    <p:sldId id="288" r:id="rId29"/>
    <p:sldId id="273" r:id="rId30"/>
    <p:sldId id="275" r:id="rId31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14"/>
    <p:restoredTop sz="96405"/>
  </p:normalViewPr>
  <p:slideViewPr>
    <p:cSldViewPr snapToGrid="0">
      <p:cViewPr varScale="1">
        <p:scale>
          <a:sx n="75" d="100"/>
          <a:sy n="75" d="100"/>
        </p:scale>
        <p:origin x="192" y="1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EBBB-1F19-B944-B365-18C7FB3E1F8F}" type="datetimeFigureOut">
              <a:rPr lang="ru-RU" smtClean="0"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6D521-E2D4-3540-82EE-9A060F7A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543483-25D1-654D-A018-3AFF0FBD54F3}" type="datetime1">
              <a:rPr lang="ru-RU" smtClean="0"/>
              <a:t>24.05.2024</a:t>
            </a:fld>
            <a:endParaRPr lang="ru-RU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1B52-3D8A-A24B-9388-D1E98182015E}" type="datetime1">
              <a:rPr lang="ru-RU" smtClean="0"/>
              <a:t>24.05.2024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8EA62-5B3F-7041-9CA4-981DB68104FB}" type="datetime1">
              <a:rPr lang="ru-RU" smtClean="0"/>
              <a:t>24.05.2024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0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515A-0CF3-8047-840F-C60A1B4A33F6}" type="datetime1">
              <a:rPr lang="ru-RU" smtClean="0"/>
              <a:t>24.05.2024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65B79-A925-F54E-AF1E-5882DFF896B1}" type="datetime1">
              <a:rPr lang="ru-RU" smtClean="0"/>
              <a:t>24.05.2024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9B198-EE1D-9748-94AF-DE886BDB486A}" type="datetime1">
              <a:rPr lang="ru-RU" smtClean="0"/>
              <a:t>24.05.2024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D0B04-388A-C64C-921C-6A2714B02A16}" type="datetime1">
              <a:rPr lang="ru-RU" smtClean="0"/>
              <a:t>24.05.2024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0990B-F20C-674F-B9F5-44B962EF1D1F}" type="datetime1">
              <a:rPr lang="ru-RU" smtClean="0"/>
              <a:t>24.05.2024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FD6-157F-7B4A-A6AE-7D407AB6A19C}" type="datetime1">
              <a:rPr lang="ru-RU" smtClean="0"/>
              <a:t>24.05.2024</a:t>
            </a:fld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2755A-6DC0-F148-8D5C-8AF6800C9876}" type="datetime1">
              <a:rPr lang="ru-RU" smtClean="0"/>
              <a:t>24.05.2024</a:t>
            </a:fld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4F669-E283-A14A-975F-E2683E1DC866}" type="datetime1">
              <a:rPr lang="ru-RU" smtClean="0"/>
              <a:t>24.05.2024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152EC-2ACE-374A-A132-CC8FCCC80FC6}" type="datetime1">
              <a:rPr lang="ru-RU" smtClean="0"/>
              <a:t>24.05.2024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fld id="{E661F271-F1D7-FA42-BEC8-54B6735885E5}" type="datetime1">
              <a:rPr lang="ru-RU" smtClean="0"/>
              <a:t>24.05.2024</a:t>
            </a:fld>
            <a:endParaRPr lang="ru-RU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endParaRPr lang="ru-R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32739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ang.su/python/for-loop" TargetMode="External"/><Relationship Id="rId2" Type="http://schemas.openxmlformats.org/officeDocument/2006/relationships/hyperlink" Target="https://proglang.su/python/while-lo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ang.su/python/nested-loop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https://wiki.stepik.org/images/1/1f/S-14659-1.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s://wiki.stepik.org/images/2/2c/S-14659-2.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glang.su/python/continue-statement" TargetMode="External"/><Relationship Id="rId2" Type="http://schemas.openxmlformats.org/officeDocument/2006/relationships/hyperlink" Target="https://proglang.su/python/break-stat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ang.su/python/pass-statemen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224EE-61B9-0B31-F4F1-238DA002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90" y="1731522"/>
            <a:ext cx="6656776" cy="1044069"/>
          </a:xfrm>
        </p:spPr>
        <p:txBody>
          <a:bodyPr/>
          <a:lstStyle/>
          <a:p>
            <a:pPr algn="l"/>
            <a:r>
              <a:rPr lang="ru-RU" b="1" dirty="0"/>
              <a:t>Лекция 3.</a:t>
            </a:r>
            <a:r>
              <a:rPr lang="ru-RU" dirty="0"/>
              <a:t> Логические операции. Условные конструкции в Python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587568BA-AEB0-8D08-8CDC-989EA10D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413391"/>
            <a:ext cx="215496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FD024-DB18-44C6-398A-4C7D3FF463B4}"/>
              </a:ext>
            </a:extLst>
          </p:cNvPr>
          <p:cNvSpPr txBox="1"/>
          <p:nvPr/>
        </p:nvSpPr>
        <p:spPr>
          <a:xfrm>
            <a:off x="301557" y="6085848"/>
            <a:ext cx="664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Ст. преподаватель каф. КБИС Жданова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5E042-2173-F596-7CE7-B0E9924D1402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9874436" y="6316680"/>
            <a:ext cx="2016007" cy="324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25276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конструкции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AE2862-FCF8-3622-D3A9-1463C2BF4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2"/>
          <a:stretch/>
        </p:blipFill>
        <p:spPr>
          <a:xfrm>
            <a:off x="5876144" y="2244473"/>
            <a:ext cx="5805386" cy="3181956"/>
          </a:xfrm>
          <a:prstGeom prst="rect">
            <a:avLst/>
          </a:prstGeom>
        </p:spPr>
      </p:pic>
      <p:pic>
        <p:nvPicPr>
          <p:cNvPr id="4098" name="Picture 2" descr="Блок-схема оператора if в Python">
            <a:extLst>
              <a:ext uri="{FF2B5EF4-FFF2-40B4-BE49-F238E27FC236}">
                <a16:creationId xmlns:a16="http://schemas.microsoft.com/office/drawing/2014/main" id="{BE80C931-2655-CBC6-9D75-3ED27520A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9" y="1308492"/>
            <a:ext cx="4485619" cy="53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B0CA1A-B359-B1D7-E0D9-4C19902A4C3E}"/>
              </a:ext>
            </a:extLst>
          </p:cNvPr>
          <p:cNvSpPr txBox="1"/>
          <p:nvPr/>
        </p:nvSpPr>
        <p:spPr>
          <a:xfrm>
            <a:off x="2842762" y="6028843"/>
            <a:ext cx="897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- Блок-схема условной конструкции и код на языке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45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Альтернативное исполнение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0D0F1C-88A7-D2F3-CECF-13396939E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553"/>
          <a:stretch/>
        </p:blipFill>
        <p:spPr>
          <a:xfrm>
            <a:off x="7135317" y="2222498"/>
            <a:ext cx="4286985" cy="30545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D59A9-C1D9-E8A0-D3DE-DF0D92C191EB}"/>
              </a:ext>
            </a:extLst>
          </p:cNvPr>
          <p:cNvSpPr txBox="1"/>
          <p:nvPr/>
        </p:nvSpPr>
        <p:spPr>
          <a:xfrm>
            <a:off x="6606285" y="6197567"/>
            <a:ext cx="3460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- Инструкция 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Блок-схема оператора if...else в Python">
            <a:extLst>
              <a:ext uri="{FF2B5EF4-FFF2-40B4-BE49-F238E27FC236}">
                <a16:creationId xmlns:a16="http://schemas.microsoft.com/office/drawing/2014/main" id="{BFA4C498-EAAA-D9EA-7BEF-80CB49771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53" y="1308492"/>
            <a:ext cx="4328157" cy="544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4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361126"/>
            <a:ext cx="10016358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Последовательность условий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(множественное ветвление)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12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59BD4-5334-775D-D5B2-DC43945262CD}"/>
              </a:ext>
            </a:extLst>
          </p:cNvPr>
          <p:cNvSpPr txBox="1"/>
          <p:nvPr/>
        </p:nvSpPr>
        <p:spPr>
          <a:xfrm>
            <a:off x="4258413" y="6248400"/>
            <a:ext cx="540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– Последовательность условий</a:t>
            </a:r>
          </a:p>
        </p:txBody>
      </p:sp>
      <p:pic>
        <p:nvPicPr>
          <p:cNvPr id="9220" name="Picture 4" descr="Оператор множественного ветвления в Python">
            <a:extLst>
              <a:ext uri="{FF2B5EF4-FFF2-40B4-BE49-F238E27FC236}">
                <a16:creationId xmlns:a16="http://schemas.microsoft.com/office/drawing/2014/main" id="{6904F865-49FD-7F35-D643-F77146449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38" y="1589548"/>
            <a:ext cx="4239982" cy="458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12A80A-0027-3DB9-0C6E-73247B96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36" y="1636991"/>
            <a:ext cx="5973564" cy="45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1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1" y="98010"/>
            <a:ext cx="10016358" cy="795067"/>
          </a:xfrm>
        </p:spPr>
        <p:txBody>
          <a:bodyPr/>
          <a:lstStyle/>
          <a:p>
            <a:pPr algn="l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match-case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154571" y="1045482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AD4BBA-0CAE-A2D6-EFFC-7C2B91476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67" y="1096952"/>
            <a:ext cx="6157867" cy="56630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415586-DB74-BED4-1104-C08D7034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70" y="1096952"/>
            <a:ext cx="6505233" cy="566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3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Перехват исключений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2F9C1C-6719-976F-86FE-14C750B70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85" y="1075926"/>
            <a:ext cx="4173025" cy="249849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64A827-1805-5C5B-F775-7931DC17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22" y="1075926"/>
            <a:ext cx="4146935" cy="24828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0076C1-378F-1E1D-8EB8-77FAB77F9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999" y="3317945"/>
            <a:ext cx="7938990" cy="31104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B8E363-B164-1D7A-7FBD-CFF4BB7A2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934" y="5529244"/>
            <a:ext cx="5959859" cy="14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0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 исключений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15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1BA2F7A-E838-1AAB-3732-3F26DC4DD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15486"/>
              </p:ext>
            </p:extLst>
          </p:nvPr>
        </p:nvGraphicFramePr>
        <p:xfrm>
          <a:off x="180000" y="1052295"/>
          <a:ext cx="11832000" cy="56997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59908">
                  <a:extLst>
                    <a:ext uri="{9D8B030D-6E8A-4147-A177-3AD203B41FA5}">
                      <a16:colId xmlns:a16="http://schemas.microsoft.com/office/drawing/2014/main" val="378102039"/>
                    </a:ext>
                  </a:extLst>
                </a:gridCol>
                <a:gridCol w="8772092">
                  <a:extLst>
                    <a:ext uri="{9D8B030D-6E8A-4147-A177-3AD203B41FA5}">
                      <a16:colId xmlns:a16="http://schemas.microsoft.com/office/drawing/2014/main" val="1618898001"/>
                    </a:ext>
                  </a:extLst>
                </a:gridCol>
              </a:tblGrid>
              <a:tr h="584616"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Класс исключения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97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BaseException</a:t>
                      </a:r>
                      <a:endParaRPr lang="en" sz="22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Корневои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̆﻿ класс ﻿для﻿ всех ﻿исключений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41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Exception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̆﻿ класс﻿ для ﻿всех ﻿ошибок,﻿ связанных ﻿с выполнением ﻿программы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10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ArithmeticError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̆ ﻿класс ﻿для ﻿ошибок, ﻿связанных ﻿с математическими ﻿вычислениями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93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ImportError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класс﻿ для ﻿ошибок,﻿ связанных﻿ с импортом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1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LookupError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класс﻿ для ﻿ошибок,﻿ связанных ﻿с </a:t>
                      </a:r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выборкои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из﻿ </a:t>
                      </a:r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контейнера</a:t>
                      </a:r>
                      <a:endParaRPr lang="ru-RU" sz="2200" dirty="0">
                        <a:solidFill>
                          <a:srgbClr val="14141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0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класс ﻿для ﻿всех﻿ ошибок,﻿ связанных ﻿с </a:t>
                      </a:r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системои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̆.﻿ </a:t>
                      </a:r>
                    </a:p>
                    <a:p>
                      <a:r>
                        <a:rPr lang="en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OSError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﻿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 </a:t>
                      </a:r>
                      <a:r>
                        <a:rPr lang="en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EnvironmentError</a:t>
                      </a:r>
                      <a:r>
                        <a:rPr lang="en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﻿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являются﻿ синонимами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43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ValueError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 ﻿класс﻿ для﻿ ошибок,﻿ связанных﻿ со ﻿значениями,﻿ включая﻿ «Юникод»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1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200" b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UnicodeError</a:t>
                      </a:r>
                      <a:endParaRPr lang="ru-RU" sz="2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Базовыи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класс ﻿для﻿ ошибок,﻿ связанных﻿ с </a:t>
                      </a:r>
                      <a:r>
                        <a:rPr lang="ru-RU" sz="2200" dirty="0" err="1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кодировкои</a:t>
                      </a:r>
                      <a:r>
                        <a:rPr lang="ru-RU" sz="2200" dirty="0">
                          <a:solidFill>
                            <a:srgbClr val="14141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̆﻿ строк ﻿в «Юникоде»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73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87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220CF-EC37-A570-FF83-F4B296BB2D37}"/>
              </a:ext>
            </a:extLst>
          </p:cNvPr>
          <p:cNvSpPr txBox="1"/>
          <p:nvPr/>
        </p:nvSpPr>
        <p:spPr>
          <a:xfrm>
            <a:off x="306608" y="1195876"/>
            <a:ext cx="112908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Китайский гороскоп делит время на 12-летние циклы, и каждому году соответствует конкретное животное. Один из таких циклов приведен в табл. После окончания одного цикла начинается другой, то есть 2012 год снова символизирует дракона.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771E0B-533E-0560-5350-0E356F19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09" y="2396205"/>
            <a:ext cx="8353665" cy="27965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E5D9C7-EC2F-76F1-039D-D820D898C6C7}"/>
              </a:ext>
            </a:extLst>
          </p:cNvPr>
          <p:cNvSpPr txBox="1"/>
          <p:nvPr/>
        </p:nvSpPr>
        <p:spPr>
          <a:xfrm>
            <a:off x="180001" y="5288340"/>
            <a:ext cx="11831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14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будет запрашивать у пользователя год рождения и выводить ассоциированное с ним название животного по китайскому гороскопу. При этом программа не должна ограничиваться только годами из приведенной таблицы, а должна корректно обрабатывать все годы нашей эры.</a:t>
            </a:r>
          </a:p>
        </p:txBody>
      </p:sp>
    </p:spTree>
    <p:extLst>
      <p:ext uri="{BB962C8B-B14F-4D97-AF65-F5344CB8AC3E}">
        <p14:creationId xmlns:p14="http://schemas.microsoft.com/office/powerpoint/2010/main" val="7913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 конструкции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17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19B66-F2E0-5570-3A68-754EE291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620A82-6A6D-70DB-4D18-92F04C4E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70" y="3861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C95C361-A9F7-1486-AD99-6F2F1C821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63141"/>
              </p:ext>
            </p:extLst>
          </p:nvPr>
        </p:nvGraphicFramePr>
        <p:xfrm>
          <a:off x="609600" y="1814354"/>
          <a:ext cx="10972800" cy="4404360"/>
        </p:xfrm>
        <a:graphic>
          <a:graphicData uri="http://schemas.openxmlformats.org/drawingml/2006/table">
            <a:tbl>
              <a:tblPr/>
              <a:tblGrid>
                <a:gridCol w="1339121">
                  <a:extLst>
                    <a:ext uri="{9D8B030D-6E8A-4147-A177-3AD203B41FA5}">
                      <a16:colId xmlns:a16="http://schemas.microsoft.com/office/drawing/2014/main" val="1824466103"/>
                    </a:ext>
                  </a:extLst>
                </a:gridCol>
                <a:gridCol w="9633679">
                  <a:extLst>
                    <a:ext uri="{9D8B030D-6E8A-4147-A177-3AD203B41FA5}">
                      <a16:colId xmlns:a16="http://schemas.microsoft.com/office/drawing/2014/main" val="1094702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Цикл и описание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2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Цикл </a:t>
                      </a:r>
                      <a:r>
                        <a:rPr lang="en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while</a:t>
                      </a:r>
                      <a:br>
                        <a:rPr lang="en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Повторяет оператор или группу операторов, пока заданное условие имеет значение </a:t>
                      </a:r>
                      <a:r>
                        <a:rPr lang="en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TRUE. </a:t>
                      </a:r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 проверяет условие перед выполнением тела цикла.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70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Цикл </a:t>
                      </a:r>
                      <a:r>
                        <a:rPr lang="en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for</a:t>
                      </a:r>
                      <a:br>
                        <a:rPr lang="en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Выполняет последовательность операторов несколько раз и сокращает код, управляющий переменной цикла.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2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 dirty="0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Вложенные циклы</a:t>
                      </a:r>
                      <a:b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 можете использовать один или несколько циклов внутри любого другого цикла </a:t>
                      </a:r>
                      <a:r>
                        <a:rPr lang="en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while, for </a:t>
                      </a:r>
                      <a: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" sz="2400" dirty="0" err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do..while</a:t>
                      </a:r>
                      <a:r>
                        <a:rPr lang="en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0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282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 конструкции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18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19B66-F2E0-5570-3A68-754EE291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620A82-6A6D-70DB-4D18-92F04C4E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70" y="38615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5" name="Рисунок 2">
            <a:extLst>
              <a:ext uri="{FF2B5EF4-FFF2-40B4-BE49-F238E27FC236}">
                <a16:creationId xmlns:a16="http://schemas.microsoft.com/office/drawing/2014/main" id="{1266F328-CAE7-1393-5CBB-04D23D6EC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22" y="1749345"/>
            <a:ext cx="8117159" cy="449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13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19</a:t>
            </a:fld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B88FD1-4A75-2D3C-42F7-CE0D43DB6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86" y="202367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Рисунок 3">
            <a:extLst>
              <a:ext uri="{FF2B5EF4-FFF2-40B4-BE49-F238E27FC236}">
                <a16:creationId xmlns:a16="http://schemas.microsoft.com/office/drawing/2014/main" id="{8E587D96-F3FE-210B-7611-5CF0775CC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31" y="1861486"/>
            <a:ext cx="7432505" cy="410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Блок-схема цикла while в Python">
            <a:extLst>
              <a:ext uri="{FF2B5EF4-FFF2-40B4-BE49-F238E27FC236}">
                <a16:creationId xmlns:a16="http://schemas.microsoft.com/office/drawing/2014/main" id="{2C9E4023-B47E-D6A1-1140-140A2F42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82" y="524518"/>
            <a:ext cx="4547665" cy="580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11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BC29-3928-35C2-E4AD-090FADC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значения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конструкции</a:t>
            </a:r>
          </a:p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Циклические конструкции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9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10260211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E4A40-ABBA-948F-EB25-FFFDD7B7A2C2}"/>
              </a:ext>
            </a:extLst>
          </p:cNvPr>
          <p:cNvSpPr txBox="1"/>
          <p:nvPr/>
        </p:nvSpPr>
        <p:spPr>
          <a:xfrm>
            <a:off x="2968054" y="2278505"/>
            <a:ext cx="6521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 все нечетные числа от 10 до 100</a:t>
            </a:r>
          </a:p>
        </p:txBody>
      </p:sp>
    </p:spTree>
    <p:extLst>
      <p:ext uri="{BB962C8B-B14F-4D97-AF65-F5344CB8AC3E}">
        <p14:creationId xmlns:p14="http://schemas.microsoft.com/office/powerpoint/2010/main" val="4019986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4" y="143841"/>
            <a:ext cx="10461356" cy="795067"/>
          </a:xfrm>
        </p:spPr>
        <p:txBody>
          <a:bodyPr/>
          <a:lstStyle/>
          <a:p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управления циклом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2A61F6C-DED4-0330-3F6B-F00C0E18B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550118"/>
              </p:ext>
            </p:extLst>
          </p:nvPr>
        </p:nvGraphicFramePr>
        <p:xfrm>
          <a:off x="609600" y="1814354"/>
          <a:ext cx="11402400" cy="4404360"/>
        </p:xfrm>
        <a:graphic>
          <a:graphicData uri="http://schemas.openxmlformats.org/drawingml/2006/table">
            <a:tbl>
              <a:tblPr/>
              <a:tblGrid>
                <a:gridCol w="1080009">
                  <a:extLst>
                    <a:ext uri="{9D8B030D-6E8A-4147-A177-3AD203B41FA5}">
                      <a16:colId xmlns:a16="http://schemas.microsoft.com/office/drawing/2014/main" val="227461071"/>
                    </a:ext>
                  </a:extLst>
                </a:gridCol>
                <a:gridCol w="10322391">
                  <a:extLst>
                    <a:ext uri="{9D8B030D-6E8A-4147-A177-3AD203B41FA5}">
                      <a16:colId xmlns:a16="http://schemas.microsoft.com/office/drawing/2014/main" val="913495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и описание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864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Оператор </a:t>
                      </a:r>
                      <a:r>
                        <a:rPr lang="en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break</a:t>
                      </a:r>
                      <a:br>
                        <a:rPr lang="en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Завершает оператор цикла и передает выполнение оператору, непосредственно следующему за циклом.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17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Оператор </a:t>
                      </a:r>
                      <a:r>
                        <a:rPr lang="en" sz="2400" u="none" strike="noStrike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continue</a:t>
                      </a:r>
                      <a:br>
                        <a:rPr lang="en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Заставляет цикл пропустить оставшуюся часть своего тела и немедленно повторно проверить свое состояние перед повторением.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173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40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u="none" strike="noStrike" dirty="0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Оператор </a:t>
                      </a:r>
                      <a:r>
                        <a:rPr lang="en" sz="2400" u="none" strike="noStrike" dirty="0">
                          <a:solidFill>
                            <a:srgbClr val="47B2E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pass</a:t>
                      </a:r>
                      <a:br>
                        <a:rPr lang="en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</a:t>
                      </a:r>
                      <a:r>
                        <a:rPr lang="en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 </a:t>
                      </a:r>
                      <a: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</a:t>
                      </a:r>
                      <a:r>
                        <a:rPr lang="en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r>
                        <a:rPr lang="ru-RU" sz="2400" dirty="0">
                          <a:solidFill>
                            <a:srgbClr val="44444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используется, когда оператор требуется синтаксически, но вы не хотите, чтобы выполнялась какая-либо команда или код.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4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27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6" y="158831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22</a:t>
            </a:fld>
            <a:endParaRPr lang="ru-RU"/>
          </a:p>
        </p:txBody>
      </p:sp>
      <p:pic>
        <p:nvPicPr>
          <p:cNvPr id="11266" name="Picture 2" descr="Блок-схема оператора break в Python">
            <a:extLst>
              <a:ext uri="{FF2B5EF4-FFF2-40B4-BE49-F238E27FC236}">
                <a16:creationId xmlns:a16="http://schemas.microsoft.com/office/drawing/2014/main" id="{98965BB2-1A66-B45C-136D-6B7722702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6" y="1201038"/>
            <a:ext cx="5361950" cy="54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F6547B-9538-B95C-B247-CDEFD6F8F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64" y="2091985"/>
            <a:ext cx="6651330" cy="36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8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6" y="158831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23</a:t>
            </a:fld>
            <a:endParaRPr lang="ru-RU"/>
          </a:p>
        </p:txBody>
      </p:sp>
      <p:pic>
        <p:nvPicPr>
          <p:cNvPr id="12290" name="Picture 2" descr="Блок-схема оператора continue в Python">
            <a:extLst>
              <a:ext uri="{FF2B5EF4-FFF2-40B4-BE49-F238E27FC236}">
                <a16:creationId xmlns:a16="http://schemas.microsoft.com/office/drawing/2014/main" id="{3B43BE81-FF81-8EBC-76E5-CEC1BE08E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6" y="1294151"/>
            <a:ext cx="5199875" cy="52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B1F84F-DBD0-019D-908B-678188218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361" y="1657674"/>
            <a:ext cx="5777727" cy="42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7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86" y="158831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</a:t>
            </a:r>
            <a:endParaRPr lang="e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4671AA-23C7-F68A-3727-6F19C7E9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84"/>
            <a:ext cx="8037357" cy="41866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9F00B3-ECCC-B4AA-480F-D68526F0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57" y="2818288"/>
            <a:ext cx="4274043" cy="41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9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3" y="110835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25</a:t>
            </a:fld>
            <a:endParaRPr lang="ru-RU"/>
          </a:p>
        </p:txBody>
      </p:sp>
      <p:pic>
        <p:nvPicPr>
          <p:cNvPr id="13314" name="Picture 2" descr="Блок-схема цикла for в Python">
            <a:extLst>
              <a:ext uri="{FF2B5EF4-FFF2-40B4-BE49-F238E27FC236}">
                <a16:creationId xmlns:a16="http://schemas.microsoft.com/office/drawing/2014/main" id="{B386580A-99A0-5A7D-DC79-E24131A2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6" y="1333016"/>
            <a:ext cx="5365271" cy="541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FFA44D-BBB3-CB59-3ACE-EC620CD5B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891" y="2006496"/>
            <a:ext cx="5955109" cy="406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3" y="110835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26</a:t>
            </a:fld>
            <a:endParaRPr lang="ru-RU"/>
          </a:p>
        </p:txBody>
      </p:sp>
      <p:pic>
        <p:nvPicPr>
          <p:cNvPr id="13314" name="Picture 2" descr="Блок-схема цикла for в Python">
            <a:extLst>
              <a:ext uri="{FF2B5EF4-FFF2-40B4-BE49-F238E27FC236}">
                <a16:creationId xmlns:a16="http://schemas.microsoft.com/office/drawing/2014/main" id="{B386580A-99A0-5A7D-DC79-E24131A21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86" y="1333016"/>
            <a:ext cx="5365271" cy="541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F1353-28F3-61CA-120E-CAD60D0BE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14" y="1823940"/>
            <a:ext cx="6489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2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3" y="110835"/>
            <a:ext cx="10461356" cy="795067"/>
          </a:xfrm>
        </p:spPr>
        <p:txBody>
          <a:bodyPr/>
          <a:lstStyle/>
          <a:p>
            <a:r>
              <a:rPr lang="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5F8032-D82C-1F31-3AA1-D8758AD5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17819"/>
            <a:ext cx="7772400" cy="43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3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23" y="110835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range()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BB442D-A914-ADF1-F7E6-C3CBEE03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33791"/>
            <a:ext cx="7772400" cy="319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6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44" y="143841"/>
            <a:ext cx="10461356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Бесконечные циклы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29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7A70F63-A628-E4CD-05BF-FF90E6B0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4" y="938908"/>
            <a:ext cx="4207937" cy="59190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448C4C-0156-1B56-3526-7C1CE144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33" y="2208815"/>
            <a:ext cx="68580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BC29-3928-35C2-E4AD-090FADC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1" y="1506861"/>
            <a:ext cx="10229215" cy="1386241"/>
          </a:xfrm>
        </p:spPr>
        <p:txBody>
          <a:bodyPr/>
          <a:lstStyle/>
          <a:p>
            <a:pPr marL="0" lv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Логическими (</a:t>
            </a:r>
            <a:r>
              <a:rPr lang="e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expression)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называются выражения, которые могут принимать одно из двух значений –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(истина) или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(ложь) 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3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53185-0595-E7D0-00CE-778EF0B7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1" y="3692023"/>
            <a:ext cx="3092626" cy="23503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2315204-BB43-FA9C-91C3-ED41D95EE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547" y="4056835"/>
            <a:ext cx="5042338" cy="19855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A76748-CD69-859E-E8B9-7B8F13E240C2}"/>
              </a:ext>
            </a:extLst>
          </p:cNvPr>
          <p:cNvSpPr txBox="1"/>
          <p:nvPr/>
        </p:nvSpPr>
        <p:spPr>
          <a:xfrm>
            <a:off x="4853064" y="2997915"/>
            <a:ext cx="65793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значения можно хранить в переменной </a:t>
            </a:r>
          </a:p>
        </p:txBody>
      </p:sp>
    </p:spTree>
    <p:extLst>
      <p:ext uri="{BB962C8B-B14F-4D97-AF65-F5344CB8AC3E}">
        <p14:creationId xmlns:p14="http://schemas.microsoft.com/office/powerpoint/2010/main" val="1748901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40" y="143841"/>
            <a:ext cx="1001635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46486" y="1155884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30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3B832-EE2C-4C8D-C318-333EEC4EA43E}"/>
              </a:ext>
            </a:extLst>
          </p:cNvPr>
          <p:cNvSpPr txBox="1"/>
          <p:nvPr/>
        </p:nvSpPr>
        <p:spPr>
          <a:xfrm>
            <a:off x="241854" y="1345421"/>
            <a:ext cx="115126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 Цезаря</a:t>
            </a:r>
          </a:p>
          <a:p>
            <a:pPr algn="just"/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шифрования заключалась в циклическом сдвиге букв </a:t>
            </a:r>
            <a:r>
              <a:rPr lang="ru-RU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три позиции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В итоге буква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превращалась в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sz="2800" b="1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т. д. Последние три буквы алфавита переносились на начало. Таким образом, буква 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становилась 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 Y – B,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en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– C. </a:t>
            </a:r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Цифры и другие символы не подвергались шифрованию.</a:t>
            </a:r>
          </a:p>
          <a:p>
            <a:pPr algn="just"/>
            <a:r>
              <a:rPr lang="ru-RU" sz="2800" dirty="0">
                <a:solidFill>
                  <a:srgbClr val="1414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реализующую код Цезаря. Позвольте пользователю ввести фразу и количество символов для сдвига, после чего выведите результирующее сообщение. Убедитесь в том, что ваша программа шифрует как строчные, так и прописные буквы. Также должна быть возможность указывать отрицательный сдвиг, чтобы можно было использовать вашу программу для расшифровки фраз.</a:t>
            </a:r>
          </a:p>
        </p:txBody>
      </p:sp>
    </p:spTree>
    <p:extLst>
      <p:ext uri="{BB962C8B-B14F-4D97-AF65-F5344CB8AC3E}">
        <p14:creationId xmlns:p14="http://schemas.microsoft.com/office/powerpoint/2010/main" val="328583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BC29-3928-35C2-E4AD-090FADC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1" y="1506861"/>
            <a:ext cx="10229215" cy="1386241"/>
          </a:xfrm>
        </p:spPr>
        <p:txBody>
          <a:bodyPr/>
          <a:lstStyle/>
          <a:p>
            <a:pPr marL="0" lvl="0" indent="0" algn="just">
              <a:buNone/>
            </a:pP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значения, которые принадлежат к типу </a:t>
            </a:r>
            <a:r>
              <a:rPr lang="e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они не являются строками.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79EBE6-6C2D-E052-A2F9-499FC85D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272" y="3090643"/>
            <a:ext cx="3825455" cy="22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385326"/>
            <a:ext cx="10016358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 с логическими значениями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BC29-3928-35C2-E4AD-090FADCC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1" y="1502286"/>
            <a:ext cx="10523683" cy="5355712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sz="36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(дизъюнкция )</a:t>
            </a:r>
          </a:p>
          <a:p>
            <a:pPr marL="0" indent="0" algn="just">
              <a:buNone/>
            </a:pPr>
            <a:r>
              <a:rPr lang="ru-RU" sz="3600" kern="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ru-RU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(конъюнкция)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itchFamily="2" charset="2"/>
              <a:buChar char="Ø"/>
            </a:pP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</a:t>
            </a:r>
            <a:r>
              <a:rPr lang="en-US" sz="3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3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(отрицание, логическое не) (инверсия)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endParaRPr lang="ru-RU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solidFill>
                <a:srgbClr val="08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solidFill>
                <a:srgbClr val="08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8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solidFill>
                <a:srgbClr val="08080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7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385326"/>
            <a:ext cx="10016358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 с логическими значениями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6</a:t>
            </a:fld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12CD13A-2499-60A5-F61F-84787C4C9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88967"/>
              </p:ext>
            </p:extLst>
          </p:nvPr>
        </p:nvGraphicFramePr>
        <p:xfrm>
          <a:off x="1454048" y="2140353"/>
          <a:ext cx="8887441" cy="2901635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1444421">
                  <a:extLst>
                    <a:ext uri="{9D8B030D-6E8A-4147-A177-3AD203B41FA5}">
                      <a16:colId xmlns:a16="http://schemas.microsoft.com/office/drawing/2014/main" val="158096343"/>
                    </a:ext>
                  </a:extLst>
                </a:gridCol>
                <a:gridCol w="1687424">
                  <a:extLst>
                    <a:ext uri="{9D8B030D-6E8A-4147-A177-3AD203B41FA5}">
                      <a16:colId xmlns:a16="http://schemas.microsoft.com/office/drawing/2014/main" val="3794981295"/>
                    </a:ext>
                  </a:extLst>
                </a:gridCol>
                <a:gridCol w="1918532">
                  <a:extLst>
                    <a:ext uri="{9D8B030D-6E8A-4147-A177-3AD203B41FA5}">
                      <a16:colId xmlns:a16="http://schemas.microsoft.com/office/drawing/2014/main" val="2473409641"/>
                    </a:ext>
                  </a:extLst>
                </a:gridCol>
                <a:gridCol w="1918532">
                  <a:extLst>
                    <a:ext uri="{9D8B030D-6E8A-4147-A177-3AD203B41FA5}">
                      <a16:colId xmlns:a16="http://schemas.microsoft.com/office/drawing/2014/main" val="4259836164"/>
                    </a:ext>
                  </a:extLst>
                </a:gridCol>
                <a:gridCol w="1918532">
                  <a:extLst>
                    <a:ext uri="{9D8B030D-6E8A-4147-A177-3AD203B41FA5}">
                      <a16:colId xmlns:a16="http://schemas.microsoft.com/office/drawing/2014/main" val="3545069980"/>
                    </a:ext>
                  </a:extLst>
                </a:gridCol>
              </a:tblGrid>
              <a:tr h="4863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or Y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and Y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X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884766"/>
                  </a:ext>
                </a:extLst>
              </a:tr>
              <a:tr h="486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99093"/>
                  </a:ext>
                </a:extLst>
              </a:tr>
              <a:tr h="486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22802"/>
                  </a:ext>
                </a:extLst>
              </a:tr>
              <a:tr h="486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0097"/>
                  </a:ext>
                </a:extLst>
              </a:tr>
              <a:tr h="4864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3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3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3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0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07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134136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95535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7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2701F8-32A2-15A9-0B39-16954BC3A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1" y="1069277"/>
            <a:ext cx="11802256" cy="553912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равно</a:t>
            </a:r>
          </a:p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 не равно</a:t>
            </a:r>
          </a:p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 меньше</a:t>
            </a:r>
          </a:p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 меньше или равно</a:t>
            </a:r>
          </a:p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 больше</a:t>
            </a:r>
          </a:p>
          <a:p>
            <a:pPr algn="just">
              <a:buFont typeface="Wingdings" pitchFamily="2" charset="2"/>
              <a:buChar char="Ø"/>
            </a:pPr>
            <a:r>
              <a:rPr lang="ru-R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– больше или равно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 вхождение элемента в последовательность, возвращает </a:t>
            </a:r>
            <a:r>
              <a:rPr lang="en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True, </a:t>
            </a:r>
            <a:r>
              <a:rPr 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элемент встречается в последовательности;</a:t>
            </a:r>
            <a:endParaRPr lang="en-US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ссылаются ли две переменные на один и тот же объект. Если переменные ссылаются на один и тот же объект в памяти, оператор возвращает </a:t>
            </a:r>
            <a:r>
              <a:rPr lang="en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True.</a:t>
            </a:r>
          </a:p>
          <a:p>
            <a:pPr algn="just">
              <a:buFont typeface="Wingdings" pitchFamily="2" charset="2"/>
              <a:buChar char="Ø"/>
            </a:pPr>
            <a:endParaRPr lang="ru-RU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ru-RU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61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8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317359-B673-F0B8-3712-3AEC6DBE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18" y="1052295"/>
            <a:ext cx="5846164" cy="21120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D8EE8E7-45CB-8EE6-E50F-13F2C7BF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00" y="2769429"/>
            <a:ext cx="7772400" cy="22874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AC82AC-9870-F41E-5F63-32AFA8107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600" y="4661962"/>
            <a:ext cx="7772400" cy="2287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03B53B-28BB-2535-1C4A-A43F3854D5AA}"/>
                  </a:ext>
                </a:extLst>
              </p:cNvPr>
              <p:cNvSpPr txBox="1"/>
              <p:nvPr/>
            </p:nvSpPr>
            <p:spPr>
              <a:xfrm>
                <a:off x="7615003" y="5020875"/>
                <a:ext cx="439699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Приоритет операции: 1) логическое не; 2)И</a:t>
                </a:r>
                <a:r>
                  <a:rPr lang="ru-RU" sz="2400" kern="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ru-RU" sz="2400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3) ИЛИ</a:t>
                </a: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олучаем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 True or x2 and x3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True or Fals</a:t>
                </a:r>
                <a:r>
                  <a:rPr lang="en-US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True</a:t>
                </a: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03B53B-28BB-2535-1C4A-A43F3854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003" y="5020875"/>
                <a:ext cx="4396997" cy="1569660"/>
              </a:xfrm>
              <a:prstGeom prst="rect">
                <a:avLst/>
              </a:prstGeom>
              <a:blipFill>
                <a:blip r:embed="rId5"/>
                <a:stretch>
                  <a:fillRect l="-2305" t="-3226" r="-2305" b="-88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3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Операторы сравнения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DB05A-5FC0-120E-5767-60B98965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1" y="1180393"/>
            <a:ext cx="5190128" cy="18276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A3BD324-AB2E-51FB-2803-46DCBE94D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" y="3008045"/>
            <a:ext cx="3810528" cy="18343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2DF342-2225-0C72-457C-CF3607219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32" y="4802042"/>
            <a:ext cx="3009926" cy="183433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1B4EAA-55F9-DF66-FB74-43E56D080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890" y="1173713"/>
            <a:ext cx="3009926" cy="18343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C931D3-1D11-EEB1-81AF-44CEE1C0C2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739" y="2932794"/>
            <a:ext cx="3009913" cy="183432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094668-2B28-5B57-1DBE-3876E7D8D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754" y="4713386"/>
            <a:ext cx="4004178" cy="18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47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76EADA38-015D-8B42-A755-6521459A4258}" vid="{E263EF22-8699-4941-BB05-FA49EF88B31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38567</TotalTime>
  <Words>823</Words>
  <Application>Microsoft Macintosh PowerPoint</Application>
  <PresentationFormat>Широкоэкранный</PresentationFormat>
  <Paragraphs>156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Times New Roman</vt:lpstr>
      <vt:lpstr>Wingdings</vt:lpstr>
      <vt:lpstr>Тема1</vt:lpstr>
      <vt:lpstr>Презентация PowerPoint</vt:lpstr>
      <vt:lpstr>План лекции</vt:lpstr>
      <vt:lpstr>Логические выражения</vt:lpstr>
      <vt:lpstr>Логические выражения</vt:lpstr>
      <vt:lpstr>Основные операции с логическими значениями</vt:lpstr>
      <vt:lpstr>Основные операции с логическими значениями</vt:lpstr>
      <vt:lpstr>Операторы сравнения</vt:lpstr>
      <vt:lpstr>Примеры</vt:lpstr>
      <vt:lpstr>Операторы сравнения</vt:lpstr>
      <vt:lpstr>Условные конструкции</vt:lpstr>
      <vt:lpstr>Альтернативное исполнение </vt:lpstr>
      <vt:lpstr>Последовательность условий  (множественное ветвление)</vt:lpstr>
      <vt:lpstr>Оператор match-case в Python</vt:lpstr>
      <vt:lpstr>Перехват исключений «try/except»</vt:lpstr>
      <vt:lpstr>Категории исключений</vt:lpstr>
      <vt:lpstr>Задача</vt:lpstr>
      <vt:lpstr>Циклические конструкции</vt:lpstr>
      <vt:lpstr>Циклические конструкции</vt:lpstr>
      <vt:lpstr>Цикл while</vt:lpstr>
      <vt:lpstr>Задача </vt:lpstr>
      <vt:lpstr>Операторы управления циклом</vt:lpstr>
      <vt:lpstr>Оператор BREAK</vt:lpstr>
      <vt:lpstr>Оператор CONTINUE</vt:lpstr>
      <vt:lpstr>Оператор PASS</vt:lpstr>
      <vt:lpstr>Цикл for</vt:lpstr>
      <vt:lpstr>Цикл for</vt:lpstr>
      <vt:lpstr>Функция range()</vt:lpstr>
      <vt:lpstr>Цикл for и range()</vt:lpstr>
      <vt:lpstr>Бесконечные циклы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DSTU mmdsp.lab</dc:creator>
  <cp:lastModifiedBy>DSTU mmdsp.lab</cp:lastModifiedBy>
  <cp:revision>28</cp:revision>
  <dcterms:created xsi:type="dcterms:W3CDTF">2024-02-05T17:33:06Z</dcterms:created>
  <dcterms:modified xsi:type="dcterms:W3CDTF">2024-05-24T12:36:26Z</dcterms:modified>
</cp:coreProperties>
</file>