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24"/>
  </p:notesMasterIdLst>
  <p:sldIdLst>
    <p:sldId id="256" r:id="rId2"/>
    <p:sldId id="257" r:id="rId3"/>
    <p:sldId id="258" r:id="rId4"/>
    <p:sldId id="259" r:id="rId5"/>
    <p:sldId id="260" r:id="rId6"/>
    <p:sldId id="261" r:id="rId7"/>
    <p:sldId id="265" r:id="rId8"/>
    <p:sldId id="268" r:id="rId9"/>
    <p:sldId id="262" r:id="rId10"/>
    <p:sldId id="264" r:id="rId11"/>
    <p:sldId id="277" r:id="rId12"/>
    <p:sldId id="263" r:id="rId13"/>
    <p:sldId id="266" r:id="rId14"/>
    <p:sldId id="274" r:id="rId15"/>
    <p:sldId id="269" r:id="rId16"/>
    <p:sldId id="270" r:id="rId17"/>
    <p:sldId id="271" r:id="rId18"/>
    <p:sldId id="272" r:id="rId19"/>
    <p:sldId id="273" r:id="rId20"/>
    <p:sldId id="267" r:id="rId21"/>
    <p:sldId id="275" r:id="rId22"/>
    <p:sldId id="276" r:id="rId23"/>
  </p:sldIdLst>
  <p:sldSz cx="12192000" cy="6858000"/>
  <p:notesSz cx="6858000" cy="9144000"/>
  <p:defaultTextStyle>
    <a:defPPr>
      <a:defRPr lang="ru-RU"/>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p:restoredTop sz="96405"/>
  </p:normalViewPr>
  <p:slideViewPr>
    <p:cSldViewPr snapToGrid="0">
      <p:cViewPr>
        <p:scale>
          <a:sx n="93" d="100"/>
          <a:sy n="93" d="100"/>
        </p:scale>
        <p:origin x="304"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AEBBB-1F19-B944-B365-18C7FB3E1F8F}" type="datetimeFigureOut">
              <a:rPr lang="ru-RU" smtClean="0"/>
              <a:t>20.03.2024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6D521-E2D4-3540-82EE-9A060F7A9EB6}" type="slidenum">
              <a:rPr lang="ru-RU" smtClean="0"/>
              <a:t>‹#›</a:t>
            </a:fld>
            <a:endParaRPr lang="ru-RU"/>
          </a:p>
        </p:txBody>
      </p:sp>
    </p:spTree>
    <p:extLst>
      <p:ext uri="{BB962C8B-B14F-4D97-AF65-F5344CB8AC3E}">
        <p14:creationId xmlns:p14="http://schemas.microsoft.com/office/powerpoint/2010/main" val="3799396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800"/>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800"/>
          </a:p>
        </p:txBody>
      </p:sp>
      <p:sp>
        <p:nvSpPr>
          <p:cNvPr id="29699" name="Rectangle 3"/>
          <p:cNvSpPr>
            <a:spLocks noGrp="1" noChangeArrowheads="1"/>
          </p:cNvSpPr>
          <p:nvPr>
            <p:ph type="ctrTitle"/>
          </p:nvPr>
        </p:nvSpPr>
        <p:spPr>
          <a:xfrm>
            <a:off x="421217" y="466725"/>
            <a:ext cx="9042400" cy="2133600"/>
          </a:xfrm>
        </p:spPr>
        <p:txBody>
          <a:bodyPr/>
          <a:lstStyle>
            <a:lvl1pPr algn="r">
              <a:defRPr sz="4800"/>
            </a:lvl1pPr>
          </a:lstStyle>
          <a:p>
            <a:pPr lvl="0"/>
            <a:r>
              <a:rPr lang="ru-RU" altLang="en-US" noProof="0"/>
              <a:t>Образец заголовка</a:t>
            </a:r>
          </a:p>
        </p:txBody>
      </p:sp>
      <p:sp>
        <p:nvSpPr>
          <p:cNvPr id="29700"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pPr lvl="0"/>
            <a:r>
              <a:rPr lang="ru-RU" altLang="en-US" noProof="0"/>
              <a:t>Образец подзаголовка</a:t>
            </a:r>
          </a:p>
        </p:txBody>
      </p:sp>
      <p:sp>
        <p:nvSpPr>
          <p:cNvPr id="38" name="Rectangle 5"/>
          <p:cNvSpPr>
            <a:spLocks noGrp="1" noChangeArrowheads="1"/>
          </p:cNvSpPr>
          <p:nvPr>
            <p:ph type="dt" sz="half" idx="10"/>
          </p:nvPr>
        </p:nvSpPr>
        <p:spPr/>
        <p:txBody>
          <a:bodyPr/>
          <a:lstStyle>
            <a:lvl1pPr>
              <a:defRPr/>
            </a:lvl1pPr>
          </a:lstStyle>
          <a:p>
            <a:fld id="{2B543483-25D1-654D-A018-3AFF0FBD54F3}" type="datetime1">
              <a:rPr lang="ru-RU" smtClean="0"/>
              <a:t>20.03.2024</a:t>
            </a:fld>
            <a:endParaRPr lang="ru-RU"/>
          </a:p>
        </p:txBody>
      </p:sp>
      <p:sp>
        <p:nvSpPr>
          <p:cNvPr id="39" name="Rectangle 6"/>
          <p:cNvSpPr>
            <a:spLocks noGrp="1" noChangeArrowheads="1"/>
          </p:cNvSpPr>
          <p:nvPr>
            <p:ph type="ftr" sz="quarter" idx="11"/>
          </p:nvPr>
        </p:nvSpPr>
        <p:spPr/>
        <p:txBody>
          <a:bodyPr/>
          <a:lstStyle>
            <a:lvl1pPr>
              <a:defRPr/>
            </a:lvl1pPr>
          </a:lstStyle>
          <a:p>
            <a:endParaRPr lang="ru-RU"/>
          </a:p>
        </p:txBody>
      </p:sp>
      <p:sp>
        <p:nvSpPr>
          <p:cNvPr id="40" name="Rectangle 7"/>
          <p:cNvSpPr>
            <a:spLocks noGrp="1" noChangeArrowheads="1"/>
          </p:cNvSpPr>
          <p:nvPr>
            <p:ph type="sldNum" sz="quarter" idx="12"/>
          </p:nvPr>
        </p:nvSpPr>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3858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5"/>
          <p:cNvSpPr>
            <a:spLocks noGrp="1" noChangeArrowheads="1"/>
          </p:cNvSpPr>
          <p:nvPr>
            <p:ph type="dt" sz="half" idx="10"/>
          </p:nvPr>
        </p:nvSpPr>
        <p:spPr>
          <a:ln/>
        </p:spPr>
        <p:txBody>
          <a:bodyPr/>
          <a:lstStyle>
            <a:lvl1pPr>
              <a:defRPr/>
            </a:lvl1pPr>
          </a:lstStyle>
          <a:p>
            <a:fld id="{81D01B52-3D8A-A24B-9388-D1E98182015E}" type="datetime1">
              <a:rPr lang="ru-RU" smtClean="0"/>
              <a:t>20.03.2024</a:t>
            </a:fld>
            <a:endParaRPr lang="ru-RU"/>
          </a:p>
        </p:txBody>
      </p:sp>
      <p:sp>
        <p:nvSpPr>
          <p:cNvPr id="5" name="Rectangle 6"/>
          <p:cNvSpPr>
            <a:spLocks noGrp="1" noChangeArrowheads="1"/>
          </p:cNvSpPr>
          <p:nvPr>
            <p:ph type="ftr" sz="quarter" idx="11"/>
          </p:nvPr>
        </p:nvSpPr>
        <p:spPr>
          <a:ln/>
        </p:spPr>
        <p:txBody>
          <a:bodyPr/>
          <a:lstStyle>
            <a:lvl1pPr>
              <a:defRPr/>
            </a:lvl1pPr>
          </a:lstStyle>
          <a:p>
            <a:endParaRPr lang="ru-RU"/>
          </a:p>
        </p:txBody>
      </p:sp>
      <p:sp>
        <p:nvSpPr>
          <p:cNvPr id="6"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36186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122239"/>
            <a:ext cx="2743200" cy="60086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122239"/>
            <a:ext cx="8026400" cy="60086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5"/>
          <p:cNvSpPr>
            <a:spLocks noGrp="1" noChangeArrowheads="1"/>
          </p:cNvSpPr>
          <p:nvPr>
            <p:ph type="dt" sz="half" idx="10"/>
          </p:nvPr>
        </p:nvSpPr>
        <p:spPr>
          <a:ln/>
        </p:spPr>
        <p:txBody>
          <a:bodyPr/>
          <a:lstStyle>
            <a:lvl1pPr>
              <a:defRPr/>
            </a:lvl1pPr>
          </a:lstStyle>
          <a:p>
            <a:fld id="{8D78EA62-5B3F-7041-9CA4-981DB68104FB}" type="datetime1">
              <a:rPr lang="ru-RU" smtClean="0"/>
              <a:t>20.03.2024</a:t>
            </a:fld>
            <a:endParaRPr lang="ru-RU"/>
          </a:p>
        </p:txBody>
      </p:sp>
      <p:sp>
        <p:nvSpPr>
          <p:cNvPr id="5" name="Rectangle 6"/>
          <p:cNvSpPr>
            <a:spLocks noGrp="1" noChangeArrowheads="1"/>
          </p:cNvSpPr>
          <p:nvPr>
            <p:ph type="ftr" sz="quarter" idx="11"/>
          </p:nvPr>
        </p:nvSpPr>
        <p:spPr>
          <a:ln/>
        </p:spPr>
        <p:txBody>
          <a:bodyPr/>
          <a:lstStyle>
            <a:lvl1pPr>
              <a:defRPr/>
            </a:lvl1pPr>
          </a:lstStyle>
          <a:p>
            <a:endParaRPr lang="ru-RU"/>
          </a:p>
        </p:txBody>
      </p:sp>
      <p:sp>
        <p:nvSpPr>
          <p:cNvPr id="6"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2809204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609600" y="122238"/>
            <a:ext cx="10058400" cy="1295400"/>
          </a:xfrm>
        </p:spPr>
        <p:txBody>
          <a:bodyPr/>
          <a:lstStyle/>
          <a:p>
            <a:r>
              <a:rPr lang="ru-RU"/>
              <a:t>Образец заголовка</a:t>
            </a:r>
          </a:p>
        </p:txBody>
      </p:sp>
      <p:sp>
        <p:nvSpPr>
          <p:cNvPr id="3" name="Объект 2"/>
          <p:cNvSpPr>
            <a:spLocks noGrp="1"/>
          </p:cNvSpPr>
          <p:nvPr>
            <p:ph sz="quarter" idx="1"/>
          </p:nvPr>
        </p:nvSpPr>
        <p:spPr>
          <a:xfrm>
            <a:off x="609600" y="1719264"/>
            <a:ext cx="5384800" cy="21288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6197600" y="1719264"/>
            <a:ext cx="5384800" cy="21288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609600" y="4000501"/>
            <a:ext cx="5384800" cy="21304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Объект 5"/>
          <p:cNvSpPr>
            <a:spLocks noGrp="1"/>
          </p:cNvSpPr>
          <p:nvPr>
            <p:ph sz="quarter" idx="4"/>
          </p:nvPr>
        </p:nvSpPr>
        <p:spPr>
          <a:xfrm>
            <a:off x="6197600" y="4000501"/>
            <a:ext cx="5384800" cy="21304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5"/>
          <p:cNvSpPr>
            <a:spLocks noGrp="1" noChangeArrowheads="1"/>
          </p:cNvSpPr>
          <p:nvPr>
            <p:ph type="dt" sz="half" idx="10"/>
          </p:nvPr>
        </p:nvSpPr>
        <p:spPr>
          <a:ln/>
        </p:spPr>
        <p:txBody>
          <a:bodyPr/>
          <a:lstStyle>
            <a:lvl1pPr>
              <a:defRPr/>
            </a:lvl1pPr>
          </a:lstStyle>
          <a:p>
            <a:fld id="{FE21515A-0CF3-8047-840F-C60A1B4A33F6}" type="datetime1">
              <a:rPr lang="ru-RU" smtClean="0"/>
              <a:t>20.03.2024</a:t>
            </a:fld>
            <a:endParaRPr lang="ru-RU"/>
          </a:p>
        </p:txBody>
      </p:sp>
      <p:sp>
        <p:nvSpPr>
          <p:cNvPr id="8" name="Rectangle 6"/>
          <p:cNvSpPr>
            <a:spLocks noGrp="1" noChangeArrowheads="1"/>
          </p:cNvSpPr>
          <p:nvPr>
            <p:ph type="ftr" sz="quarter" idx="11"/>
          </p:nvPr>
        </p:nvSpPr>
        <p:spPr>
          <a:ln/>
        </p:spPr>
        <p:txBody>
          <a:bodyPr/>
          <a:lstStyle>
            <a:lvl1pPr>
              <a:defRPr/>
            </a:lvl1pPr>
          </a:lstStyle>
          <a:p>
            <a:endParaRPr lang="ru-RU"/>
          </a:p>
        </p:txBody>
      </p:sp>
      <p:sp>
        <p:nvSpPr>
          <p:cNvPr id="9"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394898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5"/>
          <p:cNvSpPr>
            <a:spLocks noGrp="1" noChangeArrowheads="1"/>
          </p:cNvSpPr>
          <p:nvPr>
            <p:ph type="dt" sz="half" idx="10"/>
          </p:nvPr>
        </p:nvSpPr>
        <p:spPr>
          <a:ln/>
        </p:spPr>
        <p:txBody>
          <a:bodyPr/>
          <a:lstStyle>
            <a:lvl1pPr>
              <a:defRPr/>
            </a:lvl1pPr>
          </a:lstStyle>
          <a:p>
            <a:fld id="{2E465B79-A925-F54E-AF1E-5882DFF896B1}" type="datetime1">
              <a:rPr lang="ru-RU" smtClean="0"/>
              <a:t>20.03.2024</a:t>
            </a:fld>
            <a:endParaRPr lang="ru-RU"/>
          </a:p>
        </p:txBody>
      </p:sp>
      <p:sp>
        <p:nvSpPr>
          <p:cNvPr id="5" name="Rectangle 6"/>
          <p:cNvSpPr>
            <a:spLocks noGrp="1" noChangeArrowheads="1"/>
          </p:cNvSpPr>
          <p:nvPr>
            <p:ph type="ftr" sz="quarter" idx="11"/>
          </p:nvPr>
        </p:nvSpPr>
        <p:spPr>
          <a:ln/>
        </p:spPr>
        <p:txBody>
          <a:bodyPr/>
          <a:lstStyle>
            <a:lvl1pPr>
              <a:defRPr/>
            </a:lvl1pPr>
          </a:lstStyle>
          <a:p>
            <a:endParaRPr lang="ru-RU"/>
          </a:p>
        </p:txBody>
      </p:sp>
      <p:sp>
        <p:nvSpPr>
          <p:cNvPr id="6"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250828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5"/>
          <p:cNvSpPr>
            <a:spLocks noGrp="1" noChangeArrowheads="1"/>
          </p:cNvSpPr>
          <p:nvPr>
            <p:ph type="dt" sz="half" idx="10"/>
          </p:nvPr>
        </p:nvSpPr>
        <p:spPr>
          <a:ln/>
        </p:spPr>
        <p:txBody>
          <a:bodyPr/>
          <a:lstStyle>
            <a:lvl1pPr>
              <a:defRPr/>
            </a:lvl1pPr>
          </a:lstStyle>
          <a:p>
            <a:fld id="{1249B198-EE1D-9748-94AF-DE886BDB486A}" type="datetime1">
              <a:rPr lang="ru-RU" smtClean="0"/>
              <a:t>20.03.2024</a:t>
            </a:fld>
            <a:endParaRPr lang="ru-RU"/>
          </a:p>
        </p:txBody>
      </p:sp>
      <p:sp>
        <p:nvSpPr>
          <p:cNvPr id="5" name="Rectangle 6"/>
          <p:cNvSpPr>
            <a:spLocks noGrp="1" noChangeArrowheads="1"/>
          </p:cNvSpPr>
          <p:nvPr>
            <p:ph type="ftr" sz="quarter" idx="11"/>
          </p:nvPr>
        </p:nvSpPr>
        <p:spPr>
          <a:ln/>
        </p:spPr>
        <p:txBody>
          <a:bodyPr/>
          <a:lstStyle>
            <a:lvl1pPr>
              <a:defRPr/>
            </a:lvl1pPr>
          </a:lstStyle>
          <a:p>
            <a:endParaRPr lang="ru-RU"/>
          </a:p>
        </p:txBody>
      </p:sp>
      <p:sp>
        <p:nvSpPr>
          <p:cNvPr id="6"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284855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5"/>
          <p:cNvSpPr>
            <a:spLocks noGrp="1" noChangeArrowheads="1"/>
          </p:cNvSpPr>
          <p:nvPr>
            <p:ph type="dt" sz="half" idx="10"/>
          </p:nvPr>
        </p:nvSpPr>
        <p:spPr>
          <a:ln/>
        </p:spPr>
        <p:txBody>
          <a:bodyPr/>
          <a:lstStyle>
            <a:lvl1pPr>
              <a:defRPr/>
            </a:lvl1pPr>
          </a:lstStyle>
          <a:p>
            <a:fld id="{2CDD0B04-388A-C64C-921C-6A2714B02A16}" type="datetime1">
              <a:rPr lang="ru-RU" smtClean="0"/>
              <a:t>20.03.2024</a:t>
            </a:fld>
            <a:endParaRPr lang="ru-RU"/>
          </a:p>
        </p:txBody>
      </p:sp>
      <p:sp>
        <p:nvSpPr>
          <p:cNvPr id="6" name="Rectangle 6"/>
          <p:cNvSpPr>
            <a:spLocks noGrp="1" noChangeArrowheads="1"/>
          </p:cNvSpPr>
          <p:nvPr>
            <p:ph type="ftr" sz="quarter" idx="11"/>
          </p:nvPr>
        </p:nvSpPr>
        <p:spPr>
          <a:ln/>
        </p:spPr>
        <p:txBody>
          <a:bodyPr/>
          <a:lstStyle>
            <a:lvl1pPr>
              <a:defRPr/>
            </a:lvl1pPr>
          </a:lstStyle>
          <a:p>
            <a:endParaRPr lang="ru-RU"/>
          </a:p>
        </p:txBody>
      </p:sp>
      <p:sp>
        <p:nvSpPr>
          <p:cNvPr id="7"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192599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5"/>
          <p:cNvSpPr>
            <a:spLocks noGrp="1" noChangeArrowheads="1"/>
          </p:cNvSpPr>
          <p:nvPr>
            <p:ph type="dt" sz="half" idx="10"/>
          </p:nvPr>
        </p:nvSpPr>
        <p:spPr>
          <a:ln/>
        </p:spPr>
        <p:txBody>
          <a:bodyPr/>
          <a:lstStyle>
            <a:lvl1pPr>
              <a:defRPr/>
            </a:lvl1pPr>
          </a:lstStyle>
          <a:p>
            <a:fld id="{7620990B-F20C-674F-B9F5-44B962EF1D1F}" type="datetime1">
              <a:rPr lang="ru-RU" smtClean="0"/>
              <a:t>20.03.2024</a:t>
            </a:fld>
            <a:endParaRPr lang="ru-RU"/>
          </a:p>
        </p:txBody>
      </p:sp>
      <p:sp>
        <p:nvSpPr>
          <p:cNvPr id="8" name="Rectangle 6"/>
          <p:cNvSpPr>
            <a:spLocks noGrp="1" noChangeArrowheads="1"/>
          </p:cNvSpPr>
          <p:nvPr>
            <p:ph type="ftr" sz="quarter" idx="11"/>
          </p:nvPr>
        </p:nvSpPr>
        <p:spPr>
          <a:ln/>
        </p:spPr>
        <p:txBody>
          <a:bodyPr/>
          <a:lstStyle>
            <a:lvl1pPr>
              <a:defRPr/>
            </a:lvl1pPr>
          </a:lstStyle>
          <a:p>
            <a:endParaRPr lang="ru-RU"/>
          </a:p>
        </p:txBody>
      </p:sp>
      <p:sp>
        <p:nvSpPr>
          <p:cNvPr id="9"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364374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5"/>
          <p:cNvSpPr>
            <a:spLocks noGrp="1" noChangeArrowheads="1"/>
          </p:cNvSpPr>
          <p:nvPr>
            <p:ph type="dt" sz="half" idx="10"/>
          </p:nvPr>
        </p:nvSpPr>
        <p:spPr>
          <a:ln/>
        </p:spPr>
        <p:txBody>
          <a:bodyPr/>
          <a:lstStyle>
            <a:lvl1pPr>
              <a:defRPr/>
            </a:lvl1pPr>
          </a:lstStyle>
          <a:p>
            <a:fld id="{DCD07FD6-157F-7B4A-A6AE-7D407AB6A19C}" type="datetime1">
              <a:rPr lang="ru-RU" smtClean="0"/>
              <a:t>20.03.2024</a:t>
            </a:fld>
            <a:endParaRPr lang="ru-RU"/>
          </a:p>
        </p:txBody>
      </p:sp>
      <p:sp>
        <p:nvSpPr>
          <p:cNvPr id="4" name="Rectangle 6"/>
          <p:cNvSpPr>
            <a:spLocks noGrp="1" noChangeArrowheads="1"/>
          </p:cNvSpPr>
          <p:nvPr>
            <p:ph type="ftr" sz="quarter" idx="11"/>
          </p:nvPr>
        </p:nvSpPr>
        <p:spPr>
          <a:ln/>
        </p:spPr>
        <p:txBody>
          <a:bodyPr/>
          <a:lstStyle>
            <a:lvl1pPr>
              <a:defRPr/>
            </a:lvl1pPr>
          </a:lstStyle>
          <a:p>
            <a:endParaRPr lang="ru-RU"/>
          </a:p>
        </p:txBody>
      </p:sp>
      <p:sp>
        <p:nvSpPr>
          <p:cNvPr id="5"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404895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2BC2755A-6DC0-F148-8D5C-8AF6800C9876}" type="datetime1">
              <a:rPr lang="ru-RU" smtClean="0"/>
              <a:t>20.03.2024</a:t>
            </a:fld>
            <a:endParaRPr lang="ru-RU"/>
          </a:p>
        </p:txBody>
      </p:sp>
      <p:sp>
        <p:nvSpPr>
          <p:cNvPr id="3" name="Rectangle 6"/>
          <p:cNvSpPr>
            <a:spLocks noGrp="1" noChangeArrowheads="1"/>
          </p:cNvSpPr>
          <p:nvPr>
            <p:ph type="ftr" sz="quarter" idx="11"/>
          </p:nvPr>
        </p:nvSpPr>
        <p:spPr>
          <a:ln/>
        </p:spPr>
        <p:txBody>
          <a:bodyPr/>
          <a:lstStyle>
            <a:lvl1pPr>
              <a:defRPr/>
            </a:lvl1pPr>
          </a:lstStyle>
          <a:p>
            <a:endParaRPr lang="ru-RU"/>
          </a:p>
        </p:txBody>
      </p:sp>
      <p:sp>
        <p:nvSpPr>
          <p:cNvPr id="4"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370798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lstStyle>
            <a:lvl1pPr algn="l">
              <a:defRPr sz="2000" b="1"/>
            </a:lvl1pPr>
          </a:lstStyle>
          <a:p>
            <a:r>
              <a:rPr lang="ru-RU"/>
              <a:t>Образец заголовка</a:t>
            </a:r>
          </a:p>
        </p:txBody>
      </p:sp>
      <p:sp>
        <p:nvSpPr>
          <p:cNvPr id="3" name="Объект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5"/>
          <p:cNvSpPr>
            <a:spLocks noGrp="1" noChangeArrowheads="1"/>
          </p:cNvSpPr>
          <p:nvPr>
            <p:ph type="dt" sz="half" idx="10"/>
          </p:nvPr>
        </p:nvSpPr>
        <p:spPr>
          <a:ln/>
        </p:spPr>
        <p:txBody>
          <a:bodyPr/>
          <a:lstStyle>
            <a:lvl1pPr>
              <a:defRPr/>
            </a:lvl1pPr>
          </a:lstStyle>
          <a:p>
            <a:fld id="{8104F669-E283-A14A-975F-E2683E1DC866}" type="datetime1">
              <a:rPr lang="ru-RU" smtClean="0"/>
              <a:t>20.03.2024</a:t>
            </a:fld>
            <a:endParaRPr lang="ru-RU"/>
          </a:p>
        </p:txBody>
      </p:sp>
      <p:sp>
        <p:nvSpPr>
          <p:cNvPr id="6" name="Rectangle 6"/>
          <p:cNvSpPr>
            <a:spLocks noGrp="1" noChangeArrowheads="1"/>
          </p:cNvSpPr>
          <p:nvPr>
            <p:ph type="ftr" sz="quarter" idx="11"/>
          </p:nvPr>
        </p:nvSpPr>
        <p:spPr>
          <a:ln/>
        </p:spPr>
        <p:txBody>
          <a:bodyPr/>
          <a:lstStyle>
            <a:lvl1pPr>
              <a:defRPr/>
            </a:lvl1pPr>
          </a:lstStyle>
          <a:p>
            <a:endParaRPr lang="ru-RU"/>
          </a:p>
        </p:txBody>
      </p:sp>
      <p:sp>
        <p:nvSpPr>
          <p:cNvPr id="7"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231614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5"/>
          <p:cNvSpPr>
            <a:spLocks noGrp="1" noChangeArrowheads="1"/>
          </p:cNvSpPr>
          <p:nvPr>
            <p:ph type="dt" sz="half" idx="10"/>
          </p:nvPr>
        </p:nvSpPr>
        <p:spPr>
          <a:ln/>
        </p:spPr>
        <p:txBody>
          <a:bodyPr/>
          <a:lstStyle>
            <a:lvl1pPr>
              <a:defRPr/>
            </a:lvl1pPr>
          </a:lstStyle>
          <a:p>
            <a:fld id="{30B152EC-2ACE-374A-A132-CC8FCCC80FC6}" type="datetime1">
              <a:rPr lang="ru-RU" smtClean="0"/>
              <a:t>20.03.2024</a:t>
            </a:fld>
            <a:endParaRPr lang="ru-RU"/>
          </a:p>
        </p:txBody>
      </p:sp>
      <p:sp>
        <p:nvSpPr>
          <p:cNvPr id="6" name="Rectangle 6"/>
          <p:cNvSpPr>
            <a:spLocks noGrp="1" noChangeArrowheads="1"/>
          </p:cNvSpPr>
          <p:nvPr>
            <p:ph type="ftr" sz="quarter" idx="11"/>
          </p:nvPr>
        </p:nvSpPr>
        <p:spPr>
          <a:ln/>
        </p:spPr>
        <p:txBody>
          <a:bodyPr/>
          <a:lstStyle>
            <a:lvl1pPr>
              <a:defRPr/>
            </a:lvl1pPr>
          </a:lstStyle>
          <a:p>
            <a:endParaRPr lang="ru-RU"/>
          </a:p>
        </p:txBody>
      </p:sp>
      <p:sp>
        <p:nvSpPr>
          <p:cNvPr id="7" name="Rectangle 7"/>
          <p:cNvSpPr>
            <a:spLocks noGrp="1" noChangeArrowheads="1"/>
          </p:cNvSpPr>
          <p:nvPr>
            <p:ph type="sldNum" sz="quarter" idx="12"/>
          </p:nvPr>
        </p:nvSpPr>
        <p:spPr>
          <a:ln/>
        </p:spPr>
        <p:txBody>
          <a:bodyPr/>
          <a:lstStyle>
            <a:lvl1pPr>
              <a:defRPr/>
            </a:lvl1pPr>
          </a:lstStyle>
          <a:p>
            <a:fld id="{20291E4E-3BB1-E442-BA55-7338452AC4CF}" type="slidenum">
              <a:rPr lang="ru-RU" smtClean="0"/>
              <a:t>‹#›</a:t>
            </a:fld>
            <a:endParaRPr lang="ru-RU"/>
          </a:p>
        </p:txBody>
      </p:sp>
    </p:spTree>
    <p:extLst>
      <p:ext uri="{BB962C8B-B14F-4D97-AF65-F5344CB8AC3E}">
        <p14:creationId xmlns:p14="http://schemas.microsoft.com/office/powerpoint/2010/main" val="251809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1800"/>
          </a:p>
        </p:txBody>
      </p:sp>
      <p:sp>
        <p:nvSpPr>
          <p:cNvPr id="1027"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ru-RU" altLang="en-US"/>
              <a:t>Образец заголовка</a:t>
            </a:r>
          </a:p>
        </p:txBody>
      </p:sp>
      <p:sp>
        <p:nvSpPr>
          <p:cNvPr id="1028"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Образец текста</a:t>
            </a:r>
          </a:p>
          <a:p>
            <a:pPr lvl="1"/>
            <a:r>
              <a:rPr lang="ru-RU" altLang="en-US"/>
              <a:t>Второй уровень</a:t>
            </a:r>
          </a:p>
          <a:p>
            <a:pPr lvl="2"/>
            <a:r>
              <a:rPr lang="ru-RU" altLang="en-US"/>
              <a:t>Третий уровень</a:t>
            </a:r>
          </a:p>
          <a:p>
            <a:pPr lvl="3"/>
            <a:r>
              <a:rPr lang="ru-RU" altLang="en-US"/>
              <a:t>Четвертый уровень</a:t>
            </a:r>
          </a:p>
          <a:p>
            <a:pPr lvl="4"/>
            <a:r>
              <a:rPr lang="ru-RU" altLang="en-US"/>
              <a:t>Пятый уровень</a:t>
            </a:r>
          </a:p>
        </p:txBody>
      </p:sp>
      <p:sp>
        <p:nvSpPr>
          <p:cNvPr id="28677" name="Rectangle 5"/>
          <p:cNvSpPr>
            <a:spLocks noGrp="1" noChangeArrowheads="1"/>
          </p:cNvSpPr>
          <p:nvPr>
            <p:ph type="dt" sz="half" idx="2"/>
          </p:nvPr>
        </p:nvSpPr>
        <p:spPr bwMode="auto">
          <a:xfrm>
            <a:off x="609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cs typeface="Arial" charset="0"/>
              </a:defRPr>
            </a:lvl1pPr>
          </a:lstStyle>
          <a:p>
            <a:fld id="{E661F271-F1D7-FA42-BEC8-54B6735885E5}" type="datetime1">
              <a:rPr lang="ru-RU" smtClean="0"/>
              <a:t>20.03.2024</a:t>
            </a:fld>
            <a:endParaRPr lang="ru-RU"/>
          </a:p>
        </p:txBody>
      </p:sp>
      <p:sp>
        <p:nvSpPr>
          <p:cNvPr id="28678" name="Rectangle 6"/>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cs typeface="Arial" charset="0"/>
              </a:defRPr>
            </a:lvl1pPr>
          </a:lstStyle>
          <a:p>
            <a:endParaRPr lang="ru-RU"/>
          </a:p>
        </p:txBody>
      </p:sp>
      <p:sp>
        <p:nvSpPr>
          <p:cNvPr id="28679" name="Rectangle 7"/>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20291E4E-3BB1-E442-BA55-7338452AC4CF}" type="slidenum">
              <a:rPr lang="ru-RU" smtClean="0"/>
              <a:t>‹#›</a:t>
            </a:fld>
            <a:endParaRPr lang="ru-RU"/>
          </a:p>
        </p:txBody>
      </p:sp>
      <p:grpSp>
        <p:nvGrpSpPr>
          <p:cNvPr id="1032" name="Group 8"/>
          <p:cNvGrpSpPr>
            <a:grpSpLocks/>
          </p:cNvGrpSpPr>
          <p:nvPr/>
        </p:nvGrpSpPr>
        <p:grpSpPr bwMode="auto">
          <a:xfrm>
            <a:off x="10871201" y="152400"/>
            <a:ext cx="1056217"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ru-RU" altLang="ru-RU" sz="1800"/>
            </a:p>
          </p:txBody>
        </p:sp>
      </p:grpSp>
    </p:spTree>
    <p:extLst>
      <p:ext uri="{BB962C8B-B14F-4D97-AF65-F5344CB8AC3E}">
        <p14:creationId xmlns:p14="http://schemas.microsoft.com/office/powerpoint/2010/main" val="327398727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cs typeface="Arial" charset="0"/>
        </a:defRPr>
      </a:lvl2pPr>
      <a:lvl3pPr algn="l" rtl="0" eaLnBrk="1" fontAlgn="base" hangingPunct="1">
        <a:spcBef>
          <a:spcPct val="0"/>
        </a:spcBef>
        <a:spcAft>
          <a:spcPct val="0"/>
        </a:spcAft>
        <a:defRPr sz="3900" b="1">
          <a:solidFill>
            <a:schemeClr val="tx2"/>
          </a:solidFill>
          <a:latin typeface="Arial" charset="0"/>
          <a:cs typeface="Arial" charset="0"/>
        </a:defRPr>
      </a:lvl3pPr>
      <a:lvl4pPr algn="l" rtl="0" eaLnBrk="1" fontAlgn="base" hangingPunct="1">
        <a:spcBef>
          <a:spcPct val="0"/>
        </a:spcBef>
        <a:spcAft>
          <a:spcPct val="0"/>
        </a:spcAft>
        <a:defRPr sz="3900" b="1">
          <a:solidFill>
            <a:schemeClr val="tx2"/>
          </a:solidFill>
          <a:latin typeface="Arial" charset="0"/>
          <a:cs typeface="Arial" charset="0"/>
        </a:defRPr>
      </a:lvl4pPr>
      <a:lvl5pPr algn="l" rtl="0" eaLnBrk="1" fontAlgn="base" hangingPunct="1">
        <a:spcBef>
          <a:spcPct val="0"/>
        </a:spcBef>
        <a:spcAft>
          <a:spcPct val="0"/>
        </a:spcAft>
        <a:defRPr sz="3900" b="1">
          <a:solidFill>
            <a:schemeClr val="tx2"/>
          </a:solidFill>
          <a:latin typeface="Arial" charset="0"/>
          <a:cs typeface="Arial" charset="0"/>
        </a:defRPr>
      </a:lvl5pPr>
      <a:lvl6pPr marL="457200" algn="l" rtl="0" eaLnBrk="1" fontAlgn="base" hangingPunct="1">
        <a:spcBef>
          <a:spcPct val="0"/>
        </a:spcBef>
        <a:spcAft>
          <a:spcPct val="0"/>
        </a:spcAft>
        <a:defRPr sz="3900" b="1">
          <a:solidFill>
            <a:schemeClr val="tx2"/>
          </a:solidFill>
          <a:latin typeface="Arial" charset="0"/>
          <a:cs typeface="Arial" charset="0"/>
        </a:defRPr>
      </a:lvl6pPr>
      <a:lvl7pPr marL="914400" algn="l" rtl="0" eaLnBrk="1" fontAlgn="base" hangingPunct="1">
        <a:spcBef>
          <a:spcPct val="0"/>
        </a:spcBef>
        <a:spcAft>
          <a:spcPct val="0"/>
        </a:spcAft>
        <a:defRPr sz="3900" b="1">
          <a:solidFill>
            <a:schemeClr val="tx2"/>
          </a:solidFill>
          <a:latin typeface="Arial" charset="0"/>
          <a:cs typeface="Arial" charset="0"/>
        </a:defRPr>
      </a:lvl7pPr>
      <a:lvl8pPr marL="1371600" algn="l" rtl="0" eaLnBrk="1" fontAlgn="base" hangingPunct="1">
        <a:spcBef>
          <a:spcPct val="0"/>
        </a:spcBef>
        <a:spcAft>
          <a:spcPct val="0"/>
        </a:spcAft>
        <a:defRPr sz="3900" b="1">
          <a:solidFill>
            <a:schemeClr val="tx2"/>
          </a:solidFill>
          <a:latin typeface="Arial" charset="0"/>
          <a:cs typeface="Arial" charset="0"/>
        </a:defRPr>
      </a:lvl8pPr>
      <a:lvl9pPr marL="1828800" algn="l" rtl="0" eaLnBrk="1" fontAlgn="base" hangingPunct="1">
        <a:spcBef>
          <a:spcPct val="0"/>
        </a:spcBef>
        <a:spcAft>
          <a:spcPct val="0"/>
        </a:spcAft>
        <a:defRPr sz="39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5FE224EE-61B9-0B31-F4F1-238DA00295BB}"/>
              </a:ext>
            </a:extLst>
          </p:cNvPr>
          <p:cNvSpPr>
            <a:spLocks noGrp="1"/>
          </p:cNvSpPr>
          <p:nvPr>
            <p:ph type="subTitle" idx="1"/>
          </p:nvPr>
        </p:nvSpPr>
        <p:spPr>
          <a:xfrm>
            <a:off x="2545590" y="1731522"/>
            <a:ext cx="6656776" cy="1044069"/>
          </a:xfrm>
        </p:spPr>
        <p:txBody>
          <a:bodyPr/>
          <a:lstStyle/>
          <a:p>
            <a:pPr algn="l"/>
            <a:r>
              <a:rPr lang="ru-RU" b="1" dirty="0"/>
              <a:t>Лекция 4.</a:t>
            </a:r>
            <a:r>
              <a:rPr lang="ru-RU" sz="1800" b="1" dirty="0">
                <a:solidFill>
                  <a:srgbClr val="000000"/>
                </a:solidFill>
                <a:latin typeface="Times New Roman" panose="02020603050405020304" pitchFamily="18" charset="0"/>
              </a:rPr>
              <a:t> </a:t>
            </a:r>
            <a:r>
              <a:rPr lang="ru-RU" b="1" dirty="0"/>
              <a:t>Определение и вызов функций в </a:t>
            </a:r>
            <a:r>
              <a:rPr lang="en" b="1" dirty="0"/>
              <a:t>Python</a:t>
            </a:r>
          </a:p>
          <a:p>
            <a:pPr algn="l"/>
            <a:endParaRPr lang="ru-RU" dirty="0"/>
          </a:p>
        </p:txBody>
      </p:sp>
      <p:pic>
        <p:nvPicPr>
          <p:cNvPr id="1028" name="Picture 4" descr="Python (programming language) - Wikipedia">
            <a:extLst>
              <a:ext uri="{FF2B5EF4-FFF2-40B4-BE49-F238E27FC236}">
                <a16:creationId xmlns:a16="http://schemas.microsoft.com/office/drawing/2014/main" id="{587568BA-AEB0-8D08-8CDC-989EA10DB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57" y="413391"/>
            <a:ext cx="2154961"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4FD024-DB18-44C6-398A-4C7D3FF463B4}"/>
              </a:ext>
            </a:extLst>
          </p:cNvPr>
          <p:cNvSpPr txBox="1"/>
          <p:nvPr/>
        </p:nvSpPr>
        <p:spPr>
          <a:xfrm>
            <a:off x="301557" y="6085848"/>
            <a:ext cx="6647461" cy="461665"/>
          </a:xfrm>
          <a:prstGeom prst="rect">
            <a:avLst/>
          </a:prstGeom>
          <a:noFill/>
        </p:spPr>
        <p:txBody>
          <a:bodyPr wrap="none" rtlCol="0">
            <a:spAutoFit/>
          </a:bodyPr>
          <a:lstStyle/>
          <a:p>
            <a:r>
              <a:rPr lang="ru-RU" sz="2400" dirty="0"/>
              <a:t>Ст. преподаватель каф. КБИС Жданова М.М.</a:t>
            </a:r>
          </a:p>
        </p:txBody>
      </p:sp>
      <p:sp>
        <p:nvSpPr>
          <p:cNvPr id="5" name="Номер слайда 4">
            <a:extLst>
              <a:ext uri="{FF2B5EF4-FFF2-40B4-BE49-F238E27FC236}">
                <a16:creationId xmlns:a16="http://schemas.microsoft.com/office/drawing/2014/main" id="{8A55E042-2173-F596-7CE7-B0E9924D1402}"/>
              </a:ext>
            </a:extLst>
          </p:cNvPr>
          <p:cNvSpPr>
            <a:spLocks noGrp="1" noChangeAspect="1"/>
          </p:cNvSpPr>
          <p:nvPr>
            <p:ph type="sldNum" sz="quarter" idx="12"/>
          </p:nvPr>
        </p:nvSpPr>
        <p:spPr>
          <a:xfrm>
            <a:off x="9874436" y="6316680"/>
            <a:ext cx="2016007" cy="324000"/>
          </a:xfrm>
        </p:spPr>
        <p:txBody>
          <a:bodyPr/>
          <a:lstStyle/>
          <a:p>
            <a:fld id="{20291E4E-3BB1-E442-BA55-7338452AC4CF}" type="slidenum">
              <a:rPr lang="ru-RU" sz="2000" smtClean="0"/>
              <a:t>1</a:t>
            </a:fld>
            <a:endParaRPr lang="ru-RU" sz="2000"/>
          </a:p>
        </p:txBody>
      </p:sp>
    </p:spTree>
    <p:extLst>
      <p:ext uri="{BB962C8B-B14F-4D97-AF65-F5344CB8AC3E}">
        <p14:creationId xmlns:p14="http://schemas.microsoft.com/office/powerpoint/2010/main" val="225276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Поток исполнения</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10</a:t>
            </a:fld>
            <a:endParaRPr lang="ru-RU"/>
          </a:p>
        </p:txBody>
      </p:sp>
      <p:sp>
        <p:nvSpPr>
          <p:cNvPr id="6" name="TextBox 5">
            <a:extLst>
              <a:ext uri="{FF2B5EF4-FFF2-40B4-BE49-F238E27FC236}">
                <a16:creationId xmlns:a16="http://schemas.microsoft.com/office/drawing/2014/main" id="{08DAFAE2-66D6-64F1-433F-53E49B28E4D7}"/>
              </a:ext>
            </a:extLst>
          </p:cNvPr>
          <p:cNvSpPr txBox="1"/>
          <p:nvPr/>
        </p:nvSpPr>
        <p:spPr>
          <a:xfrm>
            <a:off x="201705" y="1357869"/>
            <a:ext cx="10394577" cy="1938992"/>
          </a:xfrm>
          <a:prstGeom prst="rect">
            <a:avLst/>
          </a:prstGeom>
          <a:noFill/>
        </p:spPr>
        <p:txBody>
          <a:bodyPr wrap="square">
            <a:spAutoFit/>
          </a:bodyPr>
          <a:lstStyle/>
          <a:p>
            <a:pPr algn="just"/>
            <a:r>
              <a:rPr lang="ru-RU" sz="2400" dirty="0">
                <a:latin typeface="Times New Roman" panose="02020603050405020304" pitchFamily="18" charset="0"/>
                <a:cs typeface="Times New Roman" panose="02020603050405020304" pitchFamily="18" charset="0"/>
              </a:rPr>
              <a:t>Переменные, созданные внутри функции, обладают </a:t>
            </a:r>
            <a:r>
              <a:rPr lang="ru-RU" sz="2400" dirty="0" err="1">
                <a:latin typeface="Times New Roman" panose="02020603050405020304" pitchFamily="18" charset="0"/>
                <a:cs typeface="Times New Roman" panose="02020603050405020304" pitchFamily="18" charset="0"/>
              </a:rPr>
              <a:t>локальнои</a:t>
            </a:r>
            <a:r>
              <a:rPr lang="ru-RU" sz="2400" dirty="0">
                <a:latin typeface="Times New Roman" panose="02020603050405020304" pitchFamily="18" charset="0"/>
                <a:cs typeface="Times New Roman" panose="02020603050405020304" pitchFamily="18" charset="0"/>
              </a:rPr>
              <a:t>̆ областью видимости. Другими словами, переменная определяется только внутри тела функции и уничтожается при возвращении из нее. Функция может обращаться и к переменным, определенным </a:t>
            </a:r>
            <a:r>
              <a:rPr lang="ru-RU" sz="2400" dirty="0">
                <a:solidFill>
                  <a:srgbClr val="141413"/>
                </a:solidFill>
                <a:effectLst/>
                <a:latin typeface="Times" pitchFamily="2" charset="0"/>
              </a:rPr>
              <a:t>за ее пределами, — при условии, что они определяются в том же </a:t>
            </a:r>
            <a:r>
              <a:rPr lang="ru-RU" sz="2400" dirty="0" err="1">
                <a:solidFill>
                  <a:srgbClr val="141413"/>
                </a:solidFill>
                <a:effectLst/>
                <a:latin typeface="Times" pitchFamily="2" charset="0"/>
              </a:rPr>
              <a:t>файле</a:t>
            </a:r>
            <a:r>
              <a:rPr lang="ru-RU" sz="2400" dirty="0">
                <a:solidFill>
                  <a:srgbClr val="141413"/>
                </a:solidFill>
                <a:effectLst/>
                <a:latin typeface="Times" pitchFamily="2" charset="0"/>
              </a:rPr>
              <a:t>:</a:t>
            </a:r>
          </a:p>
        </p:txBody>
      </p:sp>
      <p:pic>
        <p:nvPicPr>
          <p:cNvPr id="7" name="Рисунок 6">
            <a:extLst>
              <a:ext uri="{FF2B5EF4-FFF2-40B4-BE49-F238E27FC236}">
                <a16:creationId xmlns:a16="http://schemas.microsoft.com/office/drawing/2014/main" id="{CB269BB9-B59B-9B15-A2C0-1FFE94FD0165}"/>
              </a:ext>
            </a:extLst>
          </p:cNvPr>
          <p:cNvPicPr>
            <a:picLocks noChangeAspect="1"/>
          </p:cNvPicPr>
          <p:nvPr/>
        </p:nvPicPr>
        <p:blipFill>
          <a:blip r:embed="rId2"/>
          <a:stretch>
            <a:fillRect/>
          </a:stretch>
        </p:blipFill>
        <p:spPr>
          <a:xfrm>
            <a:off x="-148376" y="3629988"/>
            <a:ext cx="6932705" cy="2909260"/>
          </a:xfrm>
          <a:prstGeom prst="rect">
            <a:avLst/>
          </a:prstGeom>
        </p:spPr>
      </p:pic>
      <p:pic>
        <p:nvPicPr>
          <p:cNvPr id="9" name="Рисунок 8">
            <a:extLst>
              <a:ext uri="{FF2B5EF4-FFF2-40B4-BE49-F238E27FC236}">
                <a16:creationId xmlns:a16="http://schemas.microsoft.com/office/drawing/2014/main" id="{28993290-4B7C-FA59-8B62-8C0BE7DD6EF8}"/>
              </a:ext>
            </a:extLst>
          </p:cNvPr>
          <p:cNvPicPr>
            <a:picLocks noChangeAspect="1"/>
          </p:cNvPicPr>
          <p:nvPr/>
        </p:nvPicPr>
        <p:blipFill>
          <a:blip r:embed="rId3"/>
          <a:stretch>
            <a:fillRect/>
          </a:stretch>
        </p:blipFill>
        <p:spPr>
          <a:xfrm>
            <a:off x="6472292" y="3311236"/>
            <a:ext cx="5539708" cy="3546764"/>
          </a:xfrm>
          <a:prstGeom prst="rect">
            <a:avLst/>
          </a:prstGeom>
        </p:spPr>
      </p:pic>
    </p:spTree>
    <p:extLst>
      <p:ext uri="{BB962C8B-B14F-4D97-AF65-F5344CB8AC3E}">
        <p14:creationId xmlns:p14="http://schemas.microsoft.com/office/powerpoint/2010/main" val="199536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Глобальная/локальная переменные </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11</a:t>
            </a:fld>
            <a:endParaRPr lang="ru-RU"/>
          </a:p>
        </p:txBody>
      </p:sp>
      <p:pic>
        <p:nvPicPr>
          <p:cNvPr id="3" name="Рисунок 2">
            <a:extLst>
              <a:ext uri="{FF2B5EF4-FFF2-40B4-BE49-F238E27FC236}">
                <a16:creationId xmlns:a16="http://schemas.microsoft.com/office/drawing/2014/main" id="{BF1534C7-CF26-7B94-76A6-061A1FE071B4}"/>
              </a:ext>
            </a:extLst>
          </p:cNvPr>
          <p:cNvPicPr>
            <a:picLocks noChangeAspect="1"/>
          </p:cNvPicPr>
          <p:nvPr/>
        </p:nvPicPr>
        <p:blipFill>
          <a:blip r:embed="rId2"/>
          <a:stretch>
            <a:fillRect/>
          </a:stretch>
        </p:blipFill>
        <p:spPr>
          <a:xfrm>
            <a:off x="504896" y="2423297"/>
            <a:ext cx="10862759" cy="3268165"/>
          </a:xfrm>
          <a:prstGeom prst="rect">
            <a:avLst/>
          </a:prstGeom>
        </p:spPr>
      </p:pic>
      <p:sp>
        <p:nvSpPr>
          <p:cNvPr id="10" name="TextBox 9">
            <a:extLst>
              <a:ext uri="{FF2B5EF4-FFF2-40B4-BE49-F238E27FC236}">
                <a16:creationId xmlns:a16="http://schemas.microsoft.com/office/drawing/2014/main" id="{5820FC73-ABF4-2CB4-DFA2-60F3FAB43CC1}"/>
              </a:ext>
            </a:extLst>
          </p:cNvPr>
          <p:cNvSpPr txBox="1"/>
          <p:nvPr/>
        </p:nvSpPr>
        <p:spPr>
          <a:xfrm>
            <a:off x="796636" y="1491634"/>
            <a:ext cx="9718964" cy="830997"/>
          </a:xfrm>
          <a:prstGeom prst="rect">
            <a:avLst/>
          </a:prstGeom>
          <a:noFill/>
        </p:spPr>
        <p:txBody>
          <a:bodyPr wrap="square">
            <a:spAutoFit/>
          </a:bodyPr>
          <a:lstStyle/>
          <a:p>
            <a:r>
              <a:rPr lang="ru-RU" sz="2400" b="0" i="0" dirty="0">
                <a:solidFill>
                  <a:srgbClr val="000000"/>
                </a:solidFill>
                <a:effectLst/>
                <a:latin typeface="Times New Roman" panose="02020603050405020304" pitchFamily="18" charset="0"/>
                <a:cs typeface="Times New Roman" panose="02020603050405020304" pitchFamily="18" charset="0"/>
              </a:rPr>
              <a:t>Существует возможность изменить значение глобальной переменной (не создавая локальную). В процедуре с помощью слова </a:t>
            </a:r>
            <a:r>
              <a:rPr lang="en" sz="2400" b="0" i="0" dirty="0">
                <a:solidFill>
                  <a:srgbClr val="000000"/>
                </a:solidFill>
                <a:effectLst/>
                <a:latin typeface="Times New Roman" panose="02020603050405020304" pitchFamily="18" charset="0"/>
                <a:cs typeface="Times New Roman" panose="02020603050405020304" pitchFamily="18" charset="0"/>
              </a:rPr>
              <a:t>global:</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28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12</a:t>
            </a:fld>
            <a:endParaRPr lang="ru-RU"/>
          </a:p>
        </p:txBody>
      </p:sp>
      <p:pic>
        <p:nvPicPr>
          <p:cNvPr id="7" name="Рисунок 6">
            <a:extLst>
              <a:ext uri="{FF2B5EF4-FFF2-40B4-BE49-F238E27FC236}">
                <a16:creationId xmlns:a16="http://schemas.microsoft.com/office/drawing/2014/main" id="{5096E88C-87DA-345F-B503-B37F7579E9C0}"/>
              </a:ext>
            </a:extLst>
          </p:cNvPr>
          <p:cNvPicPr>
            <a:picLocks noChangeAspect="1"/>
          </p:cNvPicPr>
          <p:nvPr/>
        </p:nvPicPr>
        <p:blipFill>
          <a:blip r:embed="rId2"/>
          <a:stretch>
            <a:fillRect/>
          </a:stretch>
        </p:blipFill>
        <p:spPr>
          <a:xfrm>
            <a:off x="325131" y="1499721"/>
            <a:ext cx="3937000" cy="2298700"/>
          </a:xfrm>
          <a:prstGeom prst="rect">
            <a:avLst/>
          </a:prstGeom>
        </p:spPr>
      </p:pic>
      <p:pic>
        <p:nvPicPr>
          <p:cNvPr id="9" name="Рисунок 8">
            <a:extLst>
              <a:ext uri="{FF2B5EF4-FFF2-40B4-BE49-F238E27FC236}">
                <a16:creationId xmlns:a16="http://schemas.microsoft.com/office/drawing/2014/main" id="{B91EE430-900D-9155-7F3B-9521DAE35A90}"/>
              </a:ext>
            </a:extLst>
          </p:cNvPr>
          <p:cNvPicPr>
            <a:picLocks noChangeAspect="1"/>
          </p:cNvPicPr>
          <p:nvPr/>
        </p:nvPicPr>
        <p:blipFill>
          <a:blip r:embed="rId3"/>
          <a:stretch>
            <a:fillRect/>
          </a:stretch>
        </p:blipFill>
        <p:spPr>
          <a:xfrm>
            <a:off x="4364300" y="1499721"/>
            <a:ext cx="7251700" cy="4432300"/>
          </a:xfrm>
          <a:prstGeom prst="rect">
            <a:avLst/>
          </a:prstGeom>
        </p:spPr>
      </p:pic>
    </p:spTree>
    <p:extLst>
      <p:ext uri="{BB962C8B-B14F-4D97-AF65-F5344CB8AC3E}">
        <p14:creationId xmlns:p14="http://schemas.microsoft.com/office/powerpoint/2010/main" val="20184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Различные 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13</a:t>
            </a:fld>
            <a:endParaRPr lang="ru-RU"/>
          </a:p>
        </p:txBody>
      </p:sp>
      <p:sp>
        <p:nvSpPr>
          <p:cNvPr id="3" name="TextBox 2">
            <a:extLst>
              <a:ext uri="{FF2B5EF4-FFF2-40B4-BE49-F238E27FC236}">
                <a16:creationId xmlns:a16="http://schemas.microsoft.com/office/drawing/2014/main" id="{3035605E-5DD1-28E3-A9DE-F3EBB5735751}"/>
              </a:ext>
            </a:extLst>
          </p:cNvPr>
          <p:cNvSpPr txBox="1"/>
          <p:nvPr/>
        </p:nvSpPr>
        <p:spPr>
          <a:xfrm>
            <a:off x="325131" y="1221894"/>
            <a:ext cx="4857227" cy="2308324"/>
          </a:xfrm>
          <a:prstGeom prst="rect">
            <a:avLst/>
          </a:prstGeom>
          <a:noFill/>
        </p:spPr>
        <p:txBody>
          <a:bodyPr wrap="none" rtlCol="0">
            <a:spAutoFit/>
          </a:bodyPr>
          <a:lstStyle/>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Без возвращаемого значения;</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Произвольное число параметров</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1855724-A7CC-25E2-D2AB-5AA9F16CFB2F}"/>
              </a:ext>
            </a:extLst>
          </p:cNvPr>
          <p:cNvPicPr>
            <a:picLocks noChangeAspect="1"/>
          </p:cNvPicPr>
          <p:nvPr/>
        </p:nvPicPr>
        <p:blipFill>
          <a:blip r:embed="rId2"/>
          <a:stretch>
            <a:fillRect/>
          </a:stretch>
        </p:blipFill>
        <p:spPr>
          <a:xfrm>
            <a:off x="325131" y="1466536"/>
            <a:ext cx="4529336" cy="1854773"/>
          </a:xfrm>
          <a:prstGeom prst="rect">
            <a:avLst/>
          </a:prstGeom>
        </p:spPr>
      </p:pic>
      <p:sp>
        <p:nvSpPr>
          <p:cNvPr id="10" name="TextBox 9">
            <a:extLst>
              <a:ext uri="{FF2B5EF4-FFF2-40B4-BE49-F238E27FC236}">
                <a16:creationId xmlns:a16="http://schemas.microsoft.com/office/drawing/2014/main" id="{6983B964-6832-C7E8-55D0-4C8E546C2C69}"/>
              </a:ext>
            </a:extLst>
          </p:cNvPr>
          <p:cNvSpPr txBox="1"/>
          <p:nvPr/>
        </p:nvSpPr>
        <p:spPr>
          <a:xfrm>
            <a:off x="5182358" y="1180393"/>
            <a:ext cx="6098240" cy="461665"/>
          </a:xfrm>
          <a:prstGeom prst="rect">
            <a:avLst/>
          </a:prstGeom>
          <a:noFill/>
        </p:spPr>
        <p:txBody>
          <a:bodyPr wrap="square">
            <a:spAutoFit/>
          </a:bodyPr>
          <a:lstStyle/>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Параметры со значениями по умолчанию</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p>
        </p:txBody>
      </p:sp>
      <p:pic>
        <p:nvPicPr>
          <p:cNvPr id="11" name="Рисунок 10">
            <a:extLst>
              <a:ext uri="{FF2B5EF4-FFF2-40B4-BE49-F238E27FC236}">
                <a16:creationId xmlns:a16="http://schemas.microsoft.com/office/drawing/2014/main" id="{773836E1-0230-4ACD-4E13-E159232ED52B}"/>
              </a:ext>
            </a:extLst>
          </p:cNvPr>
          <p:cNvPicPr>
            <a:picLocks noChangeAspect="1"/>
          </p:cNvPicPr>
          <p:nvPr/>
        </p:nvPicPr>
        <p:blipFill>
          <a:blip r:embed="rId3"/>
          <a:stretch>
            <a:fillRect/>
          </a:stretch>
        </p:blipFill>
        <p:spPr>
          <a:xfrm>
            <a:off x="34518" y="3321309"/>
            <a:ext cx="5110562" cy="3739434"/>
          </a:xfrm>
          <a:prstGeom prst="rect">
            <a:avLst/>
          </a:prstGeom>
        </p:spPr>
      </p:pic>
      <p:pic>
        <p:nvPicPr>
          <p:cNvPr id="12" name="Рисунок 11">
            <a:extLst>
              <a:ext uri="{FF2B5EF4-FFF2-40B4-BE49-F238E27FC236}">
                <a16:creationId xmlns:a16="http://schemas.microsoft.com/office/drawing/2014/main" id="{16822670-06EF-F600-D4D7-D3ED196A334E}"/>
              </a:ext>
            </a:extLst>
          </p:cNvPr>
          <p:cNvPicPr>
            <a:picLocks noChangeAspect="1"/>
          </p:cNvPicPr>
          <p:nvPr/>
        </p:nvPicPr>
        <p:blipFill>
          <a:blip r:embed="rId4"/>
          <a:stretch>
            <a:fillRect/>
          </a:stretch>
        </p:blipFill>
        <p:spPr>
          <a:xfrm>
            <a:off x="5622510" y="1466536"/>
            <a:ext cx="5824589" cy="5403172"/>
          </a:xfrm>
          <a:prstGeom prst="rect">
            <a:avLst/>
          </a:prstGeom>
        </p:spPr>
      </p:pic>
    </p:spTree>
    <p:extLst>
      <p:ext uri="{BB962C8B-B14F-4D97-AF65-F5344CB8AC3E}">
        <p14:creationId xmlns:p14="http://schemas.microsoft.com/office/powerpoint/2010/main" val="406024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Задание</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14</a:t>
            </a:fld>
            <a:endParaRPr lang="ru-RU"/>
          </a:p>
        </p:txBody>
      </p:sp>
      <p:sp>
        <p:nvSpPr>
          <p:cNvPr id="10" name="TextBox 9">
            <a:extLst>
              <a:ext uri="{FF2B5EF4-FFF2-40B4-BE49-F238E27FC236}">
                <a16:creationId xmlns:a16="http://schemas.microsoft.com/office/drawing/2014/main" id="{6983B964-6832-C7E8-55D0-4C8E546C2C69}"/>
              </a:ext>
            </a:extLst>
          </p:cNvPr>
          <p:cNvSpPr txBox="1"/>
          <p:nvPr/>
        </p:nvSpPr>
        <p:spPr>
          <a:xfrm>
            <a:off x="325131" y="1462916"/>
            <a:ext cx="11091014" cy="1200329"/>
          </a:xfrm>
          <a:prstGeom prst="rect">
            <a:avLst/>
          </a:prstGeom>
          <a:noFill/>
        </p:spPr>
        <p:txBody>
          <a:bodyPr wrap="square">
            <a:spAutoFit/>
          </a:bodyPr>
          <a:lstStyle/>
          <a:p>
            <a:r>
              <a:rPr lang="ru-RU" sz="2400" dirty="0">
                <a:solidFill>
                  <a:srgbClr val="222222"/>
                </a:solidFill>
                <a:latin typeface="Times New Roman" panose="02020603050405020304" pitchFamily="18" charset="0"/>
                <a:cs typeface="Times New Roman" panose="02020603050405020304" pitchFamily="18" charset="0"/>
              </a:rPr>
              <a:t>Напишите функцию </a:t>
            </a:r>
            <a:r>
              <a:rPr lang="en" sz="2400" dirty="0" err="1">
                <a:solidFill>
                  <a:srgbClr val="222222"/>
                </a:solidFill>
                <a:latin typeface="Times New Roman" panose="02020603050405020304" pitchFamily="18" charset="0"/>
                <a:cs typeface="Times New Roman" panose="02020603050405020304" pitchFamily="18" charset="0"/>
              </a:rPr>
              <a:t>draw_triangle</a:t>
            </a:r>
            <a:r>
              <a:rPr lang="en" sz="2400" dirty="0">
                <a:solidFill>
                  <a:srgbClr val="222222"/>
                </a:solidFill>
                <a:latin typeface="Times New Roman" panose="02020603050405020304" pitchFamily="18" charset="0"/>
                <a:cs typeface="Times New Roman" panose="02020603050405020304" pitchFamily="18" charset="0"/>
              </a:rPr>
              <a:t>(), </a:t>
            </a:r>
            <a:r>
              <a:rPr lang="ru-RU" sz="2400" dirty="0">
                <a:solidFill>
                  <a:srgbClr val="222222"/>
                </a:solidFill>
                <a:latin typeface="Times New Roman" panose="02020603050405020304" pitchFamily="18" charset="0"/>
                <a:cs typeface="Times New Roman" panose="02020603050405020304" pitchFamily="18" charset="0"/>
              </a:rPr>
              <a:t>которая выводит звездный прямоугольный треугольник с катетами, равными 1010 в соответствии с образцом: </a:t>
            </a:r>
          </a:p>
          <a:p>
            <a:r>
              <a:rPr lang="ru-RU" sz="2400" b="1" i="1" dirty="0">
                <a:solidFill>
                  <a:srgbClr val="222222"/>
                </a:solidFill>
                <a:latin typeface="Times New Roman" panose="02020603050405020304" pitchFamily="18" charset="0"/>
                <a:cs typeface="Times New Roman" panose="02020603050405020304" pitchFamily="18" charset="0"/>
              </a:rPr>
              <a:t>Примечание</a:t>
            </a:r>
            <a:r>
              <a:rPr lang="ru-RU" sz="2400" dirty="0">
                <a:solidFill>
                  <a:srgbClr val="222222"/>
                </a:solidFill>
                <a:latin typeface="Times New Roman" panose="02020603050405020304" pitchFamily="18" charset="0"/>
                <a:cs typeface="Times New Roman" panose="02020603050405020304" pitchFamily="18" charset="0"/>
              </a:rPr>
              <a:t>. Для вывода прямоугольника используйте цикл </a:t>
            </a:r>
            <a:r>
              <a:rPr lang="en" sz="2400" dirty="0">
                <a:solidFill>
                  <a:srgbClr val="222222"/>
                </a:solidFill>
                <a:latin typeface="Times New Roman" panose="02020603050405020304" pitchFamily="18" charset="0"/>
                <a:cs typeface="Times New Roman" panose="02020603050405020304" pitchFamily="18" charset="0"/>
              </a:rPr>
              <a:t>for.  </a:t>
            </a:r>
            <a:endParaRPr lang="ru-RU" sz="2400" dirty="0">
              <a:solidFill>
                <a:srgbClr val="222222"/>
              </a:solidFill>
              <a:latin typeface="Times New Roman" panose="02020603050405020304" pitchFamily="18" charset="0"/>
              <a:cs typeface="Times New Roman" panose="02020603050405020304" pitchFamily="18" charset="0"/>
            </a:endParaRPr>
          </a:p>
        </p:txBody>
      </p:sp>
      <p:pic>
        <p:nvPicPr>
          <p:cNvPr id="13" name="Рисунок 12">
            <a:extLst>
              <a:ext uri="{FF2B5EF4-FFF2-40B4-BE49-F238E27FC236}">
                <a16:creationId xmlns:a16="http://schemas.microsoft.com/office/drawing/2014/main" id="{360CA80D-4874-42DC-5CA5-F4CA977FEB28}"/>
              </a:ext>
            </a:extLst>
          </p:cNvPr>
          <p:cNvPicPr>
            <a:picLocks noChangeAspect="1"/>
          </p:cNvPicPr>
          <p:nvPr/>
        </p:nvPicPr>
        <p:blipFill>
          <a:blip r:embed="rId2"/>
          <a:stretch>
            <a:fillRect/>
          </a:stretch>
        </p:blipFill>
        <p:spPr>
          <a:xfrm>
            <a:off x="3958823" y="2663245"/>
            <a:ext cx="2748973" cy="4082430"/>
          </a:xfrm>
          <a:prstGeom prst="rect">
            <a:avLst/>
          </a:prstGeom>
        </p:spPr>
      </p:pic>
    </p:spTree>
    <p:extLst>
      <p:ext uri="{BB962C8B-B14F-4D97-AF65-F5344CB8AC3E}">
        <p14:creationId xmlns:p14="http://schemas.microsoft.com/office/powerpoint/2010/main" val="157819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Принцип единственной ответственности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15</a:t>
            </a:fld>
            <a:endParaRPr lang="ru-RU"/>
          </a:p>
        </p:txBody>
      </p:sp>
      <p:sp>
        <p:nvSpPr>
          <p:cNvPr id="10" name="TextBox 9">
            <a:extLst>
              <a:ext uri="{FF2B5EF4-FFF2-40B4-BE49-F238E27FC236}">
                <a16:creationId xmlns:a16="http://schemas.microsoft.com/office/drawing/2014/main" id="{6983B964-6832-C7E8-55D0-4C8E546C2C69}"/>
              </a:ext>
            </a:extLst>
          </p:cNvPr>
          <p:cNvSpPr txBox="1"/>
          <p:nvPr/>
        </p:nvSpPr>
        <p:spPr>
          <a:xfrm>
            <a:off x="321204" y="1225689"/>
            <a:ext cx="11492796" cy="5262979"/>
          </a:xfrm>
          <a:prstGeom prst="rect">
            <a:avLst/>
          </a:prstGeom>
          <a:noFill/>
        </p:spPr>
        <p:txBody>
          <a:bodyPr wrap="square">
            <a:spAutoFit/>
          </a:bodyPr>
          <a:lstStyle/>
          <a:p>
            <a:pPr algn="just"/>
            <a:r>
              <a:rPr lang="ru-RU" sz="2400" dirty="0">
                <a:latin typeface="Times New Roman" panose="02020603050405020304" pitchFamily="18" charset="0"/>
                <a:cs typeface="Times New Roman" panose="02020603050405020304" pitchFamily="18" charset="0"/>
              </a:rPr>
              <a:t>Программу рекомендуется разбивать на функции, поскольку:</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ru-RU" sz="2400" dirty="0">
                <a:latin typeface="Times New Roman" panose="02020603050405020304" pitchFamily="18" charset="0"/>
                <a:cs typeface="Times New Roman" panose="02020603050405020304" pitchFamily="18" charset="0"/>
              </a:rPr>
              <a:t>создание новой функции предоставляет возможность присвоить имя группе инструкций, что позволит упростить чтение, понимание и отладку программы; </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ru-RU" sz="2400" dirty="0">
                <a:latin typeface="Times New Roman" panose="02020603050405020304" pitchFamily="18" charset="0"/>
                <a:cs typeface="Times New Roman" panose="02020603050405020304" pitchFamily="18" charset="0"/>
              </a:rPr>
              <a:t>функции позволяют сократить код программы, благодаря ликвидации повторяющихся участков кода; </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ru-RU" sz="2400" dirty="0">
                <a:latin typeface="Times New Roman" panose="02020603050405020304" pitchFamily="18" charset="0"/>
                <a:cs typeface="Times New Roman" panose="02020603050405020304" pitchFamily="18" charset="0"/>
              </a:rPr>
              <a:t>разбиение длинной программы на функции позволяет одновременно отлаживать отдельные части, а затем собрать их в единое целое; </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ru-RU" sz="2400" dirty="0">
                <a:latin typeface="Times New Roman" panose="02020603050405020304" pitchFamily="18" charset="0"/>
                <a:cs typeface="Times New Roman" panose="02020603050405020304" pitchFamily="18" charset="0"/>
              </a:rPr>
              <a:t>хорошо спроектированная функция может использоваться в других программах. </a:t>
            </a:r>
            <a:endParaRPr lang="en-US" sz="2400" dirty="0">
              <a:latin typeface="Times New Roman" panose="02020603050405020304" pitchFamily="18" charset="0"/>
              <a:cs typeface="Times New Roman" panose="02020603050405020304" pitchFamily="18" charset="0"/>
            </a:endParaRPr>
          </a:p>
          <a:p>
            <a:pPr algn="just"/>
            <a:br>
              <a:rPr lang="en-US" sz="2400" i="1" dirty="0">
                <a:latin typeface="Times New Roman" panose="02020603050405020304" pitchFamily="18" charset="0"/>
                <a:cs typeface="Times New Roman" panose="02020603050405020304" pitchFamily="18" charset="0"/>
              </a:rPr>
            </a:br>
            <a:r>
              <a:rPr lang="ru-RU" sz="2400" i="1" dirty="0">
                <a:latin typeface="Times New Roman" panose="02020603050405020304" pitchFamily="18" charset="0"/>
                <a:cs typeface="Times New Roman" panose="02020603050405020304" pitchFamily="18" charset="0"/>
              </a:rPr>
              <a:t>Принцип единственной ответственности </a:t>
            </a:r>
            <a:r>
              <a:rPr lang="ru-RU" sz="2400" dirty="0">
                <a:latin typeface="Times New Roman" panose="02020603050405020304" pitchFamily="18" charset="0"/>
                <a:cs typeface="Times New Roman" panose="02020603050405020304" pitchFamily="18" charset="0"/>
              </a:rPr>
              <a:t>(</a:t>
            </a:r>
            <a:r>
              <a:rPr lang="en" sz="2400" dirty="0">
                <a:latin typeface="Times New Roman" panose="02020603050405020304" pitchFamily="18" charset="0"/>
                <a:cs typeface="Times New Roman" panose="02020603050405020304" pitchFamily="18" charset="0"/>
              </a:rPr>
              <a:t>The Single Responsibility Principle) </a:t>
            </a:r>
            <a:r>
              <a:rPr lang="ru-RU" sz="2400" dirty="0">
                <a:latin typeface="Times New Roman" panose="02020603050405020304" pitchFamily="18" charset="0"/>
                <a:cs typeface="Times New Roman" panose="02020603050405020304" pitchFamily="18" charset="0"/>
              </a:rPr>
              <a:t>декларирует разграничение ответственности между функциями: за решение одной конкретной задачи должна отвечать одна функция. Использование принципа единственной ответственности при работе с функциями является хорошим стилем программирования.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52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Рекурсивные функции </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16</a:t>
            </a:fld>
            <a:endParaRPr lang="ru-RU"/>
          </a:p>
        </p:txBody>
      </p:sp>
      <p:sp>
        <p:nvSpPr>
          <p:cNvPr id="8" name="TextBox 7">
            <a:extLst>
              <a:ext uri="{FF2B5EF4-FFF2-40B4-BE49-F238E27FC236}">
                <a16:creationId xmlns:a16="http://schemas.microsoft.com/office/drawing/2014/main" id="{F6CA79C1-9590-0892-0645-BC088815C0B0}"/>
              </a:ext>
            </a:extLst>
          </p:cNvPr>
          <p:cNvSpPr txBox="1"/>
          <p:nvPr/>
        </p:nvSpPr>
        <p:spPr>
          <a:xfrm>
            <a:off x="6550244" y="1591642"/>
            <a:ext cx="6096000" cy="5016758"/>
          </a:xfrm>
          <a:prstGeom prst="rect">
            <a:avLst/>
          </a:prstGeom>
          <a:noFill/>
        </p:spPr>
        <p:txBody>
          <a:bodyPr wrap="square">
            <a:spAutoFit/>
          </a:bodyPr>
          <a:lstStyle/>
          <a:p>
            <a:r>
              <a:rPr lang="ru-RU" sz="2000" dirty="0">
                <a:latin typeface="Times New Roman" panose="02020603050405020304" pitchFamily="18" charset="0"/>
                <a:cs typeface="Times New Roman" panose="02020603050405020304" pitchFamily="18" charset="0"/>
              </a:rPr>
              <a:t>+ 1-й элемент добавлен</a:t>
            </a:r>
          </a:p>
          <a:p>
            <a:r>
              <a:rPr lang="ru-RU" sz="2000" dirty="0">
                <a:latin typeface="Times New Roman" panose="02020603050405020304" pitchFamily="18" charset="0"/>
                <a:cs typeface="Times New Roman" panose="02020603050405020304" pitchFamily="18" charset="0"/>
              </a:rPr>
              <a:t>1-й элемент + 2-й элемент добавлен</a:t>
            </a:r>
          </a:p>
          <a:p>
            <a:r>
              <a:rPr lang="ru-RU" sz="2000" dirty="0">
                <a:latin typeface="Times New Roman" panose="02020603050405020304" pitchFamily="18" charset="0"/>
                <a:cs typeface="Times New Roman" panose="02020603050405020304" pitchFamily="18" charset="0"/>
              </a:rPr>
              <a:t>1-й элемент 2-й элемент + 3-й элемент добавлен</a:t>
            </a:r>
          </a:p>
          <a:p>
            <a:r>
              <a:rPr lang="ru-RU" sz="2000" dirty="0">
                <a:latin typeface="Times New Roman" panose="02020603050405020304" pitchFamily="18" charset="0"/>
                <a:cs typeface="Times New Roman" panose="02020603050405020304" pitchFamily="18" charset="0"/>
              </a:rPr>
              <a:t>1-й элемент 2-й элемент 3-й элемент + 4-й элемент добавлен</a:t>
            </a:r>
          </a:p>
          <a:p>
            <a:r>
              <a:rPr lang="ru-RU" sz="2000" dirty="0">
                <a:latin typeface="Times New Roman" panose="02020603050405020304" pitchFamily="18" charset="0"/>
                <a:cs typeface="Times New Roman" panose="02020603050405020304" pitchFamily="18" charset="0"/>
              </a:rPr>
              <a:t>1-й элемент 2-й элемент 3-й элемент 4-й элемент </a:t>
            </a:r>
          </a:p>
          <a:p>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В стеке:  1-й элемент 2-й элемент 3-й элемент 4-й элемент </a:t>
            </a:r>
          </a:p>
          <a:p>
            <a:r>
              <a:rPr lang="ru-RU" sz="2000" dirty="0">
                <a:latin typeface="Times New Roman" panose="02020603050405020304" pitchFamily="18" charset="0"/>
                <a:cs typeface="Times New Roman" panose="02020603050405020304" pitchFamily="18" charset="0"/>
              </a:rPr>
              <a:t>4-й элемент удален из стека</a:t>
            </a:r>
          </a:p>
          <a:p>
            <a:r>
              <a:rPr lang="ru-RU" sz="2000" dirty="0">
                <a:latin typeface="Times New Roman" panose="02020603050405020304" pitchFamily="18" charset="0"/>
                <a:cs typeface="Times New Roman" panose="02020603050405020304" pitchFamily="18" charset="0"/>
              </a:rPr>
              <a:t>В стеке:  1-й элемент 2-й элемент 3-й элемент </a:t>
            </a:r>
          </a:p>
          <a:p>
            <a:r>
              <a:rPr lang="ru-RU" sz="2000" dirty="0">
                <a:latin typeface="Times New Roman" panose="02020603050405020304" pitchFamily="18" charset="0"/>
                <a:cs typeface="Times New Roman" panose="02020603050405020304" pitchFamily="18" charset="0"/>
              </a:rPr>
              <a:t>3-й элемент удален из стека</a:t>
            </a:r>
          </a:p>
          <a:p>
            <a:r>
              <a:rPr lang="ru-RU" sz="2000" dirty="0">
                <a:latin typeface="Times New Roman" panose="02020603050405020304" pitchFamily="18" charset="0"/>
                <a:cs typeface="Times New Roman" panose="02020603050405020304" pitchFamily="18" charset="0"/>
              </a:rPr>
              <a:t>В стеке:  1-й элемент 2-й элемент </a:t>
            </a:r>
          </a:p>
          <a:p>
            <a:r>
              <a:rPr lang="ru-RU" sz="2000" dirty="0">
                <a:latin typeface="Times New Roman" panose="02020603050405020304" pitchFamily="18" charset="0"/>
                <a:cs typeface="Times New Roman" panose="02020603050405020304" pitchFamily="18" charset="0"/>
              </a:rPr>
              <a:t>2-й элемент удален из стека</a:t>
            </a:r>
          </a:p>
          <a:p>
            <a:r>
              <a:rPr lang="ru-RU" sz="2000" dirty="0">
                <a:latin typeface="Times New Roman" panose="02020603050405020304" pitchFamily="18" charset="0"/>
                <a:cs typeface="Times New Roman" panose="02020603050405020304" pitchFamily="18" charset="0"/>
              </a:rPr>
              <a:t>В стеке:  1-й элемент </a:t>
            </a:r>
          </a:p>
          <a:p>
            <a:r>
              <a:rPr lang="ru-RU" sz="2000" dirty="0">
                <a:latin typeface="Times New Roman" panose="02020603050405020304" pitchFamily="18" charset="0"/>
                <a:cs typeface="Times New Roman" panose="02020603050405020304" pitchFamily="18" charset="0"/>
              </a:rPr>
              <a:t>1-й элемент удален из стека</a:t>
            </a:r>
          </a:p>
        </p:txBody>
      </p:sp>
      <p:pic>
        <p:nvPicPr>
          <p:cNvPr id="12" name="Рисунок 11">
            <a:extLst>
              <a:ext uri="{FF2B5EF4-FFF2-40B4-BE49-F238E27FC236}">
                <a16:creationId xmlns:a16="http://schemas.microsoft.com/office/drawing/2014/main" id="{3B59AE16-DD65-0419-1D09-5E9B6FB8FCAD}"/>
              </a:ext>
            </a:extLst>
          </p:cNvPr>
          <p:cNvPicPr>
            <a:picLocks noChangeAspect="1"/>
          </p:cNvPicPr>
          <p:nvPr/>
        </p:nvPicPr>
        <p:blipFill>
          <a:blip r:embed="rId2"/>
          <a:stretch>
            <a:fillRect/>
          </a:stretch>
        </p:blipFill>
        <p:spPr>
          <a:xfrm>
            <a:off x="-270164" y="1586496"/>
            <a:ext cx="7108328" cy="4841904"/>
          </a:xfrm>
          <a:prstGeom prst="rect">
            <a:avLst/>
          </a:prstGeom>
        </p:spPr>
      </p:pic>
    </p:spTree>
    <p:extLst>
      <p:ext uri="{BB962C8B-B14F-4D97-AF65-F5344CB8AC3E}">
        <p14:creationId xmlns:p14="http://schemas.microsoft.com/office/powerpoint/2010/main" val="244305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Рекурсивные функции </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17</a:t>
            </a:fld>
            <a:endParaRPr lang="ru-RU"/>
          </a:p>
        </p:txBody>
      </p:sp>
      <p:pic>
        <p:nvPicPr>
          <p:cNvPr id="3" name="Рисунок 2">
            <a:extLst>
              <a:ext uri="{FF2B5EF4-FFF2-40B4-BE49-F238E27FC236}">
                <a16:creationId xmlns:a16="http://schemas.microsoft.com/office/drawing/2014/main" id="{B54795AF-B409-4531-FCA0-F4F53EC92668}"/>
              </a:ext>
            </a:extLst>
          </p:cNvPr>
          <p:cNvPicPr>
            <a:picLocks noChangeAspect="1"/>
          </p:cNvPicPr>
          <p:nvPr/>
        </p:nvPicPr>
        <p:blipFill>
          <a:blip r:embed="rId2"/>
          <a:stretch>
            <a:fillRect/>
          </a:stretch>
        </p:blipFill>
        <p:spPr>
          <a:xfrm>
            <a:off x="754590" y="1836150"/>
            <a:ext cx="7381999" cy="4104692"/>
          </a:xfrm>
          <a:prstGeom prst="rect">
            <a:avLst/>
          </a:prstGeom>
        </p:spPr>
      </p:pic>
      <p:sp>
        <p:nvSpPr>
          <p:cNvPr id="7" name="TextBox 6">
            <a:extLst>
              <a:ext uri="{FF2B5EF4-FFF2-40B4-BE49-F238E27FC236}">
                <a16:creationId xmlns:a16="http://schemas.microsoft.com/office/drawing/2014/main" id="{896D649D-D2ED-2B24-AB01-FE5F871500CA}"/>
              </a:ext>
            </a:extLst>
          </p:cNvPr>
          <p:cNvSpPr txBox="1"/>
          <p:nvPr/>
        </p:nvSpPr>
        <p:spPr>
          <a:xfrm>
            <a:off x="8372115" y="1707125"/>
            <a:ext cx="3065295" cy="4893647"/>
          </a:xfrm>
          <a:prstGeom prst="rect">
            <a:avLst/>
          </a:prstGeom>
          <a:noFill/>
        </p:spPr>
        <p:txBody>
          <a:bodyPr wrap="square">
            <a:spAutoFit/>
          </a:bodyPr>
          <a:lstStyle/>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world</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world</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worl</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wor</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wo</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w</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 </a:t>
            </a:r>
          </a:p>
          <a:p>
            <a:r>
              <a:rPr lang="ru-RU" sz="2400" dirty="0" err="1">
                <a:latin typeface="Times New Roman" panose="02020603050405020304" pitchFamily="18" charset="0"/>
                <a:cs typeface="Times New Roman" panose="02020603050405020304" pitchFamily="18" charset="0"/>
              </a:rPr>
              <a:t>Hello</a:t>
            </a:r>
            <a:r>
              <a:rPr lang="ru-RU" sz="2400" dirty="0">
                <a:latin typeface="Times New Roman" panose="02020603050405020304" pitchFamily="18" charset="0"/>
                <a:cs typeface="Times New Roman" panose="02020603050405020304" pitchFamily="18" charset="0"/>
              </a:rPr>
              <a:t>,</a:t>
            </a:r>
          </a:p>
          <a:p>
            <a:r>
              <a:rPr lang="ru-RU" sz="2400" dirty="0" err="1">
                <a:latin typeface="Times New Roman" panose="02020603050405020304" pitchFamily="18" charset="0"/>
                <a:cs typeface="Times New Roman" panose="02020603050405020304" pitchFamily="18" charset="0"/>
              </a:rPr>
              <a:t>Hello</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Hell</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Hel</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He</a:t>
            </a:r>
            <a:endParaRPr lang="ru-RU" sz="2400" dirty="0">
              <a:latin typeface="Times New Roman" panose="02020603050405020304" pitchFamily="18" charset="0"/>
              <a:cs typeface="Times New Roman" panose="02020603050405020304" pitchFamily="18" charset="0"/>
            </a:endParaRPr>
          </a:p>
          <a:p>
            <a:r>
              <a:rPr lang="ru-RU" sz="2400" dirty="0" err="1">
                <a:latin typeface="Times New Roman" panose="02020603050405020304" pitchFamily="18" charset="0"/>
                <a:cs typeface="Times New Roman" panose="02020603050405020304" pitchFamily="18" charset="0"/>
              </a:rPr>
              <a:t>H</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22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Задача</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18</a:t>
            </a:fld>
            <a:endParaRPr lang="ru-RU"/>
          </a:p>
        </p:txBody>
      </p:sp>
      <p:sp>
        <p:nvSpPr>
          <p:cNvPr id="8" name="TextBox 7">
            <a:extLst>
              <a:ext uri="{FF2B5EF4-FFF2-40B4-BE49-F238E27FC236}">
                <a16:creationId xmlns:a16="http://schemas.microsoft.com/office/drawing/2014/main" id="{48238E5B-9D9A-23D2-6D37-BA69352D24A3}"/>
              </a:ext>
            </a:extLst>
          </p:cNvPr>
          <p:cNvSpPr txBox="1"/>
          <p:nvPr/>
        </p:nvSpPr>
        <p:spPr>
          <a:xfrm>
            <a:off x="1011381" y="1609544"/>
            <a:ext cx="10016357" cy="1569660"/>
          </a:xfrm>
          <a:prstGeom prst="rect">
            <a:avLst/>
          </a:prstGeom>
          <a:noFill/>
        </p:spPr>
        <p:txBody>
          <a:bodyPr wrap="square">
            <a:spAutoFit/>
          </a:bodyPr>
          <a:lstStyle/>
          <a:p>
            <a:pPr marL="0" indent="0" algn="ctr" rtl="0">
              <a:buNone/>
            </a:pPr>
            <a:r>
              <a:rPr lang="ru-RU" sz="3200" b="1" i="0" dirty="0">
                <a:solidFill>
                  <a:srgbClr val="222222"/>
                </a:solidFill>
                <a:effectLst/>
                <a:latin typeface="Times New Roman" panose="02020603050405020304" pitchFamily="18" charset="0"/>
                <a:cs typeface="Times New Roman" panose="02020603050405020304" pitchFamily="18" charset="0"/>
              </a:rPr>
              <a:t>Факториал</a:t>
            </a:r>
          </a:p>
          <a:p>
            <a:pPr marL="0" indent="0" algn="l" rtl="0">
              <a:buNone/>
            </a:pPr>
            <a:r>
              <a:rPr lang="ru-RU" sz="3200" b="0" i="0" dirty="0">
                <a:solidFill>
                  <a:srgbClr val="333A4D"/>
                </a:solidFill>
                <a:effectLst/>
                <a:latin typeface="Times New Roman" panose="02020603050405020304" pitchFamily="18" charset="0"/>
                <a:cs typeface="Times New Roman" panose="02020603050405020304" pitchFamily="18" charset="0"/>
              </a:rPr>
              <a:t>Напишите функцию для вычисления факториала числа.</a:t>
            </a:r>
          </a:p>
          <a:p>
            <a:pPr marL="0" indent="0" algn="l" rtl="0">
              <a:buNone/>
            </a:pPr>
            <a:r>
              <a:rPr lang="ru-RU" sz="3200" dirty="0">
                <a:solidFill>
                  <a:srgbClr val="333A4D"/>
                </a:solidFill>
                <a:latin typeface="Times New Roman" panose="02020603050405020304" pitchFamily="18" charset="0"/>
                <a:cs typeface="Times New Roman" panose="02020603050405020304" pitchFamily="18" charset="0"/>
              </a:rPr>
              <a:t>Решите задачу </a:t>
            </a:r>
            <a:r>
              <a:rPr lang="ru-RU" sz="3200" b="1" dirty="0">
                <a:solidFill>
                  <a:srgbClr val="333A4D"/>
                </a:solidFill>
                <a:latin typeface="Times New Roman" panose="02020603050405020304" pitchFamily="18" charset="0"/>
                <a:cs typeface="Times New Roman" panose="02020603050405020304" pitchFamily="18" charset="0"/>
              </a:rPr>
              <a:t>рекурсивным</a:t>
            </a:r>
            <a:r>
              <a:rPr lang="ru-RU" sz="3200" dirty="0">
                <a:solidFill>
                  <a:srgbClr val="333A4D"/>
                </a:solidFill>
                <a:latin typeface="Times New Roman" panose="02020603050405020304" pitchFamily="18" charset="0"/>
                <a:cs typeface="Times New Roman" panose="02020603050405020304" pitchFamily="18" charset="0"/>
              </a:rPr>
              <a:t> способом.</a:t>
            </a:r>
            <a:endParaRPr lang="en" sz="32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58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Решение </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19</a:t>
            </a:fld>
            <a:endParaRPr lang="ru-RU"/>
          </a:p>
        </p:txBody>
      </p:sp>
      <p:pic>
        <p:nvPicPr>
          <p:cNvPr id="2052" name="Picture 4">
            <a:extLst>
              <a:ext uri="{FF2B5EF4-FFF2-40B4-BE49-F238E27FC236}">
                <a16:creationId xmlns:a16="http://schemas.microsoft.com/office/drawing/2014/main" id="{E3B1AF3A-BA57-BA4F-8243-C0D3C4C57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72" y="2832806"/>
            <a:ext cx="5367354" cy="3415589"/>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a:extLst>
              <a:ext uri="{FF2B5EF4-FFF2-40B4-BE49-F238E27FC236}">
                <a16:creationId xmlns:a16="http://schemas.microsoft.com/office/drawing/2014/main" id="{C0084D0E-E1A9-5A78-ED1E-517661CFCF03}"/>
              </a:ext>
            </a:extLst>
          </p:cNvPr>
          <p:cNvPicPr>
            <a:picLocks noChangeAspect="1"/>
          </p:cNvPicPr>
          <p:nvPr/>
        </p:nvPicPr>
        <p:blipFill>
          <a:blip r:embed="rId3"/>
          <a:stretch>
            <a:fillRect/>
          </a:stretch>
        </p:blipFill>
        <p:spPr>
          <a:xfrm>
            <a:off x="4239155" y="1052295"/>
            <a:ext cx="7952845" cy="3630646"/>
          </a:xfrm>
          <a:prstGeom prst="rect">
            <a:avLst/>
          </a:prstGeom>
        </p:spPr>
      </p:pic>
    </p:spTree>
    <p:extLst>
      <p:ext uri="{BB962C8B-B14F-4D97-AF65-F5344CB8AC3E}">
        <p14:creationId xmlns:p14="http://schemas.microsoft.com/office/powerpoint/2010/main" val="316380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План лекции</a:t>
            </a:r>
          </a:p>
        </p:txBody>
      </p:sp>
      <p:sp>
        <p:nvSpPr>
          <p:cNvPr id="3" name="Объект 2">
            <a:extLst>
              <a:ext uri="{FF2B5EF4-FFF2-40B4-BE49-F238E27FC236}">
                <a16:creationId xmlns:a16="http://schemas.microsoft.com/office/drawing/2014/main" id="{D8AEBC29-3928-35C2-E4AD-090FADCC9F78}"/>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Задачи по пройденному материалу</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Функции</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2</a:t>
            </a:fld>
            <a:endParaRPr lang="ru-RU"/>
          </a:p>
        </p:txBody>
      </p:sp>
    </p:spTree>
    <p:extLst>
      <p:ext uri="{BB962C8B-B14F-4D97-AF65-F5344CB8AC3E}">
        <p14:creationId xmlns:p14="http://schemas.microsoft.com/office/powerpoint/2010/main" val="122239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Задание</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20</a:t>
            </a:fld>
            <a:endParaRPr lang="ru-RU"/>
          </a:p>
        </p:txBody>
      </p:sp>
      <p:sp>
        <p:nvSpPr>
          <p:cNvPr id="10" name="TextBox 9">
            <a:extLst>
              <a:ext uri="{FF2B5EF4-FFF2-40B4-BE49-F238E27FC236}">
                <a16:creationId xmlns:a16="http://schemas.microsoft.com/office/drawing/2014/main" id="{6983B964-6832-C7E8-55D0-4C8E546C2C69}"/>
              </a:ext>
            </a:extLst>
          </p:cNvPr>
          <p:cNvSpPr txBox="1"/>
          <p:nvPr/>
        </p:nvSpPr>
        <p:spPr>
          <a:xfrm>
            <a:off x="103458" y="1180393"/>
            <a:ext cx="11091014" cy="3046988"/>
          </a:xfrm>
          <a:prstGeom prst="rect">
            <a:avLst/>
          </a:prstGeom>
          <a:noFill/>
        </p:spPr>
        <p:txBody>
          <a:bodyPr wrap="square">
            <a:spAutoFit/>
          </a:bodyPr>
          <a:lstStyle/>
          <a:p>
            <a:pPr algn="ctr"/>
            <a:r>
              <a:rPr lang="ru-RU" sz="2400" b="1" dirty="0">
                <a:latin typeface="Times New Roman" panose="02020603050405020304" pitchFamily="18" charset="0"/>
                <a:cs typeface="Times New Roman" panose="02020603050405020304" pitchFamily="18" charset="0"/>
              </a:rPr>
              <a:t>Написать функцию для вычисления элементов ряда Фибоначчи</a:t>
            </a:r>
            <a:r>
              <a:rPr lang="ru-RU" sz="2400" dirty="0">
                <a:latin typeface="Times New Roman" panose="02020603050405020304" pitchFamily="18" charset="0"/>
                <a:cs typeface="Times New Roman" panose="02020603050405020304" pitchFamily="18" charset="0"/>
              </a:rPr>
              <a:t>. </a:t>
            </a:r>
          </a:p>
          <a:p>
            <a:pPr algn="just"/>
            <a:r>
              <a:rPr lang="ru-RU" sz="2400" dirty="0">
                <a:latin typeface="Times New Roman" panose="02020603050405020304" pitchFamily="18" charset="0"/>
                <a:cs typeface="Times New Roman" panose="02020603050405020304" pitchFamily="18" charset="0"/>
              </a:rPr>
              <a:t>Пусть необходимо реализовать функцию, которая вычисляет первые </a:t>
            </a:r>
            <a:r>
              <a:rPr lang="en"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элементов ряда Фибоначчи.  (</a:t>
            </a:r>
            <a:r>
              <a:rPr lang="ru-RU" sz="2400" i="1" dirty="0">
                <a:latin typeface="Times New Roman" panose="02020603050405020304" pitchFamily="18" charset="0"/>
                <a:cs typeface="Times New Roman" panose="02020603050405020304" pitchFamily="18" charset="0"/>
              </a:rPr>
              <a:t>Р</a:t>
            </a:r>
            <a:r>
              <a:rPr lang="ru-RU" sz="2400" b="0" i="1" dirty="0">
                <a:solidFill>
                  <a:srgbClr val="333A4D"/>
                </a:solidFill>
                <a:effectLst/>
                <a:latin typeface="Times New Roman" panose="02020603050405020304" pitchFamily="18" charset="0"/>
                <a:cs typeface="Times New Roman" panose="02020603050405020304" pitchFamily="18" charset="0"/>
              </a:rPr>
              <a:t>ешите задачу двумя способами – итеративным и рекурсивным.</a:t>
            </a:r>
            <a:r>
              <a:rPr lang="ru-RU" sz="2400" i="1" dirty="0">
                <a:latin typeface="Times New Roman" panose="02020603050405020304" pitchFamily="18" charset="0"/>
                <a:cs typeface="Times New Roman" panose="02020603050405020304" pitchFamily="18" charset="0"/>
              </a:rPr>
              <a:t>)</a:t>
            </a:r>
            <a:endParaRPr lang="ru-RU" sz="2400" i="1" dirty="0">
              <a:solidFill>
                <a:srgbClr val="222222"/>
              </a:solidFill>
              <a:latin typeface="Times New Roman" panose="02020603050405020304" pitchFamily="18" charset="0"/>
              <a:cs typeface="Times New Roman" panose="02020603050405020304" pitchFamily="18" charset="0"/>
            </a:endParaRPr>
          </a:p>
          <a:p>
            <a:pPr algn="just"/>
            <a:r>
              <a:rPr lang="ru-RU" sz="2400" i="1" dirty="0">
                <a:latin typeface="Times New Roman" panose="02020603050405020304" pitchFamily="18" charset="0"/>
                <a:cs typeface="Times New Roman" panose="02020603050405020304" pitchFamily="18" charset="0"/>
              </a:rPr>
              <a:t>Числа Фибоначчи </a:t>
            </a:r>
            <a:r>
              <a:rPr lang="ru-RU" sz="2400" dirty="0">
                <a:latin typeface="Times New Roman" panose="02020603050405020304" pitchFamily="18" charset="0"/>
                <a:cs typeface="Times New Roman" panose="02020603050405020304" pitchFamily="18" charset="0"/>
              </a:rPr>
              <a:t>(ряд Фибоначчи) — числовая последовательность, первые два числа которой являются </a:t>
            </a:r>
            <a:r>
              <a:rPr lang="en-US" sz="2400" dirty="0">
                <a:latin typeface="Times New Roman" panose="02020603050405020304" pitchFamily="18" charset="0"/>
                <a:cs typeface="Times New Roman" panose="02020603050405020304" pitchFamily="18" charset="0"/>
              </a:rPr>
              <a:t>1</a:t>
            </a:r>
            <a:r>
              <a:rPr lang="ru-RU" sz="2400" dirty="0">
                <a:latin typeface="Times New Roman" panose="02020603050405020304" pitchFamily="18" charset="0"/>
                <a:cs typeface="Times New Roman" panose="02020603050405020304" pitchFamily="18" charset="0"/>
              </a:rPr>
              <a:t> и 1, а каждое последующее за ними число является суммой двух предыдущих (1, 1, 2, 3, 5, 8, 13, 21, 34, 55, 89, 144, 233, 377, 610, 987, 1597, 2584, 4181, 6765, 10946, 17711</a:t>
            </a:r>
            <a:r>
              <a:rPr lang="ru-RU" sz="2400" b="0" i="0" dirty="0">
                <a:solidFill>
                  <a:srgbClr val="1F1F1F"/>
                </a:solidFill>
                <a:effectLst/>
                <a:latin typeface="Google Sans"/>
              </a:rPr>
              <a:t>, …</a:t>
            </a:r>
            <a:r>
              <a:rPr lang="ru-RU" sz="2400" dirty="0">
                <a:latin typeface="Times New Roman" panose="02020603050405020304" pitchFamily="18" charset="0"/>
                <a:cs typeface="Times New Roman" panose="02020603050405020304" pitchFamily="18" charset="0"/>
              </a:rPr>
              <a:t>)</a:t>
            </a:r>
          </a:p>
        </p:txBody>
      </p:sp>
      <p:pic>
        <p:nvPicPr>
          <p:cNvPr id="3074" name="Picture 2" descr="Формула и пример вычисления чисел ряда Фибоначчи">
            <a:extLst>
              <a:ext uri="{FF2B5EF4-FFF2-40B4-BE49-F238E27FC236}">
                <a16:creationId xmlns:a16="http://schemas.microsoft.com/office/drawing/2014/main" id="{1672B3AB-16ED-0931-6F5D-9A01B79CF2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34"/>
          <a:stretch/>
        </p:blipFill>
        <p:spPr bwMode="auto">
          <a:xfrm>
            <a:off x="2313709" y="3858049"/>
            <a:ext cx="7136245" cy="299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00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Лямбда-функции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21</a:t>
            </a:fld>
            <a:endParaRPr lang="ru-RU"/>
          </a:p>
        </p:txBody>
      </p:sp>
      <p:sp>
        <p:nvSpPr>
          <p:cNvPr id="10" name="TextBox 9">
            <a:extLst>
              <a:ext uri="{FF2B5EF4-FFF2-40B4-BE49-F238E27FC236}">
                <a16:creationId xmlns:a16="http://schemas.microsoft.com/office/drawing/2014/main" id="{6983B964-6832-C7E8-55D0-4C8E546C2C69}"/>
              </a:ext>
            </a:extLst>
          </p:cNvPr>
          <p:cNvSpPr txBox="1"/>
          <p:nvPr/>
        </p:nvSpPr>
        <p:spPr>
          <a:xfrm>
            <a:off x="103458" y="1180393"/>
            <a:ext cx="11091014" cy="1938992"/>
          </a:xfrm>
          <a:prstGeom prst="rect">
            <a:avLst/>
          </a:prstGeom>
          <a:noFill/>
        </p:spPr>
        <p:txBody>
          <a:bodyPr wrap="square">
            <a:spAutoFit/>
          </a:bodyPr>
          <a:lstStyle/>
          <a:p>
            <a:pPr indent="450215" algn="just"/>
            <a:r>
              <a:rPr lang="ru-RU" sz="2400" b="1" i="1" dirty="0">
                <a:effectLst/>
                <a:latin typeface="Times New Roman" panose="02020603050405020304" pitchFamily="18" charset="0"/>
                <a:ea typeface="Times New Roman" panose="02020603050405020304" pitchFamily="18" charset="0"/>
              </a:rPr>
              <a:t>Лямбда-функции</a:t>
            </a:r>
            <a:r>
              <a:rPr lang="ru-RU" sz="2400" dirty="0">
                <a:effectLst/>
                <a:latin typeface="Times New Roman" panose="02020603050405020304" pitchFamily="18" charset="0"/>
                <a:ea typeface="Times New Roman" panose="02020603050405020304" pitchFamily="18" charset="0"/>
              </a:rPr>
              <a:t> – это анонимные функции, которые могут включать только одно выражение. Они обычно используются для выполнения простых операций, не требующих полного определения функции с помощью ключевого слова </a:t>
            </a:r>
            <a:r>
              <a:rPr lang="ru-RU" sz="2400" dirty="0" err="1">
                <a:effectLst/>
                <a:latin typeface="Times New Roman" panose="02020603050405020304" pitchFamily="18" charset="0"/>
                <a:ea typeface="Times New Roman" panose="02020603050405020304" pitchFamily="18" charset="0"/>
              </a:rPr>
              <a:t>def</a:t>
            </a:r>
            <a:r>
              <a:rPr lang="ru-RU" sz="2400" dirty="0">
                <a:effectLst/>
                <a:latin typeface="Times New Roman" panose="02020603050405020304" pitchFamily="18" charset="0"/>
                <a:ea typeface="Times New Roman" panose="02020603050405020304" pitchFamily="18" charset="0"/>
              </a:rPr>
              <a:t>. Лямбда-функции могут принимать любое количество аргументов, но могут возвращать только одно значение.</a:t>
            </a:r>
          </a:p>
        </p:txBody>
      </p:sp>
      <p:pic>
        <p:nvPicPr>
          <p:cNvPr id="12" name="Рисунок 11">
            <a:extLst>
              <a:ext uri="{FF2B5EF4-FFF2-40B4-BE49-F238E27FC236}">
                <a16:creationId xmlns:a16="http://schemas.microsoft.com/office/drawing/2014/main" id="{8756BA4B-303A-7CA8-3F4E-C129433AEE79}"/>
              </a:ext>
            </a:extLst>
          </p:cNvPr>
          <p:cNvPicPr>
            <a:picLocks noChangeAspect="1"/>
          </p:cNvPicPr>
          <p:nvPr/>
        </p:nvPicPr>
        <p:blipFill>
          <a:blip r:embed="rId2"/>
          <a:stretch>
            <a:fillRect/>
          </a:stretch>
        </p:blipFill>
        <p:spPr>
          <a:xfrm>
            <a:off x="325131" y="3119385"/>
            <a:ext cx="7215161" cy="1938992"/>
          </a:xfrm>
          <a:prstGeom prst="rect">
            <a:avLst/>
          </a:prstGeom>
        </p:spPr>
      </p:pic>
      <p:pic>
        <p:nvPicPr>
          <p:cNvPr id="13" name="Рисунок 12">
            <a:extLst>
              <a:ext uri="{FF2B5EF4-FFF2-40B4-BE49-F238E27FC236}">
                <a16:creationId xmlns:a16="http://schemas.microsoft.com/office/drawing/2014/main" id="{4766020D-CF47-8592-1A94-B52D0EEC8F0B}"/>
              </a:ext>
            </a:extLst>
          </p:cNvPr>
          <p:cNvPicPr>
            <a:picLocks noChangeAspect="1"/>
          </p:cNvPicPr>
          <p:nvPr/>
        </p:nvPicPr>
        <p:blipFill>
          <a:blip r:embed="rId3"/>
          <a:stretch>
            <a:fillRect/>
          </a:stretch>
        </p:blipFill>
        <p:spPr>
          <a:xfrm>
            <a:off x="5648965" y="4725137"/>
            <a:ext cx="6107164" cy="1938991"/>
          </a:xfrm>
          <a:prstGeom prst="rect">
            <a:avLst/>
          </a:prstGeom>
        </p:spPr>
      </p:pic>
    </p:spTree>
    <p:extLst>
      <p:ext uri="{BB962C8B-B14F-4D97-AF65-F5344CB8AC3E}">
        <p14:creationId xmlns:p14="http://schemas.microsoft.com/office/powerpoint/2010/main" val="244740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Лямбда-функции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22</a:t>
            </a:fld>
            <a:endParaRPr lang="ru-RU"/>
          </a:p>
        </p:txBody>
      </p:sp>
      <p:pic>
        <p:nvPicPr>
          <p:cNvPr id="14" name="Рисунок 13">
            <a:extLst>
              <a:ext uri="{FF2B5EF4-FFF2-40B4-BE49-F238E27FC236}">
                <a16:creationId xmlns:a16="http://schemas.microsoft.com/office/drawing/2014/main" id="{E5DE1E1D-0979-5AD8-825A-2DD593A319E9}"/>
              </a:ext>
            </a:extLst>
          </p:cNvPr>
          <p:cNvPicPr>
            <a:picLocks noChangeAspect="1"/>
          </p:cNvPicPr>
          <p:nvPr/>
        </p:nvPicPr>
        <p:blipFill>
          <a:blip r:embed="rId2"/>
          <a:stretch>
            <a:fillRect/>
          </a:stretch>
        </p:blipFill>
        <p:spPr>
          <a:xfrm>
            <a:off x="0" y="1504449"/>
            <a:ext cx="8179381" cy="2631351"/>
          </a:xfrm>
          <a:prstGeom prst="rect">
            <a:avLst/>
          </a:prstGeom>
        </p:spPr>
      </p:pic>
      <p:pic>
        <p:nvPicPr>
          <p:cNvPr id="15" name="Рисунок 14">
            <a:extLst>
              <a:ext uri="{FF2B5EF4-FFF2-40B4-BE49-F238E27FC236}">
                <a16:creationId xmlns:a16="http://schemas.microsoft.com/office/drawing/2014/main" id="{27B15433-8C71-114F-CF5E-EE66D4C4FDC3}"/>
              </a:ext>
            </a:extLst>
          </p:cNvPr>
          <p:cNvPicPr>
            <a:picLocks noChangeAspect="1"/>
          </p:cNvPicPr>
          <p:nvPr/>
        </p:nvPicPr>
        <p:blipFill>
          <a:blip r:embed="rId3"/>
          <a:stretch>
            <a:fillRect/>
          </a:stretch>
        </p:blipFill>
        <p:spPr>
          <a:xfrm>
            <a:off x="2934296" y="3969401"/>
            <a:ext cx="9077704" cy="2631371"/>
          </a:xfrm>
          <a:prstGeom prst="rect">
            <a:avLst/>
          </a:prstGeom>
        </p:spPr>
      </p:pic>
    </p:spTree>
    <p:extLst>
      <p:ext uri="{BB962C8B-B14F-4D97-AF65-F5344CB8AC3E}">
        <p14:creationId xmlns:p14="http://schemas.microsoft.com/office/powerpoint/2010/main" val="219420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Задача</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3</a:t>
            </a:fld>
            <a:endParaRPr lang="ru-RU"/>
          </a:p>
        </p:txBody>
      </p:sp>
      <p:sp>
        <p:nvSpPr>
          <p:cNvPr id="8" name="TextBox 7">
            <a:extLst>
              <a:ext uri="{FF2B5EF4-FFF2-40B4-BE49-F238E27FC236}">
                <a16:creationId xmlns:a16="http://schemas.microsoft.com/office/drawing/2014/main" id="{009AE4EF-FEC0-CD3C-1B08-A24CADF89669}"/>
              </a:ext>
            </a:extLst>
          </p:cNvPr>
          <p:cNvSpPr txBox="1"/>
          <p:nvPr/>
        </p:nvSpPr>
        <p:spPr>
          <a:xfrm>
            <a:off x="557048" y="1700581"/>
            <a:ext cx="10562897" cy="2677656"/>
          </a:xfrm>
          <a:prstGeom prst="rect">
            <a:avLst/>
          </a:prstGeom>
          <a:noFill/>
        </p:spPr>
        <p:txBody>
          <a:bodyPr wrap="square">
            <a:spAutoFit/>
          </a:bodyPr>
          <a:lstStyle/>
          <a:p>
            <a:pPr algn="l" rtl="0"/>
            <a:r>
              <a:rPr lang="ru-RU" sz="2400" b="0" i="0" dirty="0">
                <a:solidFill>
                  <a:srgbClr val="222222"/>
                </a:solidFill>
                <a:effectLst/>
                <a:latin typeface="Times New Roman" panose="02020603050405020304" pitchFamily="18" charset="0"/>
                <a:cs typeface="Times New Roman" panose="02020603050405020304" pitchFamily="18" charset="0"/>
              </a:rPr>
              <a:t>Напишите программу, которая считывает с консоли числа (по одному в строке) до тех пор, пока сумма введённых чисел не будет равна 0 и </a:t>
            </a:r>
            <a:r>
              <a:rPr lang="ru-RU" sz="2400" b="1" i="0" dirty="0">
                <a:solidFill>
                  <a:srgbClr val="222222"/>
                </a:solidFill>
                <a:effectLst/>
                <a:latin typeface="Times New Roman" panose="02020603050405020304" pitchFamily="18" charset="0"/>
                <a:cs typeface="Times New Roman" panose="02020603050405020304" pitchFamily="18" charset="0"/>
              </a:rPr>
              <a:t>сразу после этого </a:t>
            </a:r>
            <a:r>
              <a:rPr lang="ru-RU" sz="2400" b="0" i="0" dirty="0">
                <a:solidFill>
                  <a:srgbClr val="222222"/>
                </a:solidFill>
                <a:effectLst/>
                <a:latin typeface="Times New Roman" panose="02020603050405020304" pitchFamily="18" charset="0"/>
                <a:cs typeface="Times New Roman" panose="02020603050405020304" pitchFamily="18" charset="0"/>
              </a:rPr>
              <a:t>выводит сумму квадратов всех считанных чисел.</a:t>
            </a:r>
          </a:p>
          <a:p>
            <a:pPr algn="l" rtl="0"/>
            <a:r>
              <a:rPr lang="ru-RU" sz="2400" b="0" i="0" dirty="0">
                <a:solidFill>
                  <a:srgbClr val="222222"/>
                </a:solidFill>
                <a:effectLst/>
                <a:latin typeface="Times New Roman" panose="02020603050405020304" pitchFamily="18" charset="0"/>
                <a:cs typeface="Times New Roman" panose="02020603050405020304" pitchFamily="18" charset="0"/>
              </a:rPr>
              <a:t>Гарантируется, что в какой-то момент сумма введённых чисел окажется равной 0, </a:t>
            </a:r>
            <a:r>
              <a:rPr lang="ru-RU" sz="2400" b="1" i="0" dirty="0">
                <a:solidFill>
                  <a:srgbClr val="222222"/>
                </a:solidFill>
                <a:effectLst/>
                <a:latin typeface="Times New Roman" panose="02020603050405020304" pitchFamily="18" charset="0"/>
                <a:cs typeface="Times New Roman" panose="02020603050405020304" pitchFamily="18" charset="0"/>
              </a:rPr>
              <a:t>после этого считывание продолжать не нужно</a:t>
            </a:r>
            <a:r>
              <a:rPr lang="ru-RU" sz="2400" b="0" i="0" dirty="0">
                <a:solidFill>
                  <a:srgbClr val="222222"/>
                </a:solidFill>
                <a:effectLst/>
                <a:latin typeface="Times New Roman" panose="02020603050405020304" pitchFamily="18" charset="0"/>
                <a:cs typeface="Times New Roman" panose="02020603050405020304" pitchFamily="18" charset="0"/>
              </a:rPr>
              <a:t>.</a:t>
            </a:r>
          </a:p>
          <a:p>
            <a:pPr algn="l" rtl="0"/>
            <a:endParaRPr lang="ru-RU" sz="2400" b="0" i="0" dirty="0">
              <a:solidFill>
                <a:srgbClr val="222222"/>
              </a:solidFill>
              <a:effectLst/>
              <a:latin typeface="Times New Roman" panose="02020603050405020304" pitchFamily="18" charset="0"/>
              <a:cs typeface="Times New Roman" panose="02020603050405020304" pitchFamily="18" charset="0"/>
            </a:endParaRPr>
          </a:p>
          <a:p>
            <a:pPr algn="l" rtl="0"/>
            <a:r>
              <a:rPr lang="ru-RU" sz="2400" b="0" i="0" dirty="0">
                <a:solidFill>
                  <a:srgbClr val="222222"/>
                </a:solidFill>
                <a:effectLst/>
                <a:latin typeface="Times New Roman" panose="02020603050405020304" pitchFamily="18" charset="0"/>
                <a:cs typeface="Times New Roman" panose="02020603050405020304" pitchFamily="18" charset="0"/>
              </a:rPr>
              <a:t>В примере вводим числа 1, -3, 5, -6, -10, 13.</a:t>
            </a:r>
          </a:p>
        </p:txBody>
      </p:sp>
    </p:spTree>
    <p:extLst>
      <p:ext uri="{BB962C8B-B14F-4D97-AF65-F5344CB8AC3E}">
        <p14:creationId xmlns:p14="http://schemas.microsoft.com/office/powerpoint/2010/main" val="279031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Задача </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4</a:t>
            </a:fld>
            <a:endParaRPr lang="ru-RU"/>
          </a:p>
        </p:txBody>
      </p:sp>
      <p:sp>
        <p:nvSpPr>
          <p:cNvPr id="6" name="Объект 5">
            <a:extLst>
              <a:ext uri="{FF2B5EF4-FFF2-40B4-BE49-F238E27FC236}">
                <a16:creationId xmlns:a16="http://schemas.microsoft.com/office/drawing/2014/main" id="{38399B91-C570-A055-0467-FB3E4E11B531}"/>
              </a:ext>
            </a:extLst>
          </p:cNvPr>
          <p:cNvSpPr>
            <a:spLocks noGrp="1"/>
          </p:cNvSpPr>
          <p:nvPr>
            <p:ph idx="1"/>
          </p:nvPr>
        </p:nvSpPr>
        <p:spPr>
          <a:xfrm>
            <a:off x="643200" y="1594572"/>
            <a:ext cx="10972800" cy="4411662"/>
          </a:xfrm>
        </p:spPr>
        <p:txBody>
          <a:bodyPr/>
          <a:lstStyle/>
          <a:p>
            <a:pPr marL="0" indent="0" algn="ctr" rtl="0">
              <a:buNone/>
            </a:pPr>
            <a:r>
              <a:rPr lang="ru-RU" b="1" i="0" dirty="0">
                <a:solidFill>
                  <a:srgbClr val="222222"/>
                </a:solidFill>
                <a:effectLst/>
                <a:latin typeface="Roboto" panose="02000000000000000000" pitchFamily="2" charset="0"/>
              </a:rPr>
              <a:t>Факториал</a:t>
            </a:r>
          </a:p>
          <a:p>
            <a:pPr marL="0" indent="0" algn="l" rtl="0">
              <a:buNone/>
            </a:pPr>
            <a:r>
              <a:rPr lang="ru-RU" b="0" i="0" dirty="0">
                <a:solidFill>
                  <a:srgbClr val="222222"/>
                </a:solidFill>
                <a:effectLst/>
                <a:latin typeface="Times New Roman" panose="02020603050405020304" pitchFamily="18" charset="0"/>
                <a:cs typeface="Times New Roman" panose="02020603050405020304" pitchFamily="18" charset="0"/>
              </a:rPr>
              <a:t>На вход программе подается натуральное число </a:t>
            </a:r>
            <a:r>
              <a:rPr lang="en" b="0" i="1" dirty="0">
                <a:solidFill>
                  <a:srgbClr val="222222"/>
                </a:solidFill>
                <a:effectLst/>
                <a:latin typeface="Times New Roman" panose="02020603050405020304" pitchFamily="18" charset="0"/>
                <a:cs typeface="Times New Roman" panose="02020603050405020304" pitchFamily="18" charset="0"/>
              </a:rPr>
              <a:t>n</a:t>
            </a:r>
            <a:r>
              <a:rPr lang="en" b="0" i="0" dirty="0">
                <a:solidFill>
                  <a:srgbClr val="222222"/>
                </a:solidFill>
                <a:effectLst/>
                <a:latin typeface="Times New Roman" panose="02020603050405020304" pitchFamily="18" charset="0"/>
                <a:cs typeface="Times New Roman" panose="02020603050405020304" pitchFamily="18" charset="0"/>
              </a:rPr>
              <a:t>. </a:t>
            </a:r>
            <a:r>
              <a:rPr lang="ru-RU" b="0" i="0" dirty="0">
                <a:solidFill>
                  <a:srgbClr val="222222"/>
                </a:solidFill>
                <a:effectLst/>
                <a:latin typeface="Times New Roman" panose="02020603050405020304" pitchFamily="18" charset="0"/>
                <a:cs typeface="Times New Roman" panose="02020603050405020304" pitchFamily="18" charset="0"/>
              </a:rPr>
              <a:t>Напишите программу, которая вычисляет </a:t>
            </a:r>
            <a:r>
              <a:rPr lang="en" b="0" i="1" dirty="0">
                <a:solidFill>
                  <a:srgbClr val="222222"/>
                </a:solidFill>
                <a:effectLst/>
                <a:latin typeface="Times New Roman" panose="02020603050405020304" pitchFamily="18" charset="0"/>
                <a:cs typeface="Times New Roman" panose="02020603050405020304" pitchFamily="18" charset="0"/>
              </a:rPr>
              <a:t>n</a:t>
            </a:r>
            <a:r>
              <a:rPr lang="en" b="0" i="0" dirty="0">
                <a:solidFill>
                  <a:srgbClr val="222222"/>
                </a:solidFill>
                <a:effectLst/>
                <a:latin typeface="Times New Roman" panose="02020603050405020304" pitchFamily="18" charset="0"/>
                <a:cs typeface="Times New Roman" panose="02020603050405020304" pitchFamily="18" charset="0"/>
              </a:rPr>
              <a:t>!</a:t>
            </a:r>
          </a:p>
          <a:p>
            <a:endParaRPr lang="ru-RU" dirty="0"/>
          </a:p>
        </p:txBody>
      </p:sp>
    </p:spTree>
    <p:extLst>
      <p:ext uri="{BB962C8B-B14F-4D97-AF65-F5344CB8AC3E}">
        <p14:creationId xmlns:p14="http://schemas.microsoft.com/office/powerpoint/2010/main" val="84300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Задача 3</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5</a:t>
            </a:fld>
            <a:endParaRPr lang="ru-RU"/>
          </a:p>
        </p:txBody>
      </p:sp>
    </p:spTree>
    <p:extLst>
      <p:ext uri="{BB962C8B-B14F-4D97-AF65-F5344CB8AC3E}">
        <p14:creationId xmlns:p14="http://schemas.microsoft.com/office/powerpoint/2010/main" val="367425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6</a:t>
            </a:fld>
            <a:endParaRPr lang="ru-RU"/>
          </a:p>
        </p:txBody>
      </p:sp>
      <p:sp>
        <p:nvSpPr>
          <p:cNvPr id="13" name="TextBox 12">
            <a:extLst>
              <a:ext uri="{FF2B5EF4-FFF2-40B4-BE49-F238E27FC236}">
                <a16:creationId xmlns:a16="http://schemas.microsoft.com/office/drawing/2014/main" id="{2BC729BC-0404-EF5C-2F32-D2F07A89AF36}"/>
              </a:ext>
            </a:extLst>
          </p:cNvPr>
          <p:cNvSpPr txBox="1"/>
          <p:nvPr/>
        </p:nvSpPr>
        <p:spPr>
          <a:xfrm>
            <a:off x="561414" y="1204352"/>
            <a:ext cx="10633060" cy="3785652"/>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В контексте программирования </a:t>
            </a:r>
            <a:r>
              <a:rPr lang="ru-RU" sz="2400" b="1" dirty="0">
                <a:latin typeface="Times New Roman" panose="02020603050405020304" pitchFamily="18" charset="0"/>
                <a:cs typeface="Times New Roman" panose="02020603050405020304" pitchFamily="18" charset="0"/>
              </a:rPr>
              <a:t>функцией (</a:t>
            </a:r>
            <a:r>
              <a:rPr lang="en" sz="2400" b="1" dirty="0">
                <a:latin typeface="Times New Roman" panose="02020603050405020304" pitchFamily="18" charset="0"/>
                <a:cs typeface="Times New Roman" panose="02020603050405020304" pitchFamily="18" charset="0"/>
              </a:rPr>
              <a:t>function) </a:t>
            </a:r>
            <a:r>
              <a:rPr lang="ru-RU" sz="2400" dirty="0">
                <a:latin typeface="Times New Roman" panose="02020603050405020304" pitchFamily="18" charset="0"/>
                <a:cs typeface="Times New Roman" panose="02020603050405020304" pitchFamily="18" charset="0"/>
              </a:rPr>
              <a:t>называется хранимая последовательность инструкций, предназначенная для решения определенной задачи. </a:t>
            </a:r>
            <a:endParaRPr lang="en-US"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Основными параметрами функции являются: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имя функции;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тело функции;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передаваемые параметры </a:t>
            </a:r>
          </a:p>
          <a:p>
            <a:r>
              <a:rPr lang="ru-RU" sz="2400" dirty="0">
                <a:latin typeface="Times New Roman" panose="02020603050405020304" pitchFamily="18" charset="0"/>
                <a:cs typeface="Times New Roman" panose="02020603050405020304" pitchFamily="18" charset="0"/>
              </a:rPr>
              <a:t>(аргументы);</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возвращаемые параметры </a:t>
            </a:r>
          </a:p>
          <a:p>
            <a:r>
              <a:rPr lang="ru-RU" sz="2400" dirty="0">
                <a:latin typeface="Times New Roman" panose="02020603050405020304" pitchFamily="18" charset="0"/>
                <a:cs typeface="Times New Roman" panose="02020603050405020304" pitchFamily="18" charset="0"/>
              </a:rPr>
              <a:t>(результат).</a:t>
            </a:r>
          </a:p>
        </p:txBody>
      </p:sp>
      <p:pic>
        <p:nvPicPr>
          <p:cNvPr id="1032" name="Picture 8" descr="Python Функция Синтаксис">
            <a:extLst>
              <a:ext uri="{FF2B5EF4-FFF2-40B4-BE49-F238E27FC236}">
                <a16:creationId xmlns:a16="http://schemas.microsoft.com/office/drawing/2014/main" id="{8CE58D6A-B1AE-C0F1-C091-D0959B3EA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1" y="2896557"/>
            <a:ext cx="6471274" cy="396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76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7</a:t>
            </a:fld>
            <a:endParaRPr lang="ru-RU"/>
          </a:p>
        </p:txBody>
      </p:sp>
      <p:pic>
        <p:nvPicPr>
          <p:cNvPr id="10" name="Рисунок 9">
            <a:extLst>
              <a:ext uri="{FF2B5EF4-FFF2-40B4-BE49-F238E27FC236}">
                <a16:creationId xmlns:a16="http://schemas.microsoft.com/office/drawing/2014/main" id="{610E465C-913A-F0BC-AC73-4F4F7447709F}"/>
              </a:ext>
            </a:extLst>
          </p:cNvPr>
          <p:cNvPicPr>
            <a:picLocks noChangeAspect="1"/>
          </p:cNvPicPr>
          <p:nvPr/>
        </p:nvPicPr>
        <p:blipFill>
          <a:blip r:embed="rId2"/>
          <a:stretch>
            <a:fillRect/>
          </a:stretch>
        </p:blipFill>
        <p:spPr>
          <a:xfrm>
            <a:off x="561413" y="2428639"/>
            <a:ext cx="7772400" cy="2459120"/>
          </a:xfrm>
          <a:prstGeom prst="rect">
            <a:avLst/>
          </a:prstGeom>
        </p:spPr>
      </p:pic>
      <p:pic>
        <p:nvPicPr>
          <p:cNvPr id="11" name="Рисунок 10">
            <a:extLst>
              <a:ext uri="{FF2B5EF4-FFF2-40B4-BE49-F238E27FC236}">
                <a16:creationId xmlns:a16="http://schemas.microsoft.com/office/drawing/2014/main" id="{30E656A8-DC20-6CB0-E23A-43CA5E4DA187}"/>
              </a:ext>
            </a:extLst>
          </p:cNvPr>
          <p:cNvPicPr>
            <a:picLocks noChangeAspect="1"/>
          </p:cNvPicPr>
          <p:nvPr/>
        </p:nvPicPr>
        <p:blipFill>
          <a:blip r:embed="rId3"/>
          <a:stretch>
            <a:fillRect/>
          </a:stretch>
        </p:blipFill>
        <p:spPr>
          <a:xfrm>
            <a:off x="5552191" y="4769693"/>
            <a:ext cx="6063809" cy="1882589"/>
          </a:xfrm>
          <a:prstGeom prst="rect">
            <a:avLst/>
          </a:prstGeom>
        </p:spPr>
      </p:pic>
      <p:sp>
        <p:nvSpPr>
          <p:cNvPr id="13" name="TextBox 12">
            <a:extLst>
              <a:ext uri="{FF2B5EF4-FFF2-40B4-BE49-F238E27FC236}">
                <a16:creationId xmlns:a16="http://schemas.microsoft.com/office/drawing/2014/main" id="{2BC729BC-0404-EF5C-2F32-D2F07A89AF36}"/>
              </a:ext>
            </a:extLst>
          </p:cNvPr>
          <p:cNvSpPr txBox="1"/>
          <p:nvPr/>
        </p:nvSpPr>
        <p:spPr>
          <a:xfrm>
            <a:off x="561413" y="1204352"/>
            <a:ext cx="11450587" cy="1200329"/>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В контексте программирования </a:t>
            </a:r>
            <a:r>
              <a:rPr lang="ru-RU" sz="2400" b="1" dirty="0">
                <a:latin typeface="Times New Roman" panose="02020603050405020304" pitchFamily="18" charset="0"/>
                <a:cs typeface="Times New Roman" panose="02020603050405020304" pitchFamily="18" charset="0"/>
              </a:rPr>
              <a:t>функцией (</a:t>
            </a:r>
            <a:r>
              <a:rPr lang="en" sz="2400" b="1" dirty="0">
                <a:latin typeface="Times New Roman" panose="02020603050405020304" pitchFamily="18" charset="0"/>
                <a:cs typeface="Times New Roman" panose="02020603050405020304" pitchFamily="18" charset="0"/>
              </a:rPr>
              <a:t>function) </a:t>
            </a:r>
            <a:r>
              <a:rPr lang="ru-RU" sz="2400" dirty="0">
                <a:latin typeface="Times New Roman" panose="02020603050405020304" pitchFamily="18" charset="0"/>
                <a:cs typeface="Times New Roman" panose="02020603050405020304" pitchFamily="18" charset="0"/>
              </a:rPr>
              <a:t>называется хранимая последовательность инструкций, предназначенная для решения определенной задачи. </a:t>
            </a:r>
            <a:endParaRPr lang="en-US"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44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8</a:t>
            </a:fld>
            <a:endParaRPr lang="ru-RU"/>
          </a:p>
        </p:txBody>
      </p:sp>
      <p:sp>
        <p:nvSpPr>
          <p:cNvPr id="13" name="TextBox 12">
            <a:extLst>
              <a:ext uri="{FF2B5EF4-FFF2-40B4-BE49-F238E27FC236}">
                <a16:creationId xmlns:a16="http://schemas.microsoft.com/office/drawing/2014/main" id="{2BC729BC-0404-EF5C-2F32-D2F07A89AF36}"/>
              </a:ext>
            </a:extLst>
          </p:cNvPr>
          <p:cNvSpPr txBox="1"/>
          <p:nvPr/>
        </p:nvSpPr>
        <p:spPr>
          <a:xfrm>
            <a:off x="781746" y="1628981"/>
            <a:ext cx="10834254" cy="584775"/>
          </a:xfrm>
          <a:prstGeom prst="rect">
            <a:avLst/>
          </a:prstGeom>
          <a:noFill/>
        </p:spPr>
        <p:txBody>
          <a:bodyPr wrap="square">
            <a:spAutoFit/>
          </a:bodyPr>
          <a:lstStyle/>
          <a:p>
            <a:r>
              <a:rPr lang="ru-RU" sz="3200" b="0" i="0" dirty="0">
                <a:solidFill>
                  <a:srgbClr val="222222"/>
                </a:solidFill>
                <a:effectLst/>
                <a:latin typeface="Times New Roman" panose="02020603050405020304" pitchFamily="18" charset="0"/>
                <a:cs typeface="Times New Roman" panose="02020603050405020304" pitchFamily="18" charset="0"/>
              </a:rPr>
              <a:t>Какие из имен допустимы для названия функции в </a:t>
            </a:r>
            <a:r>
              <a:rPr lang="en" sz="3200" b="0" i="0" dirty="0">
                <a:solidFill>
                  <a:srgbClr val="222222"/>
                </a:solidFill>
                <a:effectLst/>
                <a:latin typeface="Times New Roman" panose="02020603050405020304" pitchFamily="18" charset="0"/>
                <a:cs typeface="Times New Roman" panose="02020603050405020304" pitchFamily="18" charset="0"/>
              </a:rPr>
              <a:t>Python?</a:t>
            </a:r>
            <a:endParaRPr lang="ru-RU"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EA65E65-D803-F669-1275-829D337B80E0}"/>
              </a:ext>
            </a:extLst>
          </p:cNvPr>
          <p:cNvSpPr txBox="1"/>
          <p:nvPr/>
        </p:nvSpPr>
        <p:spPr>
          <a:xfrm>
            <a:off x="3765480" y="2630619"/>
            <a:ext cx="6096000" cy="3046988"/>
          </a:xfrm>
          <a:prstGeom prst="rect">
            <a:avLst/>
          </a:prstGeom>
          <a:noFill/>
        </p:spPr>
        <p:txBody>
          <a:bodyPr wrap="square">
            <a:spAutoFit/>
          </a:bodyPr>
          <a:lstStyle/>
          <a:p>
            <a:pPr marL="514350" indent="-514350">
              <a:buFont typeface="+mj-lt"/>
              <a:buAutoNum type="arabicPeriod"/>
            </a:pPr>
            <a:r>
              <a:rPr lang="en" sz="3200" dirty="0" err="1">
                <a:effectLst/>
                <a:latin typeface="Times New Roman" panose="02020603050405020304" pitchFamily="18" charset="0"/>
                <a:cs typeface="Times New Roman" panose="02020603050405020304" pitchFamily="18" charset="0"/>
              </a:rPr>
              <a:t>draw_triangle</a:t>
            </a:r>
            <a:endParaRPr lang="ru-RU" sz="3200" dirty="0">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 sz="3200" dirty="0">
                <a:effectLst/>
                <a:latin typeface="Times New Roman" panose="02020603050405020304" pitchFamily="18" charset="0"/>
                <a:cs typeface="Times New Roman" panose="02020603050405020304" pitchFamily="18" charset="0"/>
              </a:rPr>
              <a:t>find_sum_1</a:t>
            </a:r>
            <a:endParaRPr lang="ru-RU" sz="3200" dirty="0">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 sz="3200" dirty="0" err="1">
                <a:effectLst/>
                <a:latin typeface="Times New Roman" panose="02020603050405020304" pitchFamily="18" charset="0"/>
                <a:cs typeface="Times New Roman" panose="02020603050405020304" pitchFamily="18" charset="0"/>
              </a:rPr>
              <a:t>is_valid</a:t>
            </a:r>
            <a:endParaRPr lang="ru-RU" sz="3200" dirty="0">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 sz="3200" dirty="0">
                <a:effectLst/>
                <a:latin typeface="Times New Roman" panose="02020603050405020304" pitchFamily="18" charset="0"/>
                <a:cs typeface="Times New Roman" panose="02020603050405020304" pitchFamily="18" charset="0"/>
              </a:rPr>
              <a:t>1check_condition</a:t>
            </a:r>
            <a:endParaRPr lang="ru-RU" sz="3200" dirty="0">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 sz="3200" dirty="0" err="1">
                <a:effectLst/>
                <a:latin typeface="Times New Roman" panose="02020603050405020304" pitchFamily="18" charset="0"/>
                <a:cs typeface="Times New Roman" panose="02020603050405020304" pitchFamily="18" charset="0"/>
              </a:rPr>
              <a:t>print_numbers</a:t>
            </a:r>
            <a:endParaRPr lang="ru-RU" sz="3200" dirty="0">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 sz="3200" dirty="0">
                <a:effectLst/>
                <a:latin typeface="Times New Roman" panose="02020603050405020304" pitchFamily="18" charset="0"/>
                <a:cs typeface="Times New Roman" panose="02020603050405020304" pitchFamily="18" charset="0"/>
              </a:rPr>
              <a:t>_</a:t>
            </a:r>
            <a:r>
              <a:rPr lang="en" sz="3200" dirty="0" err="1">
                <a:effectLst/>
                <a:latin typeface="Times New Roman" panose="02020603050405020304" pitchFamily="18" charset="0"/>
                <a:cs typeface="Times New Roman" panose="02020603050405020304" pitchFamily="18" charset="0"/>
              </a:rPr>
              <a:t>myfunction</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6E0DD-7A57-3C03-8801-433D5319DDA1}"/>
              </a:ext>
            </a:extLst>
          </p:cNvPr>
          <p:cNvSpPr>
            <a:spLocks noGrp="1"/>
          </p:cNvSpPr>
          <p:nvPr>
            <p:ph type="title"/>
          </p:nvPr>
        </p:nvSpPr>
        <p:spPr>
          <a:xfrm>
            <a:off x="325131" y="257228"/>
            <a:ext cx="9536349" cy="795067"/>
          </a:xfrm>
        </p:spPr>
        <p:txBody>
          <a:bodyPr/>
          <a:lstStyle/>
          <a:p>
            <a:r>
              <a:rPr lang="ru-RU" sz="3600" dirty="0">
                <a:latin typeface="Times New Roman" panose="02020603050405020304" pitchFamily="18" charset="0"/>
                <a:cs typeface="Times New Roman" panose="02020603050405020304" pitchFamily="18" charset="0"/>
              </a:rPr>
              <a:t>Функции</a:t>
            </a:r>
          </a:p>
        </p:txBody>
      </p:sp>
      <p:cxnSp>
        <p:nvCxnSpPr>
          <p:cNvPr id="4" name="Прямая соединительная линия 3">
            <a:extLst>
              <a:ext uri="{FF2B5EF4-FFF2-40B4-BE49-F238E27FC236}">
                <a16:creationId xmlns:a16="http://schemas.microsoft.com/office/drawing/2014/main" id="{87FCF336-1849-2AC9-8DB4-41693D5420C9}"/>
              </a:ext>
            </a:extLst>
          </p:cNvPr>
          <p:cNvCxnSpPr/>
          <p:nvPr/>
        </p:nvCxnSpPr>
        <p:spPr>
          <a:xfrm>
            <a:off x="325131" y="1180393"/>
            <a:ext cx="10016358"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5" name="Номер слайда 4">
            <a:extLst>
              <a:ext uri="{FF2B5EF4-FFF2-40B4-BE49-F238E27FC236}">
                <a16:creationId xmlns:a16="http://schemas.microsoft.com/office/drawing/2014/main" id="{B16E49AA-AE94-F928-ADFF-80998FB1A2E4}"/>
              </a:ext>
            </a:extLst>
          </p:cNvPr>
          <p:cNvSpPr>
            <a:spLocks noGrp="1"/>
          </p:cNvSpPr>
          <p:nvPr>
            <p:ph type="sldNum" sz="quarter" idx="12"/>
          </p:nvPr>
        </p:nvSpPr>
        <p:spPr>
          <a:xfrm>
            <a:off x="11616000" y="6248400"/>
            <a:ext cx="396000" cy="360000"/>
          </a:xfrm>
        </p:spPr>
        <p:txBody>
          <a:bodyPr/>
          <a:lstStyle/>
          <a:p>
            <a:fld id="{20291E4E-3BB1-E442-BA55-7338452AC4CF}" type="slidenum">
              <a:rPr lang="ru-RU" smtClean="0"/>
              <a:t>9</a:t>
            </a:fld>
            <a:endParaRPr lang="ru-RU"/>
          </a:p>
        </p:txBody>
      </p:sp>
      <p:pic>
        <p:nvPicPr>
          <p:cNvPr id="8" name="Рисунок 7">
            <a:extLst>
              <a:ext uri="{FF2B5EF4-FFF2-40B4-BE49-F238E27FC236}">
                <a16:creationId xmlns:a16="http://schemas.microsoft.com/office/drawing/2014/main" id="{F6B31FA5-42CB-625D-CA7C-D594A76EC5C9}"/>
              </a:ext>
            </a:extLst>
          </p:cNvPr>
          <p:cNvPicPr>
            <a:picLocks noChangeAspect="1"/>
          </p:cNvPicPr>
          <p:nvPr/>
        </p:nvPicPr>
        <p:blipFill>
          <a:blip r:embed="rId2"/>
          <a:stretch>
            <a:fillRect/>
          </a:stretch>
        </p:blipFill>
        <p:spPr>
          <a:xfrm>
            <a:off x="1792941" y="1641049"/>
            <a:ext cx="7772400" cy="4036558"/>
          </a:xfrm>
          <a:prstGeom prst="rect">
            <a:avLst/>
          </a:prstGeom>
        </p:spPr>
      </p:pic>
    </p:spTree>
    <p:extLst>
      <p:ext uri="{BB962C8B-B14F-4D97-AF65-F5344CB8AC3E}">
        <p14:creationId xmlns:p14="http://schemas.microsoft.com/office/powerpoint/2010/main" val="3146861167"/>
      </p:ext>
    </p:extLst>
  </p:cSld>
  <p:clrMapOvr>
    <a:masterClrMapping/>
  </p:clrMapOvr>
</p:sld>
</file>

<file path=ppt/theme/theme1.xml><?xml version="1.0" encoding="utf-8"?>
<a:theme xmlns:a="http://schemas.openxmlformats.org/drawingml/2006/main" name="Тема1">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Тема1" id="{76EADA38-015D-8B42-A755-6521459A4258}" vid="{E263EF22-8699-4941-BB05-FA49EF88B31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40772</TotalTime>
  <Words>761</Words>
  <Application>Microsoft Macintosh PowerPoint</Application>
  <PresentationFormat>Широкоэкранный</PresentationFormat>
  <Paragraphs>121</Paragraphs>
  <Slides>22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Arial</vt:lpstr>
      <vt:lpstr>Calibri</vt:lpstr>
      <vt:lpstr>Google Sans</vt:lpstr>
      <vt:lpstr>Roboto</vt:lpstr>
      <vt:lpstr>Times</vt:lpstr>
      <vt:lpstr>Times New Roman</vt:lpstr>
      <vt:lpstr>Wingdings</vt:lpstr>
      <vt:lpstr>Тема1</vt:lpstr>
      <vt:lpstr>Презентация PowerPoint</vt:lpstr>
      <vt:lpstr>План лекции</vt:lpstr>
      <vt:lpstr>Задача</vt:lpstr>
      <vt:lpstr>Задача </vt:lpstr>
      <vt:lpstr>Задача 3</vt:lpstr>
      <vt:lpstr>Функции</vt:lpstr>
      <vt:lpstr>Функции</vt:lpstr>
      <vt:lpstr>Функции</vt:lpstr>
      <vt:lpstr>Функции</vt:lpstr>
      <vt:lpstr>Поток исполнения</vt:lpstr>
      <vt:lpstr>Глобальная/локальная переменные </vt:lpstr>
      <vt:lpstr>Функции</vt:lpstr>
      <vt:lpstr>Различные функции</vt:lpstr>
      <vt:lpstr>Задание</vt:lpstr>
      <vt:lpstr>Принцип единственной ответственности</vt:lpstr>
      <vt:lpstr>Рекурсивные функции </vt:lpstr>
      <vt:lpstr>Рекурсивные функции </vt:lpstr>
      <vt:lpstr>Задача</vt:lpstr>
      <vt:lpstr>Решение </vt:lpstr>
      <vt:lpstr>Задание</vt:lpstr>
      <vt:lpstr>Лямбда-функции</vt:lpstr>
      <vt:lpstr>Лямбда-функции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DSTU mmdsp.lab</dc:creator>
  <cp:lastModifiedBy>DSTU mmdsp.lab</cp:lastModifiedBy>
  <cp:revision>30</cp:revision>
  <dcterms:created xsi:type="dcterms:W3CDTF">2024-02-05T17:33:06Z</dcterms:created>
  <dcterms:modified xsi:type="dcterms:W3CDTF">2024-03-22T09:00:33Z</dcterms:modified>
</cp:coreProperties>
</file>