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8" r:id="rId9"/>
    <p:sldId id="279" r:id="rId10"/>
    <p:sldId id="278" r:id="rId11"/>
    <p:sldId id="265" r:id="rId12"/>
    <p:sldId id="262" r:id="rId13"/>
    <p:sldId id="264" r:id="rId14"/>
    <p:sldId id="277" r:id="rId15"/>
    <p:sldId id="263" r:id="rId16"/>
    <p:sldId id="266" r:id="rId17"/>
    <p:sldId id="274" r:id="rId18"/>
    <p:sldId id="269" r:id="rId19"/>
    <p:sldId id="270" r:id="rId20"/>
    <p:sldId id="271" r:id="rId21"/>
    <p:sldId id="272" r:id="rId22"/>
    <p:sldId id="280" r:id="rId23"/>
    <p:sldId id="281" r:id="rId24"/>
    <p:sldId id="267" r:id="rId25"/>
    <p:sldId id="285" r:id="rId26"/>
    <p:sldId id="275" r:id="rId27"/>
    <p:sldId id="276" r:id="rId28"/>
    <p:sldId id="283" r:id="rId29"/>
    <p:sldId id="284" r:id="rId30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00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84"/>
    <p:restoredTop sz="96405"/>
  </p:normalViewPr>
  <p:slideViewPr>
    <p:cSldViewPr snapToGrid="0">
      <p:cViewPr varScale="1">
        <p:scale>
          <a:sx n="101" d="100"/>
          <a:sy n="101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AEBBB-1F19-B944-B365-18C7FB3E1F8F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6D521-E2D4-3540-82EE-9A060F7A9E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3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/>
              <a:t>Образец заголовка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/>
              <a:t>Образец подзаголовка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543483-25D1-654D-A018-3AFF0FBD54F3}" type="datetime1">
              <a:rPr lang="ru-RU" smtClean="0"/>
              <a:t>28.03.2024</a:t>
            </a:fld>
            <a:endParaRPr lang="ru-RU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9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D01B52-3D8A-A24B-9388-D1E98182015E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78EA62-5B3F-7041-9CA4-981DB68104FB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204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9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1515A-0CF3-8047-840F-C60A1B4A33F6}" type="datetime1">
              <a:rPr lang="ru-RU" smtClean="0"/>
              <a:t>28.03.2024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8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465B79-A925-F54E-AF1E-5882DFF896B1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28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49B198-EE1D-9748-94AF-DE886BDB486A}" type="datetime1">
              <a:rPr lang="ru-RU" smtClean="0"/>
              <a:t>28.03.2024</a:t>
            </a:fld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5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DD0B04-388A-C64C-921C-6A2714B02A16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99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0990B-F20C-674F-B9F5-44B962EF1D1F}" type="datetime1">
              <a:rPr lang="ru-RU" smtClean="0"/>
              <a:t>28.03.2024</a:t>
            </a:fld>
            <a:endParaRPr lang="ru-RU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74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07FD6-157F-7B4A-A6AE-7D407AB6A19C}" type="datetime1">
              <a:rPr lang="ru-RU" smtClean="0"/>
              <a:t>28.03.2024</a:t>
            </a:fld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2755A-6DC0-F148-8D5C-8AF6800C9876}" type="datetime1">
              <a:rPr lang="ru-RU" smtClean="0"/>
              <a:t>28.03.2024</a:t>
            </a:fld>
            <a:endParaRPr lang="ru-RU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9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04F669-E283-A14A-975F-E2683E1DC866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1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B152EC-2ACE-374A-A132-CC8FCCC80FC6}" type="datetime1">
              <a:rPr lang="ru-RU" smtClean="0"/>
              <a:t>28.03.2024</a:t>
            </a:fld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09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Образец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fld id="{E661F271-F1D7-FA42-BEC8-54B6735885E5}" type="datetime1">
              <a:rPr lang="ru-RU" smtClean="0"/>
              <a:t>28.03.2024</a:t>
            </a:fld>
            <a:endParaRPr lang="ru-RU"/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endParaRPr lang="ru-RU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0291E4E-3BB1-E442-BA55-7338452AC4CF}" type="slidenum">
              <a:rPr lang="ru-RU" smtClean="0"/>
              <a:t>‹#›</a:t>
            </a:fld>
            <a:endParaRPr lang="ru-RU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 sz="1800"/>
            </a:p>
          </p:txBody>
        </p:sp>
      </p:grpSp>
    </p:spTree>
    <p:extLst>
      <p:ext uri="{BB962C8B-B14F-4D97-AF65-F5344CB8AC3E}">
        <p14:creationId xmlns:p14="http://schemas.microsoft.com/office/powerpoint/2010/main" val="327398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E224EE-61B9-0B31-F4F1-238DA0029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90" y="1731522"/>
            <a:ext cx="6656776" cy="1044069"/>
          </a:xfrm>
        </p:spPr>
        <p:txBody>
          <a:bodyPr/>
          <a:lstStyle/>
          <a:p>
            <a:pPr algn="l"/>
            <a:r>
              <a:rPr lang="ru-RU" b="1" dirty="0"/>
              <a:t>Лекция </a:t>
            </a:r>
            <a:r>
              <a:rPr lang="en-US" b="1" dirty="0"/>
              <a:t>5</a:t>
            </a:r>
            <a:r>
              <a:rPr lang="ru-RU" b="1" dirty="0"/>
              <a:t>.</a:t>
            </a:r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b="1" dirty="0"/>
              <a:t>Работа с файлами в </a:t>
            </a:r>
            <a:r>
              <a:rPr lang="en" b="1" dirty="0"/>
              <a:t>Python</a:t>
            </a:r>
          </a:p>
          <a:p>
            <a:pPr algn="l"/>
            <a:endParaRPr lang="ru-RU" dirty="0"/>
          </a:p>
        </p:txBody>
      </p:sp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587568BA-AEB0-8D08-8CDC-989EA10DB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7" y="413391"/>
            <a:ext cx="2154961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4FD024-DB18-44C6-398A-4C7D3FF463B4}"/>
              </a:ext>
            </a:extLst>
          </p:cNvPr>
          <p:cNvSpPr txBox="1"/>
          <p:nvPr/>
        </p:nvSpPr>
        <p:spPr>
          <a:xfrm>
            <a:off x="301557" y="6085848"/>
            <a:ext cx="6647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Ст. преподаватель каф. КБИС Жданова М.М.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55E042-2173-F596-7CE7-B0E9924D1402}"/>
              </a:ext>
            </a:extLst>
          </p:cNvPr>
          <p:cNvSpPr>
            <a:spLocks noGrp="1" noChangeAspect="1"/>
          </p:cNvSpPr>
          <p:nvPr>
            <p:ph type="sldNum" sz="quarter" idx="12"/>
          </p:nvPr>
        </p:nvSpPr>
        <p:spPr>
          <a:xfrm>
            <a:off x="9874436" y="6316680"/>
            <a:ext cx="2016007" cy="324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</a:t>
            </a:fld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2252766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1039366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 и директориях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10</a:t>
            </a:fld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F45D3-A28C-AF91-A8D1-7284CE6222D6}"/>
              </a:ext>
            </a:extLst>
          </p:cNvPr>
          <p:cNvSpPr txBox="1"/>
          <p:nvPr/>
        </p:nvSpPr>
        <p:spPr>
          <a:xfrm>
            <a:off x="325130" y="1308492"/>
            <a:ext cx="103936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Установления факта существования файла служит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path.isfile</a:t>
            </a:r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D8A07C-9F1D-57AC-AD90-63182AC9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8166" y="1896534"/>
            <a:ext cx="12688331" cy="47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425"/>
            <a:ext cx="10325936" cy="795067"/>
          </a:xfrm>
        </p:spPr>
        <p:txBody>
          <a:bodyPr/>
          <a:lstStyle/>
          <a:p>
            <a:pPr indent="450215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с каталогами и файлами в Python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09578" y="872492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11</a:t>
            </a:fld>
            <a:endParaRPr lang="ru-RU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A5AF26-5A55-CBB7-1E04-8F8751EAFF99}"/>
              </a:ext>
            </a:extLst>
          </p:cNvPr>
          <p:cNvSpPr txBox="1"/>
          <p:nvPr/>
        </p:nvSpPr>
        <p:spPr>
          <a:xfrm>
            <a:off x="309578" y="1005975"/>
            <a:ext cx="7772400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160"/>
              </a:spcBef>
              <a:spcAft>
                <a:spcPts val="216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пустой каталог (папку)</a:t>
            </a:r>
            <a:r>
              <a:rPr lang="ru-RU" sz="1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os.mkdir</a:t>
            </a:r>
            <a:r>
              <a:rPr lang="ru-RU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1D049A-5E8A-C857-3D87-5670B72A6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876" y="1267104"/>
            <a:ext cx="12691751" cy="406368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38A5A46-0D7D-8700-F85A-7E256C6F1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00" y="4447913"/>
            <a:ext cx="7772400" cy="255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47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pPr indent="450215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директории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12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18453D0-A874-1098-7587-8775EC61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576" y="1621696"/>
            <a:ext cx="12747151" cy="40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6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вложенных папок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13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0E19449-22D2-B50D-22A7-8D62FD92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55" y="5073029"/>
            <a:ext cx="9947045" cy="135537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1922F4-894F-0BFD-4B9D-1B0E9E57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970" y="1401517"/>
            <a:ext cx="10512414" cy="356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4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14636"/>
            <a:ext cx="9536349" cy="795067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6000" y="6248400"/>
            <a:ext cx="836000" cy="6096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14</a:t>
            </a:fld>
            <a:endParaRPr lang="ru-RU" sz="2000"/>
          </a:p>
        </p:txBody>
      </p:sp>
      <p:pic>
        <p:nvPicPr>
          <p:cNvPr id="11" name="Объект 5">
            <a:extLst>
              <a:ext uri="{FF2B5EF4-FFF2-40B4-BE49-F238E27FC236}">
                <a16:creationId xmlns:a16="http://schemas.microsoft.com/office/drawing/2014/main" id="{B627C4FF-6C31-6F87-2186-708A101D8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49" y="1632493"/>
            <a:ext cx="10771718" cy="4883179"/>
          </a:xfrm>
        </p:spPr>
      </p:pic>
    </p:spTree>
    <p:extLst>
      <p:ext uri="{BB962C8B-B14F-4D97-AF65-F5344CB8AC3E}">
        <p14:creationId xmlns:p14="http://schemas.microsoft.com/office/powerpoint/2010/main" val="3695283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38813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55600" y="120191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0000" y="6248399"/>
            <a:ext cx="582000" cy="37253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15</a:t>
            </a:fld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A68633-8B73-0E3E-AB9A-7CA60306B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639"/>
            <a:ext cx="8899134" cy="363856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98AB985-8BFB-2D0D-B523-6203C73D6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33" y="4324193"/>
            <a:ext cx="5926667" cy="194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3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51843"/>
            <a:ext cx="9536349" cy="795067"/>
          </a:xfrm>
        </p:spPr>
        <p:txBody>
          <a:bodyPr/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режимов доступа к файлу в Python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267655" y="841970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2933" y="6248399"/>
            <a:ext cx="819067" cy="385437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16</a:t>
            </a:fld>
            <a:endParaRPr lang="ru-RU" sz="2000"/>
          </a:p>
        </p:txBody>
      </p:sp>
      <p:graphicFrame>
        <p:nvGraphicFramePr>
          <p:cNvPr id="14" name="Объект 4">
            <a:extLst>
              <a:ext uri="{FF2B5EF4-FFF2-40B4-BE49-F238E27FC236}">
                <a16:creationId xmlns:a16="http://schemas.microsoft.com/office/drawing/2014/main" id="{739177E6-9C59-1A66-CA8B-EEA58B46B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466934"/>
              </p:ext>
            </p:extLst>
          </p:nvPr>
        </p:nvGraphicFramePr>
        <p:xfrm>
          <a:off x="95335" y="956702"/>
          <a:ext cx="12012000" cy="5901298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784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en-US" sz="24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(Reading)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файл только для чтения. Указатель стоит в начале файла.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Открывает файл для чтения и записи. Указатель стоит в начале файла.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707">
                <a:tc>
                  <a:txBody>
                    <a:bodyPr/>
                    <a:lstStyle/>
                    <a:p>
                      <a:pPr algn="ctr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e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(W</a:t>
                      </a: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rite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Файл открывается для записи. Если файл отсутствует, то он создается. Если подобный файл уже есть, то он создается заново, и соответственно старые данные в нем стираются.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7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 открывается одновременно для чтения и записи. Если файл не существует, то он автоматически создается. Если файл существует, то он перезаписывается.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47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(A</a:t>
                      </a:r>
                      <a:r>
                        <a:rPr lang="ru-RU" sz="2400" b="1" i="1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ppending</a:t>
                      </a:r>
                      <a:r>
                        <a:rPr lang="en-US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Файл открывается для </a:t>
                      </a:r>
                      <a:r>
                        <a:rPr lang="ru-RU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дозаписи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Если файл отсутствует, то он создается. Если подобный файл уже есть, то данные записываются в его конец..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247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Файл открывается одновременно для чтения и записи. Если файл не существует, то он автоматически создается. Если файл существует, то данные добавляются в конец файла.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470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33185" marR="33185" marT="16592" marB="16592" anchor="ctr"/>
                </a:tc>
                <a:tc>
                  <a:txBody>
                    <a:bodyPr/>
                    <a:lstStyle/>
                    <a:p>
                      <a:r>
                        <a:rPr lang="e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" sz="2400" b="1" i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Binary</a:t>
                      </a:r>
                      <a:r>
                        <a:rPr lang="en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 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Используется для работы с бинарными файлами. Применяется вместе с другими режимами - </a:t>
                      </a:r>
                      <a:r>
                        <a:rPr lang="e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 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или </a:t>
                      </a:r>
                      <a:r>
                        <a:rPr lang="e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r, 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например, </a:t>
                      </a:r>
                      <a:r>
                        <a:rPr lang="en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rb</a:t>
                      </a:r>
                      <a:r>
                        <a:rPr lang="e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чтение бинарных файлов) и </a:t>
                      </a:r>
                      <a:r>
                        <a:rPr lang="en" sz="24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wb</a:t>
                      </a:r>
                      <a:r>
                        <a:rPr lang="en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(</a:t>
                      </a:r>
                      <a:r>
                        <a:rPr lang="ru-RU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запись бинарных файлов).</a:t>
                      </a:r>
                    </a:p>
                  </a:txBody>
                  <a:tcPr marL="33185" marR="33185" marT="16592" marB="16592" anchor="ctr"/>
                </a:tc>
                <a:extLst>
                  <a:ext uri="{0D108BD9-81ED-4DB2-BD59-A6C34878D82A}">
                    <a16:rowId xmlns:a16="http://schemas.microsoft.com/office/drawing/2014/main" val="260890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48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8267" y="6316132"/>
            <a:ext cx="903733" cy="292267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17</a:t>
            </a:fld>
            <a:endParaRPr lang="ru-RU" sz="2000" dirty="0"/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id="{0C99AA08-1851-82DD-A0D2-5921A33AA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809095"/>
              </p:ext>
            </p:extLst>
          </p:nvPr>
        </p:nvGraphicFramePr>
        <p:xfrm>
          <a:off x="325131" y="2654204"/>
          <a:ext cx="11477402" cy="3023368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9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88"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file.closed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True если файл был закрыт.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6296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режим доступа, с которым был открыт файл.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388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Возвращает имя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296">
                <a:tc>
                  <a:txBody>
                    <a:bodyPr/>
                    <a:lstStyle/>
                    <a:p>
                      <a:endParaRPr lang="en-US" sz="2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B9D2F0-6FD8-00BC-C53C-6785704DDE36}"/>
              </a:ext>
            </a:extLst>
          </p:cNvPr>
          <p:cNvSpPr txBox="1"/>
          <p:nvPr/>
        </p:nvSpPr>
        <p:spPr>
          <a:xfrm>
            <a:off x="186267" y="1376196"/>
            <a:ext cx="101552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только файл был открыт и у вас появился файловый объект, вы можете получить следующую информацию о нем</a:t>
            </a:r>
          </a:p>
        </p:txBody>
      </p:sp>
    </p:spTree>
    <p:extLst>
      <p:ext uri="{BB962C8B-B14F-4D97-AF65-F5344CB8AC3E}">
        <p14:creationId xmlns:p14="http://schemas.microsoft.com/office/powerpoint/2010/main" val="157819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867" y="6248400"/>
            <a:ext cx="802133" cy="474133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18</a:t>
            </a:fld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DA8D3-A527-CEF8-93E7-BF429A68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4" y="1308492"/>
            <a:ext cx="10573614" cy="460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2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733" y="6248400"/>
            <a:ext cx="1022267" cy="4064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19</a:t>
            </a:fld>
            <a:endParaRPr lang="ru-RU" sz="20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82E19A7-8261-94DF-E23E-002CB24C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8491"/>
            <a:ext cx="9228668" cy="32915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A4970B8-9C18-38C1-5850-2377361C1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812" y="3639360"/>
            <a:ext cx="6202188" cy="24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05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EBC29-3928-35C2-E4AD-090FADCC9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392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2800" y="6248400"/>
            <a:ext cx="1039200" cy="4064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20</a:t>
            </a:fld>
            <a:endParaRPr lang="ru-RU" sz="200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3DECAF-F5C8-B0DD-C0BA-7896050A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734" y="1180393"/>
            <a:ext cx="10052869" cy="32694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7DECE3-26C5-2E77-1AF3-46538B7C7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455" y="3747039"/>
            <a:ext cx="6274567" cy="256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21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данных из созданного файла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21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F217B4D-8A83-E437-4EC0-206BC6CFEE08}"/>
              </a:ext>
            </a:extLst>
          </p:cNvPr>
          <p:cNvSpPr/>
          <p:nvPr/>
        </p:nvSpPr>
        <p:spPr>
          <a:xfrm>
            <a:off x="2402346" y="4755699"/>
            <a:ext cx="665698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Привет, файл! </a:t>
            </a:r>
            <a:endParaRPr lang="en-US" sz="2800" dirty="0"/>
          </a:p>
          <a:p>
            <a:r>
              <a:rPr lang="ru-RU" sz="2800" dirty="0"/>
              <a:t>Добавляем новый текст</a:t>
            </a:r>
            <a:r>
              <a:rPr lang="en-US" sz="2800" dirty="0"/>
              <a:t>!</a:t>
            </a:r>
            <a:endParaRPr lang="ru-BY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F536D-A53C-E512-C175-A11253C84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87" y="1625247"/>
            <a:ext cx="8586171" cy="30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8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 файл построчно 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4E9AC9-DBEA-AF36-80A2-7627B0D07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3" y="1052295"/>
            <a:ext cx="10265030" cy="3967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8202D7-6808-49DD-872B-28D490E7F548}"/>
              </a:ext>
            </a:extLst>
          </p:cNvPr>
          <p:cNvSpPr txBox="1"/>
          <p:nvPr/>
        </p:nvSpPr>
        <p:spPr>
          <a:xfrm>
            <a:off x="2726266" y="5015447"/>
            <a:ext cx="6282266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ФИО;Возраст;Группа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1;Сидоров Семен Семенович;23;БО-111111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2;Иванов Семен Семенович;21;БО-111111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3;Яшков Илья Петрович;24;БО-222222</a:t>
            </a:r>
          </a:p>
        </p:txBody>
      </p:sp>
    </p:spTree>
    <p:extLst>
      <p:ext uri="{BB962C8B-B14F-4D97-AF65-F5344CB8AC3E}">
        <p14:creationId xmlns:p14="http://schemas.microsoft.com/office/powerpoint/2010/main" val="209110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 файл построчно 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733" y="6214533"/>
            <a:ext cx="1022267" cy="393867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23</a:t>
            </a:fld>
            <a:endParaRPr lang="ru-RU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202D7-6808-49DD-872B-28D490E7F548}"/>
              </a:ext>
            </a:extLst>
          </p:cNvPr>
          <p:cNvSpPr txBox="1"/>
          <p:nvPr/>
        </p:nvSpPr>
        <p:spPr>
          <a:xfrm>
            <a:off x="2726266" y="5015447"/>
            <a:ext cx="6282266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ФИО;Возраст;Группа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1;Сидоров Семен Семенович;23;БО-111111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2;Иванов Семен Семенович;21;БО-111111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3;Яшков Илья Петрович;24;БО-222222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C1CEE9-65C8-4E08-D8B7-6B44AF61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67" y="1180393"/>
            <a:ext cx="9745708" cy="34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68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 файл построчно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052295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24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4F893A8-6B6D-6B4C-8619-BA74BA26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756" y="936892"/>
            <a:ext cx="7378156" cy="25802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5987A8-88E2-4D11-8BC1-11A15C6A7F6F}"/>
              </a:ext>
            </a:extLst>
          </p:cNvPr>
          <p:cNvSpPr txBox="1"/>
          <p:nvPr/>
        </p:nvSpPr>
        <p:spPr>
          <a:xfrm>
            <a:off x="5685214" y="2723117"/>
            <a:ext cx="628226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ФИО;Возраст;Группа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1;Сидоров Семен Семенович;23;БО-111111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2;Иванов Семен Семенович;21;БО-111111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3B48853-080D-EF93-6D03-8029BC5E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379" y="3918969"/>
            <a:ext cx="7772400" cy="25278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015BDE-1E95-4F37-8EFA-2DD98FE6F1DD}"/>
              </a:ext>
            </a:extLst>
          </p:cNvPr>
          <p:cNvSpPr txBox="1"/>
          <p:nvPr/>
        </p:nvSpPr>
        <p:spPr>
          <a:xfrm>
            <a:off x="5909734" y="5182869"/>
            <a:ext cx="6282266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ФИО;Возраст;Группа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1;Сидоров Семен Семенович;23;БО-111111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2;Иванов Семен Семенович;21;БО-111111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3;Яшков Илья Петрович;24;БО-222222</a:t>
            </a:r>
          </a:p>
        </p:txBody>
      </p:sp>
    </p:spTree>
    <p:extLst>
      <p:ext uri="{BB962C8B-B14F-4D97-AF65-F5344CB8AC3E}">
        <p14:creationId xmlns:p14="http://schemas.microsoft.com/office/powerpoint/2010/main" val="1597002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Читаем файл построчно (в список)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052295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71AD3B-86FB-0058-D241-B599A1A11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05" y="1365572"/>
            <a:ext cx="9896329" cy="3443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748618-5B0D-7596-7244-175B3705B499}"/>
              </a:ext>
            </a:extLst>
          </p:cNvPr>
          <p:cNvSpPr txBox="1"/>
          <p:nvPr/>
        </p:nvSpPr>
        <p:spPr>
          <a:xfrm>
            <a:off x="506805" y="4885263"/>
            <a:ext cx="10803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[['1, Сидоров Семен Семенович, 23, БО-111111'], ['2, Иванов Семен Семенович, 21, БО-111111'], ['3, Яшков Илья Петрович, 24, БО-222222']]</a:t>
            </a:r>
          </a:p>
        </p:txBody>
      </p:sp>
    </p:spTree>
    <p:extLst>
      <p:ext uri="{BB962C8B-B14F-4D97-AF65-F5344CB8AC3E}">
        <p14:creationId xmlns:p14="http://schemas.microsoft.com/office/powerpoint/2010/main" val="350531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файлов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26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6587ECB-B966-57F5-B39C-C96F88388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197" y="2008974"/>
            <a:ext cx="12581464" cy="291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3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Перемещение файлов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67B8ED-B6C0-68D4-F317-3EDF25C7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" y="2360488"/>
            <a:ext cx="12157032" cy="260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05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файлов/директорий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48399"/>
            <a:ext cx="734400" cy="43891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28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6C5F83-CE7B-69AC-69DD-387336557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005"/>
            <a:ext cx="6705600" cy="229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FE675F-CA8B-CB3C-67DF-BA0C98461F19}"/>
              </a:ext>
            </a:extLst>
          </p:cNvPr>
          <p:cNvSpPr txBox="1"/>
          <p:nvPr/>
        </p:nvSpPr>
        <p:spPr>
          <a:xfrm>
            <a:off x="6897202" y="1975461"/>
            <a:ext cx="5114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файла </a:t>
            </a:r>
            <a:r>
              <a:rPr lang="en" sz="2800" dirty="0" err="1">
                <a:solidFill>
                  <a:srgbClr val="6AAB7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example_text.txt</a:t>
            </a:r>
            <a:endParaRPr lang="en" sz="2800" dirty="0">
              <a:solidFill>
                <a:srgbClr val="BCBEC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E292FE-5241-3434-2AC4-2012235C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2945270"/>
            <a:ext cx="6705600" cy="2298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7696-0250-9151-CCF9-0BB03DFE5BC4}"/>
              </a:ext>
            </a:extLst>
          </p:cNvPr>
          <p:cNvSpPr txBox="1"/>
          <p:nvPr/>
        </p:nvSpPr>
        <p:spPr>
          <a:xfrm>
            <a:off x="6897202" y="4014056"/>
            <a:ext cx="3657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Удаление папки </a:t>
            </a:r>
            <a:r>
              <a:rPr lang="en" sz="2800" dirty="0">
                <a:solidFill>
                  <a:srgbClr val="6AAB7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endParaRPr lang="en" sz="2800" dirty="0">
              <a:solidFill>
                <a:srgbClr val="BCBEC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CE1D54A-3E91-B922-F895-C1B83599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400" y="4961096"/>
            <a:ext cx="7772400" cy="2047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C3A7AA-CF34-A557-38F6-F5E4A8945047}"/>
              </a:ext>
            </a:extLst>
          </p:cNvPr>
          <p:cNvSpPr txBox="1"/>
          <p:nvPr/>
        </p:nvSpPr>
        <p:spPr>
          <a:xfrm>
            <a:off x="7747000" y="5347150"/>
            <a:ext cx="4085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Удаления каталогов рекурсивно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46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pPr>
              <a:lnSpc>
                <a:spcPct val="107000"/>
              </a:lnSpc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248399"/>
            <a:ext cx="734400" cy="438911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29</a:t>
            </a:fld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729A89-4C5A-91A5-6CC4-B6B67D80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130300"/>
            <a:ext cx="6705600" cy="2298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D27184-C157-811D-903F-3C3E07352248}"/>
              </a:ext>
            </a:extLst>
          </p:cNvPr>
          <p:cNvSpPr txBox="1"/>
          <p:nvPr/>
        </p:nvSpPr>
        <p:spPr>
          <a:xfrm>
            <a:off x="6096000" y="1540102"/>
            <a:ext cx="6316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os.stat_result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st_mode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=33188,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st_ino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=63937714,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st_dev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=16777221,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st_nlink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st_uid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=501,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st_gid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=20,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st_size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=215,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st_atime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=1711303113,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st_mtime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=1697060576,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st_ctime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=1711303111)</a:t>
            </a: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76399-75FA-A94D-3288-0B622C5C4EC0}"/>
              </a:ext>
            </a:extLst>
          </p:cNvPr>
          <p:cNvSpPr txBox="1"/>
          <p:nvPr/>
        </p:nvSpPr>
        <p:spPr>
          <a:xfrm>
            <a:off x="18632" y="3270990"/>
            <a:ext cx="57449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ctr"/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вернет кортеж с отдельными метриками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st_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размер файла в байтах;</a:t>
            </a: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st_atime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время последнего доступа в секундах (временная метка);</a:t>
            </a: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st_mtime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время последнего изменения;</a:t>
            </a:r>
          </a:p>
          <a:p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st_ctime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 Windows это время создания файла, а в Linux — последнего изменения метад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F3A237B-DBC7-2BA4-D054-66ACFBCEA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694" y="3668440"/>
            <a:ext cx="6662306" cy="25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3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8298611-43F9-F928-E9C2-0D3ACCA1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710" y="1270000"/>
            <a:ext cx="782320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 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4</a:t>
            </a:fld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C018A4B-0AC6-EA00-595B-E82DA416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31" y="1308492"/>
            <a:ext cx="10972800" cy="4411662"/>
          </a:xfrm>
        </p:spPr>
        <p:txBody>
          <a:bodyPr/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Чаще всего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для обработки поступают из внешних источников – файлов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Существуют различные форматы файлов, наиболее простой и универсальный – текстовый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 открывается в любом текстовом редакторе (например, Блокноте). Расширения у текстовых файлов: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(их достаточно много).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текстовых есть другие типы файлов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(аудио, видео,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.pdf,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пр.), которые открываются в специальных программах (аудио или видео проигрывателях,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reader,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и пр.).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00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953634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файлами с помощью модуля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5</a:t>
            </a:fld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66905-6B6E-4EE2-C10E-32A859434062}"/>
              </a:ext>
            </a:extLst>
          </p:cNvPr>
          <p:cNvSpPr txBox="1"/>
          <p:nvPr/>
        </p:nvSpPr>
        <p:spPr>
          <a:xfrm>
            <a:off x="325130" y="1415764"/>
            <a:ext cx="116868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en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— 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библиотека функций для работы с операционной системой. </a:t>
            </a:r>
          </a:p>
          <a:p>
            <a:pPr algn="just"/>
            <a:r>
              <a:rPr lang="ru-RU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Методы, включенные в неё позволяют определять тип операционной системы, получать доступ к переменным окружения, управлять директориями и файлами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 fontAlgn="base">
              <a:buFont typeface="Wingdings" pitchFamily="2" charset="2"/>
              <a:buChar char="Ø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существования объекта по заданному пути;</a:t>
            </a:r>
          </a:p>
          <a:p>
            <a:pPr marL="457200" indent="-457200" algn="just" fontAlgn="base">
              <a:buFont typeface="Wingdings" pitchFamily="2" charset="2"/>
              <a:buChar char="Ø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размера в байтах;</a:t>
            </a:r>
          </a:p>
          <a:p>
            <a:pPr marL="457200" indent="-457200" algn="just" fontAlgn="base">
              <a:buFont typeface="Wingdings" pitchFamily="2" charset="2"/>
              <a:buChar char="Ø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удаление;</a:t>
            </a:r>
          </a:p>
          <a:p>
            <a:pPr marL="457200" indent="-457200" algn="just" fontAlgn="base">
              <a:buFont typeface="Wingdings" pitchFamily="2" charset="2"/>
              <a:buChar char="Ø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переименование и др.</a:t>
            </a: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5F6F5B6-291E-82BC-BF42-31F7457B62F2}"/>
              </a:ext>
            </a:extLst>
          </p:cNvPr>
          <p:cNvSpPr/>
          <p:nvPr/>
        </p:nvSpPr>
        <p:spPr>
          <a:xfrm>
            <a:off x="799637" y="5386082"/>
            <a:ext cx="11014363" cy="136375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23042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пользоваться методами из </a:t>
            </a:r>
            <a:r>
              <a:rPr lang="en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подключить библиотеку. Для этого в </a:t>
            </a:r>
            <a:r>
              <a:rPr lang="e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</a:t>
            </a:r>
            <a:r>
              <a:rPr lang="e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необходимо описать в файле до первого обращения к модулю.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25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628" y="214806"/>
            <a:ext cx="11111146" cy="795067"/>
          </a:xfrm>
        </p:spPr>
        <p:txBody>
          <a:bodyPr/>
          <a:lstStyle/>
          <a:p>
            <a:pPr indent="450215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 и директориях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6</a:t>
            </a:fld>
            <a:endParaRPr lang="ru-RU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2E265D-6D39-64F0-7493-C9370F27EA1E}"/>
              </a:ext>
            </a:extLst>
          </p:cNvPr>
          <p:cNvSpPr txBox="1"/>
          <p:nvPr/>
        </p:nvSpPr>
        <p:spPr>
          <a:xfrm>
            <a:off x="325130" y="1308492"/>
            <a:ext cx="10901669" cy="583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Bef>
                <a:spcPts val="2160"/>
              </a:spcBef>
              <a:spcAft>
                <a:spcPts val="2160"/>
              </a:spcAft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 текущей директории</a:t>
            </a:r>
            <a:r>
              <a:rPr lang="ru-RU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os.getcwd</a:t>
            </a:r>
            <a:r>
              <a:rPr lang="ru-RU" sz="3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0CB1A34-1436-5A82-24DD-8295A2F3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" y="1596749"/>
            <a:ext cx="9832616" cy="267367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522F568-0429-8356-58FD-F52B44E0FFBF}"/>
              </a:ext>
            </a:extLst>
          </p:cNvPr>
          <p:cNvSpPr txBox="1"/>
          <p:nvPr/>
        </p:nvSpPr>
        <p:spPr>
          <a:xfrm>
            <a:off x="325131" y="4084023"/>
            <a:ext cx="11450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всех поддиректорий и файлов: </a:t>
            </a:r>
            <a:r>
              <a:rPr lang="en" sz="3200" b="1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os.listdir</a:t>
            </a:r>
            <a:r>
              <a:rPr lang="en" sz="32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3200" b="1" dirty="0">
              <a:solidFill>
                <a:srgbClr val="11111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AEC34E0-88E9-B2FD-F980-B03B4471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4" y="4462708"/>
            <a:ext cx="10488163" cy="24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6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2628" y="214806"/>
            <a:ext cx="11111146" cy="795067"/>
          </a:xfrm>
        </p:spPr>
        <p:txBody>
          <a:bodyPr/>
          <a:lstStyle/>
          <a:p>
            <a:pPr indent="450215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 и директориях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7</a:t>
            </a:fld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9E4ABB-4EC5-2CE8-4261-D2EFBFA9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75" y="901692"/>
            <a:ext cx="9836714" cy="3545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460155-1E4D-BD02-D76A-BEFD8FFE699B}"/>
              </a:ext>
            </a:extLst>
          </p:cNvPr>
          <p:cNvSpPr txBox="1"/>
          <p:nvPr/>
        </p:nvSpPr>
        <p:spPr>
          <a:xfrm>
            <a:off x="1035354" y="4185599"/>
            <a:ext cx="37673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Example_2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manipulation.py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student.csv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Lecture_5.py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student.numbers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57A28-A6C4-9E2E-217B-51E29666DC86}"/>
              </a:ext>
            </a:extLst>
          </p:cNvPr>
          <p:cNvSpPr txBox="1"/>
          <p:nvPr/>
        </p:nvSpPr>
        <p:spPr>
          <a:xfrm>
            <a:off x="5333310" y="4293569"/>
            <a:ext cx="6239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Example_1/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student.csv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prime.py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main.py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qalpov.py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Example_2/</a:t>
            </a:r>
            <a:r>
              <a:rPr lang="e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example_text.txt</a:t>
            </a:r>
            <a:endParaRPr lang="e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 ./</a:t>
            </a: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Example_2/example_text2.txt</a:t>
            </a:r>
          </a:p>
        </p:txBody>
      </p:sp>
    </p:spTree>
    <p:extLst>
      <p:ext uri="{BB962C8B-B14F-4D97-AF65-F5344CB8AC3E}">
        <p14:creationId xmlns:p14="http://schemas.microsoft.com/office/powerpoint/2010/main" val="328534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1039366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 и директориях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z="2000" smtClean="0"/>
              <a:t>8</a:t>
            </a:fld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F45D3-A28C-AF91-A8D1-7284CE6222D6}"/>
              </a:ext>
            </a:extLst>
          </p:cNvPr>
          <p:cNvSpPr txBox="1"/>
          <p:nvPr/>
        </p:nvSpPr>
        <p:spPr>
          <a:xfrm>
            <a:off x="325131" y="1155535"/>
            <a:ext cx="102582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Извлечь имя файла из полного пути</a:t>
            </a:r>
            <a:r>
              <a:rPr lang="ru-RU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0FB01D-7D97-AEAB-67A6-32C0A314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31" y="1521053"/>
            <a:ext cx="9347200" cy="2460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5E52FB-737F-7862-33A8-7878F02CD96D}"/>
              </a:ext>
            </a:extLst>
          </p:cNvPr>
          <p:cNvSpPr txBox="1"/>
          <p:nvPr/>
        </p:nvSpPr>
        <p:spPr>
          <a:xfrm>
            <a:off x="325131" y="3691933"/>
            <a:ext cx="115378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 путь к директории/файлу, в который не включается собственно поддиректория или имя файла: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D82-2A24-8E07-1723-C6BD7E15C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31" y="4479722"/>
            <a:ext cx="9867357" cy="25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6E0DD-7A57-3C03-8801-433D5319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31" y="257228"/>
            <a:ext cx="10393669" cy="795067"/>
          </a:xfrm>
        </p:spPr>
        <p:txBody>
          <a:bodyPr/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информации о файлах и директориях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7FCF336-1849-2AC9-8DB4-41693D5420C9}"/>
              </a:ext>
            </a:extLst>
          </p:cNvPr>
          <p:cNvCxnSpPr/>
          <p:nvPr/>
        </p:nvCxnSpPr>
        <p:spPr>
          <a:xfrm>
            <a:off x="325131" y="1180393"/>
            <a:ext cx="10016358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6E49AA-AE94-F928-ADFF-80998FB1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6000" y="6248400"/>
            <a:ext cx="396000" cy="360000"/>
          </a:xfrm>
        </p:spPr>
        <p:txBody>
          <a:bodyPr/>
          <a:lstStyle/>
          <a:p>
            <a:fld id="{20291E4E-3BB1-E442-BA55-7338452AC4CF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F45D3-A28C-AF91-A8D1-7284CE6222D6}"/>
              </a:ext>
            </a:extLst>
          </p:cNvPr>
          <p:cNvSpPr txBox="1"/>
          <p:nvPr/>
        </p:nvSpPr>
        <p:spPr>
          <a:xfrm>
            <a:off x="325130" y="1155535"/>
            <a:ext cx="8514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вляется ли путь абсолютным: </a:t>
            </a:r>
            <a:r>
              <a:rPr lang="e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path.isabs</a:t>
            </a:r>
            <a:r>
              <a:rPr lang="e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CC5EF01-C975-8151-BCB0-380757B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600" y="4074902"/>
            <a:ext cx="12395200" cy="253349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1670A4-8571-376F-3526-CB7254E7D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1512"/>
            <a:ext cx="9542238" cy="263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76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еть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1" id="{76EADA38-015D-8B42-A755-6521459A4258}" vid="{E263EF22-8699-4941-BB05-FA49EF88B31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44406</TotalTime>
  <Words>1053</Words>
  <Application>Microsoft Macintosh PowerPoint</Application>
  <PresentationFormat>Широкоэкранный</PresentationFormat>
  <Paragraphs>140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Тема1</vt:lpstr>
      <vt:lpstr>Презентация PowerPoint</vt:lpstr>
      <vt:lpstr>План лекции</vt:lpstr>
      <vt:lpstr>Работа с файлами</vt:lpstr>
      <vt:lpstr>Работа с файлами </vt:lpstr>
      <vt:lpstr>Работа с файлами с помощью модуля os</vt:lpstr>
      <vt:lpstr>Получение информации о файлах и директориях</vt:lpstr>
      <vt:lpstr>Получение информации о файлах и директориях</vt:lpstr>
      <vt:lpstr>Получение информации о файлах и директориях</vt:lpstr>
      <vt:lpstr>Получение информации о файлах и директориях</vt:lpstr>
      <vt:lpstr>Получение информации о файлах и директориях</vt:lpstr>
      <vt:lpstr>Операции с каталогами и файлами в Python</vt:lpstr>
      <vt:lpstr>Изменение директории</vt:lpstr>
      <vt:lpstr>Создание вложенных папок </vt:lpstr>
      <vt:lpstr>Работа с файлами</vt:lpstr>
      <vt:lpstr>Работа с файлами</vt:lpstr>
      <vt:lpstr>Список режимов доступа к файлу в Python</vt:lpstr>
      <vt:lpstr>Работа с файлами</vt:lpstr>
      <vt:lpstr>Работа с файлами</vt:lpstr>
      <vt:lpstr>Работа с файлами</vt:lpstr>
      <vt:lpstr>Работа с файлами</vt:lpstr>
      <vt:lpstr>Чтение данных из созданного файла</vt:lpstr>
      <vt:lpstr>Читаем файл построчно  </vt:lpstr>
      <vt:lpstr>Читаем файл построчно  </vt:lpstr>
      <vt:lpstr>Читаем файл построчно </vt:lpstr>
      <vt:lpstr>Читаем файл построчно (в список)</vt:lpstr>
      <vt:lpstr>Переименование файлов</vt:lpstr>
      <vt:lpstr>Перемещение файлов </vt:lpstr>
      <vt:lpstr>Удаление файлов/директорий</vt:lpstr>
      <vt:lpstr>Получение информации о файлах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DSTU mmdsp.lab</dc:creator>
  <cp:lastModifiedBy>DSTU mmdsp.lab</cp:lastModifiedBy>
  <cp:revision>36</cp:revision>
  <dcterms:created xsi:type="dcterms:W3CDTF">2024-02-05T17:33:06Z</dcterms:created>
  <dcterms:modified xsi:type="dcterms:W3CDTF">2024-03-28T21:50:05Z</dcterms:modified>
</cp:coreProperties>
</file>