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43" r:id="rId3"/>
    <p:sldId id="344" r:id="rId4"/>
    <p:sldId id="353" r:id="rId5"/>
    <p:sldId id="354" r:id="rId6"/>
    <p:sldId id="355" r:id="rId7"/>
    <p:sldId id="356" r:id="rId8"/>
    <p:sldId id="357" r:id="rId9"/>
    <p:sldId id="358" r:id="rId10"/>
    <p:sldId id="359" r:id="rId11"/>
    <p:sldId id="360" r:id="rId12"/>
    <p:sldId id="361" r:id="rId13"/>
    <p:sldId id="362" r:id="rId14"/>
    <p:sldId id="363" r:id="rId15"/>
    <p:sldId id="364" r:id="rId16"/>
    <p:sldId id="369" r:id="rId17"/>
    <p:sldId id="365" r:id="rId18"/>
    <p:sldId id="366" r:id="rId19"/>
    <p:sldId id="367" r:id="rId20"/>
    <p:sldId id="368" r:id="rId21"/>
    <p:sldId id="370" r:id="rId22"/>
    <p:sldId id="383" r:id="rId23"/>
    <p:sldId id="371" r:id="rId24"/>
    <p:sldId id="372" r:id="rId25"/>
    <p:sldId id="373" r:id="rId26"/>
    <p:sldId id="376" r:id="rId27"/>
    <p:sldId id="377" r:id="rId28"/>
    <p:sldId id="378" r:id="rId29"/>
    <p:sldId id="380" r:id="rId30"/>
    <p:sldId id="381" r:id="rId31"/>
    <p:sldId id="382" r:id="rId32"/>
    <p:sldId id="3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Jesmar Montalbo" userId="c525fad2a92ffd10" providerId="LiveId" clId="{44B30FDA-D72C-456D-BFEB-F0E19D2D7CF9}"/>
    <pc:docChg chg="delSld modSld">
      <pc:chgData name="Francis Jesmar Montalbo" userId="c525fad2a92ffd10" providerId="LiveId" clId="{44B30FDA-D72C-456D-BFEB-F0E19D2D7CF9}" dt="2023-02-15T00:07:56.750" v="9" actId="20577"/>
      <pc:docMkLst>
        <pc:docMk/>
      </pc:docMkLst>
      <pc:sldChg chg="modSp mod">
        <pc:chgData name="Francis Jesmar Montalbo" userId="c525fad2a92ffd10" providerId="LiveId" clId="{44B30FDA-D72C-456D-BFEB-F0E19D2D7CF9}" dt="2023-02-15T00:07:56.750" v="9" actId="20577"/>
        <pc:sldMkLst>
          <pc:docMk/>
          <pc:sldMk cId="678690679" sldId="314"/>
        </pc:sldMkLst>
        <pc:spChg chg="mod">
          <ac:chgData name="Francis Jesmar Montalbo" userId="c525fad2a92ffd10" providerId="LiveId" clId="{44B30FDA-D72C-456D-BFEB-F0E19D2D7CF9}" dt="2023-02-15T00:07:56.750" v="9" actId="20577"/>
          <ac:spMkLst>
            <pc:docMk/>
            <pc:sldMk cId="678690679" sldId="314"/>
            <ac:spMk id="4" creationId="{78FF0E33-46C4-422C-BA30-00D66E1AF6A6}"/>
          </ac:spMkLst>
        </pc:spChg>
      </pc:sldChg>
      <pc:sldChg chg="modSp mod">
        <pc:chgData name="Francis Jesmar Montalbo" userId="c525fad2a92ffd10" providerId="LiveId" clId="{44B30FDA-D72C-456D-BFEB-F0E19D2D7CF9}" dt="2023-02-14T23:03:54.500" v="2" actId="20577"/>
        <pc:sldMkLst>
          <pc:docMk/>
          <pc:sldMk cId="432437262" sldId="353"/>
        </pc:sldMkLst>
        <pc:spChg chg="mod">
          <ac:chgData name="Francis Jesmar Montalbo" userId="c525fad2a92ffd10" providerId="LiveId" clId="{44B30FDA-D72C-456D-BFEB-F0E19D2D7CF9}" dt="2023-02-14T23:03:54.500" v="2" actId="20577"/>
          <ac:spMkLst>
            <pc:docMk/>
            <pc:sldMk cId="432437262" sldId="353"/>
            <ac:spMk id="3" creationId="{3425F686-A038-4967-B1A4-CEB8ABB64CC4}"/>
          </ac:spMkLst>
        </pc:spChg>
      </pc:sldChg>
      <pc:sldChg chg="del">
        <pc:chgData name="Francis Jesmar Montalbo" userId="c525fad2a92ffd10" providerId="LiveId" clId="{44B30FDA-D72C-456D-BFEB-F0E19D2D7CF9}" dt="2023-02-14T23:05:03.365" v="3" actId="47"/>
        <pc:sldMkLst>
          <pc:docMk/>
          <pc:sldMk cId="1382826424" sldId="385"/>
        </pc:sldMkLst>
      </pc:sldChg>
      <pc:sldChg chg="del">
        <pc:chgData name="Francis Jesmar Montalbo" userId="c525fad2a92ffd10" providerId="LiveId" clId="{44B30FDA-D72C-456D-BFEB-F0E19D2D7CF9}" dt="2023-02-14T23:05:06.052" v="4" actId="47"/>
        <pc:sldMkLst>
          <pc:docMk/>
          <pc:sldMk cId="1710763661" sldId="38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7FBF-CF11-5C3A-F799-7776D39BD1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7AEB6695-9538-9A30-B86F-B8B366A4A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8CADE305-99F8-D310-1E81-5704428B13AB}"/>
              </a:ext>
            </a:extLst>
          </p:cNvPr>
          <p:cNvSpPr>
            <a:spLocks noGrp="1"/>
          </p:cNvSpPr>
          <p:nvPr>
            <p:ph type="dt" sz="half" idx="10"/>
          </p:nvPr>
        </p:nvSpPr>
        <p:spPr/>
        <p:txBody>
          <a:bodyPr/>
          <a:lstStyle/>
          <a:p>
            <a:fld id="{319FF5C0-A588-473C-BC0B-4E0DC8FFAC0A}" type="datetimeFigureOut">
              <a:rPr lang="en-PH" smtClean="0"/>
              <a:t>15/02/2023</a:t>
            </a:fld>
            <a:endParaRPr lang="en-PH"/>
          </a:p>
        </p:txBody>
      </p:sp>
      <p:sp>
        <p:nvSpPr>
          <p:cNvPr id="5" name="Footer Placeholder 4">
            <a:extLst>
              <a:ext uri="{FF2B5EF4-FFF2-40B4-BE49-F238E27FC236}">
                <a16:creationId xmlns:a16="http://schemas.microsoft.com/office/drawing/2014/main" id="{085CD9E2-DE61-B0B9-6A30-635E7778FFA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59322BC-BBEC-0E1E-A33B-5BF2C98C3727}"/>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1662299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CFE0-E6D0-47D9-49EC-A8BADE17C77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5051017-B3B0-CFA1-DEA8-9FEB62443C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3FD05D5-9ADC-B4EB-514A-F17579C6F76E}"/>
              </a:ext>
            </a:extLst>
          </p:cNvPr>
          <p:cNvSpPr>
            <a:spLocks noGrp="1"/>
          </p:cNvSpPr>
          <p:nvPr>
            <p:ph type="dt" sz="half" idx="10"/>
          </p:nvPr>
        </p:nvSpPr>
        <p:spPr/>
        <p:txBody>
          <a:bodyPr/>
          <a:lstStyle/>
          <a:p>
            <a:fld id="{319FF5C0-A588-473C-BC0B-4E0DC8FFAC0A}" type="datetimeFigureOut">
              <a:rPr lang="en-PH" smtClean="0"/>
              <a:t>15/02/2023</a:t>
            </a:fld>
            <a:endParaRPr lang="en-PH"/>
          </a:p>
        </p:txBody>
      </p:sp>
      <p:sp>
        <p:nvSpPr>
          <p:cNvPr id="5" name="Footer Placeholder 4">
            <a:extLst>
              <a:ext uri="{FF2B5EF4-FFF2-40B4-BE49-F238E27FC236}">
                <a16:creationId xmlns:a16="http://schemas.microsoft.com/office/drawing/2014/main" id="{D47DB617-008D-4FB8-1AC9-B846B617042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10CFEC7-D4E0-F7D2-CEB7-22A1411F0956}"/>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264957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702039-7421-350D-B6DD-935D6D8BF8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3DD7DE8-8398-A49D-0D14-8D8E0851A9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A3D5890-295C-B477-AFCD-0B9760756CCF}"/>
              </a:ext>
            </a:extLst>
          </p:cNvPr>
          <p:cNvSpPr>
            <a:spLocks noGrp="1"/>
          </p:cNvSpPr>
          <p:nvPr>
            <p:ph type="dt" sz="half" idx="10"/>
          </p:nvPr>
        </p:nvSpPr>
        <p:spPr/>
        <p:txBody>
          <a:bodyPr/>
          <a:lstStyle/>
          <a:p>
            <a:fld id="{319FF5C0-A588-473C-BC0B-4E0DC8FFAC0A}" type="datetimeFigureOut">
              <a:rPr lang="en-PH" smtClean="0"/>
              <a:t>15/02/2023</a:t>
            </a:fld>
            <a:endParaRPr lang="en-PH"/>
          </a:p>
        </p:txBody>
      </p:sp>
      <p:sp>
        <p:nvSpPr>
          <p:cNvPr id="5" name="Footer Placeholder 4">
            <a:extLst>
              <a:ext uri="{FF2B5EF4-FFF2-40B4-BE49-F238E27FC236}">
                <a16:creationId xmlns:a16="http://schemas.microsoft.com/office/drawing/2014/main" id="{103C434D-46F4-8C98-3CBD-DA1A2A168FB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2BE1D36-76EA-29C2-3D5A-D76FA2CE2119}"/>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646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B8D9-A8A0-C3CB-00C8-3C8F7717A1AE}"/>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C87DF686-2BDC-712C-A691-178DBF405C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14522D8-4F22-B818-038F-D8168C23F949}"/>
              </a:ext>
            </a:extLst>
          </p:cNvPr>
          <p:cNvSpPr>
            <a:spLocks noGrp="1"/>
          </p:cNvSpPr>
          <p:nvPr>
            <p:ph type="dt" sz="half" idx="10"/>
          </p:nvPr>
        </p:nvSpPr>
        <p:spPr/>
        <p:txBody>
          <a:bodyPr/>
          <a:lstStyle/>
          <a:p>
            <a:fld id="{319FF5C0-A588-473C-BC0B-4E0DC8FFAC0A}" type="datetimeFigureOut">
              <a:rPr lang="en-PH" smtClean="0"/>
              <a:t>15/02/2023</a:t>
            </a:fld>
            <a:endParaRPr lang="en-PH"/>
          </a:p>
        </p:txBody>
      </p:sp>
      <p:sp>
        <p:nvSpPr>
          <p:cNvPr id="5" name="Footer Placeholder 4">
            <a:extLst>
              <a:ext uri="{FF2B5EF4-FFF2-40B4-BE49-F238E27FC236}">
                <a16:creationId xmlns:a16="http://schemas.microsoft.com/office/drawing/2014/main" id="{033E6E1A-F6F3-1DC0-A409-08F46167E7F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3E0E731-52DD-5C02-9093-B5A7EC7B6718}"/>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19176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A922-9EE2-5612-4636-801EE2E5B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354F3289-E81E-9D09-7166-7CDE0F7CDE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87B3A-F038-60F3-064A-978114A2A2DA}"/>
              </a:ext>
            </a:extLst>
          </p:cNvPr>
          <p:cNvSpPr>
            <a:spLocks noGrp="1"/>
          </p:cNvSpPr>
          <p:nvPr>
            <p:ph type="dt" sz="half" idx="10"/>
          </p:nvPr>
        </p:nvSpPr>
        <p:spPr/>
        <p:txBody>
          <a:bodyPr/>
          <a:lstStyle/>
          <a:p>
            <a:fld id="{319FF5C0-A588-473C-BC0B-4E0DC8FFAC0A}" type="datetimeFigureOut">
              <a:rPr lang="en-PH" smtClean="0"/>
              <a:t>15/02/2023</a:t>
            </a:fld>
            <a:endParaRPr lang="en-PH"/>
          </a:p>
        </p:txBody>
      </p:sp>
      <p:sp>
        <p:nvSpPr>
          <p:cNvPr id="5" name="Footer Placeholder 4">
            <a:extLst>
              <a:ext uri="{FF2B5EF4-FFF2-40B4-BE49-F238E27FC236}">
                <a16:creationId xmlns:a16="http://schemas.microsoft.com/office/drawing/2014/main" id="{C77DCE1D-3F22-3458-4DCC-F8B03F7FF04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829D68C-EA94-F526-E63D-0263A828A607}"/>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241813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DF9F-9FC7-0DD2-D944-E75FC6B1B341}"/>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E2E6E1D-25D2-6857-DB07-6387262B53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2FDE5E72-5DF3-F3A8-0AC5-BD34BC42FA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BB39C83-9B4C-B32A-E7E1-01543E7B79A3}"/>
              </a:ext>
            </a:extLst>
          </p:cNvPr>
          <p:cNvSpPr>
            <a:spLocks noGrp="1"/>
          </p:cNvSpPr>
          <p:nvPr>
            <p:ph type="dt" sz="half" idx="10"/>
          </p:nvPr>
        </p:nvSpPr>
        <p:spPr/>
        <p:txBody>
          <a:bodyPr/>
          <a:lstStyle/>
          <a:p>
            <a:fld id="{319FF5C0-A588-473C-BC0B-4E0DC8FFAC0A}" type="datetimeFigureOut">
              <a:rPr lang="en-PH" smtClean="0"/>
              <a:t>15/02/2023</a:t>
            </a:fld>
            <a:endParaRPr lang="en-PH"/>
          </a:p>
        </p:txBody>
      </p:sp>
      <p:sp>
        <p:nvSpPr>
          <p:cNvPr id="6" name="Footer Placeholder 5">
            <a:extLst>
              <a:ext uri="{FF2B5EF4-FFF2-40B4-BE49-F238E27FC236}">
                <a16:creationId xmlns:a16="http://schemas.microsoft.com/office/drawing/2014/main" id="{3B296727-CA58-507A-73F3-067E575BBCF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238538A-0EE0-15CE-4828-09DE1E1A6C90}"/>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99966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0969-1B7F-09DA-B4F4-714B4690FDF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2462859-75A4-34E5-716A-68372F3C45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FE52BC-F0FF-213F-3388-E16E47CE43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63C64F50-9DAF-926E-C11F-9B8DCDD9E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9AB58C-E8BA-028D-16C3-7CEA87E566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DD55E514-244A-B8A4-5EDC-A774C3FD9FB0}"/>
              </a:ext>
            </a:extLst>
          </p:cNvPr>
          <p:cNvSpPr>
            <a:spLocks noGrp="1"/>
          </p:cNvSpPr>
          <p:nvPr>
            <p:ph type="dt" sz="half" idx="10"/>
          </p:nvPr>
        </p:nvSpPr>
        <p:spPr/>
        <p:txBody>
          <a:bodyPr/>
          <a:lstStyle/>
          <a:p>
            <a:fld id="{319FF5C0-A588-473C-BC0B-4E0DC8FFAC0A}" type="datetimeFigureOut">
              <a:rPr lang="en-PH" smtClean="0"/>
              <a:t>15/02/2023</a:t>
            </a:fld>
            <a:endParaRPr lang="en-PH"/>
          </a:p>
        </p:txBody>
      </p:sp>
      <p:sp>
        <p:nvSpPr>
          <p:cNvPr id="8" name="Footer Placeholder 7">
            <a:extLst>
              <a:ext uri="{FF2B5EF4-FFF2-40B4-BE49-F238E27FC236}">
                <a16:creationId xmlns:a16="http://schemas.microsoft.com/office/drawing/2014/main" id="{6174166C-1F26-D6BE-A4FC-7E02595E5805}"/>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E390504F-E783-68E2-686F-02C33A66A4AA}"/>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1366081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BB81-2A2B-3272-CA10-367467A648B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DCB78470-8BD0-51BD-F909-5192766439DD}"/>
              </a:ext>
            </a:extLst>
          </p:cNvPr>
          <p:cNvSpPr>
            <a:spLocks noGrp="1"/>
          </p:cNvSpPr>
          <p:nvPr>
            <p:ph type="dt" sz="half" idx="10"/>
          </p:nvPr>
        </p:nvSpPr>
        <p:spPr/>
        <p:txBody>
          <a:bodyPr/>
          <a:lstStyle/>
          <a:p>
            <a:fld id="{319FF5C0-A588-473C-BC0B-4E0DC8FFAC0A}" type="datetimeFigureOut">
              <a:rPr lang="en-PH" smtClean="0"/>
              <a:t>15/02/2023</a:t>
            </a:fld>
            <a:endParaRPr lang="en-PH"/>
          </a:p>
        </p:txBody>
      </p:sp>
      <p:sp>
        <p:nvSpPr>
          <p:cNvPr id="4" name="Footer Placeholder 3">
            <a:extLst>
              <a:ext uri="{FF2B5EF4-FFF2-40B4-BE49-F238E27FC236}">
                <a16:creationId xmlns:a16="http://schemas.microsoft.com/office/drawing/2014/main" id="{3C28FF94-1D2E-8E22-CB04-761D0F357D5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C6D1A64E-9F47-E4CD-5FCC-F85A9400DADC}"/>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385888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73B890-70D9-4E84-8727-9ECEB4E4E5F3}"/>
              </a:ext>
            </a:extLst>
          </p:cNvPr>
          <p:cNvSpPr>
            <a:spLocks noGrp="1"/>
          </p:cNvSpPr>
          <p:nvPr>
            <p:ph type="dt" sz="half" idx="10"/>
          </p:nvPr>
        </p:nvSpPr>
        <p:spPr/>
        <p:txBody>
          <a:bodyPr/>
          <a:lstStyle/>
          <a:p>
            <a:fld id="{319FF5C0-A588-473C-BC0B-4E0DC8FFAC0A}" type="datetimeFigureOut">
              <a:rPr lang="en-PH" smtClean="0"/>
              <a:t>15/02/2023</a:t>
            </a:fld>
            <a:endParaRPr lang="en-PH"/>
          </a:p>
        </p:txBody>
      </p:sp>
      <p:sp>
        <p:nvSpPr>
          <p:cNvPr id="3" name="Footer Placeholder 2">
            <a:extLst>
              <a:ext uri="{FF2B5EF4-FFF2-40B4-BE49-F238E27FC236}">
                <a16:creationId xmlns:a16="http://schemas.microsoft.com/office/drawing/2014/main" id="{687FF5A0-E812-7E83-B5C5-7F78F5527CC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8AE092A9-2ABF-6493-B7CB-84D69660DAF5}"/>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348627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B037-81C5-8D75-FD5C-060DF202C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145AC51-8ECD-9BA6-0687-B645EA096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B7ACF14-DB4C-F456-33F9-2EC8CC39F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9172F-ADED-C062-19DE-6078D2F17C84}"/>
              </a:ext>
            </a:extLst>
          </p:cNvPr>
          <p:cNvSpPr>
            <a:spLocks noGrp="1"/>
          </p:cNvSpPr>
          <p:nvPr>
            <p:ph type="dt" sz="half" idx="10"/>
          </p:nvPr>
        </p:nvSpPr>
        <p:spPr/>
        <p:txBody>
          <a:bodyPr/>
          <a:lstStyle/>
          <a:p>
            <a:fld id="{319FF5C0-A588-473C-BC0B-4E0DC8FFAC0A}" type="datetimeFigureOut">
              <a:rPr lang="en-PH" smtClean="0"/>
              <a:t>15/02/2023</a:t>
            </a:fld>
            <a:endParaRPr lang="en-PH"/>
          </a:p>
        </p:txBody>
      </p:sp>
      <p:sp>
        <p:nvSpPr>
          <p:cNvPr id="6" name="Footer Placeholder 5">
            <a:extLst>
              <a:ext uri="{FF2B5EF4-FFF2-40B4-BE49-F238E27FC236}">
                <a16:creationId xmlns:a16="http://schemas.microsoft.com/office/drawing/2014/main" id="{660DD25A-8F85-9A15-69EF-F2AF593B85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5F08F1E-CC68-74C5-1DCB-B4A9EA75FCA3}"/>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96859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7AB7-AA39-BB2A-5AB0-07ECC51BA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9B19D1C-DE44-1B94-BB48-BE6844538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D50C0AF5-9D67-05A5-AB30-C721C023A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A2AD9-2D5D-D6C5-591C-29999B0D0B66}"/>
              </a:ext>
            </a:extLst>
          </p:cNvPr>
          <p:cNvSpPr>
            <a:spLocks noGrp="1"/>
          </p:cNvSpPr>
          <p:nvPr>
            <p:ph type="dt" sz="half" idx="10"/>
          </p:nvPr>
        </p:nvSpPr>
        <p:spPr/>
        <p:txBody>
          <a:bodyPr/>
          <a:lstStyle/>
          <a:p>
            <a:fld id="{319FF5C0-A588-473C-BC0B-4E0DC8FFAC0A}" type="datetimeFigureOut">
              <a:rPr lang="en-PH" smtClean="0"/>
              <a:t>15/02/2023</a:t>
            </a:fld>
            <a:endParaRPr lang="en-PH"/>
          </a:p>
        </p:txBody>
      </p:sp>
      <p:sp>
        <p:nvSpPr>
          <p:cNvPr id="6" name="Footer Placeholder 5">
            <a:extLst>
              <a:ext uri="{FF2B5EF4-FFF2-40B4-BE49-F238E27FC236}">
                <a16:creationId xmlns:a16="http://schemas.microsoft.com/office/drawing/2014/main" id="{E166BF1D-74FC-F9D8-291A-0CBEFB8E96D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E4ED73D-B357-0B0C-0772-74C85B093DE8}"/>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143916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49973C-B096-88CF-3244-CE3BCD4BDA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6E725E4-C078-94CB-90B0-E35CC5ACE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330D8D4-C0CE-CCF5-0B7D-6FB8C5CCD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FF5C0-A588-473C-BC0B-4E0DC8FFAC0A}" type="datetimeFigureOut">
              <a:rPr lang="en-PH" smtClean="0"/>
              <a:t>15/02/2023</a:t>
            </a:fld>
            <a:endParaRPr lang="en-PH"/>
          </a:p>
        </p:txBody>
      </p:sp>
      <p:sp>
        <p:nvSpPr>
          <p:cNvPr id="5" name="Footer Placeholder 4">
            <a:extLst>
              <a:ext uri="{FF2B5EF4-FFF2-40B4-BE49-F238E27FC236}">
                <a16:creationId xmlns:a16="http://schemas.microsoft.com/office/drawing/2014/main" id="{4ECB7EFC-F394-4191-2D6A-68E68EC16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42B2896-938A-8CF6-BF45-81B803A52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1CCC8-4BD1-4BEC-8347-9BE1522799C9}" type="slidenum">
              <a:rPr lang="en-PH" smtClean="0"/>
              <a:t>‹#›</a:t>
            </a:fld>
            <a:endParaRPr lang="en-PH"/>
          </a:p>
        </p:txBody>
      </p:sp>
    </p:spTree>
    <p:extLst>
      <p:ext uri="{BB962C8B-B14F-4D97-AF65-F5344CB8AC3E}">
        <p14:creationId xmlns:p14="http://schemas.microsoft.com/office/powerpoint/2010/main" val="300656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FF0E33-46C4-422C-BA30-00D66E1AF6A6}"/>
              </a:ext>
            </a:extLst>
          </p:cNvPr>
          <p:cNvSpPr>
            <a:spLocks noGrp="1"/>
          </p:cNvSpPr>
          <p:nvPr>
            <p:ph type="ctrTitle"/>
          </p:nvPr>
        </p:nvSpPr>
        <p:spPr/>
        <p:txBody>
          <a:bodyPr/>
          <a:lstStyle/>
          <a:p>
            <a:r>
              <a:rPr lang="en-US" dirty="0"/>
              <a:t>Conditions </a:t>
            </a:r>
            <a:r>
              <a:rPr lang="en-US"/>
              <a:t>and Loops </a:t>
            </a:r>
            <a:r>
              <a:rPr lang="en-US" dirty="0"/>
              <a:t>with Python</a:t>
            </a:r>
            <a:endParaRPr lang="en-PH" dirty="0"/>
          </a:p>
        </p:txBody>
      </p:sp>
      <p:sp>
        <p:nvSpPr>
          <p:cNvPr id="5" name="Subtitle 4">
            <a:extLst>
              <a:ext uri="{FF2B5EF4-FFF2-40B4-BE49-F238E27FC236}">
                <a16:creationId xmlns:a16="http://schemas.microsoft.com/office/drawing/2014/main" id="{F1746033-3958-4124-83E3-AB95A737E323}"/>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67869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6BD5-5BF0-4DFA-8BC5-99E1D6E1B473}"/>
              </a:ext>
            </a:extLst>
          </p:cNvPr>
          <p:cNvSpPr>
            <a:spLocks noGrp="1"/>
          </p:cNvSpPr>
          <p:nvPr>
            <p:ph type="title"/>
          </p:nvPr>
        </p:nvSpPr>
        <p:spPr/>
        <p:txBody>
          <a:bodyPr/>
          <a:lstStyle/>
          <a:p>
            <a:r>
              <a:rPr lang="en-PH" dirty="0"/>
              <a:t>Nested If</a:t>
            </a:r>
          </a:p>
        </p:txBody>
      </p:sp>
      <p:sp>
        <p:nvSpPr>
          <p:cNvPr id="3" name="Content Placeholder 2">
            <a:extLst>
              <a:ext uri="{FF2B5EF4-FFF2-40B4-BE49-F238E27FC236}">
                <a16:creationId xmlns:a16="http://schemas.microsoft.com/office/drawing/2014/main" id="{F858147B-CE68-42F7-B816-B4AA4C5E82CD}"/>
              </a:ext>
            </a:extLst>
          </p:cNvPr>
          <p:cNvSpPr>
            <a:spLocks noGrp="1"/>
          </p:cNvSpPr>
          <p:nvPr>
            <p:ph idx="1"/>
          </p:nvPr>
        </p:nvSpPr>
        <p:spPr/>
        <p:txBody>
          <a:bodyPr>
            <a:normAutofit fontScale="92500" lnSpcReduction="20000"/>
          </a:bodyPr>
          <a:lstStyle/>
          <a:p>
            <a:r>
              <a:rPr lang="en-US" dirty="0"/>
              <a:t>You can have if statements inside if statements, this is called nested if statements.</a:t>
            </a:r>
          </a:p>
          <a:p>
            <a:endParaRPr lang="en-US" dirty="0"/>
          </a:p>
          <a:p>
            <a:pPr marL="0" indent="0">
              <a:buNone/>
            </a:pPr>
            <a:r>
              <a:rPr lang="en-US" dirty="0"/>
              <a:t>x = 41</a:t>
            </a:r>
          </a:p>
          <a:p>
            <a:endParaRPr lang="en-US" dirty="0"/>
          </a:p>
          <a:p>
            <a:pPr marL="0" indent="0">
              <a:buNone/>
            </a:pPr>
            <a:r>
              <a:rPr lang="en-US" dirty="0"/>
              <a:t>if x &gt; 10:</a:t>
            </a:r>
          </a:p>
          <a:p>
            <a:pPr marL="0" indent="0">
              <a:buNone/>
            </a:pPr>
            <a:r>
              <a:rPr lang="en-US" dirty="0"/>
              <a:t>	print("Above ten,")</a:t>
            </a:r>
          </a:p>
          <a:p>
            <a:pPr marL="0" indent="0">
              <a:buNone/>
            </a:pPr>
            <a:r>
              <a:rPr lang="en-US" dirty="0"/>
              <a:t>	if x &gt; 20:</a:t>
            </a:r>
          </a:p>
          <a:p>
            <a:pPr marL="0" indent="0">
              <a:buNone/>
            </a:pPr>
            <a:r>
              <a:rPr lang="en-US" dirty="0"/>
              <a:t>		print("and also above 20!")</a:t>
            </a:r>
          </a:p>
          <a:p>
            <a:pPr marL="0" indent="0">
              <a:buNone/>
            </a:pPr>
            <a:r>
              <a:rPr lang="en-US" dirty="0"/>
              <a:t>	else:</a:t>
            </a:r>
          </a:p>
          <a:p>
            <a:pPr marL="0" indent="0">
              <a:buNone/>
            </a:pPr>
            <a:r>
              <a:rPr lang="en-US" dirty="0"/>
              <a:t>		print("but not above 20.")</a:t>
            </a:r>
            <a:endParaRPr lang="en-PH" dirty="0"/>
          </a:p>
        </p:txBody>
      </p:sp>
    </p:spTree>
    <p:extLst>
      <p:ext uri="{BB962C8B-B14F-4D97-AF65-F5344CB8AC3E}">
        <p14:creationId xmlns:p14="http://schemas.microsoft.com/office/powerpoint/2010/main" val="268102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2C2F-909E-4F2B-AE2E-684685B5DB79}"/>
              </a:ext>
            </a:extLst>
          </p:cNvPr>
          <p:cNvSpPr>
            <a:spLocks noGrp="1"/>
          </p:cNvSpPr>
          <p:nvPr>
            <p:ph type="title"/>
          </p:nvPr>
        </p:nvSpPr>
        <p:spPr/>
        <p:txBody>
          <a:bodyPr/>
          <a:lstStyle/>
          <a:p>
            <a:r>
              <a:rPr lang="en-PH" dirty="0"/>
              <a:t>The pass Statement</a:t>
            </a:r>
          </a:p>
        </p:txBody>
      </p:sp>
      <p:sp>
        <p:nvSpPr>
          <p:cNvPr id="3" name="Content Placeholder 2">
            <a:extLst>
              <a:ext uri="{FF2B5EF4-FFF2-40B4-BE49-F238E27FC236}">
                <a16:creationId xmlns:a16="http://schemas.microsoft.com/office/drawing/2014/main" id="{90917A84-89E5-41C2-B5B2-51239F072E1D}"/>
              </a:ext>
            </a:extLst>
          </p:cNvPr>
          <p:cNvSpPr>
            <a:spLocks noGrp="1"/>
          </p:cNvSpPr>
          <p:nvPr>
            <p:ph idx="1"/>
          </p:nvPr>
        </p:nvSpPr>
        <p:spPr/>
        <p:txBody>
          <a:bodyPr/>
          <a:lstStyle/>
          <a:p>
            <a:r>
              <a:rPr lang="en-US" dirty="0"/>
              <a:t>if statements cannot be empty, but if you for some reason have an if statement with no content, put in the pass statement to avoid getting an error.</a:t>
            </a:r>
          </a:p>
          <a:p>
            <a:endParaRPr lang="en-US" dirty="0"/>
          </a:p>
          <a:p>
            <a:pPr marL="0" indent="0">
              <a:buNone/>
            </a:pPr>
            <a:r>
              <a:rPr lang="en-US" dirty="0"/>
              <a:t>a = 33</a:t>
            </a:r>
          </a:p>
          <a:p>
            <a:pPr marL="0" indent="0">
              <a:buNone/>
            </a:pPr>
            <a:r>
              <a:rPr lang="en-US" dirty="0"/>
              <a:t>b = 200</a:t>
            </a:r>
          </a:p>
          <a:p>
            <a:endParaRPr lang="en-US" dirty="0"/>
          </a:p>
          <a:p>
            <a:pPr marL="0" indent="0">
              <a:buNone/>
            </a:pPr>
            <a:r>
              <a:rPr lang="en-US" dirty="0"/>
              <a:t>if b &gt; a:</a:t>
            </a:r>
          </a:p>
          <a:p>
            <a:pPr marL="0" indent="0">
              <a:buNone/>
            </a:pPr>
            <a:r>
              <a:rPr lang="en-US" dirty="0"/>
              <a:t>	pass</a:t>
            </a:r>
            <a:endParaRPr lang="en-PH" dirty="0"/>
          </a:p>
        </p:txBody>
      </p:sp>
    </p:spTree>
    <p:extLst>
      <p:ext uri="{BB962C8B-B14F-4D97-AF65-F5344CB8AC3E}">
        <p14:creationId xmlns:p14="http://schemas.microsoft.com/office/powerpoint/2010/main" val="16632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0BD4-3B49-4164-8359-207534A6C592}"/>
              </a:ext>
            </a:extLst>
          </p:cNvPr>
          <p:cNvSpPr>
            <a:spLocks noGrp="1"/>
          </p:cNvSpPr>
          <p:nvPr>
            <p:ph type="title"/>
          </p:nvPr>
        </p:nvSpPr>
        <p:spPr>
          <a:xfrm>
            <a:off x="1197864" y="891539"/>
            <a:ext cx="5715000" cy="1346693"/>
          </a:xfrm>
        </p:spPr>
        <p:txBody>
          <a:bodyPr>
            <a:normAutofit/>
          </a:bodyPr>
          <a:lstStyle/>
          <a:p>
            <a:r>
              <a:rPr lang="en-US" sz="4000"/>
              <a:t>Python If statement snippets</a:t>
            </a:r>
            <a:endParaRPr lang="en-PH" sz="4000"/>
          </a:p>
        </p:txBody>
      </p:sp>
      <p:sp>
        <p:nvSpPr>
          <p:cNvPr id="18" name="Content Placeholder 6">
            <a:extLst>
              <a:ext uri="{FF2B5EF4-FFF2-40B4-BE49-F238E27FC236}">
                <a16:creationId xmlns:a16="http://schemas.microsoft.com/office/drawing/2014/main" id="{E59EC277-B041-4E27-A9C7-B58E66422E72}"/>
              </a:ext>
            </a:extLst>
          </p:cNvPr>
          <p:cNvSpPr>
            <a:spLocks noGrp="1"/>
          </p:cNvSpPr>
          <p:nvPr>
            <p:ph idx="1"/>
          </p:nvPr>
        </p:nvSpPr>
        <p:spPr>
          <a:xfrm>
            <a:off x="1197864" y="2399100"/>
            <a:ext cx="5715000" cy="3563550"/>
          </a:xfrm>
        </p:spPr>
        <p:txBody>
          <a:bodyPr>
            <a:normAutofit/>
          </a:bodyPr>
          <a:lstStyle/>
          <a:p>
            <a:endParaRPr lang="en-PH" sz="2000"/>
          </a:p>
        </p:txBody>
      </p:sp>
      <p:pic>
        <p:nvPicPr>
          <p:cNvPr id="9" name="Picture 8" descr="Graphical user interface, text, application&#10;&#10;Description automatically generated">
            <a:extLst>
              <a:ext uri="{FF2B5EF4-FFF2-40B4-BE49-F238E27FC236}">
                <a16:creationId xmlns:a16="http://schemas.microsoft.com/office/drawing/2014/main" id="{115EE883-6A12-4BD2-BDC5-8DCEBB49C2B5}"/>
              </a:ext>
            </a:extLst>
          </p:cNvPr>
          <p:cNvPicPr>
            <a:picLocks noChangeAspect="1"/>
          </p:cNvPicPr>
          <p:nvPr/>
        </p:nvPicPr>
        <p:blipFill rotWithShape="1">
          <a:blip r:embed="rId2"/>
          <a:srcRect r="1387" b="2"/>
          <a:stretch/>
        </p:blipFill>
        <p:spPr>
          <a:xfrm>
            <a:off x="7553810" y="891540"/>
            <a:ext cx="3600607" cy="5071110"/>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99048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B68-2CBD-442F-ACA2-A4426957E8C6}"/>
              </a:ext>
            </a:extLst>
          </p:cNvPr>
          <p:cNvSpPr>
            <a:spLocks noGrp="1"/>
          </p:cNvSpPr>
          <p:nvPr>
            <p:ph type="title"/>
          </p:nvPr>
        </p:nvSpPr>
        <p:spPr>
          <a:xfrm>
            <a:off x="1051560" y="586822"/>
            <a:ext cx="3657600" cy="1645920"/>
          </a:xfrm>
        </p:spPr>
        <p:txBody>
          <a:bodyPr>
            <a:normAutofit/>
          </a:bodyPr>
          <a:lstStyle/>
          <a:p>
            <a:r>
              <a:rPr lang="en-US" sz="3200"/>
              <a:t>Python Condition Snippets</a:t>
            </a:r>
            <a:endParaRPr lang="en-PH" sz="3200"/>
          </a:p>
        </p:txBody>
      </p:sp>
      <p:sp>
        <p:nvSpPr>
          <p:cNvPr id="3" name="Content Placeholder 2">
            <a:extLst>
              <a:ext uri="{FF2B5EF4-FFF2-40B4-BE49-F238E27FC236}">
                <a16:creationId xmlns:a16="http://schemas.microsoft.com/office/drawing/2014/main" id="{CA73944D-D59D-4190-A6F6-40BD0502C51C}"/>
              </a:ext>
            </a:extLst>
          </p:cNvPr>
          <p:cNvSpPr>
            <a:spLocks noGrp="1"/>
          </p:cNvSpPr>
          <p:nvPr>
            <p:ph idx="1"/>
          </p:nvPr>
        </p:nvSpPr>
        <p:spPr>
          <a:xfrm>
            <a:off x="5250106" y="586822"/>
            <a:ext cx="6106742" cy="1645920"/>
          </a:xfrm>
        </p:spPr>
        <p:txBody>
          <a:bodyPr anchor="ctr">
            <a:normAutofit/>
          </a:bodyPr>
          <a:lstStyle/>
          <a:p>
            <a:endParaRPr lang="en-PH" sz="1800"/>
          </a:p>
        </p:txBody>
      </p:sp>
      <p:pic>
        <p:nvPicPr>
          <p:cNvPr id="7" name="Picture 6">
            <a:extLst>
              <a:ext uri="{FF2B5EF4-FFF2-40B4-BE49-F238E27FC236}">
                <a16:creationId xmlns:a16="http://schemas.microsoft.com/office/drawing/2014/main" id="{BFAFC15B-33BA-485D-A741-06888B6FFCF1}"/>
              </a:ext>
            </a:extLst>
          </p:cNvPr>
          <p:cNvPicPr>
            <a:picLocks noChangeAspect="1"/>
          </p:cNvPicPr>
          <p:nvPr/>
        </p:nvPicPr>
        <p:blipFill>
          <a:blip r:embed="rId2"/>
          <a:stretch>
            <a:fillRect/>
          </a:stretch>
        </p:blipFill>
        <p:spPr>
          <a:xfrm>
            <a:off x="1730799" y="2729397"/>
            <a:ext cx="3135477" cy="3483864"/>
          </a:xfrm>
          <a:prstGeom prst="rect">
            <a:avLst/>
          </a:prstGeom>
        </p:spPr>
      </p:pic>
      <p:pic>
        <p:nvPicPr>
          <p:cNvPr id="5" name="Picture 4">
            <a:extLst>
              <a:ext uri="{FF2B5EF4-FFF2-40B4-BE49-F238E27FC236}">
                <a16:creationId xmlns:a16="http://schemas.microsoft.com/office/drawing/2014/main" id="{0758A203-1262-434C-906E-69FF56892D96}"/>
              </a:ext>
            </a:extLst>
          </p:cNvPr>
          <p:cNvPicPr>
            <a:picLocks noChangeAspect="1"/>
          </p:cNvPicPr>
          <p:nvPr/>
        </p:nvPicPr>
        <p:blipFill>
          <a:blip r:embed="rId3"/>
          <a:stretch>
            <a:fillRect/>
          </a:stretch>
        </p:blipFill>
        <p:spPr>
          <a:xfrm>
            <a:off x="6198781" y="2911059"/>
            <a:ext cx="5523082" cy="3120540"/>
          </a:xfrm>
          <a:prstGeom prst="rect">
            <a:avLst/>
          </a:prstGeom>
        </p:spPr>
      </p:pic>
    </p:spTree>
    <p:extLst>
      <p:ext uri="{BB962C8B-B14F-4D97-AF65-F5344CB8AC3E}">
        <p14:creationId xmlns:p14="http://schemas.microsoft.com/office/powerpoint/2010/main" val="117697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73C3-9432-48DE-84C3-644E26249EAB}"/>
              </a:ext>
            </a:extLst>
          </p:cNvPr>
          <p:cNvSpPr>
            <a:spLocks noGrp="1"/>
          </p:cNvSpPr>
          <p:nvPr>
            <p:ph type="title"/>
          </p:nvPr>
        </p:nvSpPr>
        <p:spPr/>
        <p:txBody>
          <a:bodyPr/>
          <a:lstStyle/>
          <a:p>
            <a:r>
              <a:rPr lang="en-US"/>
              <a:t>More snippets</a:t>
            </a:r>
            <a:endParaRPr lang="en-PH" dirty="0"/>
          </a:p>
        </p:txBody>
      </p:sp>
      <p:sp>
        <p:nvSpPr>
          <p:cNvPr id="3" name="Content Placeholder 2">
            <a:extLst>
              <a:ext uri="{FF2B5EF4-FFF2-40B4-BE49-F238E27FC236}">
                <a16:creationId xmlns:a16="http://schemas.microsoft.com/office/drawing/2014/main" id="{EBC2F90A-119D-41C0-9E90-C0E5558CAAA3}"/>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BE02A2FB-867F-4A0D-AB0F-66A0FF3640D2}"/>
              </a:ext>
            </a:extLst>
          </p:cNvPr>
          <p:cNvPicPr>
            <a:picLocks noChangeAspect="1"/>
          </p:cNvPicPr>
          <p:nvPr/>
        </p:nvPicPr>
        <p:blipFill>
          <a:blip r:embed="rId2"/>
          <a:stretch>
            <a:fillRect/>
          </a:stretch>
        </p:blipFill>
        <p:spPr>
          <a:xfrm>
            <a:off x="3935451" y="1277144"/>
            <a:ext cx="4321097" cy="5448300"/>
          </a:xfrm>
          <a:prstGeom prst="rect">
            <a:avLst/>
          </a:prstGeom>
        </p:spPr>
      </p:pic>
    </p:spTree>
    <p:extLst>
      <p:ext uri="{BB962C8B-B14F-4D97-AF65-F5344CB8AC3E}">
        <p14:creationId xmlns:p14="http://schemas.microsoft.com/office/powerpoint/2010/main" val="386639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354E80-B884-4BE2-AC3E-BD269674327D}"/>
              </a:ext>
            </a:extLst>
          </p:cNvPr>
          <p:cNvSpPr>
            <a:spLocks noGrp="1"/>
          </p:cNvSpPr>
          <p:nvPr>
            <p:ph type="ctrTitle"/>
          </p:nvPr>
        </p:nvSpPr>
        <p:spPr/>
        <p:txBody>
          <a:bodyPr/>
          <a:lstStyle/>
          <a:p>
            <a:r>
              <a:rPr lang="en-US" dirty="0"/>
              <a:t>Loops</a:t>
            </a:r>
            <a:endParaRPr lang="en-PH" dirty="0"/>
          </a:p>
        </p:txBody>
      </p:sp>
      <p:sp>
        <p:nvSpPr>
          <p:cNvPr id="6" name="Subtitle 5">
            <a:extLst>
              <a:ext uri="{FF2B5EF4-FFF2-40B4-BE49-F238E27FC236}">
                <a16:creationId xmlns:a16="http://schemas.microsoft.com/office/drawing/2014/main" id="{2DE0F6D1-AFBD-4A27-8DA8-6EABF4289583}"/>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519414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059752-A16F-4384-B8B8-A0A4591636D3}"/>
              </a:ext>
            </a:extLst>
          </p:cNvPr>
          <p:cNvSpPr>
            <a:spLocks noGrp="1"/>
          </p:cNvSpPr>
          <p:nvPr>
            <p:ph type="ctrTitle"/>
          </p:nvPr>
        </p:nvSpPr>
        <p:spPr/>
        <p:txBody>
          <a:bodyPr/>
          <a:lstStyle/>
          <a:p>
            <a:r>
              <a:rPr lang="en-US" dirty="0"/>
              <a:t>While Loops</a:t>
            </a:r>
            <a:endParaRPr lang="en-PH" dirty="0"/>
          </a:p>
        </p:txBody>
      </p:sp>
      <p:sp>
        <p:nvSpPr>
          <p:cNvPr id="5" name="Subtitle 4">
            <a:extLst>
              <a:ext uri="{FF2B5EF4-FFF2-40B4-BE49-F238E27FC236}">
                <a16:creationId xmlns:a16="http://schemas.microsoft.com/office/drawing/2014/main" id="{8C30B5DF-9510-4B73-9B77-0C61943B1575}"/>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10758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5BF5-87DB-474B-B7C2-A7A65A654E98}"/>
              </a:ext>
            </a:extLst>
          </p:cNvPr>
          <p:cNvSpPr>
            <a:spLocks noGrp="1"/>
          </p:cNvSpPr>
          <p:nvPr>
            <p:ph type="title"/>
          </p:nvPr>
        </p:nvSpPr>
        <p:spPr/>
        <p:txBody>
          <a:bodyPr/>
          <a:lstStyle/>
          <a:p>
            <a:r>
              <a:rPr lang="en-US" dirty="0"/>
              <a:t>While Loops</a:t>
            </a:r>
            <a:endParaRPr lang="en-PH" dirty="0"/>
          </a:p>
        </p:txBody>
      </p:sp>
      <p:sp>
        <p:nvSpPr>
          <p:cNvPr id="3" name="Content Placeholder 2">
            <a:extLst>
              <a:ext uri="{FF2B5EF4-FFF2-40B4-BE49-F238E27FC236}">
                <a16:creationId xmlns:a16="http://schemas.microsoft.com/office/drawing/2014/main" id="{B92567ED-40AA-47D5-96C9-2F83CE6E5637}"/>
              </a:ext>
            </a:extLst>
          </p:cNvPr>
          <p:cNvSpPr>
            <a:spLocks noGrp="1"/>
          </p:cNvSpPr>
          <p:nvPr>
            <p:ph idx="1"/>
          </p:nvPr>
        </p:nvSpPr>
        <p:spPr/>
        <p:txBody>
          <a:bodyPr>
            <a:normAutofit fontScale="70000" lnSpcReduction="20000"/>
          </a:bodyPr>
          <a:lstStyle/>
          <a:p>
            <a:r>
              <a:rPr lang="en-US" dirty="0"/>
              <a:t>With the while loop we can execute a set of statements as long as a condition is true.</a:t>
            </a:r>
          </a:p>
          <a:p>
            <a:endParaRPr lang="en-US" dirty="0"/>
          </a:p>
          <a:p>
            <a:r>
              <a:rPr lang="en-US" dirty="0"/>
              <a:t>Print </a:t>
            </a:r>
            <a:r>
              <a:rPr lang="en-US" dirty="0" err="1"/>
              <a:t>i</a:t>
            </a:r>
            <a:r>
              <a:rPr lang="en-US" dirty="0"/>
              <a:t> as long as </a:t>
            </a:r>
            <a:r>
              <a:rPr lang="en-US" dirty="0" err="1"/>
              <a:t>i</a:t>
            </a:r>
            <a:r>
              <a:rPr lang="en-US" dirty="0"/>
              <a:t> is less than 6:</a:t>
            </a:r>
          </a:p>
          <a:p>
            <a:endParaRPr lang="en-US" dirty="0"/>
          </a:p>
          <a:p>
            <a:pPr marL="0" indent="0">
              <a:buNone/>
            </a:pPr>
            <a:r>
              <a:rPr lang="nn-NO" dirty="0"/>
              <a:t>i = 1</a:t>
            </a:r>
          </a:p>
          <a:p>
            <a:pPr marL="0" indent="0">
              <a:buNone/>
            </a:pPr>
            <a:r>
              <a:rPr lang="nn-NO" dirty="0"/>
              <a:t>while i &lt; 6:</a:t>
            </a:r>
          </a:p>
          <a:p>
            <a:pPr marL="0" indent="0">
              <a:buNone/>
            </a:pPr>
            <a:r>
              <a:rPr lang="nn-NO" dirty="0"/>
              <a:t>	print(i)</a:t>
            </a:r>
          </a:p>
          <a:p>
            <a:pPr marL="0" indent="0">
              <a:buNone/>
            </a:pPr>
            <a:r>
              <a:rPr lang="nn-NO" dirty="0"/>
              <a:t>	i += 1</a:t>
            </a:r>
          </a:p>
          <a:p>
            <a:pPr marL="0" indent="0">
              <a:buNone/>
            </a:pPr>
            <a:endParaRPr lang="nn-NO" dirty="0"/>
          </a:p>
          <a:p>
            <a:pPr marL="0" indent="0">
              <a:buNone/>
            </a:pPr>
            <a:r>
              <a:rPr lang="en-US" b="1" dirty="0"/>
              <a:t>Note: remember to increment </a:t>
            </a:r>
            <a:r>
              <a:rPr lang="en-US" b="1" dirty="0" err="1"/>
              <a:t>i</a:t>
            </a:r>
            <a:r>
              <a:rPr lang="en-US" b="1" dirty="0"/>
              <a:t>, or else the loop will continue forever.</a:t>
            </a:r>
          </a:p>
          <a:p>
            <a:pPr marL="0" indent="0">
              <a:buNone/>
            </a:pPr>
            <a:endParaRPr lang="en-US" b="1" dirty="0"/>
          </a:p>
          <a:p>
            <a:pPr marL="0" indent="0">
              <a:buNone/>
            </a:pPr>
            <a:r>
              <a:rPr lang="en-US" b="1" dirty="0"/>
              <a:t>The while loop requires relevant variables to be ready, in this example we need to define an indexing variable, </a:t>
            </a:r>
            <a:r>
              <a:rPr lang="en-US" b="1" dirty="0" err="1"/>
              <a:t>i</a:t>
            </a:r>
            <a:r>
              <a:rPr lang="en-US" b="1" dirty="0"/>
              <a:t>, which we set to 1.</a:t>
            </a:r>
          </a:p>
          <a:p>
            <a:pPr marL="0" indent="0">
              <a:buNone/>
            </a:pPr>
            <a:endParaRPr lang="en-US" b="1" dirty="0"/>
          </a:p>
          <a:p>
            <a:pPr marL="0" indent="0">
              <a:buNone/>
            </a:pPr>
            <a:endParaRPr lang="en-US" b="1" dirty="0"/>
          </a:p>
          <a:p>
            <a:pPr marL="0" indent="0">
              <a:buNone/>
            </a:pPr>
            <a:endParaRPr lang="en-US" b="1" dirty="0"/>
          </a:p>
          <a:p>
            <a:pPr marL="0" indent="0">
              <a:buNone/>
            </a:pPr>
            <a:endParaRPr lang="en-PH" b="1" dirty="0"/>
          </a:p>
        </p:txBody>
      </p:sp>
    </p:spTree>
    <p:extLst>
      <p:ext uri="{BB962C8B-B14F-4D97-AF65-F5344CB8AC3E}">
        <p14:creationId xmlns:p14="http://schemas.microsoft.com/office/powerpoint/2010/main" val="294413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95AE-BCBB-4206-9599-B24EF8661948}"/>
              </a:ext>
            </a:extLst>
          </p:cNvPr>
          <p:cNvSpPr>
            <a:spLocks noGrp="1"/>
          </p:cNvSpPr>
          <p:nvPr>
            <p:ph type="title"/>
          </p:nvPr>
        </p:nvSpPr>
        <p:spPr/>
        <p:txBody>
          <a:bodyPr/>
          <a:lstStyle/>
          <a:p>
            <a:r>
              <a:rPr lang="en-PH" dirty="0"/>
              <a:t>The break Statement</a:t>
            </a:r>
          </a:p>
        </p:txBody>
      </p:sp>
      <p:sp>
        <p:nvSpPr>
          <p:cNvPr id="3" name="Content Placeholder 2">
            <a:extLst>
              <a:ext uri="{FF2B5EF4-FFF2-40B4-BE49-F238E27FC236}">
                <a16:creationId xmlns:a16="http://schemas.microsoft.com/office/drawing/2014/main" id="{5B3F1898-6A5C-48E7-A6AD-DCC438583456}"/>
              </a:ext>
            </a:extLst>
          </p:cNvPr>
          <p:cNvSpPr>
            <a:spLocks noGrp="1"/>
          </p:cNvSpPr>
          <p:nvPr>
            <p:ph idx="1"/>
          </p:nvPr>
        </p:nvSpPr>
        <p:spPr/>
        <p:txBody>
          <a:bodyPr>
            <a:normAutofit fontScale="92500" lnSpcReduction="20000"/>
          </a:bodyPr>
          <a:lstStyle/>
          <a:p>
            <a:r>
              <a:rPr lang="en-US" dirty="0"/>
              <a:t>With the break statement we can stop the loop even if the while condition is true:</a:t>
            </a:r>
          </a:p>
          <a:p>
            <a:endParaRPr lang="en-US" dirty="0"/>
          </a:p>
          <a:p>
            <a:pPr marL="0" indent="0">
              <a:buNone/>
            </a:pPr>
            <a:r>
              <a:rPr lang="en-US" dirty="0"/>
              <a:t>Exit the loop when </a:t>
            </a:r>
            <a:r>
              <a:rPr lang="en-US" dirty="0" err="1"/>
              <a:t>i</a:t>
            </a:r>
            <a:r>
              <a:rPr lang="en-US" dirty="0"/>
              <a:t> is 3:</a:t>
            </a:r>
          </a:p>
          <a:p>
            <a:pPr marL="0" indent="0">
              <a:buNone/>
            </a:pPr>
            <a:endParaRPr lang="en-US" dirty="0"/>
          </a:p>
          <a:p>
            <a:pPr marL="0" indent="0">
              <a:buNone/>
            </a:pPr>
            <a:r>
              <a:rPr lang="en-PH" dirty="0" err="1"/>
              <a:t>i</a:t>
            </a:r>
            <a:r>
              <a:rPr lang="en-PH" dirty="0"/>
              <a:t> = 1</a:t>
            </a:r>
          </a:p>
          <a:p>
            <a:pPr marL="0" indent="0">
              <a:buNone/>
            </a:pPr>
            <a:r>
              <a:rPr lang="en-PH" dirty="0"/>
              <a:t>while </a:t>
            </a:r>
            <a:r>
              <a:rPr lang="en-PH" dirty="0" err="1"/>
              <a:t>i</a:t>
            </a:r>
            <a:r>
              <a:rPr lang="en-PH" dirty="0"/>
              <a:t> &lt; 6:</a:t>
            </a:r>
          </a:p>
          <a:p>
            <a:pPr marL="0" indent="0">
              <a:buNone/>
            </a:pPr>
            <a:r>
              <a:rPr lang="en-PH" dirty="0"/>
              <a:t>	print(</a:t>
            </a:r>
            <a:r>
              <a:rPr lang="en-PH" dirty="0" err="1"/>
              <a:t>i</a:t>
            </a:r>
            <a:r>
              <a:rPr lang="en-PH" dirty="0"/>
              <a:t>)</a:t>
            </a:r>
          </a:p>
          <a:p>
            <a:pPr marL="0" indent="0">
              <a:buNone/>
            </a:pPr>
            <a:r>
              <a:rPr lang="en-PH" dirty="0"/>
              <a:t>  	if </a:t>
            </a:r>
            <a:r>
              <a:rPr lang="en-PH" dirty="0" err="1"/>
              <a:t>i</a:t>
            </a:r>
            <a:r>
              <a:rPr lang="en-PH" dirty="0"/>
              <a:t> == 3:</a:t>
            </a:r>
          </a:p>
          <a:p>
            <a:pPr marL="0" indent="0">
              <a:buNone/>
            </a:pPr>
            <a:r>
              <a:rPr lang="en-PH" dirty="0"/>
              <a:t>		break</a:t>
            </a:r>
          </a:p>
          <a:p>
            <a:pPr marL="0" indent="0">
              <a:buNone/>
            </a:pPr>
            <a:r>
              <a:rPr lang="en-PH" dirty="0"/>
              <a:t>	</a:t>
            </a:r>
            <a:r>
              <a:rPr lang="en-PH" dirty="0" err="1"/>
              <a:t>i</a:t>
            </a:r>
            <a:r>
              <a:rPr lang="en-PH" dirty="0"/>
              <a:t> += 1</a:t>
            </a:r>
          </a:p>
        </p:txBody>
      </p:sp>
    </p:spTree>
    <p:extLst>
      <p:ext uri="{BB962C8B-B14F-4D97-AF65-F5344CB8AC3E}">
        <p14:creationId xmlns:p14="http://schemas.microsoft.com/office/powerpoint/2010/main" val="283043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2D5B-7DB7-439C-84E2-E1A50D519A87}"/>
              </a:ext>
            </a:extLst>
          </p:cNvPr>
          <p:cNvSpPr>
            <a:spLocks noGrp="1"/>
          </p:cNvSpPr>
          <p:nvPr>
            <p:ph type="title"/>
          </p:nvPr>
        </p:nvSpPr>
        <p:spPr/>
        <p:txBody>
          <a:bodyPr/>
          <a:lstStyle/>
          <a:p>
            <a:r>
              <a:rPr lang="en-PH" dirty="0"/>
              <a:t>The continue Statement</a:t>
            </a:r>
          </a:p>
        </p:txBody>
      </p:sp>
      <p:sp>
        <p:nvSpPr>
          <p:cNvPr id="3" name="Content Placeholder 2">
            <a:extLst>
              <a:ext uri="{FF2B5EF4-FFF2-40B4-BE49-F238E27FC236}">
                <a16:creationId xmlns:a16="http://schemas.microsoft.com/office/drawing/2014/main" id="{E4F5C5B5-7AE3-4F4F-90F0-4CE3E8474FE4}"/>
              </a:ext>
            </a:extLst>
          </p:cNvPr>
          <p:cNvSpPr>
            <a:spLocks noGrp="1"/>
          </p:cNvSpPr>
          <p:nvPr>
            <p:ph idx="1"/>
          </p:nvPr>
        </p:nvSpPr>
        <p:spPr/>
        <p:txBody>
          <a:bodyPr>
            <a:normAutofit fontScale="92500" lnSpcReduction="20000"/>
          </a:bodyPr>
          <a:lstStyle/>
          <a:p>
            <a:pPr marL="0" indent="0">
              <a:buNone/>
            </a:pPr>
            <a:r>
              <a:rPr lang="en-US" dirty="0"/>
              <a:t>With the continue statement we can stop the current iteration, and continue with the next:</a:t>
            </a:r>
          </a:p>
          <a:p>
            <a:pPr marL="0" indent="0">
              <a:buNone/>
            </a:pPr>
            <a:endParaRPr lang="en-US" dirty="0"/>
          </a:p>
          <a:p>
            <a:pPr marL="0" indent="0">
              <a:buNone/>
            </a:pPr>
            <a:r>
              <a:rPr lang="en-US" dirty="0"/>
              <a:t>Continue to the next iteration if </a:t>
            </a:r>
            <a:r>
              <a:rPr lang="en-US" dirty="0" err="1"/>
              <a:t>i</a:t>
            </a:r>
            <a:r>
              <a:rPr lang="en-US" dirty="0"/>
              <a:t> is 3:</a:t>
            </a:r>
          </a:p>
          <a:p>
            <a:pPr marL="0" indent="0">
              <a:buNone/>
            </a:pPr>
            <a:endParaRPr lang="en-US" dirty="0"/>
          </a:p>
          <a:p>
            <a:pPr marL="0" indent="0">
              <a:buNone/>
            </a:pPr>
            <a:r>
              <a:rPr lang="en-US" dirty="0" err="1"/>
              <a:t>i</a:t>
            </a:r>
            <a:r>
              <a:rPr lang="en-US" dirty="0"/>
              <a:t> = 0</a:t>
            </a:r>
          </a:p>
          <a:p>
            <a:pPr marL="0" indent="0">
              <a:buNone/>
            </a:pPr>
            <a:r>
              <a:rPr lang="en-US" dirty="0"/>
              <a:t>while </a:t>
            </a:r>
            <a:r>
              <a:rPr lang="en-US" dirty="0" err="1"/>
              <a:t>i</a:t>
            </a:r>
            <a:r>
              <a:rPr lang="en-US" dirty="0"/>
              <a:t> &lt; 6:</a:t>
            </a:r>
          </a:p>
          <a:p>
            <a:pPr marL="0" indent="0">
              <a:buNone/>
            </a:pPr>
            <a:r>
              <a:rPr lang="en-US" dirty="0"/>
              <a:t>	</a:t>
            </a:r>
            <a:r>
              <a:rPr lang="en-US" dirty="0" err="1"/>
              <a:t>i</a:t>
            </a:r>
            <a:r>
              <a:rPr lang="en-US" dirty="0"/>
              <a:t> += 1</a:t>
            </a:r>
          </a:p>
          <a:p>
            <a:pPr marL="0" indent="0">
              <a:buNone/>
            </a:pPr>
            <a:r>
              <a:rPr lang="en-US" dirty="0"/>
              <a:t>	if </a:t>
            </a:r>
            <a:r>
              <a:rPr lang="en-US" dirty="0" err="1"/>
              <a:t>i</a:t>
            </a:r>
            <a:r>
              <a:rPr lang="en-US" dirty="0"/>
              <a:t> == 3:</a:t>
            </a:r>
          </a:p>
          <a:p>
            <a:pPr marL="0" indent="0">
              <a:buNone/>
            </a:pPr>
            <a:r>
              <a:rPr lang="en-US" dirty="0"/>
              <a:t>		continue</a:t>
            </a:r>
          </a:p>
          <a:p>
            <a:pPr marL="0" indent="0">
              <a:buNone/>
            </a:pPr>
            <a:r>
              <a:rPr lang="en-US" dirty="0"/>
              <a:t>	print(</a:t>
            </a:r>
            <a:r>
              <a:rPr lang="en-US" dirty="0" err="1"/>
              <a:t>i</a:t>
            </a:r>
            <a:r>
              <a:rPr lang="en-US" dirty="0"/>
              <a:t>)</a:t>
            </a:r>
          </a:p>
          <a:p>
            <a:endParaRPr lang="en-US" dirty="0"/>
          </a:p>
          <a:p>
            <a:endParaRPr lang="en-PH" dirty="0"/>
          </a:p>
        </p:txBody>
      </p:sp>
    </p:spTree>
    <p:extLst>
      <p:ext uri="{BB962C8B-B14F-4D97-AF65-F5344CB8AC3E}">
        <p14:creationId xmlns:p14="http://schemas.microsoft.com/office/powerpoint/2010/main" val="79411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E26E-6F93-4723-ADD7-91738251B537}"/>
              </a:ext>
            </a:extLst>
          </p:cNvPr>
          <p:cNvSpPr>
            <a:spLocks noGrp="1"/>
          </p:cNvSpPr>
          <p:nvPr>
            <p:ph type="title"/>
          </p:nvPr>
        </p:nvSpPr>
        <p:spPr/>
        <p:txBody>
          <a:bodyPr/>
          <a:lstStyle/>
          <a:p>
            <a:r>
              <a:rPr lang="en-US" dirty="0"/>
              <a:t>Python Conditions and If statements</a:t>
            </a:r>
            <a:endParaRPr lang="en-PH" dirty="0"/>
          </a:p>
        </p:txBody>
      </p:sp>
      <p:sp>
        <p:nvSpPr>
          <p:cNvPr id="3" name="Content Placeholder 2">
            <a:extLst>
              <a:ext uri="{FF2B5EF4-FFF2-40B4-BE49-F238E27FC236}">
                <a16:creationId xmlns:a16="http://schemas.microsoft.com/office/drawing/2014/main" id="{B4CA8FD1-5CF5-4269-9831-031471B1180E}"/>
              </a:ext>
            </a:extLst>
          </p:cNvPr>
          <p:cNvSpPr>
            <a:spLocks noGrp="1"/>
          </p:cNvSpPr>
          <p:nvPr>
            <p:ph idx="1"/>
          </p:nvPr>
        </p:nvSpPr>
        <p:spPr/>
        <p:txBody>
          <a:bodyPr>
            <a:normAutofit fontScale="77500" lnSpcReduction="20000"/>
          </a:bodyPr>
          <a:lstStyle/>
          <a:p>
            <a:r>
              <a:rPr lang="en-US" dirty="0"/>
              <a:t>Python supports the usual logical conditions from mathematics:</a:t>
            </a:r>
          </a:p>
          <a:p>
            <a:endParaRPr lang="en-US" dirty="0"/>
          </a:p>
          <a:p>
            <a:pPr marL="0" indent="0">
              <a:buNone/>
            </a:pPr>
            <a:r>
              <a:rPr lang="en-US" dirty="0"/>
              <a:t>Equals: a == b</a:t>
            </a:r>
          </a:p>
          <a:p>
            <a:pPr marL="0" indent="0">
              <a:buNone/>
            </a:pPr>
            <a:r>
              <a:rPr lang="en-US" dirty="0"/>
              <a:t>Not Equals: a != b</a:t>
            </a:r>
          </a:p>
          <a:p>
            <a:pPr marL="0" indent="0">
              <a:buNone/>
            </a:pPr>
            <a:r>
              <a:rPr lang="en-US" dirty="0"/>
              <a:t>Less than: a &lt; b</a:t>
            </a:r>
          </a:p>
          <a:p>
            <a:pPr marL="0" indent="0">
              <a:buNone/>
            </a:pPr>
            <a:r>
              <a:rPr lang="en-US" dirty="0"/>
              <a:t>Less than or equal to: a &lt;= b</a:t>
            </a:r>
          </a:p>
          <a:p>
            <a:pPr marL="0" indent="0">
              <a:buNone/>
            </a:pPr>
            <a:r>
              <a:rPr lang="en-US" dirty="0"/>
              <a:t>Greater than: a &gt; b</a:t>
            </a:r>
          </a:p>
          <a:p>
            <a:pPr marL="0" indent="0">
              <a:buNone/>
            </a:pPr>
            <a:r>
              <a:rPr lang="en-US" dirty="0"/>
              <a:t>Greater than or equal to: a &gt;= b</a:t>
            </a:r>
          </a:p>
          <a:p>
            <a:pPr marL="0" indent="0">
              <a:buNone/>
            </a:pPr>
            <a:endParaRPr lang="en-US" dirty="0"/>
          </a:p>
          <a:p>
            <a:pPr marL="0" indent="0">
              <a:buNone/>
            </a:pPr>
            <a:r>
              <a:rPr lang="en-US" dirty="0"/>
              <a:t>These conditions can be used in several ways, most commonly in "if statements" and loops.</a:t>
            </a:r>
          </a:p>
          <a:p>
            <a:pPr marL="0" indent="0">
              <a:buNone/>
            </a:pPr>
            <a:endParaRPr lang="en-US" dirty="0"/>
          </a:p>
          <a:p>
            <a:pPr marL="0" indent="0">
              <a:buNone/>
            </a:pPr>
            <a:r>
              <a:rPr lang="en-US" dirty="0"/>
              <a:t>An "if statement" is written by using the if keyword.</a:t>
            </a:r>
            <a:endParaRPr lang="en-PH" dirty="0"/>
          </a:p>
        </p:txBody>
      </p:sp>
    </p:spTree>
    <p:extLst>
      <p:ext uri="{BB962C8B-B14F-4D97-AF65-F5344CB8AC3E}">
        <p14:creationId xmlns:p14="http://schemas.microsoft.com/office/powerpoint/2010/main" val="2874887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4645-B190-4642-8F2E-2F55D48FB195}"/>
              </a:ext>
            </a:extLst>
          </p:cNvPr>
          <p:cNvSpPr>
            <a:spLocks noGrp="1"/>
          </p:cNvSpPr>
          <p:nvPr>
            <p:ph type="title"/>
          </p:nvPr>
        </p:nvSpPr>
        <p:spPr/>
        <p:txBody>
          <a:bodyPr>
            <a:normAutofit/>
          </a:bodyPr>
          <a:lstStyle/>
          <a:p>
            <a:r>
              <a:rPr lang="en-PH" dirty="0"/>
              <a:t>The else Statement</a:t>
            </a:r>
          </a:p>
        </p:txBody>
      </p:sp>
      <p:sp>
        <p:nvSpPr>
          <p:cNvPr id="3" name="Content Placeholder 2">
            <a:extLst>
              <a:ext uri="{FF2B5EF4-FFF2-40B4-BE49-F238E27FC236}">
                <a16:creationId xmlns:a16="http://schemas.microsoft.com/office/drawing/2014/main" id="{844B752D-CB6B-4099-99C6-93E198FD49D0}"/>
              </a:ext>
            </a:extLst>
          </p:cNvPr>
          <p:cNvSpPr>
            <a:spLocks noGrp="1"/>
          </p:cNvSpPr>
          <p:nvPr>
            <p:ph idx="1"/>
          </p:nvPr>
        </p:nvSpPr>
        <p:spPr/>
        <p:txBody>
          <a:bodyPr>
            <a:normAutofit fontScale="92500" lnSpcReduction="20000"/>
          </a:bodyPr>
          <a:lstStyle/>
          <a:p>
            <a:r>
              <a:rPr lang="en-US" dirty="0"/>
              <a:t>With the else statement we can run a block of code once when the condition no longer is true:</a:t>
            </a:r>
          </a:p>
          <a:p>
            <a:endParaRPr lang="en-US" dirty="0"/>
          </a:p>
          <a:p>
            <a:r>
              <a:rPr lang="en-US" dirty="0"/>
              <a:t>Print a message once the condition is false:</a:t>
            </a:r>
          </a:p>
          <a:p>
            <a:endParaRPr lang="en-US" dirty="0"/>
          </a:p>
          <a:p>
            <a:pPr marL="0" indent="0">
              <a:buNone/>
            </a:pPr>
            <a:r>
              <a:rPr lang="en-US" dirty="0" err="1"/>
              <a:t>i</a:t>
            </a:r>
            <a:r>
              <a:rPr lang="en-US" dirty="0"/>
              <a:t> = 1</a:t>
            </a:r>
          </a:p>
          <a:p>
            <a:pPr marL="0" indent="0">
              <a:buNone/>
            </a:pPr>
            <a:r>
              <a:rPr lang="en-US" dirty="0"/>
              <a:t>while </a:t>
            </a:r>
            <a:r>
              <a:rPr lang="en-US" dirty="0" err="1"/>
              <a:t>i</a:t>
            </a:r>
            <a:r>
              <a:rPr lang="en-US" dirty="0"/>
              <a:t> &lt; 6:</a:t>
            </a:r>
          </a:p>
          <a:p>
            <a:pPr marL="0" indent="0">
              <a:buNone/>
            </a:pPr>
            <a:r>
              <a:rPr lang="en-US" dirty="0"/>
              <a:t>	print(</a:t>
            </a:r>
            <a:r>
              <a:rPr lang="en-US" dirty="0" err="1"/>
              <a:t>i</a:t>
            </a:r>
            <a:r>
              <a:rPr lang="en-US" dirty="0"/>
              <a:t>)</a:t>
            </a:r>
          </a:p>
          <a:p>
            <a:pPr marL="0" indent="0">
              <a:buNone/>
            </a:pPr>
            <a:r>
              <a:rPr lang="en-US" dirty="0"/>
              <a:t>	</a:t>
            </a:r>
            <a:r>
              <a:rPr lang="en-US" dirty="0" err="1"/>
              <a:t>i</a:t>
            </a:r>
            <a:r>
              <a:rPr lang="en-US" dirty="0"/>
              <a:t> += 1</a:t>
            </a:r>
          </a:p>
          <a:p>
            <a:pPr marL="0" indent="0">
              <a:buNone/>
            </a:pPr>
            <a:r>
              <a:rPr lang="en-US" dirty="0"/>
              <a:t>else:</a:t>
            </a:r>
          </a:p>
          <a:p>
            <a:pPr marL="0" indent="0">
              <a:buNone/>
            </a:pPr>
            <a:r>
              <a:rPr lang="en-US" dirty="0"/>
              <a:t>	print("</a:t>
            </a:r>
            <a:r>
              <a:rPr lang="en-US" dirty="0" err="1"/>
              <a:t>i</a:t>
            </a:r>
            <a:r>
              <a:rPr lang="en-US" dirty="0"/>
              <a:t> is no longer less than 6")</a:t>
            </a:r>
            <a:endParaRPr lang="en-PH" dirty="0"/>
          </a:p>
        </p:txBody>
      </p:sp>
    </p:spTree>
    <p:extLst>
      <p:ext uri="{BB962C8B-B14F-4D97-AF65-F5344CB8AC3E}">
        <p14:creationId xmlns:p14="http://schemas.microsoft.com/office/powerpoint/2010/main" val="64096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935529-C0C8-4293-9079-E89E76F980AB}"/>
              </a:ext>
            </a:extLst>
          </p:cNvPr>
          <p:cNvSpPr>
            <a:spLocks noGrp="1"/>
          </p:cNvSpPr>
          <p:nvPr>
            <p:ph type="ctrTitle"/>
          </p:nvPr>
        </p:nvSpPr>
        <p:spPr/>
        <p:txBody>
          <a:bodyPr/>
          <a:lstStyle/>
          <a:p>
            <a:r>
              <a:rPr lang="en-US" dirty="0"/>
              <a:t>For Loops</a:t>
            </a:r>
            <a:endParaRPr lang="en-PH" dirty="0"/>
          </a:p>
        </p:txBody>
      </p:sp>
      <p:sp>
        <p:nvSpPr>
          <p:cNvPr id="5" name="Subtitle 4">
            <a:extLst>
              <a:ext uri="{FF2B5EF4-FFF2-40B4-BE49-F238E27FC236}">
                <a16:creationId xmlns:a16="http://schemas.microsoft.com/office/drawing/2014/main" id="{4529FA14-CD2C-4DA7-874D-EF82CF1AC0C5}"/>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3899821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E239-E92F-4F38-94F8-D94336ACCD72}"/>
              </a:ext>
            </a:extLst>
          </p:cNvPr>
          <p:cNvSpPr>
            <a:spLocks noGrp="1"/>
          </p:cNvSpPr>
          <p:nvPr>
            <p:ph type="title"/>
          </p:nvPr>
        </p:nvSpPr>
        <p:spPr/>
        <p:txBody>
          <a:bodyPr/>
          <a:lstStyle/>
          <a:p>
            <a:r>
              <a:rPr lang="en-US" dirty="0" err="1"/>
              <a:t>Iterables</a:t>
            </a:r>
            <a:endParaRPr lang="en-PH" dirty="0"/>
          </a:p>
        </p:txBody>
      </p:sp>
      <p:sp>
        <p:nvSpPr>
          <p:cNvPr id="3" name="Content Placeholder 2">
            <a:extLst>
              <a:ext uri="{FF2B5EF4-FFF2-40B4-BE49-F238E27FC236}">
                <a16:creationId xmlns:a16="http://schemas.microsoft.com/office/drawing/2014/main" id="{AF525DBA-EF46-4523-B1BD-3BA1090706A5}"/>
              </a:ext>
            </a:extLst>
          </p:cNvPr>
          <p:cNvSpPr>
            <a:spLocks noGrp="1"/>
          </p:cNvSpPr>
          <p:nvPr>
            <p:ph idx="1"/>
          </p:nvPr>
        </p:nvSpPr>
        <p:spPr/>
        <p:txBody>
          <a:bodyPr/>
          <a:lstStyle/>
          <a:p>
            <a:r>
              <a:rPr lang="en-US" dirty="0"/>
              <a:t>An object which can be looped over or iterated over with the help of a for loop.</a:t>
            </a:r>
          </a:p>
          <a:p>
            <a:endParaRPr lang="en-PH" dirty="0"/>
          </a:p>
          <a:p>
            <a:r>
              <a:rPr lang="en-US" dirty="0"/>
              <a:t>Familiar examples of </a:t>
            </a:r>
            <a:r>
              <a:rPr lang="en-US" dirty="0" err="1"/>
              <a:t>iterables</a:t>
            </a:r>
            <a:r>
              <a:rPr lang="en-US" dirty="0"/>
              <a:t> include lists, tuples, and strings - any such sequence data types can be iterated over in a for-loop.</a:t>
            </a:r>
          </a:p>
          <a:p>
            <a:endParaRPr lang="en-US" dirty="0"/>
          </a:p>
          <a:p>
            <a:r>
              <a:rPr lang="en-US" dirty="0"/>
              <a:t>Such include a string.</a:t>
            </a:r>
            <a:endParaRPr lang="en-PH" dirty="0"/>
          </a:p>
        </p:txBody>
      </p:sp>
    </p:spTree>
    <p:extLst>
      <p:ext uri="{BB962C8B-B14F-4D97-AF65-F5344CB8AC3E}">
        <p14:creationId xmlns:p14="http://schemas.microsoft.com/office/powerpoint/2010/main" val="408340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CB7E-EFBD-4798-92EA-CC226A842C28}"/>
              </a:ext>
            </a:extLst>
          </p:cNvPr>
          <p:cNvSpPr>
            <a:spLocks noGrp="1"/>
          </p:cNvSpPr>
          <p:nvPr>
            <p:ph type="title"/>
          </p:nvPr>
        </p:nvSpPr>
        <p:spPr/>
        <p:txBody>
          <a:bodyPr/>
          <a:lstStyle/>
          <a:p>
            <a:r>
              <a:rPr lang="en-PH" dirty="0"/>
              <a:t>Python For Loops</a:t>
            </a:r>
          </a:p>
        </p:txBody>
      </p:sp>
      <p:sp>
        <p:nvSpPr>
          <p:cNvPr id="3" name="Content Placeholder 2">
            <a:extLst>
              <a:ext uri="{FF2B5EF4-FFF2-40B4-BE49-F238E27FC236}">
                <a16:creationId xmlns:a16="http://schemas.microsoft.com/office/drawing/2014/main" id="{2F9F9F05-DF9C-41F2-BC5A-E84A430D0224}"/>
              </a:ext>
            </a:extLst>
          </p:cNvPr>
          <p:cNvSpPr>
            <a:spLocks noGrp="1"/>
          </p:cNvSpPr>
          <p:nvPr>
            <p:ph idx="1"/>
          </p:nvPr>
        </p:nvSpPr>
        <p:spPr/>
        <p:txBody>
          <a:bodyPr>
            <a:normAutofit fontScale="55000" lnSpcReduction="20000"/>
          </a:bodyPr>
          <a:lstStyle/>
          <a:p>
            <a:r>
              <a:rPr lang="en-US" dirty="0"/>
              <a:t>Use for iterating over a sequence (that is either a list, a tuple, a dictionary, a set, or a string).</a:t>
            </a:r>
          </a:p>
          <a:p>
            <a:r>
              <a:rPr lang="en-US" dirty="0"/>
              <a:t>Less like the for keyword in other programming languages and works more like an iterator method as found in other object-orientated programming languages.</a:t>
            </a:r>
          </a:p>
          <a:p>
            <a:r>
              <a:rPr lang="en-US" dirty="0"/>
              <a:t>it can execute a set of statements, once for each item in a list, tuple, set etc.</a:t>
            </a:r>
          </a:p>
          <a:p>
            <a:endParaRPr lang="en-US" dirty="0"/>
          </a:p>
          <a:p>
            <a:pPr marL="0" indent="0">
              <a:buNone/>
            </a:pPr>
            <a:r>
              <a:rPr lang="en-US" dirty="0"/>
              <a:t>fruits = ["apple", "banana", "cherry"]</a:t>
            </a:r>
          </a:p>
          <a:p>
            <a:pPr marL="0" indent="0">
              <a:buNone/>
            </a:pPr>
            <a:r>
              <a:rPr lang="en-US" dirty="0"/>
              <a:t>for x in fruits:</a:t>
            </a:r>
          </a:p>
          <a:p>
            <a:pPr marL="0" indent="0">
              <a:buNone/>
            </a:pPr>
            <a:r>
              <a:rPr lang="en-US" dirty="0"/>
              <a:t>	print(x)</a:t>
            </a:r>
          </a:p>
          <a:p>
            <a:pPr marL="0" indent="0">
              <a:buNone/>
            </a:pPr>
            <a:endParaRPr lang="en-US" dirty="0"/>
          </a:p>
          <a:p>
            <a:pPr marL="0" indent="0">
              <a:buNone/>
            </a:pPr>
            <a:r>
              <a:rPr lang="en-US" dirty="0"/>
              <a:t>Output:</a:t>
            </a:r>
          </a:p>
          <a:p>
            <a:pPr marL="0" indent="0">
              <a:buNone/>
            </a:pPr>
            <a:r>
              <a:rPr lang="en-PH" dirty="0"/>
              <a:t>apple</a:t>
            </a:r>
          </a:p>
          <a:p>
            <a:pPr marL="0" indent="0">
              <a:buNone/>
            </a:pPr>
            <a:r>
              <a:rPr lang="en-PH" dirty="0"/>
              <a:t>banana</a:t>
            </a:r>
          </a:p>
          <a:p>
            <a:pPr marL="0" indent="0">
              <a:buNone/>
            </a:pPr>
            <a:r>
              <a:rPr lang="en-PH" dirty="0"/>
              <a:t>cherry</a:t>
            </a:r>
          </a:p>
          <a:p>
            <a:pPr marL="0" indent="0">
              <a:buNone/>
            </a:pPr>
            <a:endParaRPr lang="en-PH" dirty="0"/>
          </a:p>
          <a:p>
            <a:pPr marL="0" indent="0">
              <a:buNone/>
            </a:pPr>
            <a:r>
              <a:rPr lang="en-US" b="1" dirty="0"/>
              <a:t>The for loop does not require an indexing variable to set beforehand.</a:t>
            </a:r>
            <a:endParaRPr lang="en-PH" b="1" dirty="0"/>
          </a:p>
        </p:txBody>
      </p:sp>
    </p:spTree>
    <p:extLst>
      <p:ext uri="{BB962C8B-B14F-4D97-AF65-F5344CB8AC3E}">
        <p14:creationId xmlns:p14="http://schemas.microsoft.com/office/powerpoint/2010/main" val="2193165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49E-8F3D-4CB2-99B7-6EEEBB575167}"/>
              </a:ext>
            </a:extLst>
          </p:cNvPr>
          <p:cNvSpPr>
            <a:spLocks noGrp="1"/>
          </p:cNvSpPr>
          <p:nvPr>
            <p:ph type="title"/>
          </p:nvPr>
        </p:nvSpPr>
        <p:spPr/>
        <p:txBody>
          <a:bodyPr/>
          <a:lstStyle/>
          <a:p>
            <a:r>
              <a:rPr lang="en-PH" dirty="0"/>
              <a:t>Looping Through a String</a:t>
            </a:r>
          </a:p>
        </p:txBody>
      </p:sp>
      <p:sp>
        <p:nvSpPr>
          <p:cNvPr id="3" name="Content Placeholder 2">
            <a:extLst>
              <a:ext uri="{FF2B5EF4-FFF2-40B4-BE49-F238E27FC236}">
                <a16:creationId xmlns:a16="http://schemas.microsoft.com/office/drawing/2014/main" id="{2172F440-AADD-4FF1-A1FB-DBC61BE97C07}"/>
              </a:ext>
            </a:extLst>
          </p:cNvPr>
          <p:cNvSpPr>
            <a:spLocks noGrp="1"/>
          </p:cNvSpPr>
          <p:nvPr>
            <p:ph idx="1"/>
          </p:nvPr>
        </p:nvSpPr>
        <p:spPr/>
        <p:txBody>
          <a:bodyPr>
            <a:normAutofit fontScale="77500" lnSpcReduction="20000"/>
          </a:bodyPr>
          <a:lstStyle/>
          <a:p>
            <a:r>
              <a:rPr lang="en-US" dirty="0"/>
              <a:t>Even strings are </a:t>
            </a:r>
            <a:r>
              <a:rPr lang="en-US" dirty="0" err="1"/>
              <a:t>iterable</a:t>
            </a:r>
            <a:r>
              <a:rPr lang="en-US" dirty="0"/>
              <a:t> objects, they contain a sequence of characters:</a:t>
            </a:r>
          </a:p>
          <a:p>
            <a:endParaRPr lang="en-US" dirty="0"/>
          </a:p>
          <a:p>
            <a:pPr marL="0" indent="0">
              <a:buNone/>
            </a:pPr>
            <a:r>
              <a:rPr lang="en-PH" dirty="0"/>
              <a:t>for x in "banana":</a:t>
            </a:r>
          </a:p>
          <a:p>
            <a:pPr marL="0" indent="0">
              <a:buNone/>
            </a:pPr>
            <a:r>
              <a:rPr lang="en-PH" dirty="0"/>
              <a:t>	print(x)</a:t>
            </a:r>
          </a:p>
          <a:p>
            <a:pPr marL="0" indent="0">
              <a:buNone/>
            </a:pPr>
            <a:endParaRPr lang="en-PH" dirty="0"/>
          </a:p>
          <a:p>
            <a:pPr marL="0" indent="0">
              <a:buNone/>
            </a:pPr>
            <a:r>
              <a:rPr lang="en-PH" dirty="0"/>
              <a:t>Output:</a:t>
            </a:r>
          </a:p>
          <a:p>
            <a:pPr marL="0" indent="0">
              <a:buNone/>
            </a:pPr>
            <a:r>
              <a:rPr lang="pt-BR" dirty="0"/>
              <a:t>b</a:t>
            </a:r>
          </a:p>
          <a:p>
            <a:pPr marL="0" indent="0">
              <a:buNone/>
            </a:pPr>
            <a:r>
              <a:rPr lang="pt-BR" dirty="0"/>
              <a:t>a</a:t>
            </a:r>
          </a:p>
          <a:p>
            <a:pPr marL="0" indent="0">
              <a:buNone/>
            </a:pPr>
            <a:r>
              <a:rPr lang="pt-BR" dirty="0"/>
              <a:t>n</a:t>
            </a:r>
          </a:p>
          <a:p>
            <a:pPr marL="0" indent="0">
              <a:buNone/>
            </a:pPr>
            <a:r>
              <a:rPr lang="pt-BR" dirty="0"/>
              <a:t>a</a:t>
            </a:r>
          </a:p>
          <a:p>
            <a:pPr marL="0" indent="0">
              <a:buNone/>
            </a:pPr>
            <a:r>
              <a:rPr lang="pt-BR" dirty="0"/>
              <a:t>n</a:t>
            </a:r>
          </a:p>
          <a:p>
            <a:pPr marL="0" indent="0">
              <a:buNone/>
            </a:pPr>
            <a:r>
              <a:rPr lang="pt-BR" dirty="0"/>
              <a:t>a</a:t>
            </a:r>
            <a:endParaRPr lang="en-PH" dirty="0"/>
          </a:p>
        </p:txBody>
      </p:sp>
    </p:spTree>
    <p:extLst>
      <p:ext uri="{BB962C8B-B14F-4D97-AF65-F5344CB8AC3E}">
        <p14:creationId xmlns:p14="http://schemas.microsoft.com/office/powerpoint/2010/main" val="3188602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B9F6-8091-4C52-A49A-0000AC07C5AE}"/>
              </a:ext>
            </a:extLst>
          </p:cNvPr>
          <p:cNvSpPr>
            <a:spLocks noGrp="1"/>
          </p:cNvSpPr>
          <p:nvPr>
            <p:ph type="title"/>
          </p:nvPr>
        </p:nvSpPr>
        <p:spPr/>
        <p:txBody>
          <a:bodyPr/>
          <a:lstStyle/>
          <a:p>
            <a:r>
              <a:rPr lang="en-PH" dirty="0"/>
              <a:t>The break Statement</a:t>
            </a:r>
          </a:p>
        </p:txBody>
      </p:sp>
      <p:sp>
        <p:nvSpPr>
          <p:cNvPr id="3" name="Content Placeholder 2">
            <a:extLst>
              <a:ext uri="{FF2B5EF4-FFF2-40B4-BE49-F238E27FC236}">
                <a16:creationId xmlns:a16="http://schemas.microsoft.com/office/drawing/2014/main" id="{DF81BA39-EB1B-4030-B860-322B866236BA}"/>
              </a:ext>
            </a:extLst>
          </p:cNvPr>
          <p:cNvSpPr>
            <a:spLocks noGrp="1"/>
          </p:cNvSpPr>
          <p:nvPr>
            <p:ph idx="1"/>
          </p:nvPr>
        </p:nvSpPr>
        <p:spPr/>
        <p:txBody>
          <a:bodyPr>
            <a:normAutofit fontScale="77500" lnSpcReduction="20000"/>
          </a:bodyPr>
          <a:lstStyle/>
          <a:p>
            <a:r>
              <a:rPr lang="en-US" dirty="0"/>
              <a:t>With the break statement we can stop the loop before it has looped through all the items:</a:t>
            </a:r>
          </a:p>
          <a:p>
            <a:endParaRPr lang="en-US" dirty="0"/>
          </a:p>
          <a:p>
            <a:r>
              <a:rPr lang="en-US" dirty="0"/>
              <a:t>Exit the loop when x is "banana":</a:t>
            </a:r>
          </a:p>
          <a:p>
            <a:endParaRPr lang="en-US" dirty="0"/>
          </a:p>
          <a:p>
            <a:pPr marL="0" indent="0">
              <a:buNone/>
            </a:pPr>
            <a:r>
              <a:rPr lang="en-US" dirty="0"/>
              <a:t>fruits = ["apple", "banana", "cherry"]</a:t>
            </a:r>
          </a:p>
          <a:p>
            <a:pPr marL="0" indent="0">
              <a:buNone/>
            </a:pPr>
            <a:r>
              <a:rPr lang="en-US" dirty="0"/>
              <a:t>for x in fruits:</a:t>
            </a:r>
          </a:p>
          <a:p>
            <a:pPr marL="0" indent="0">
              <a:buNone/>
            </a:pPr>
            <a:r>
              <a:rPr lang="en-US" dirty="0"/>
              <a:t>	print(x)</a:t>
            </a:r>
          </a:p>
          <a:p>
            <a:pPr marL="0" indent="0">
              <a:buNone/>
            </a:pPr>
            <a:r>
              <a:rPr lang="en-US" dirty="0"/>
              <a:t>	if x == "banana":</a:t>
            </a:r>
          </a:p>
          <a:p>
            <a:pPr marL="0" indent="0">
              <a:buNone/>
            </a:pPr>
            <a:r>
              <a:rPr lang="en-US" dirty="0"/>
              <a:t>		break</a:t>
            </a:r>
          </a:p>
          <a:p>
            <a:pPr marL="0" indent="0">
              <a:buNone/>
            </a:pPr>
            <a:endParaRPr lang="en-US" dirty="0"/>
          </a:p>
          <a:p>
            <a:pPr marL="0" indent="0">
              <a:buNone/>
            </a:pPr>
            <a:r>
              <a:rPr lang="en-US" dirty="0"/>
              <a:t>Output: </a:t>
            </a:r>
            <a:endParaRPr lang="en-PH" dirty="0"/>
          </a:p>
        </p:txBody>
      </p:sp>
    </p:spTree>
    <p:extLst>
      <p:ext uri="{BB962C8B-B14F-4D97-AF65-F5344CB8AC3E}">
        <p14:creationId xmlns:p14="http://schemas.microsoft.com/office/powerpoint/2010/main" val="2385581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198E-F523-4467-B206-66EE1C816796}"/>
              </a:ext>
            </a:extLst>
          </p:cNvPr>
          <p:cNvSpPr>
            <a:spLocks noGrp="1"/>
          </p:cNvSpPr>
          <p:nvPr>
            <p:ph type="title"/>
          </p:nvPr>
        </p:nvSpPr>
        <p:spPr/>
        <p:txBody>
          <a:bodyPr/>
          <a:lstStyle/>
          <a:p>
            <a:r>
              <a:rPr lang="en-PH" dirty="0"/>
              <a:t>The break Statement</a:t>
            </a:r>
          </a:p>
        </p:txBody>
      </p:sp>
      <p:sp>
        <p:nvSpPr>
          <p:cNvPr id="3" name="Content Placeholder 2">
            <a:extLst>
              <a:ext uri="{FF2B5EF4-FFF2-40B4-BE49-F238E27FC236}">
                <a16:creationId xmlns:a16="http://schemas.microsoft.com/office/drawing/2014/main" id="{3535F675-E590-43E5-A347-36450A087598}"/>
              </a:ext>
            </a:extLst>
          </p:cNvPr>
          <p:cNvSpPr>
            <a:spLocks noGrp="1"/>
          </p:cNvSpPr>
          <p:nvPr>
            <p:ph idx="1"/>
          </p:nvPr>
        </p:nvSpPr>
        <p:spPr/>
        <p:txBody>
          <a:bodyPr>
            <a:normAutofit fontScale="92500" lnSpcReduction="10000"/>
          </a:bodyPr>
          <a:lstStyle/>
          <a:p>
            <a:r>
              <a:rPr lang="en-US" dirty="0"/>
              <a:t>Exit the loop when x is "banana", but this time the break comes before the print:</a:t>
            </a:r>
          </a:p>
          <a:p>
            <a:endParaRPr lang="en-US" dirty="0"/>
          </a:p>
          <a:p>
            <a:pPr marL="0" indent="0">
              <a:buNone/>
            </a:pPr>
            <a:r>
              <a:rPr lang="en-US" dirty="0"/>
              <a:t>fruits = ["apple", "banana", "cherry"]</a:t>
            </a:r>
          </a:p>
          <a:p>
            <a:pPr marL="0" indent="0">
              <a:buNone/>
            </a:pPr>
            <a:r>
              <a:rPr lang="en-US" dirty="0"/>
              <a:t>for x in fruits:</a:t>
            </a:r>
          </a:p>
          <a:p>
            <a:pPr marL="0" indent="0">
              <a:buNone/>
            </a:pPr>
            <a:r>
              <a:rPr lang="en-US" dirty="0"/>
              <a:t>	if x == "banana":</a:t>
            </a:r>
          </a:p>
          <a:p>
            <a:pPr marL="0" indent="0">
              <a:buNone/>
            </a:pPr>
            <a:r>
              <a:rPr lang="en-US" dirty="0"/>
              <a:t>	break</a:t>
            </a:r>
          </a:p>
          <a:p>
            <a:pPr marL="0" indent="0">
              <a:buNone/>
            </a:pPr>
            <a:r>
              <a:rPr lang="en-US" dirty="0"/>
              <a:t>print(x)</a:t>
            </a:r>
          </a:p>
          <a:p>
            <a:pPr marL="0" indent="0">
              <a:buNone/>
            </a:pPr>
            <a:endParaRPr lang="en-US" dirty="0"/>
          </a:p>
          <a:p>
            <a:pPr marL="0" indent="0">
              <a:buNone/>
            </a:pPr>
            <a:r>
              <a:rPr lang="en-US" dirty="0"/>
              <a:t>Output:</a:t>
            </a:r>
            <a:endParaRPr lang="en-PH" dirty="0"/>
          </a:p>
        </p:txBody>
      </p:sp>
    </p:spTree>
    <p:extLst>
      <p:ext uri="{BB962C8B-B14F-4D97-AF65-F5344CB8AC3E}">
        <p14:creationId xmlns:p14="http://schemas.microsoft.com/office/powerpoint/2010/main" val="4115962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E743-076F-485E-B4C6-64BB91A9355E}"/>
              </a:ext>
            </a:extLst>
          </p:cNvPr>
          <p:cNvSpPr>
            <a:spLocks noGrp="1"/>
          </p:cNvSpPr>
          <p:nvPr>
            <p:ph type="title"/>
          </p:nvPr>
        </p:nvSpPr>
        <p:spPr/>
        <p:txBody>
          <a:bodyPr/>
          <a:lstStyle/>
          <a:p>
            <a:r>
              <a:rPr lang="en-PH" dirty="0"/>
              <a:t>The continue Statement</a:t>
            </a:r>
          </a:p>
        </p:txBody>
      </p:sp>
      <p:sp>
        <p:nvSpPr>
          <p:cNvPr id="3" name="Content Placeholder 2">
            <a:extLst>
              <a:ext uri="{FF2B5EF4-FFF2-40B4-BE49-F238E27FC236}">
                <a16:creationId xmlns:a16="http://schemas.microsoft.com/office/drawing/2014/main" id="{F69C60CE-CEB5-43AA-B424-DC24430B94BC}"/>
              </a:ext>
            </a:extLst>
          </p:cNvPr>
          <p:cNvSpPr>
            <a:spLocks noGrp="1"/>
          </p:cNvSpPr>
          <p:nvPr>
            <p:ph idx="1"/>
          </p:nvPr>
        </p:nvSpPr>
        <p:spPr/>
        <p:txBody>
          <a:bodyPr>
            <a:normAutofit fontScale="77500" lnSpcReduction="20000"/>
          </a:bodyPr>
          <a:lstStyle/>
          <a:p>
            <a:r>
              <a:rPr lang="en-US" dirty="0"/>
              <a:t>With the continue statement we can stop the current iteration of the loop, and continue with the next:</a:t>
            </a:r>
          </a:p>
          <a:p>
            <a:endParaRPr lang="en-US" dirty="0"/>
          </a:p>
          <a:p>
            <a:r>
              <a:rPr lang="en-PH" dirty="0"/>
              <a:t>Do not print banana:</a:t>
            </a:r>
          </a:p>
          <a:p>
            <a:endParaRPr lang="en-PH" dirty="0"/>
          </a:p>
          <a:p>
            <a:pPr marL="0" indent="0">
              <a:buNone/>
            </a:pPr>
            <a:r>
              <a:rPr lang="en-US" dirty="0"/>
              <a:t>fruits = ["apple", "banana", "cherry"]</a:t>
            </a:r>
          </a:p>
          <a:p>
            <a:pPr marL="0" indent="0">
              <a:buNone/>
            </a:pPr>
            <a:r>
              <a:rPr lang="en-US" dirty="0"/>
              <a:t>for x in fruits:</a:t>
            </a:r>
          </a:p>
          <a:p>
            <a:pPr marL="0" indent="0">
              <a:buNone/>
            </a:pPr>
            <a:r>
              <a:rPr lang="en-US" dirty="0"/>
              <a:t>	if x == "banana":</a:t>
            </a:r>
          </a:p>
          <a:p>
            <a:pPr marL="0" indent="0">
              <a:buNone/>
            </a:pPr>
            <a:r>
              <a:rPr lang="en-US" dirty="0"/>
              <a:t>		continue</a:t>
            </a:r>
          </a:p>
          <a:p>
            <a:pPr marL="0" indent="0">
              <a:buNone/>
            </a:pPr>
            <a:r>
              <a:rPr lang="en-US" dirty="0"/>
              <a:t>	print(x)</a:t>
            </a:r>
          </a:p>
          <a:p>
            <a:pPr marL="0" indent="0">
              <a:buNone/>
            </a:pPr>
            <a:endParaRPr lang="en-US" dirty="0"/>
          </a:p>
          <a:p>
            <a:pPr marL="0" indent="0">
              <a:buNone/>
            </a:pPr>
            <a:r>
              <a:rPr lang="en-US" dirty="0"/>
              <a:t>Output:</a:t>
            </a:r>
            <a:endParaRPr lang="en-PH" dirty="0"/>
          </a:p>
        </p:txBody>
      </p:sp>
    </p:spTree>
    <p:extLst>
      <p:ext uri="{BB962C8B-B14F-4D97-AF65-F5344CB8AC3E}">
        <p14:creationId xmlns:p14="http://schemas.microsoft.com/office/powerpoint/2010/main" val="2867398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7BB9-B7C2-4E99-92AA-DD86A9F0B1F1}"/>
              </a:ext>
            </a:extLst>
          </p:cNvPr>
          <p:cNvSpPr>
            <a:spLocks noGrp="1"/>
          </p:cNvSpPr>
          <p:nvPr>
            <p:ph type="title"/>
          </p:nvPr>
        </p:nvSpPr>
        <p:spPr/>
        <p:txBody>
          <a:bodyPr/>
          <a:lstStyle/>
          <a:p>
            <a:r>
              <a:rPr lang="en-PH" dirty="0"/>
              <a:t>The range() Function</a:t>
            </a:r>
          </a:p>
        </p:txBody>
      </p:sp>
      <p:sp>
        <p:nvSpPr>
          <p:cNvPr id="3" name="Content Placeholder 2">
            <a:extLst>
              <a:ext uri="{FF2B5EF4-FFF2-40B4-BE49-F238E27FC236}">
                <a16:creationId xmlns:a16="http://schemas.microsoft.com/office/drawing/2014/main" id="{CD27D9DD-6DFD-4BB7-9D2A-59329A74806A}"/>
              </a:ext>
            </a:extLst>
          </p:cNvPr>
          <p:cNvSpPr>
            <a:spLocks noGrp="1"/>
          </p:cNvSpPr>
          <p:nvPr>
            <p:ph idx="1"/>
          </p:nvPr>
        </p:nvSpPr>
        <p:spPr/>
        <p:txBody>
          <a:bodyPr>
            <a:normAutofit lnSpcReduction="10000"/>
          </a:bodyPr>
          <a:lstStyle/>
          <a:p>
            <a:r>
              <a:rPr lang="en-US" dirty="0"/>
              <a:t>To loop through a set of code a specified number of times, we can use the range() function,</a:t>
            </a:r>
          </a:p>
          <a:p>
            <a:r>
              <a:rPr lang="en-US" dirty="0"/>
              <a:t>The range() function returns a sequence of numbers, starting from 0 by default, and increments by 1 (by default), and ends at a specified number.</a:t>
            </a:r>
          </a:p>
          <a:p>
            <a:endParaRPr lang="en-US" dirty="0"/>
          </a:p>
          <a:p>
            <a:r>
              <a:rPr lang="en-US" dirty="0"/>
              <a:t>Using the range() function:</a:t>
            </a:r>
          </a:p>
          <a:p>
            <a:endParaRPr lang="en-US" dirty="0"/>
          </a:p>
          <a:p>
            <a:pPr marL="0" indent="0">
              <a:buNone/>
            </a:pPr>
            <a:r>
              <a:rPr lang="en-US" dirty="0"/>
              <a:t>for x in range(6):</a:t>
            </a:r>
          </a:p>
          <a:p>
            <a:pPr marL="0" indent="0">
              <a:buNone/>
            </a:pPr>
            <a:r>
              <a:rPr lang="en-US"/>
              <a:t>	print</a:t>
            </a:r>
            <a:r>
              <a:rPr lang="en-US" dirty="0"/>
              <a:t>(x)</a:t>
            </a:r>
          </a:p>
          <a:p>
            <a:endParaRPr lang="en-US" dirty="0"/>
          </a:p>
          <a:p>
            <a:endParaRPr lang="en-PH" dirty="0"/>
          </a:p>
        </p:txBody>
      </p:sp>
    </p:spTree>
    <p:extLst>
      <p:ext uri="{BB962C8B-B14F-4D97-AF65-F5344CB8AC3E}">
        <p14:creationId xmlns:p14="http://schemas.microsoft.com/office/powerpoint/2010/main" val="4035169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227B-8432-47DF-8906-E67204EA1D83}"/>
              </a:ext>
            </a:extLst>
          </p:cNvPr>
          <p:cNvSpPr>
            <a:spLocks noGrp="1"/>
          </p:cNvSpPr>
          <p:nvPr>
            <p:ph type="title"/>
          </p:nvPr>
        </p:nvSpPr>
        <p:spPr/>
        <p:txBody>
          <a:bodyPr/>
          <a:lstStyle/>
          <a:p>
            <a:r>
              <a:rPr lang="en-US" dirty="0"/>
              <a:t>Python Zip</a:t>
            </a:r>
            <a:endParaRPr lang="en-PH" dirty="0"/>
          </a:p>
        </p:txBody>
      </p:sp>
      <p:sp>
        <p:nvSpPr>
          <p:cNvPr id="3" name="Content Placeholder 2">
            <a:extLst>
              <a:ext uri="{FF2B5EF4-FFF2-40B4-BE49-F238E27FC236}">
                <a16:creationId xmlns:a16="http://schemas.microsoft.com/office/drawing/2014/main" id="{5C555A90-13FC-402F-9651-4BA6FD6F58F4}"/>
              </a:ext>
            </a:extLst>
          </p:cNvPr>
          <p:cNvSpPr>
            <a:spLocks noGrp="1"/>
          </p:cNvSpPr>
          <p:nvPr>
            <p:ph idx="1"/>
          </p:nvPr>
        </p:nvSpPr>
        <p:spPr/>
        <p:txBody>
          <a:bodyPr>
            <a:normAutofit/>
          </a:bodyPr>
          <a:lstStyle/>
          <a:p>
            <a:r>
              <a:rPr lang="en-US" sz="2400" dirty="0"/>
              <a:t>The zip() function returns a zip object, which is an iterator of tuples where the first item in each passed iterator is paired together, and then the second item in each passed iterator are paired together etc.</a:t>
            </a:r>
          </a:p>
          <a:p>
            <a:endParaRPr lang="en-US" sz="2400" dirty="0"/>
          </a:p>
          <a:p>
            <a:r>
              <a:rPr lang="en-US" sz="2400" dirty="0"/>
              <a:t>If the passed iterators have different lengths, the iterator with the least items decides the length of the new iterator.</a:t>
            </a:r>
          </a:p>
          <a:p>
            <a:endParaRPr lang="en-US" sz="2400" dirty="0"/>
          </a:p>
          <a:p>
            <a:pPr algn="l"/>
            <a:r>
              <a:rPr lang="en-PH" sz="2400" b="0" i="0" dirty="0">
                <a:solidFill>
                  <a:srgbClr val="000000"/>
                </a:solidFill>
                <a:effectLst/>
                <a:latin typeface="Consolas" panose="020B0609020204030204" pitchFamily="49" charset="0"/>
              </a:rPr>
              <a:t>zip(</a:t>
            </a:r>
            <a:r>
              <a:rPr lang="en-PH" sz="2400" b="0" i="1" dirty="0">
                <a:solidFill>
                  <a:srgbClr val="000000"/>
                </a:solidFill>
                <a:effectLst/>
                <a:latin typeface="Consolas" panose="020B0609020204030204" pitchFamily="49" charset="0"/>
              </a:rPr>
              <a:t>iterator1, iterator2, iterator3 ...</a:t>
            </a:r>
            <a:r>
              <a:rPr lang="en-PH" sz="2400" b="0" i="0" dirty="0">
                <a:solidFill>
                  <a:srgbClr val="000000"/>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240B2240-0DE1-4E56-8308-C10A1A5CA577}"/>
              </a:ext>
            </a:extLst>
          </p:cNvPr>
          <p:cNvPicPr>
            <a:picLocks noChangeAspect="1"/>
          </p:cNvPicPr>
          <p:nvPr/>
        </p:nvPicPr>
        <p:blipFill>
          <a:blip r:embed="rId2"/>
          <a:stretch>
            <a:fillRect/>
          </a:stretch>
        </p:blipFill>
        <p:spPr>
          <a:xfrm>
            <a:off x="973667" y="5230331"/>
            <a:ext cx="4432741" cy="1321811"/>
          </a:xfrm>
          <a:prstGeom prst="rect">
            <a:avLst/>
          </a:prstGeom>
        </p:spPr>
      </p:pic>
    </p:spTree>
    <p:extLst>
      <p:ext uri="{BB962C8B-B14F-4D97-AF65-F5344CB8AC3E}">
        <p14:creationId xmlns:p14="http://schemas.microsoft.com/office/powerpoint/2010/main" val="397563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F632-9D92-4E7E-A4EF-8BD5B2D3D4C3}"/>
              </a:ext>
            </a:extLst>
          </p:cNvPr>
          <p:cNvSpPr>
            <a:spLocks noGrp="1"/>
          </p:cNvSpPr>
          <p:nvPr>
            <p:ph type="title"/>
          </p:nvPr>
        </p:nvSpPr>
        <p:spPr/>
        <p:txBody>
          <a:bodyPr/>
          <a:lstStyle/>
          <a:p>
            <a:r>
              <a:rPr lang="en-US" dirty="0"/>
              <a:t>If Else</a:t>
            </a:r>
            <a:endParaRPr lang="en-PH" dirty="0"/>
          </a:p>
        </p:txBody>
      </p:sp>
      <p:sp>
        <p:nvSpPr>
          <p:cNvPr id="3" name="Content Placeholder 2">
            <a:extLst>
              <a:ext uri="{FF2B5EF4-FFF2-40B4-BE49-F238E27FC236}">
                <a16:creationId xmlns:a16="http://schemas.microsoft.com/office/drawing/2014/main" id="{E5CDF8F0-2891-460D-98F5-D3596E5AB913}"/>
              </a:ext>
            </a:extLst>
          </p:cNvPr>
          <p:cNvSpPr>
            <a:spLocks noGrp="1"/>
          </p:cNvSpPr>
          <p:nvPr>
            <p:ph idx="1"/>
          </p:nvPr>
        </p:nvSpPr>
        <p:spPr/>
        <p:txBody>
          <a:bodyPr>
            <a:normAutofit fontScale="62500" lnSpcReduction="20000"/>
          </a:bodyPr>
          <a:lstStyle/>
          <a:p>
            <a:r>
              <a:rPr lang="en-US" dirty="0"/>
              <a:t>In this example we use two variables, </a:t>
            </a:r>
            <a:r>
              <a:rPr lang="en-US" b="1" dirty="0">
                <a:solidFill>
                  <a:schemeClr val="accent6"/>
                </a:solidFill>
              </a:rPr>
              <a:t>a</a:t>
            </a:r>
            <a:r>
              <a:rPr lang="en-US" dirty="0"/>
              <a:t> and </a:t>
            </a:r>
            <a:r>
              <a:rPr lang="en-US" b="1" dirty="0">
                <a:solidFill>
                  <a:srgbClr val="7030A0"/>
                </a:solidFill>
              </a:rPr>
              <a:t>b</a:t>
            </a:r>
            <a:r>
              <a:rPr lang="en-US" dirty="0"/>
              <a:t>, which are used as part of the </a:t>
            </a:r>
            <a:r>
              <a:rPr lang="en-US" b="1" dirty="0">
                <a:solidFill>
                  <a:srgbClr val="FF0000"/>
                </a:solidFill>
              </a:rPr>
              <a:t>if statement </a:t>
            </a:r>
            <a:r>
              <a:rPr lang="en-US" dirty="0"/>
              <a:t>to test whether </a:t>
            </a:r>
            <a:r>
              <a:rPr lang="en-US" b="1" dirty="0">
                <a:solidFill>
                  <a:srgbClr val="7030A0"/>
                </a:solidFill>
              </a:rPr>
              <a:t>b</a:t>
            </a:r>
            <a:r>
              <a:rPr lang="en-US" dirty="0"/>
              <a:t> is </a:t>
            </a:r>
            <a:r>
              <a:rPr lang="en-US" b="1" dirty="0">
                <a:solidFill>
                  <a:srgbClr val="FF0000"/>
                </a:solidFill>
              </a:rPr>
              <a:t>greater than (&gt;) </a:t>
            </a:r>
            <a:r>
              <a:rPr lang="en-US" b="1" dirty="0">
                <a:solidFill>
                  <a:srgbClr val="7030A0"/>
                </a:solidFill>
              </a:rPr>
              <a:t>a</a:t>
            </a:r>
            <a:r>
              <a:rPr lang="en-US" dirty="0"/>
              <a:t>. </a:t>
            </a:r>
          </a:p>
          <a:p>
            <a:pPr marL="0" indent="0">
              <a:buNone/>
            </a:pPr>
            <a:endParaRPr lang="en-US" dirty="0"/>
          </a:p>
          <a:p>
            <a:pPr marL="0" indent="0">
              <a:buNone/>
            </a:pPr>
            <a:r>
              <a:rPr lang="en-US" b="1" dirty="0">
                <a:solidFill>
                  <a:schemeClr val="accent6"/>
                </a:solidFill>
              </a:rPr>
              <a:t>a</a:t>
            </a:r>
            <a:r>
              <a:rPr lang="en-US" dirty="0"/>
              <a:t> = 33</a:t>
            </a:r>
          </a:p>
          <a:p>
            <a:pPr marL="0" indent="0">
              <a:buNone/>
            </a:pPr>
            <a:r>
              <a:rPr lang="en-US" b="1" dirty="0">
                <a:solidFill>
                  <a:srgbClr val="7030A0"/>
                </a:solidFill>
              </a:rPr>
              <a:t>b</a:t>
            </a:r>
            <a:r>
              <a:rPr lang="en-US" dirty="0"/>
              <a:t> = 200</a:t>
            </a:r>
          </a:p>
          <a:p>
            <a:pPr marL="0" indent="0">
              <a:buNone/>
            </a:pPr>
            <a:r>
              <a:rPr lang="en-US" b="1" dirty="0">
                <a:solidFill>
                  <a:srgbClr val="FF0000"/>
                </a:solidFill>
              </a:rPr>
              <a:t>if</a:t>
            </a:r>
            <a:r>
              <a:rPr lang="en-US" dirty="0"/>
              <a:t> </a:t>
            </a:r>
            <a:r>
              <a:rPr lang="en-US" b="1" dirty="0">
                <a:solidFill>
                  <a:srgbClr val="7030A0"/>
                </a:solidFill>
              </a:rPr>
              <a:t>b</a:t>
            </a:r>
            <a:r>
              <a:rPr lang="en-US" dirty="0"/>
              <a:t> </a:t>
            </a:r>
            <a:r>
              <a:rPr lang="en-US" b="1" dirty="0">
                <a:solidFill>
                  <a:srgbClr val="FF0000"/>
                </a:solidFill>
              </a:rPr>
              <a:t>&gt;</a:t>
            </a:r>
            <a:r>
              <a:rPr lang="en-US" dirty="0"/>
              <a:t> </a:t>
            </a:r>
            <a:r>
              <a:rPr lang="en-US" b="1" dirty="0">
                <a:solidFill>
                  <a:schemeClr val="accent6"/>
                </a:solidFill>
              </a:rPr>
              <a:t>a</a:t>
            </a:r>
            <a:r>
              <a:rPr lang="en-US" b="1" dirty="0">
                <a:solidFill>
                  <a:srgbClr val="FF0000"/>
                </a:solidFill>
              </a:rPr>
              <a:t>:</a:t>
            </a:r>
          </a:p>
          <a:p>
            <a:pPr marL="0" indent="0">
              <a:buNone/>
            </a:pPr>
            <a:r>
              <a:rPr lang="en-US" dirty="0"/>
              <a:t>	print("</a:t>
            </a:r>
            <a:r>
              <a:rPr lang="en-US" b="1" dirty="0">
                <a:solidFill>
                  <a:srgbClr val="7030A0"/>
                </a:solidFill>
              </a:rPr>
              <a:t>b</a:t>
            </a:r>
            <a:r>
              <a:rPr lang="en-US" dirty="0"/>
              <a:t> is greater than </a:t>
            </a:r>
            <a:r>
              <a:rPr lang="en-US" b="1" dirty="0">
                <a:solidFill>
                  <a:schemeClr val="accent6"/>
                </a:solidFill>
              </a:rPr>
              <a:t>a</a:t>
            </a:r>
            <a:r>
              <a:rPr lang="en-US" dirty="0"/>
              <a:t>")</a:t>
            </a:r>
          </a:p>
          <a:p>
            <a:pPr marL="0" indent="0">
              <a:buNone/>
            </a:pPr>
            <a:endParaRPr lang="en-US" dirty="0"/>
          </a:p>
          <a:p>
            <a:pPr marL="0" indent="0">
              <a:buNone/>
            </a:pPr>
            <a:r>
              <a:rPr lang="en-US" dirty="0"/>
              <a:t>Output: </a:t>
            </a:r>
            <a:r>
              <a:rPr lang="en-US" b="1" dirty="0">
                <a:solidFill>
                  <a:srgbClr val="7030A0"/>
                </a:solidFill>
              </a:rPr>
              <a:t>b</a:t>
            </a:r>
            <a:r>
              <a:rPr lang="en-US" dirty="0"/>
              <a:t> is greater than </a:t>
            </a:r>
            <a:r>
              <a:rPr lang="en-US" b="1" dirty="0">
                <a:solidFill>
                  <a:schemeClr val="accent6"/>
                </a:solidFill>
              </a:rPr>
              <a:t>a</a:t>
            </a:r>
          </a:p>
          <a:p>
            <a:pPr marL="0" indent="0">
              <a:buNone/>
            </a:pPr>
            <a:r>
              <a:rPr lang="en-US" dirty="0"/>
              <a:t>This is because </a:t>
            </a:r>
            <a:r>
              <a:rPr lang="en-US" b="1" dirty="0">
                <a:solidFill>
                  <a:srgbClr val="7030A0"/>
                </a:solidFill>
              </a:rPr>
              <a:t>b</a:t>
            </a:r>
            <a:r>
              <a:rPr lang="en-US" dirty="0"/>
              <a:t> &gt; </a:t>
            </a:r>
            <a:r>
              <a:rPr lang="en-US" b="1" dirty="0">
                <a:solidFill>
                  <a:schemeClr val="accent6"/>
                </a:solidFill>
              </a:rPr>
              <a:t>a</a:t>
            </a:r>
            <a:r>
              <a:rPr lang="en-US" dirty="0"/>
              <a:t> = True</a:t>
            </a:r>
          </a:p>
          <a:p>
            <a:pPr marL="0" indent="0">
              <a:buNone/>
            </a:pPr>
            <a:r>
              <a:rPr lang="en-US" dirty="0"/>
              <a:t>As </a:t>
            </a:r>
            <a:r>
              <a:rPr lang="en-US" b="1" dirty="0">
                <a:solidFill>
                  <a:schemeClr val="accent6"/>
                </a:solidFill>
              </a:rPr>
              <a:t>a</a:t>
            </a:r>
            <a:r>
              <a:rPr lang="en-US" dirty="0"/>
              <a:t> is </a:t>
            </a:r>
            <a:r>
              <a:rPr lang="en-US" b="1" dirty="0">
                <a:solidFill>
                  <a:schemeClr val="accent6"/>
                </a:solidFill>
              </a:rPr>
              <a:t>33</a:t>
            </a:r>
            <a:r>
              <a:rPr lang="en-US" dirty="0"/>
              <a:t>, and </a:t>
            </a:r>
            <a:r>
              <a:rPr lang="en-US" b="1" dirty="0">
                <a:solidFill>
                  <a:srgbClr val="7030A0"/>
                </a:solidFill>
              </a:rPr>
              <a:t>b</a:t>
            </a:r>
            <a:r>
              <a:rPr lang="en-US" dirty="0"/>
              <a:t> is </a:t>
            </a:r>
            <a:r>
              <a:rPr lang="en-US" b="1" dirty="0">
                <a:solidFill>
                  <a:srgbClr val="7030A0"/>
                </a:solidFill>
              </a:rPr>
              <a:t>200</a:t>
            </a:r>
            <a:r>
              <a:rPr lang="en-US" dirty="0"/>
              <a:t>, we know that </a:t>
            </a:r>
            <a:r>
              <a:rPr lang="en-US" b="1" dirty="0">
                <a:solidFill>
                  <a:srgbClr val="7030A0"/>
                </a:solidFill>
              </a:rPr>
              <a:t>200</a:t>
            </a:r>
            <a:r>
              <a:rPr lang="en-US" dirty="0"/>
              <a:t> is </a:t>
            </a:r>
            <a:r>
              <a:rPr lang="en-US" b="1" dirty="0">
                <a:solidFill>
                  <a:srgbClr val="FF0000"/>
                </a:solidFill>
              </a:rPr>
              <a:t>greater than (&gt;) </a:t>
            </a:r>
            <a:r>
              <a:rPr lang="en-US" b="1" dirty="0">
                <a:solidFill>
                  <a:schemeClr val="accent6"/>
                </a:solidFill>
              </a:rPr>
              <a:t>33</a:t>
            </a:r>
            <a:r>
              <a:rPr lang="en-US" dirty="0"/>
              <a:t>, and so we print to screen that </a:t>
            </a:r>
            <a:r>
              <a:rPr lang="en-US" b="1" dirty="0"/>
              <a:t>"b is greater than a"</a:t>
            </a:r>
            <a:r>
              <a:rPr lang="en-US" dirty="0"/>
              <a:t>.</a:t>
            </a:r>
          </a:p>
          <a:p>
            <a:pPr marL="0" indent="0">
              <a:buNone/>
            </a:pPr>
            <a:endParaRPr lang="en-US" dirty="0"/>
          </a:p>
          <a:p>
            <a:pPr marL="0" indent="0">
              <a:buNone/>
            </a:pPr>
            <a:r>
              <a:rPr lang="en-US" b="1" dirty="0">
                <a:solidFill>
                  <a:srgbClr val="FF0000"/>
                </a:solidFill>
              </a:rPr>
              <a:t>If statement, without indentation will raise an error, </a:t>
            </a:r>
            <a:r>
              <a:rPr lang="en-US" b="1" dirty="0" err="1">
                <a:solidFill>
                  <a:srgbClr val="FF0000"/>
                </a:solidFill>
              </a:rPr>
              <a:t>IndentationError</a:t>
            </a:r>
            <a:r>
              <a:rPr lang="en-US" b="1" dirty="0">
                <a:solidFill>
                  <a:srgbClr val="FF0000"/>
                </a:solidFill>
              </a:rPr>
              <a:t>: expected an indented block</a:t>
            </a:r>
            <a:endParaRPr lang="en-PH" b="1" dirty="0">
              <a:solidFill>
                <a:srgbClr val="FF0000"/>
              </a:solidFill>
            </a:endParaRPr>
          </a:p>
        </p:txBody>
      </p:sp>
    </p:spTree>
    <p:extLst>
      <p:ext uri="{BB962C8B-B14F-4D97-AF65-F5344CB8AC3E}">
        <p14:creationId xmlns:p14="http://schemas.microsoft.com/office/powerpoint/2010/main" val="2242665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9662-4E5C-4B91-A286-DE70DAB46EF4}"/>
              </a:ext>
            </a:extLst>
          </p:cNvPr>
          <p:cNvSpPr>
            <a:spLocks noGrp="1"/>
          </p:cNvSpPr>
          <p:nvPr>
            <p:ph type="title"/>
          </p:nvPr>
        </p:nvSpPr>
        <p:spPr/>
        <p:txBody>
          <a:bodyPr/>
          <a:lstStyle/>
          <a:p>
            <a:r>
              <a:rPr lang="en-US" dirty="0"/>
              <a:t>Zip Example</a:t>
            </a:r>
            <a:endParaRPr lang="en-PH" dirty="0"/>
          </a:p>
        </p:txBody>
      </p:sp>
      <p:pic>
        <p:nvPicPr>
          <p:cNvPr id="5" name="Content Placeholder 4">
            <a:extLst>
              <a:ext uri="{FF2B5EF4-FFF2-40B4-BE49-F238E27FC236}">
                <a16:creationId xmlns:a16="http://schemas.microsoft.com/office/drawing/2014/main" id="{ABB7C1C1-3CF0-4D65-AADB-C7968BBA5EEC}"/>
              </a:ext>
            </a:extLst>
          </p:cNvPr>
          <p:cNvPicPr>
            <a:picLocks noGrp="1" noChangeAspect="1"/>
          </p:cNvPicPr>
          <p:nvPr>
            <p:ph idx="1"/>
          </p:nvPr>
        </p:nvPicPr>
        <p:blipFill>
          <a:blip r:embed="rId2"/>
          <a:stretch>
            <a:fillRect/>
          </a:stretch>
        </p:blipFill>
        <p:spPr>
          <a:xfrm>
            <a:off x="1172727" y="1704734"/>
            <a:ext cx="6239746" cy="1724266"/>
          </a:xfrm>
        </p:spPr>
      </p:pic>
      <p:pic>
        <p:nvPicPr>
          <p:cNvPr id="7" name="Picture 6">
            <a:extLst>
              <a:ext uri="{FF2B5EF4-FFF2-40B4-BE49-F238E27FC236}">
                <a16:creationId xmlns:a16="http://schemas.microsoft.com/office/drawing/2014/main" id="{7FB5B01D-736D-43D3-B9EA-6227B1E72D06}"/>
              </a:ext>
            </a:extLst>
          </p:cNvPr>
          <p:cNvPicPr>
            <a:picLocks noChangeAspect="1"/>
          </p:cNvPicPr>
          <p:nvPr/>
        </p:nvPicPr>
        <p:blipFill>
          <a:blip r:embed="rId3"/>
          <a:stretch>
            <a:fillRect/>
          </a:stretch>
        </p:blipFill>
        <p:spPr>
          <a:xfrm>
            <a:off x="1389199" y="3677681"/>
            <a:ext cx="5620534" cy="400106"/>
          </a:xfrm>
          <a:prstGeom prst="rect">
            <a:avLst/>
          </a:prstGeom>
        </p:spPr>
      </p:pic>
    </p:spTree>
    <p:extLst>
      <p:ext uri="{BB962C8B-B14F-4D97-AF65-F5344CB8AC3E}">
        <p14:creationId xmlns:p14="http://schemas.microsoft.com/office/powerpoint/2010/main" val="3358658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97A9-E43A-4AED-8687-046D9306E5A9}"/>
              </a:ext>
            </a:extLst>
          </p:cNvPr>
          <p:cNvSpPr>
            <a:spLocks noGrp="1"/>
          </p:cNvSpPr>
          <p:nvPr>
            <p:ph type="title"/>
          </p:nvPr>
        </p:nvSpPr>
        <p:spPr/>
        <p:txBody>
          <a:bodyPr/>
          <a:lstStyle/>
          <a:p>
            <a:r>
              <a:rPr lang="en-US" dirty="0"/>
              <a:t>Python Enumerate</a:t>
            </a:r>
            <a:endParaRPr lang="en-PH" dirty="0"/>
          </a:p>
        </p:txBody>
      </p:sp>
      <p:sp>
        <p:nvSpPr>
          <p:cNvPr id="3" name="Content Placeholder 2">
            <a:extLst>
              <a:ext uri="{FF2B5EF4-FFF2-40B4-BE49-F238E27FC236}">
                <a16:creationId xmlns:a16="http://schemas.microsoft.com/office/drawing/2014/main" id="{87229D06-D61C-4EB3-AEDB-027825CEC5D1}"/>
              </a:ext>
            </a:extLst>
          </p:cNvPr>
          <p:cNvSpPr>
            <a:spLocks noGrp="1"/>
          </p:cNvSpPr>
          <p:nvPr>
            <p:ph idx="1"/>
          </p:nvPr>
        </p:nvSpPr>
        <p:spPr/>
        <p:txBody>
          <a:bodyPr>
            <a:normAutofit fontScale="92500" lnSpcReduction="10000"/>
          </a:bodyPr>
          <a:lstStyle/>
          <a:p>
            <a:r>
              <a:rPr lang="en-US" dirty="0"/>
              <a:t>The enumerate() function takes a collection (e.g. a tuple) and returns it as an enumerate object.</a:t>
            </a:r>
          </a:p>
          <a:p>
            <a:endParaRPr lang="en-US" dirty="0"/>
          </a:p>
          <a:p>
            <a:r>
              <a:rPr lang="en-US" dirty="0"/>
              <a:t>The enumerate() function adds a counter as the key of the enumerate object.</a:t>
            </a:r>
          </a:p>
          <a:p>
            <a:pPr marL="0" indent="0">
              <a:buNone/>
            </a:pPr>
            <a:endParaRPr lang="en-US" dirty="0"/>
          </a:p>
          <a:p>
            <a:r>
              <a:rPr lang="en-PH" b="0" i="0" dirty="0">
                <a:solidFill>
                  <a:srgbClr val="000000"/>
                </a:solidFill>
                <a:effectLst/>
                <a:latin typeface="Consolas" panose="020B0609020204030204" pitchFamily="49" charset="0"/>
              </a:rPr>
              <a:t>enumerate(</a:t>
            </a:r>
            <a:r>
              <a:rPr lang="en-PH" b="0" i="1" dirty="0" err="1">
                <a:solidFill>
                  <a:srgbClr val="000000"/>
                </a:solidFill>
                <a:effectLst/>
                <a:latin typeface="Consolas" panose="020B0609020204030204" pitchFamily="49" charset="0"/>
              </a:rPr>
              <a:t>iterable</a:t>
            </a:r>
            <a:r>
              <a:rPr lang="en-PH" b="0" i="0" dirty="0">
                <a:solidFill>
                  <a:srgbClr val="000000"/>
                </a:solidFill>
                <a:effectLst/>
                <a:latin typeface="Consolas" panose="020B0609020204030204" pitchFamily="49" charset="0"/>
              </a:rPr>
              <a:t>, </a:t>
            </a:r>
            <a:r>
              <a:rPr lang="en-PH" b="0" i="1" dirty="0">
                <a:solidFill>
                  <a:srgbClr val="000000"/>
                </a:solidFill>
                <a:effectLst/>
                <a:latin typeface="Consolas" panose="020B0609020204030204" pitchFamily="49" charset="0"/>
              </a:rPr>
              <a:t>start</a:t>
            </a:r>
            <a:r>
              <a:rPr lang="en-PH" b="0" i="0" dirty="0">
                <a:solidFill>
                  <a:srgbClr val="000000"/>
                </a:solidFill>
                <a:effectLst/>
                <a:latin typeface="Consolas" panose="020B0609020204030204" pitchFamily="49" charset="0"/>
              </a:rPr>
              <a:t>)</a:t>
            </a:r>
          </a:p>
          <a:p>
            <a:endParaRPr lang="en-PH" dirty="0">
              <a:solidFill>
                <a:srgbClr val="000000"/>
              </a:solidFill>
              <a:latin typeface="Consolas" panose="020B0609020204030204" pitchFamily="49" charset="0"/>
            </a:endParaRPr>
          </a:p>
          <a:p>
            <a:r>
              <a:rPr lang="en-US" dirty="0"/>
              <a:t>start	: Defines the start number of the enumerate object. </a:t>
            </a:r>
            <a:r>
              <a:rPr lang="en-US" i="1" dirty="0"/>
              <a:t>Default 0</a:t>
            </a:r>
          </a:p>
          <a:p>
            <a:r>
              <a:rPr lang="en-PH" i="1" dirty="0" err="1"/>
              <a:t>Iterable</a:t>
            </a:r>
            <a:r>
              <a:rPr lang="en-PH" i="1" dirty="0"/>
              <a:t>: An </a:t>
            </a:r>
            <a:r>
              <a:rPr lang="en-PH" i="1" dirty="0" err="1"/>
              <a:t>Iterable</a:t>
            </a:r>
            <a:r>
              <a:rPr lang="en-PH" i="1" dirty="0"/>
              <a:t> Object</a:t>
            </a:r>
          </a:p>
        </p:txBody>
      </p:sp>
    </p:spTree>
    <p:extLst>
      <p:ext uri="{BB962C8B-B14F-4D97-AF65-F5344CB8AC3E}">
        <p14:creationId xmlns:p14="http://schemas.microsoft.com/office/powerpoint/2010/main" val="282785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8795-8760-45F0-A36F-FB1F5AE86E10}"/>
              </a:ext>
            </a:extLst>
          </p:cNvPr>
          <p:cNvSpPr>
            <a:spLocks noGrp="1"/>
          </p:cNvSpPr>
          <p:nvPr>
            <p:ph type="title"/>
          </p:nvPr>
        </p:nvSpPr>
        <p:spPr/>
        <p:txBody>
          <a:bodyPr/>
          <a:lstStyle/>
          <a:p>
            <a:r>
              <a:rPr lang="en-US" dirty="0"/>
              <a:t>Enumerate Example</a:t>
            </a:r>
            <a:endParaRPr lang="en-PH" dirty="0"/>
          </a:p>
        </p:txBody>
      </p:sp>
      <p:sp>
        <p:nvSpPr>
          <p:cNvPr id="3" name="Content Placeholder 2">
            <a:extLst>
              <a:ext uri="{FF2B5EF4-FFF2-40B4-BE49-F238E27FC236}">
                <a16:creationId xmlns:a16="http://schemas.microsoft.com/office/drawing/2014/main" id="{FC0E3E5A-C02E-4E06-886C-65F96408B6C8}"/>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AFAA1728-0FB2-43AD-B66C-356E876ADE4E}"/>
              </a:ext>
            </a:extLst>
          </p:cNvPr>
          <p:cNvPicPr>
            <a:picLocks noChangeAspect="1"/>
          </p:cNvPicPr>
          <p:nvPr/>
        </p:nvPicPr>
        <p:blipFill>
          <a:blip r:embed="rId2"/>
          <a:stretch>
            <a:fillRect/>
          </a:stretch>
        </p:blipFill>
        <p:spPr>
          <a:xfrm>
            <a:off x="944875" y="1825625"/>
            <a:ext cx="3105583" cy="952633"/>
          </a:xfrm>
          <a:prstGeom prst="rect">
            <a:avLst/>
          </a:prstGeom>
        </p:spPr>
      </p:pic>
      <p:pic>
        <p:nvPicPr>
          <p:cNvPr id="7" name="Picture 6">
            <a:extLst>
              <a:ext uri="{FF2B5EF4-FFF2-40B4-BE49-F238E27FC236}">
                <a16:creationId xmlns:a16="http://schemas.microsoft.com/office/drawing/2014/main" id="{54FEB0B6-D101-484D-88D3-33279251EC30}"/>
              </a:ext>
            </a:extLst>
          </p:cNvPr>
          <p:cNvPicPr>
            <a:picLocks noChangeAspect="1"/>
          </p:cNvPicPr>
          <p:nvPr/>
        </p:nvPicPr>
        <p:blipFill>
          <a:blip r:embed="rId3"/>
          <a:stretch>
            <a:fillRect/>
          </a:stretch>
        </p:blipFill>
        <p:spPr>
          <a:xfrm>
            <a:off x="1188235" y="3047092"/>
            <a:ext cx="3905795" cy="342948"/>
          </a:xfrm>
          <a:prstGeom prst="rect">
            <a:avLst/>
          </a:prstGeom>
        </p:spPr>
      </p:pic>
    </p:spTree>
    <p:extLst>
      <p:ext uri="{BB962C8B-B14F-4D97-AF65-F5344CB8AC3E}">
        <p14:creationId xmlns:p14="http://schemas.microsoft.com/office/powerpoint/2010/main" val="207257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A6BB-D48A-40C0-AF0B-3CA11B22ACA8}"/>
              </a:ext>
            </a:extLst>
          </p:cNvPr>
          <p:cNvSpPr>
            <a:spLocks noGrp="1"/>
          </p:cNvSpPr>
          <p:nvPr>
            <p:ph type="title"/>
          </p:nvPr>
        </p:nvSpPr>
        <p:spPr/>
        <p:txBody>
          <a:bodyPr/>
          <a:lstStyle/>
          <a:p>
            <a:r>
              <a:rPr lang="en-US" dirty="0" err="1"/>
              <a:t>Elif</a:t>
            </a:r>
            <a:endParaRPr lang="en-PH" dirty="0"/>
          </a:p>
        </p:txBody>
      </p:sp>
      <p:sp>
        <p:nvSpPr>
          <p:cNvPr id="3" name="Content Placeholder 2">
            <a:extLst>
              <a:ext uri="{FF2B5EF4-FFF2-40B4-BE49-F238E27FC236}">
                <a16:creationId xmlns:a16="http://schemas.microsoft.com/office/drawing/2014/main" id="{3425F686-A038-4967-B1A4-CEB8ABB64CC4}"/>
              </a:ext>
            </a:extLst>
          </p:cNvPr>
          <p:cNvSpPr>
            <a:spLocks noGrp="1"/>
          </p:cNvSpPr>
          <p:nvPr>
            <p:ph idx="1"/>
          </p:nvPr>
        </p:nvSpPr>
        <p:spPr/>
        <p:txBody>
          <a:bodyPr>
            <a:normAutofit fontScale="85000" lnSpcReduction="20000"/>
          </a:bodyPr>
          <a:lstStyle/>
          <a:p>
            <a:r>
              <a:rPr lang="en-US" dirty="0"/>
              <a:t>The </a:t>
            </a:r>
            <a:r>
              <a:rPr lang="en-US" b="1" dirty="0" err="1">
                <a:solidFill>
                  <a:srgbClr val="FF0000"/>
                </a:solidFill>
              </a:rPr>
              <a:t>elif</a:t>
            </a:r>
            <a:r>
              <a:rPr lang="en-US" dirty="0"/>
              <a:t> keyword is pythons' way of saying "if the previous conditions were not true, then try this condition".</a:t>
            </a:r>
          </a:p>
          <a:p>
            <a:endParaRPr lang="en-US" dirty="0"/>
          </a:p>
          <a:p>
            <a:pPr marL="0" indent="0">
              <a:buNone/>
            </a:pPr>
            <a:r>
              <a:rPr lang="en-US" b="1" dirty="0">
                <a:solidFill>
                  <a:srgbClr val="7030A0"/>
                </a:solidFill>
              </a:rPr>
              <a:t>a</a:t>
            </a:r>
            <a:r>
              <a:rPr lang="en-US" dirty="0"/>
              <a:t> = 33</a:t>
            </a:r>
          </a:p>
          <a:p>
            <a:pPr marL="0" indent="0">
              <a:buNone/>
            </a:pPr>
            <a:r>
              <a:rPr lang="en-US" b="1" dirty="0">
                <a:solidFill>
                  <a:schemeClr val="accent6"/>
                </a:solidFill>
              </a:rPr>
              <a:t>b</a:t>
            </a:r>
            <a:r>
              <a:rPr lang="en-US" dirty="0"/>
              <a:t> = 33</a:t>
            </a:r>
          </a:p>
          <a:p>
            <a:pPr marL="0" indent="0">
              <a:buNone/>
            </a:pPr>
            <a:r>
              <a:rPr lang="en-US" dirty="0"/>
              <a:t>if </a:t>
            </a:r>
            <a:r>
              <a:rPr lang="en-US" b="1" dirty="0">
                <a:solidFill>
                  <a:schemeClr val="accent6"/>
                </a:solidFill>
              </a:rPr>
              <a:t>b</a:t>
            </a:r>
            <a:r>
              <a:rPr lang="en-US" dirty="0"/>
              <a:t> &gt; </a:t>
            </a:r>
            <a:r>
              <a:rPr lang="en-US" b="1" dirty="0">
                <a:solidFill>
                  <a:srgbClr val="7030A0"/>
                </a:solidFill>
              </a:rPr>
              <a:t>a</a:t>
            </a:r>
            <a:r>
              <a:rPr lang="en-US" dirty="0"/>
              <a:t>:</a:t>
            </a:r>
          </a:p>
          <a:p>
            <a:pPr marL="0" indent="0">
              <a:buNone/>
            </a:pPr>
            <a:r>
              <a:rPr lang="en-US" dirty="0"/>
              <a:t>	print("</a:t>
            </a:r>
            <a:r>
              <a:rPr lang="en-US" b="1" dirty="0">
                <a:solidFill>
                  <a:schemeClr val="accent6"/>
                </a:solidFill>
              </a:rPr>
              <a:t>b</a:t>
            </a:r>
            <a:r>
              <a:rPr lang="en-US" dirty="0"/>
              <a:t> is greater than </a:t>
            </a:r>
            <a:r>
              <a:rPr lang="en-US" b="1" dirty="0">
                <a:solidFill>
                  <a:srgbClr val="7030A0"/>
                </a:solidFill>
              </a:rPr>
              <a:t>a</a:t>
            </a:r>
            <a:r>
              <a:rPr lang="en-US" dirty="0"/>
              <a:t>")</a:t>
            </a:r>
          </a:p>
          <a:p>
            <a:pPr marL="0" indent="0">
              <a:buNone/>
            </a:pPr>
            <a:r>
              <a:rPr lang="en-US" b="1" dirty="0" err="1">
                <a:solidFill>
                  <a:srgbClr val="FF0000"/>
                </a:solidFill>
              </a:rPr>
              <a:t>elif</a:t>
            </a:r>
            <a:r>
              <a:rPr lang="en-US" dirty="0"/>
              <a:t> </a:t>
            </a:r>
            <a:r>
              <a:rPr lang="en-US" b="1" dirty="0">
                <a:solidFill>
                  <a:srgbClr val="7030A0"/>
                </a:solidFill>
              </a:rPr>
              <a:t>a</a:t>
            </a:r>
            <a:r>
              <a:rPr lang="en-US" dirty="0"/>
              <a:t> == </a:t>
            </a:r>
            <a:r>
              <a:rPr lang="en-US" b="1" dirty="0">
                <a:solidFill>
                  <a:schemeClr val="accent6"/>
                </a:solidFill>
              </a:rPr>
              <a:t>b</a:t>
            </a:r>
            <a:r>
              <a:rPr lang="en-US" dirty="0"/>
              <a:t>:</a:t>
            </a:r>
          </a:p>
          <a:p>
            <a:pPr marL="0" indent="0">
              <a:buNone/>
            </a:pPr>
            <a:r>
              <a:rPr lang="en-US" dirty="0"/>
              <a:t>	print("</a:t>
            </a:r>
            <a:r>
              <a:rPr lang="en-US" b="1" dirty="0">
                <a:solidFill>
                  <a:srgbClr val="7030A0"/>
                </a:solidFill>
              </a:rPr>
              <a:t>a</a:t>
            </a:r>
            <a:r>
              <a:rPr lang="en-US" dirty="0"/>
              <a:t> and </a:t>
            </a:r>
            <a:r>
              <a:rPr lang="en-US" b="1" dirty="0">
                <a:solidFill>
                  <a:schemeClr val="accent6"/>
                </a:solidFill>
              </a:rPr>
              <a:t>b</a:t>
            </a:r>
            <a:r>
              <a:rPr lang="en-US" dirty="0"/>
              <a:t> are equal")</a:t>
            </a:r>
          </a:p>
          <a:p>
            <a:pPr marL="0" indent="0">
              <a:buNone/>
            </a:pPr>
            <a:endParaRPr lang="en-US" dirty="0"/>
          </a:p>
          <a:p>
            <a:pPr marL="0" indent="0">
              <a:buNone/>
            </a:pPr>
            <a:r>
              <a:rPr lang="en-US" dirty="0"/>
              <a:t>In this example </a:t>
            </a:r>
            <a:r>
              <a:rPr lang="en-US" b="1" dirty="0">
                <a:solidFill>
                  <a:srgbClr val="7030A0"/>
                </a:solidFill>
              </a:rPr>
              <a:t>a</a:t>
            </a:r>
            <a:r>
              <a:rPr lang="en-US" dirty="0"/>
              <a:t> is equal to </a:t>
            </a:r>
            <a:r>
              <a:rPr lang="en-US" b="1" dirty="0">
                <a:solidFill>
                  <a:schemeClr val="accent6"/>
                </a:solidFill>
              </a:rPr>
              <a:t>b</a:t>
            </a:r>
            <a:r>
              <a:rPr lang="en-US" dirty="0"/>
              <a:t>, so the first condition is not true, but the </a:t>
            </a:r>
            <a:r>
              <a:rPr lang="en-US" b="1" dirty="0" err="1">
                <a:solidFill>
                  <a:srgbClr val="FF0000"/>
                </a:solidFill>
              </a:rPr>
              <a:t>elif</a:t>
            </a:r>
            <a:r>
              <a:rPr lang="en-US" dirty="0"/>
              <a:t> condition is TRUE, so we print to screen that "</a:t>
            </a:r>
            <a:r>
              <a:rPr lang="en-US" b="1" dirty="0">
                <a:solidFill>
                  <a:srgbClr val="7030A0"/>
                </a:solidFill>
              </a:rPr>
              <a:t>a</a:t>
            </a:r>
            <a:r>
              <a:rPr lang="en-US" dirty="0"/>
              <a:t> and </a:t>
            </a:r>
            <a:r>
              <a:rPr lang="en-US" b="1" dirty="0">
                <a:solidFill>
                  <a:schemeClr val="accent6"/>
                </a:solidFill>
              </a:rPr>
              <a:t>b</a:t>
            </a:r>
            <a:r>
              <a:rPr lang="en-US" dirty="0"/>
              <a:t> are equal".</a:t>
            </a:r>
          </a:p>
          <a:p>
            <a:pPr marL="0" indent="0">
              <a:buNone/>
            </a:pPr>
            <a:endParaRPr lang="en-US" dirty="0"/>
          </a:p>
          <a:p>
            <a:pPr marL="0" indent="0">
              <a:buNone/>
            </a:pPr>
            <a:endParaRPr lang="en-PH" dirty="0"/>
          </a:p>
        </p:txBody>
      </p:sp>
    </p:spTree>
    <p:extLst>
      <p:ext uri="{BB962C8B-B14F-4D97-AF65-F5344CB8AC3E}">
        <p14:creationId xmlns:p14="http://schemas.microsoft.com/office/powerpoint/2010/main" val="43243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D0D9-E6B9-4113-8790-D03149ABD5AD}"/>
              </a:ext>
            </a:extLst>
          </p:cNvPr>
          <p:cNvSpPr>
            <a:spLocks noGrp="1"/>
          </p:cNvSpPr>
          <p:nvPr>
            <p:ph type="title"/>
          </p:nvPr>
        </p:nvSpPr>
        <p:spPr/>
        <p:txBody>
          <a:bodyPr/>
          <a:lstStyle/>
          <a:p>
            <a:r>
              <a:rPr lang="en-US" dirty="0"/>
              <a:t>Else</a:t>
            </a:r>
            <a:endParaRPr lang="en-PH" dirty="0"/>
          </a:p>
        </p:txBody>
      </p:sp>
      <p:sp>
        <p:nvSpPr>
          <p:cNvPr id="3" name="Content Placeholder 2">
            <a:extLst>
              <a:ext uri="{FF2B5EF4-FFF2-40B4-BE49-F238E27FC236}">
                <a16:creationId xmlns:a16="http://schemas.microsoft.com/office/drawing/2014/main" id="{12FB537E-5A9C-47FE-8A88-8D54E158647B}"/>
              </a:ext>
            </a:extLst>
          </p:cNvPr>
          <p:cNvSpPr>
            <a:spLocks noGrp="1"/>
          </p:cNvSpPr>
          <p:nvPr>
            <p:ph idx="1"/>
          </p:nvPr>
        </p:nvSpPr>
        <p:spPr/>
        <p:txBody>
          <a:bodyPr>
            <a:normAutofit fontScale="55000" lnSpcReduction="20000"/>
          </a:bodyPr>
          <a:lstStyle/>
          <a:p>
            <a:r>
              <a:rPr lang="en-US" dirty="0"/>
              <a:t>The </a:t>
            </a:r>
            <a:r>
              <a:rPr lang="en-US" b="1" dirty="0">
                <a:solidFill>
                  <a:srgbClr val="FF0000"/>
                </a:solidFill>
              </a:rPr>
              <a:t>else</a:t>
            </a:r>
            <a:r>
              <a:rPr lang="en-US" dirty="0"/>
              <a:t> keyword catches anything which isn't caught by the preceding conditions.</a:t>
            </a:r>
          </a:p>
          <a:p>
            <a:endParaRPr lang="en-US" dirty="0"/>
          </a:p>
          <a:p>
            <a:pPr marL="0" indent="0">
              <a:buNone/>
            </a:pPr>
            <a:r>
              <a:rPr lang="en-US" b="1" dirty="0">
                <a:solidFill>
                  <a:srgbClr val="7030A0"/>
                </a:solidFill>
              </a:rPr>
              <a:t>a</a:t>
            </a:r>
            <a:r>
              <a:rPr lang="en-US" dirty="0"/>
              <a:t> = 200</a:t>
            </a:r>
          </a:p>
          <a:p>
            <a:pPr marL="0" indent="0">
              <a:buNone/>
            </a:pPr>
            <a:r>
              <a:rPr lang="en-US" b="1" dirty="0">
                <a:solidFill>
                  <a:schemeClr val="accent6"/>
                </a:solidFill>
              </a:rPr>
              <a:t>b</a:t>
            </a:r>
            <a:r>
              <a:rPr lang="en-US" dirty="0"/>
              <a:t> = 33</a:t>
            </a:r>
          </a:p>
          <a:p>
            <a:pPr marL="0" indent="0">
              <a:buNone/>
            </a:pPr>
            <a:r>
              <a:rPr lang="en-US" b="1" dirty="0">
                <a:solidFill>
                  <a:srgbClr val="FF0000"/>
                </a:solidFill>
              </a:rPr>
              <a:t>if</a:t>
            </a:r>
            <a:r>
              <a:rPr lang="en-US" dirty="0"/>
              <a:t> </a:t>
            </a:r>
            <a:r>
              <a:rPr lang="en-US" b="1" dirty="0">
                <a:solidFill>
                  <a:schemeClr val="accent6"/>
                </a:solidFill>
              </a:rPr>
              <a:t>b</a:t>
            </a:r>
            <a:r>
              <a:rPr lang="en-US" dirty="0"/>
              <a:t> </a:t>
            </a:r>
            <a:r>
              <a:rPr lang="en-US" b="1" dirty="0">
                <a:solidFill>
                  <a:srgbClr val="FF0000"/>
                </a:solidFill>
              </a:rPr>
              <a:t>&gt;</a:t>
            </a:r>
            <a:r>
              <a:rPr lang="en-US" dirty="0"/>
              <a:t> </a:t>
            </a:r>
            <a:r>
              <a:rPr lang="en-US" b="1" dirty="0">
                <a:solidFill>
                  <a:srgbClr val="7030A0"/>
                </a:solidFill>
              </a:rPr>
              <a:t>a</a:t>
            </a:r>
            <a:r>
              <a:rPr lang="en-US" b="1" dirty="0">
                <a:solidFill>
                  <a:srgbClr val="FF0000"/>
                </a:solidFill>
              </a:rPr>
              <a:t>:</a:t>
            </a:r>
          </a:p>
          <a:p>
            <a:pPr marL="0" indent="0">
              <a:buNone/>
            </a:pPr>
            <a:r>
              <a:rPr lang="en-US" dirty="0"/>
              <a:t>	print("</a:t>
            </a:r>
            <a:r>
              <a:rPr lang="en-US" b="1" dirty="0">
                <a:solidFill>
                  <a:schemeClr val="accent6"/>
                </a:solidFill>
              </a:rPr>
              <a:t>b</a:t>
            </a:r>
            <a:r>
              <a:rPr lang="en-US" dirty="0"/>
              <a:t> is greater than </a:t>
            </a:r>
            <a:r>
              <a:rPr lang="en-US" b="1" dirty="0">
                <a:solidFill>
                  <a:srgbClr val="7030A0"/>
                </a:solidFill>
              </a:rPr>
              <a:t>a</a:t>
            </a:r>
            <a:r>
              <a:rPr lang="en-US" dirty="0"/>
              <a:t>")</a:t>
            </a:r>
          </a:p>
          <a:p>
            <a:pPr marL="0" indent="0">
              <a:buNone/>
            </a:pPr>
            <a:r>
              <a:rPr lang="en-US" b="1" dirty="0" err="1">
                <a:solidFill>
                  <a:srgbClr val="FF0000"/>
                </a:solidFill>
              </a:rPr>
              <a:t>elif</a:t>
            </a:r>
            <a:r>
              <a:rPr lang="en-US" dirty="0"/>
              <a:t> </a:t>
            </a:r>
            <a:r>
              <a:rPr lang="en-US" b="1" dirty="0">
                <a:solidFill>
                  <a:srgbClr val="7030A0"/>
                </a:solidFill>
              </a:rPr>
              <a:t>a</a:t>
            </a:r>
            <a:r>
              <a:rPr lang="en-US" dirty="0"/>
              <a:t> </a:t>
            </a:r>
            <a:r>
              <a:rPr lang="en-US" b="1" dirty="0">
                <a:solidFill>
                  <a:srgbClr val="FF0000"/>
                </a:solidFill>
              </a:rPr>
              <a:t>==</a:t>
            </a:r>
            <a:r>
              <a:rPr lang="en-US" dirty="0"/>
              <a:t> </a:t>
            </a:r>
            <a:r>
              <a:rPr lang="en-US" b="1" dirty="0">
                <a:solidFill>
                  <a:schemeClr val="accent6"/>
                </a:solidFill>
              </a:rPr>
              <a:t>b</a:t>
            </a:r>
            <a:r>
              <a:rPr lang="en-US" b="1" dirty="0">
                <a:solidFill>
                  <a:srgbClr val="FF0000"/>
                </a:solidFill>
              </a:rPr>
              <a:t>:</a:t>
            </a:r>
          </a:p>
          <a:p>
            <a:pPr marL="0" indent="0">
              <a:buNone/>
            </a:pPr>
            <a:r>
              <a:rPr lang="en-US" dirty="0"/>
              <a:t>	print("</a:t>
            </a:r>
            <a:r>
              <a:rPr lang="en-US" b="1" dirty="0">
                <a:solidFill>
                  <a:srgbClr val="7030A0"/>
                </a:solidFill>
              </a:rPr>
              <a:t>a</a:t>
            </a:r>
            <a:r>
              <a:rPr lang="en-US" dirty="0"/>
              <a:t> and </a:t>
            </a:r>
            <a:r>
              <a:rPr lang="en-US" b="1" dirty="0">
                <a:solidFill>
                  <a:schemeClr val="accent6"/>
                </a:solidFill>
              </a:rPr>
              <a:t>b</a:t>
            </a:r>
            <a:r>
              <a:rPr lang="en-US" dirty="0"/>
              <a:t> are equal")</a:t>
            </a:r>
          </a:p>
          <a:p>
            <a:pPr marL="0" indent="0">
              <a:buNone/>
            </a:pPr>
            <a:r>
              <a:rPr lang="en-US" b="1" dirty="0">
                <a:solidFill>
                  <a:srgbClr val="FF0000"/>
                </a:solidFill>
              </a:rPr>
              <a:t>else:</a:t>
            </a:r>
          </a:p>
          <a:p>
            <a:pPr marL="0" indent="0">
              <a:buNone/>
            </a:pPr>
            <a:r>
              <a:rPr lang="en-US" dirty="0"/>
              <a:t>	print("</a:t>
            </a:r>
            <a:r>
              <a:rPr lang="en-US" b="1" dirty="0">
                <a:solidFill>
                  <a:srgbClr val="7030A0"/>
                </a:solidFill>
              </a:rPr>
              <a:t>a</a:t>
            </a:r>
            <a:r>
              <a:rPr lang="en-US" dirty="0"/>
              <a:t> is greater than </a:t>
            </a:r>
            <a:r>
              <a:rPr lang="en-US" b="1" dirty="0">
                <a:solidFill>
                  <a:schemeClr val="accent6"/>
                </a:solidFill>
              </a:rPr>
              <a:t>b</a:t>
            </a:r>
            <a:r>
              <a:rPr lang="en-US" dirty="0"/>
              <a:t>")</a:t>
            </a:r>
          </a:p>
          <a:p>
            <a:pPr marL="0" indent="0">
              <a:buNone/>
            </a:pPr>
            <a:endParaRPr lang="en-US" dirty="0"/>
          </a:p>
          <a:p>
            <a:pPr marL="0" indent="0">
              <a:buNone/>
            </a:pPr>
            <a:r>
              <a:rPr lang="en-US" dirty="0"/>
              <a:t>In this example </a:t>
            </a:r>
            <a:r>
              <a:rPr lang="en-US" b="1" dirty="0">
                <a:solidFill>
                  <a:srgbClr val="7030A0"/>
                </a:solidFill>
              </a:rPr>
              <a:t>a</a:t>
            </a:r>
            <a:r>
              <a:rPr lang="en-US" dirty="0"/>
              <a:t> is </a:t>
            </a:r>
            <a:r>
              <a:rPr lang="en-US" b="1" dirty="0"/>
              <a:t>greater than </a:t>
            </a:r>
            <a:r>
              <a:rPr lang="en-US" b="1" dirty="0">
                <a:solidFill>
                  <a:schemeClr val="accent6"/>
                </a:solidFill>
              </a:rPr>
              <a:t>b</a:t>
            </a:r>
            <a:r>
              <a:rPr lang="en-US" dirty="0"/>
              <a:t>, so the first condition is </a:t>
            </a:r>
            <a:r>
              <a:rPr lang="en-US" b="1" dirty="0"/>
              <a:t>NOT TRUE</a:t>
            </a:r>
            <a:r>
              <a:rPr lang="en-US" dirty="0"/>
              <a:t>, also the </a:t>
            </a:r>
            <a:r>
              <a:rPr lang="en-US" b="1" dirty="0" err="1">
                <a:solidFill>
                  <a:srgbClr val="FF0000"/>
                </a:solidFill>
              </a:rPr>
              <a:t>elif</a:t>
            </a:r>
            <a:r>
              <a:rPr lang="en-US" dirty="0"/>
              <a:t> condition is </a:t>
            </a:r>
            <a:r>
              <a:rPr lang="en-US" b="1" dirty="0"/>
              <a:t>NOT TRUE</a:t>
            </a:r>
            <a:r>
              <a:rPr lang="en-US" dirty="0"/>
              <a:t>, so we go to the </a:t>
            </a:r>
            <a:r>
              <a:rPr lang="en-US" b="1" dirty="0">
                <a:solidFill>
                  <a:srgbClr val="FF0000"/>
                </a:solidFill>
              </a:rPr>
              <a:t>else</a:t>
            </a:r>
            <a:r>
              <a:rPr lang="en-US" dirty="0"/>
              <a:t> condition and print to screen that "</a:t>
            </a:r>
            <a:r>
              <a:rPr lang="en-US" b="1" dirty="0">
                <a:solidFill>
                  <a:srgbClr val="7030A0"/>
                </a:solidFill>
              </a:rPr>
              <a:t>a</a:t>
            </a:r>
            <a:r>
              <a:rPr lang="en-US" dirty="0"/>
              <a:t> is greater than </a:t>
            </a:r>
            <a:r>
              <a:rPr lang="en-US" b="1" dirty="0">
                <a:solidFill>
                  <a:schemeClr val="accent6"/>
                </a:solidFill>
              </a:rPr>
              <a:t>b</a:t>
            </a:r>
            <a:r>
              <a:rPr lang="en-US" dirty="0"/>
              <a:t>".</a:t>
            </a:r>
          </a:p>
          <a:p>
            <a:pPr marL="0" indent="0">
              <a:buNone/>
            </a:pPr>
            <a:endParaRPr lang="en-US" dirty="0"/>
          </a:p>
          <a:p>
            <a:pPr marL="0" indent="0">
              <a:buNone/>
            </a:pPr>
            <a:r>
              <a:rPr lang="en-US" b="1" dirty="0"/>
              <a:t>You can also have an else without the </a:t>
            </a:r>
            <a:r>
              <a:rPr lang="en-US" b="1" dirty="0" err="1">
                <a:solidFill>
                  <a:srgbClr val="FF0000"/>
                </a:solidFill>
              </a:rPr>
              <a:t>elif</a:t>
            </a:r>
            <a:r>
              <a:rPr lang="en-US" b="1" dirty="0">
                <a:solidFill>
                  <a:srgbClr val="FF0000"/>
                </a:solidFill>
              </a:rPr>
              <a:t>:</a:t>
            </a:r>
            <a:endParaRPr lang="en-PH" b="1" dirty="0">
              <a:solidFill>
                <a:srgbClr val="FF0000"/>
              </a:solidFill>
            </a:endParaRPr>
          </a:p>
        </p:txBody>
      </p:sp>
    </p:spTree>
    <p:extLst>
      <p:ext uri="{BB962C8B-B14F-4D97-AF65-F5344CB8AC3E}">
        <p14:creationId xmlns:p14="http://schemas.microsoft.com/office/powerpoint/2010/main" val="2575193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2A63-5C45-4BEA-A22F-61AA1F04B387}"/>
              </a:ext>
            </a:extLst>
          </p:cNvPr>
          <p:cNvSpPr>
            <a:spLocks noGrp="1"/>
          </p:cNvSpPr>
          <p:nvPr>
            <p:ph type="title"/>
          </p:nvPr>
        </p:nvSpPr>
        <p:spPr/>
        <p:txBody>
          <a:bodyPr/>
          <a:lstStyle/>
          <a:p>
            <a:r>
              <a:rPr lang="en-PH" dirty="0"/>
              <a:t>Short Hand If</a:t>
            </a:r>
          </a:p>
        </p:txBody>
      </p:sp>
      <p:sp>
        <p:nvSpPr>
          <p:cNvPr id="3" name="Content Placeholder 2">
            <a:extLst>
              <a:ext uri="{FF2B5EF4-FFF2-40B4-BE49-F238E27FC236}">
                <a16:creationId xmlns:a16="http://schemas.microsoft.com/office/drawing/2014/main" id="{A9D1CB3F-DBF5-4BC2-9BFB-FE3C40E2267D}"/>
              </a:ext>
            </a:extLst>
          </p:cNvPr>
          <p:cNvSpPr>
            <a:spLocks noGrp="1"/>
          </p:cNvSpPr>
          <p:nvPr>
            <p:ph idx="1"/>
          </p:nvPr>
        </p:nvSpPr>
        <p:spPr/>
        <p:txBody>
          <a:bodyPr/>
          <a:lstStyle/>
          <a:p>
            <a:r>
              <a:rPr lang="en-US" dirty="0"/>
              <a:t>if you have only one statement to execute, you can put it on the same line as the if statement.</a:t>
            </a:r>
          </a:p>
          <a:p>
            <a:endParaRPr lang="en-US" dirty="0"/>
          </a:p>
          <a:p>
            <a:pPr marL="0" indent="0">
              <a:buNone/>
            </a:pPr>
            <a:r>
              <a:rPr lang="en-US" dirty="0"/>
              <a:t>if a &gt; b: print("a is greater than b")</a:t>
            </a:r>
            <a:endParaRPr lang="en-PH" dirty="0"/>
          </a:p>
        </p:txBody>
      </p:sp>
    </p:spTree>
    <p:extLst>
      <p:ext uri="{BB962C8B-B14F-4D97-AF65-F5344CB8AC3E}">
        <p14:creationId xmlns:p14="http://schemas.microsoft.com/office/powerpoint/2010/main" val="131540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E2D6-D6ED-41D3-836D-59EC7CAA70F4}"/>
              </a:ext>
            </a:extLst>
          </p:cNvPr>
          <p:cNvSpPr>
            <a:spLocks noGrp="1"/>
          </p:cNvSpPr>
          <p:nvPr>
            <p:ph type="title"/>
          </p:nvPr>
        </p:nvSpPr>
        <p:spPr/>
        <p:txBody>
          <a:bodyPr/>
          <a:lstStyle/>
          <a:p>
            <a:r>
              <a:rPr lang="en-PH" dirty="0"/>
              <a:t>Short Hand If ... Else</a:t>
            </a:r>
          </a:p>
        </p:txBody>
      </p:sp>
      <p:sp>
        <p:nvSpPr>
          <p:cNvPr id="3" name="Content Placeholder 2">
            <a:extLst>
              <a:ext uri="{FF2B5EF4-FFF2-40B4-BE49-F238E27FC236}">
                <a16:creationId xmlns:a16="http://schemas.microsoft.com/office/drawing/2014/main" id="{F9C89288-9995-4CA3-878C-F95AB18DD550}"/>
              </a:ext>
            </a:extLst>
          </p:cNvPr>
          <p:cNvSpPr>
            <a:spLocks noGrp="1"/>
          </p:cNvSpPr>
          <p:nvPr>
            <p:ph idx="1"/>
          </p:nvPr>
        </p:nvSpPr>
        <p:spPr/>
        <p:txBody>
          <a:bodyPr>
            <a:normAutofit fontScale="77500" lnSpcReduction="20000"/>
          </a:bodyPr>
          <a:lstStyle/>
          <a:p>
            <a:r>
              <a:rPr lang="en-US" dirty="0"/>
              <a:t>If you have only one statement to execute, one for if, and one for else, you can put it all on the same line:</a:t>
            </a:r>
          </a:p>
          <a:p>
            <a:endParaRPr lang="en-US" dirty="0"/>
          </a:p>
          <a:p>
            <a:pPr marL="0" indent="0">
              <a:buNone/>
            </a:pPr>
            <a:r>
              <a:rPr lang="en-US" dirty="0"/>
              <a:t>a = 2</a:t>
            </a:r>
          </a:p>
          <a:p>
            <a:pPr marL="0" indent="0">
              <a:buNone/>
            </a:pPr>
            <a:r>
              <a:rPr lang="en-US" dirty="0"/>
              <a:t>b = 330</a:t>
            </a:r>
          </a:p>
          <a:p>
            <a:pPr marL="0" indent="0">
              <a:buNone/>
            </a:pPr>
            <a:r>
              <a:rPr lang="en-US" dirty="0"/>
              <a:t>print("A") if a &gt; b else print("B")</a:t>
            </a:r>
          </a:p>
          <a:p>
            <a:endParaRPr lang="en-US" dirty="0"/>
          </a:p>
          <a:p>
            <a:pPr marL="0" indent="0">
              <a:buNone/>
            </a:pPr>
            <a:r>
              <a:rPr lang="en-US" dirty="0"/>
              <a:t>You can also have multiple else statements on the same line:</a:t>
            </a:r>
          </a:p>
          <a:p>
            <a:endParaRPr lang="en-US" dirty="0"/>
          </a:p>
          <a:p>
            <a:pPr marL="0" indent="0">
              <a:buNone/>
            </a:pPr>
            <a:r>
              <a:rPr lang="en-US" dirty="0"/>
              <a:t>a = 330</a:t>
            </a:r>
          </a:p>
          <a:p>
            <a:pPr marL="0" indent="0">
              <a:buNone/>
            </a:pPr>
            <a:r>
              <a:rPr lang="en-US" dirty="0"/>
              <a:t>b = 330</a:t>
            </a:r>
          </a:p>
          <a:p>
            <a:pPr marL="0" indent="0">
              <a:buNone/>
            </a:pPr>
            <a:r>
              <a:rPr lang="en-US" dirty="0"/>
              <a:t>print("A") if a &gt; b else print("=") if a == b else print("B")</a:t>
            </a:r>
            <a:endParaRPr lang="en-PH" dirty="0"/>
          </a:p>
        </p:txBody>
      </p:sp>
    </p:spTree>
    <p:extLst>
      <p:ext uri="{BB962C8B-B14F-4D97-AF65-F5344CB8AC3E}">
        <p14:creationId xmlns:p14="http://schemas.microsoft.com/office/powerpoint/2010/main" val="347141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74A06-6A18-443D-A143-EFC0B9AEDA15}"/>
              </a:ext>
            </a:extLst>
          </p:cNvPr>
          <p:cNvSpPr>
            <a:spLocks noGrp="1"/>
          </p:cNvSpPr>
          <p:nvPr>
            <p:ph type="title"/>
          </p:nvPr>
        </p:nvSpPr>
        <p:spPr/>
        <p:txBody>
          <a:bodyPr/>
          <a:lstStyle/>
          <a:p>
            <a:r>
              <a:rPr lang="en-US" dirty="0"/>
              <a:t>And</a:t>
            </a:r>
            <a:endParaRPr lang="en-PH" dirty="0"/>
          </a:p>
        </p:txBody>
      </p:sp>
      <p:sp>
        <p:nvSpPr>
          <p:cNvPr id="3" name="Content Placeholder 2">
            <a:extLst>
              <a:ext uri="{FF2B5EF4-FFF2-40B4-BE49-F238E27FC236}">
                <a16:creationId xmlns:a16="http://schemas.microsoft.com/office/drawing/2014/main" id="{32766872-B85F-43D9-8E9C-6F0CE4F7C2A6}"/>
              </a:ext>
            </a:extLst>
          </p:cNvPr>
          <p:cNvSpPr>
            <a:spLocks noGrp="1"/>
          </p:cNvSpPr>
          <p:nvPr>
            <p:ph idx="1"/>
          </p:nvPr>
        </p:nvSpPr>
        <p:spPr/>
        <p:txBody>
          <a:bodyPr>
            <a:normAutofit fontScale="77500" lnSpcReduction="20000"/>
          </a:bodyPr>
          <a:lstStyle/>
          <a:p>
            <a:r>
              <a:rPr lang="en-US" dirty="0"/>
              <a:t>The and keyword is a logical operator, and is used to combine conditional statements:</a:t>
            </a:r>
          </a:p>
          <a:p>
            <a:endParaRPr lang="en-US" dirty="0"/>
          </a:p>
          <a:p>
            <a:r>
              <a:rPr lang="en-US" dirty="0"/>
              <a:t>Test if a is greater than b, AND if c is greater than a:</a:t>
            </a:r>
          </a:p>
          <a:p>
            <a:endParaRPr lang="en-US" dirty="0"/>
          </a:p>
          <a:p>
            <a:pPr marL="0" indent="0">
              <a:buNone/>
            </a:pPr>
            <a:r>
              <a:rPr lang="en-US" dirty="0"/>
              <a:t>a = 200</a:t>
            </a:r>
          </a:p>
          <a:p>
            <a:pPr marL="0" indent="0">
              <a:buNone/>
            </a:pPr>
            <a:r>
              <a:rPr lang="en-US" dirty="0"/>
              <a:t>b = 33</a:t>
            </a:r>
          </a:p>
          <a:p>
            <a:pPr marL="0" indent="0">
              <a:buNone/>
            </a:pPr>
            <a:r>
              <a:rPr lang="en-US" dirty="0"/>
              <a:t>c = 500</a:t>
            </a:r>
          </a:p>
          <a:p>
            <a:pPr marL="0" indent="0">
              <a:buNone/>
            </a:pPr>
            <a:r>
              <a:rPr lang="en-US" dirty="0"/>
              <a:t>if a &gt; b and c &gt; a:</a:t>
            </a:r>
          </a:p>
          <a:p>
            <a:pPr marL="0" indent="0">
              <a:buNone/>
            </a:pPr>
            <a:r>
              <a:rPr lang="en-US" dirty="0"/>
              <a:t>	print("Both conditions are True")</a:t>
            </a:r>
          </a:p>
          <a:p>
            <a:pPr marL="0" indent="0">
              <a:buNone/>
            </a:pPr>
            <a:endParaRPr lang="en-US" dirty="0"/>
          </a:p>
          <a:p>
            <a:pPr marL="0" indent="0">
              <a:buNone/>
            </a:pPr>
            <a:r>
              <a:rPr lang="en-US" dirty="0"/>
              <a:t>Output: Both conditions are True</a:t>
            </a:r>
            <a:endParaRPr lang="en-PH" dirty="0"/>
          </a:p>
        </p:txBody>
      </p:sp>
    </p:spTree>
    <p:extLst>
      <p:ext uri="{BB962C8B-B14F-4D97-AF65-F5344CB8AC3E}">
        <p14:creationId xmlns:p14="http://schemas.microsoft.com/office/powerpoint/2010/main" val="275902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F7CF-FCB4-4901-BCF3-CE02BC20CD04}"/>
              </a:ext>
            </a:extLst>
          </p:cNvPr>
          <p:cNvSpPr>
            <a:spLocks noGrp="1"/>
          </p:cNvSpPr>
          <p:nvPr>
            <p:ph type="title"/>
          </p:nvPr>
        </p:nvSpPr>
        <p:spPr/>
        <p:txBody>
          <a:bodyPr/>
          <a:lstStyle/>
          <a:p>
            <a:r>
              <a:rPr lang="en-PH" dirty="0"/>
              <a:t>Or</a:t>
            </a:r>
          </a:p>
        </p:txBody>
      </p:sp>
      <p:sp>
        <p:nvSpPr>
          <p:cNvPr id="3" name="Content Placeholder 2">
            <a:extLst>
              <a:ext uri="{FF2B5EF4-FFF2-40B4-BE49-F238E27FC236}">
                <a16:creationId xmlns:a16="http://schemas.microsoft.com/office/drawing/2014/main" id="{A5E3CD42-B3D1-4EFC-A2F7-BDD04CA4D6E7}"/>
              </a:ext>
            </a:extLst>
          </p:cNvPr>
          <p:cNvSpPr>
            <a:spLocks noGrp="1"/>
          </p:cNvSpPr>
          <p:nvPr>
            <p:ph idx="1"/>
          </p:nvPr>
        </p:nvSpPr>
        <p:spPr/>
        <p:txBody>
          <a:bodyPr>
            <a:normAutofit fontScale="77500" lnSpcReduction="20000"/>
          </a:bodyPr>
          <a:lstStyle/>
          <a:p>
            <a:r>
              <a:rPr lang="en-US" dirty="0"/>
              <a:t>The or keyword is a logical operator, and is used to combine conditional statements:</a:t>
            </a:r>
          </a:p>
          <a:p>
            <a:endParaRPr lang="en-US" dirty="0"/>
          </a:p>
          <a:p>
            <a:r>
              <a:rPr lang="en-US" dirty="0"/>
              <a:t>Test if a is greater than b, OR if a is greater than c:</a:t>
            </a:r>
          </a:p>
          <a:p>
            <a:endParaRPr lang="en-US" dirty="0"/>
          </a:p>
          <a:p>
            <a:pPr marL="0" indent="0">
              <a:buNone/>
            </a:pPr>
            <a:r>
              <a:rPr lang="en-US" dirty="0"/>
              <a:t>a = 200</a:t>
            </a:r>
          </a:p>
          <a:p>
            <a:pPr marL="0" indent="0">
              <a:buNone/>
            </a:pPr>
            <a:r>
              <a:rPr lang="en-US" dirty="0"/>
              <a:t>b = 33</a:t>
            </a:r>
          </a:p>
          <a:p>
            <a:pPr marL="0" indent="0">
              <a:buNone/>
            </a:pPr>
            <a:r>
              <a:rPr lang="en-US" dirty="0"/>
              <a:t>c = 500</a:t>
            </a:r>
          </a:p>
          <a:p>
            <a:pPr marL="0" indent="0">
              <a:buNone/>
            </a:pPr>
            <a:r>
              <a:rPr lang="en-US" dirty="0"/>
              <a:t>if a &gt; b or a &gt; c:</a:t>
            </a:r>
          </a:p>
          <a:p>
            <a:pPr marL="0" indent="0">
              <a:buNone/>
            </a:pPr>
            <a:r>
              <a:rPr lang="en-US" dirty="0"/>
              <a:t>	print("At least one of the conditions is True")</a:t>
            </a:r>
          </a:p>
          <a:p>
            <a:pPr marL="0" indent="0">
              <a:buNone/>
            </a:pPr>
            <a:endParaRPr lang="en-US" dirty="0"/>
          </a:p>
          <a:p>
            <a:pPr marL="0" indent="0">
              <a:buNone/>
            </a:pPr>
            <a:r>
              <a:rPr lang="en-US" dirty="0"/>
              <a:t>Output: At least one of the conditions is True</a:t>
            </a:r>
            <a:endParaRPr lang="en-PH" dirty="0"/>
          </a:p>
        </p:txBody>
      </p:sp>
    </p:spTree>
    <p:extLst>
      <p:ext uri="{BB962C8B-B14F-4D97-AF65-F5344CB8AC3E}">
        <p14:creationId xmlns:p14="http://schemas.microsoft.com/office/powerpoint/2010/main" val="1944275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1661</Words>
  <Application>Microsoft Office PowerPoint</Application>
  <PresentationFormat>Widescreen</PresentationFormat>
  <Paragraphs>259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Consolas</vt:lpstr>
      <vt:lpstr>Office Theme</vt:lpstr>
      <vt:lpstr>Conditions and Loops with Python</vt:lpstr>
      <vt:lpstr>Python Conditions and If statements</vt:lpstr>
      <vt:lpstr>If Else</vt:lpstr>
      <vt:lpstr>Elif</vt:lpstr>
      <vt:lpstr>Else</vt:lpstr>
      <vt:lpstr>Short Hand If</vt:lpstr>
      <vt:lpstr>Short Hand If ... Else</vt:lpstr>
      <vt:lpstr>And</vt:lpstr>
      <vt:lpstr>Or</vt:lpstr>
      <vt:lpstr>Nested If</vt:lpstr>
      <vt:lpstr>The pass Statement</vt:lpstr>
      <vt:lpstr>Python If statement snippets</vt:lpstr>
      <vt:lpstr>Python Condition Snippets</vt:lpstr>
      <vt:lpstr>More snippets</vt:lpstr>
      <vt:lpstr>Loops</vt:lpstr>
      <vt:lpstr>While Loops</vt:lpstr>
      <vt:lpstr>While Loops</vt:lpstr>
      <vt:lpstr>The break Statement</vt:lpstr>
      <vt:lpstr>The continue Statement</vt:lpstr>
      <vt:lpstr>The else Statement</vt:lpstr>
      <vt:lpstr>For Loops</vt:lpstr>
      <vt:lpstr>Iterables</vt:lpstr>
      <vt:lpstr>Python For Loops</vt:lpstr>
      <vt:lpstr>Looping Through a String</vt:lpstr>
      <vt:lpstr>The break Statement</vt:lpstr>
      <vt:lpstr>The break Statement</vt:lpstr>
      <vt:lpstr>The continue Statement</vt:lpstr>
      <vt:lpstr>The range() Function</vt:lpstr>
      <vt:lpstr>Python Zip</vt:lpstr>
      <vt:lpstr>Zip Example</vt:lpstr>
      <vt:lpstr>Python Enumerate</vt:lpstr>
      <vt:lpstr>Enumerate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Conditions and if statements with Python</dc:title>
  <dc:creator>Francis Jesmar Montalbo</dc:creator>
  <cp:lastModifiedBy>Francis Jesmar Montalbo</cp:lastModifiedBy>
  <cp:revision>1</cp:revision>
  <dcterms:created xsi:type="dcterms:W3CDTF">2023-02-12T13:14:27Z</dcterms:created>
  <dcterms:modified xsi:type="dcterms:W3CDTF">2023-02-15T00:07:57Z</dcterms:modified>
</cp:coreProperties>
</file>