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2" r:id="rId2"/>
    <p:sldId id="273" r:id="rId3"/>
    <p:sldId id="277" r:id="rId4"/>
    <p:sldId id="274" r:id="rId5"/>
    <p:sldId id="271" r:id="rId6"/>
    <p:sldId id="270" r:id="rId7"/>
    <p:sldId id="268" r:id="rId8"/>
    <p:sldId id="266" r:id="rId9"/>
    <p:sldId id="256" r:id="rId10"/>
    <p:sldId id="262" r:id="rId11"/>
    <p:sldId id="263" r:id="rId12"/>
    <p:sldId id="267" r:id="rId13"/>
    <p:sldId id="257" r:id="rId14"/>
    <p:sldId id="258" r:id="rId15"/>
    <p:sldId id="275" r:id="rId16"/>
    <p:sldId id="278" r:id="rId1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85"/>
    <p:restoredTop sz="94679"/>
  </p:normalViewPr>
  <p:slideViewPr>
    <p:cSldViewPr snapToGrid="0" snapToObjects="1">
      <p:cViewPr>
        <p:scale>
          <a:sx n="117" d="100"/>
          <a:sy n="117" d="100"/>
        </p:scale>
        <p:origin x="10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E7D1A-9268-4246-B1A0-D96CDA23D014}" type="datetimeFigureOut">
              <a:rPr lang="en-NL" smtClean="0"/>
              <a:t>03/05/2022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50FEE-57FF-8D44-8A03-382DB9362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35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50FEE-57FF-8D44-8A03-382DB9362E7F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152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62F8-8FFA-0142-82E1-9083E6A60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6592C-ED8C-3E46-8744-6F013B883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4BB2D-2738-B34F-909F-C4DFCE17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03/05/2022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3752E-92D2-B145-BE6D-994E045E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B6A9-00D8-3143-AAE1-A6A5AFBB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954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799B-A1F4-B442-8B62-33ACCDEB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5B140-745B-CB4A-942E-590C84492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A584-4F35-1544-BBAE-85A3A4DB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03/05/2022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7DFAA-A2B5-E943-A4AE-C20D1CE5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D8A9A-557D-A040-8757-8273363B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464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604A8-669E-9F46-A1B2-BD2E93E99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05F3B-D948-4F4D-BF70-548E26097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1345-7956-0343-8E84-61E528B7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03/05/2022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69945-4579-4A44-A0FD-5FE70832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2DDB-8D06-B04C-8C81-3234E686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175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7EC5-D0A9-294F-B7D3-2FBFCF8A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C036-E8CB-2F4F-B93A-0EEAB27D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8E7A-1F5B-F440-A0CF-08E35509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03/05/2022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268C-4BA5-3041-9A5D-CCBC84A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A19A9-AAF2-8D4E-B2B3-E0A6A511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44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3525-1462-0748-8B29-E880525A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A2D9F-D510-6941-A0F7-F0E22B81E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3B1BB-1AD4-E54D-84E9-56D10B1D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03/05/2022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0172-BC97-B245-938F-6950238C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8B1B0-1E8D-C64E-BA1B-23CA1E07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936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E055-6AAE-8748-A10F-C05D8C7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2463-1A7F-7B4A-8AA3-53C77DA86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6407A-158D-3347-A9B5-A8AC58671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6E697-D181-F04F-997F-312A0E7D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03/05/2022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101A1-6DE2-DB4C-91B6-3BBD68EB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E64DC-C1D5-E94C-9C59-C18642D5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378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27FD-1A09-1744-A275-223F51CC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BC59C-A926-ED4A-86BA-364066EA9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817B4-5144-1646-B61C-3C822D61A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4DAAC-388D-2240-AA36-424CC589E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4CA04-6FAD-ED40-BED0-5D05785E8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784D6-7052-6F45-9853-D779417E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03/05/2022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28CB9-24F7-1149-B89C-9DB2B64D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71C6C-7DFF-7D44-8246-43B891D6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53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E0C8-1BDF-D841-99CE-758983CC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3FC9F-2E02-5C46-B2DD-76561840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03/05/2022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BD40A-7C3A-404A-9E13-0B93A56E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CB9E5-3D40-3246-BBD5-3FE5B122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822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C197E-8CCE-4345-B5B9-42B2E03F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03/05/2022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B6526-4AC3-B54D-A68E-6D19E2D5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1F68C-B92C-5845-B7D4-529E629E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40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FABC-D4FA-2249-AAD2-4BFCE6D9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E490-88AC-4340-B18B-A13AF1A25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FDB4B-C214-7E4E-8F13-EDD268E9D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39975-3ACF-8E4E-9A6D-DC56A3C1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03/05/2022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5FB20-F162-B64E-BB1A-7C3E0BAC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38379-F40E-AF4F-BEE5-CC314A46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31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D1ED-B147-9F48-AA81-3CBAA46F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CEE34-CB35-6D4E-8BAA-FFFE2754E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6904A-006F-6B4C-A9A1-CB7E65FC8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F86F1-D83C-A749-B3F5-27C011B3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2827-A727-7A48-98A8-A94B1A953A0F}" type="datetimeFigureOut">
              <a:rPr lang="en-NL" smtClean="0"/>
              <a:t>03/05/2022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6883A-83C6-2449-8CC6-669258F7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0A008-EE18-1146-BE29-4D3AD4F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34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39F90-1568-C24A-821B-576F9894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54C44-4E13-8748-9A9C-1208F43C3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2403F-8415-754A-BE4A-8E56F0CD3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52827-A727-7A48-98A8-A94B1A953A0F}" type="datetimeFigureOut">
              <a:rPr lang="en-NL" smtClean="0"/>
              <a:t>03/05/2022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492D9-21A2-2445-9334-D60C8BADE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E0482-8640-BD41-8C73-D899E6E54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71F-B660-7744-A006-46D619A6EB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034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0897E-8F40-744B-A0A7-43CF8AF09C74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Weekly 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0F9EE-123A-DF41-B73D-0539E601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/>
              <a:t>May 3</a:t>
            </a:r>
            <a:r>
              <a:rPr lang="en-US" baseline="30000" dirty="0"/>
              <a:t>rd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62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12E-CD77-B741-A177-AE655D08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2AAE-0D90-A14D-BBFF-3E663CE8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Gathering the first few documents</a:t>
            </a:r>
          </a:p>
          <a:p>
            <a:pPr lvl="1"/>
            <a:r>
              <a:rPr lang="en-GB" dirty="0"/>
              <a:t>Wikipedia is very limited </a:t>
            </a:r>
            <a:r>
              <a:rPr lang="en-GB" dirty="0">
                <a:sym typeface="Wingdings" pitchFamily="2" charset="2"/>
              </a:rPr>
              <a:t> acronyms are not very common</a:t>
            </a:r>
          </a:p>
          <a:p>
            <a:pPr lvl="1"/>
            <a:r>
              <a:rPr lang="en-GB" dirty="0">
                <a:sym typeface="Wingdings" pitchFamily="2" charset="2"/>
              </a:rPr>
              <a:t>In-expansion sometimes include addition text (</a:t>
            </a:r>
            <a:r>
              <a:rPr lang="en-GB" i="1" dirty="0">
                <a:sym typeface="Wingdings" pitchFamily="2" charset="2"/>
              </a:rPr>
              <a:t>better known as</a:t>
            </a:r>
            <a:r>
              <a:rPr lang="en-GB" dirty="0">
                <a:sym typeface="Wingdings" pitchFamily="2" charset="2"/>
              </a:rPr>
              <a:t>)</a:t>
            </a:r>
          </a:p>
          <a:p>
            <a:pPr lvl="1"/>
            <a:r>
              <a:rPr lang="en-GB" dirty="0">
                <a:sym typeface="Wingdings" pitchFamily="2" charset="2"/>
              </a:rPr>
              <a:t>Many English acronyms</a:t>
            </a:r>
          </a:p>
          <a:p>
            <a:pPr marL="457200" lvl="1" indent="0">
              <a:buNone/>
            </a:pPr>
            <a:r>
              <a:rPr lang="en-GB" dirty="0">
                <a:sym typeface="Wingdings" pitchFamily="2" charset="2"/>
              </a:rPr>
              <a:t> </a:t>
            </a:r>
            <a:r>
              <a:rPr lang="en-GB" dirty="0"/>
              <a:t> </a:t>
            </a:r>
          </a:p>
          <a:p>
            <a:r>
              <a:rPr lang="en-GB" dirty="0"/>
              <a:t>Writing the app text</a:t>
            </a:r>
          </a:p>
          <a:p>
            <a:endParaRPr lang="en-GB" dirty="0"/>
          </a:p>
          <a:p>
            <a:r>
              <a:rPr lang="en-GB" dirty="0"/>
              <a:t>Writing the report for the first thesis session </a:t>
            </a:r>
          </a:p>
          <a:p>
            <a:pPr lvl="1"/>
            <a:r>
              <a:rPr lang="en-GB" dirty="0"/>
              <a:t>EDA report</a:t>
            </a:r>
          </a:p>
          <a:p>
            <a:endParaRPr lang="en-GB" dirty="0"/>
          </a:p>
          <a:p>
            <a:r>
              <a:rPr lang="en-GB" dirty="0"/>
              <a:t>Question:</a:t>
            </a:r>
          </a:p>
          <a:p>
            <a:pPr lvl="1"/>
            <a:r>
              <a:rPr lang="en-GB" dirty="0"/>
              <a:t>When do we call something an ‘in-expansion’</a:t>
            </a:r>
          </a:p>
          <a:p>
            <a:pPr lvl="1"/>
            <a:r>
              <a:rPr lang="en-GB" dirty="0"/>
              <a:t>Issue with finding people for annotating the data</a:t>
            </a:r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B3DEB-B93F-614E-9E4C-D151112A9036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021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3509-FF5F-6F4B-B710-4A6B4EB3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5575-9BE7-F047-AC48-A6CCAD93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Lecture on literature review </a:t>
            </a:r>
            <a:r>
              <a:rPr lang="en-GB" dirty="0">
                <a:sym typeface="Wingdings" pitchFamily="2" charset="2"/>
              </a:rPr>
              <a:t> there is also a deliverable 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Preparations for the exams</a:t>
            </a:r>
          </a:p>
          <a:p>
            <a:endParaRPr lang="en-GB" dirty="0"/>
          </a:p>
          <a:p>
            <a:r>
              <a:rPr lang="en-GB" dirty="0"/>
              <a:t>Gathering the first few documents</a:t>
            </a:r>
          </a:p>
          <a:p>
            <a:endParaRPr lang="en-GB" dirty="0"/>
          </a:p>
          <a:p>
            <a:r>
              <a:rPr lang="en-GB" dirty="0"/>
              <a:t>Getting the </a:t>
            </a:r>
            <a:r>
              <a:rPr lang="en-GB" dirty="0" err="1"/>
              <a:t>AcX</a:t>
            </a:r>
            <a:r>
              <a:rPr lang="en-GB" dirty="0"/>
              <a:t> system running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883EF6-485B-BA45-9F57-8B5919E8917B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217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80897E-8F40-744B-A0A7-43CF8AF09C74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Weekly 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0F9EE-123A-DF41-B73D-0539E601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March 18</a:t>
            </a:r>
            <a:r>
              <a:rPr lang="en-US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28695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12E-CD77-B741-A177-AE655D08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2AAE-0D90-A14D-BBFF-3E663CE8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Tried to make </a:t>
            </a:r>
            <a:r>
              <a:rPr lang="en-GB" dirty="0" err="1"/>
              <a:t>Doccano</a:t>
            </a:r>
            <a:r>
              <a:rPr lang="en-GB" dirty="0"/>
              <a:t> work for acronyms</a:t>
            </a:r>
          </a:p>
          <a:p>
            <a:pPr lvl="1"/>
            <a:r>
              <a:rPr lang="en-GB" dirty="0"/>
              <a:t>Tried out its different functions and created a general pipeline.</a:t>
            </a:r>
          </a:p>
          <a:p>
            <a:pPr lvl="1"/>
            <a:r>
              <a:rPr lang="en-GB" dirty="0"/>
              <a:t>However, it turns out that it is not usable for out expansion, since it requires us to use a second framework.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Discussed the general idea about the data set and its requires </a:t>
            </a:r>
          </a:p>
          <a:p>
            <a:pPr lvl="1"/>
            <a:r>
              <a:rPr lang="en-GB" dirty="0"/>
              <a:t>See Slack.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Started creating the main layout for the thesis introduction. 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Discussed the general idea about annotating the data</a:t>
            </a:r>
          </a:p>
          <a:p>
            <a:pPr lvl="1"/>
            <a:r>
              <a:rPr lang="en-GB" dirty="0"/>
              <a:t>The idea is to use Google forms 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B3DEB-B93F-614E-9E4C-D151112A9036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46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3509-FF5F-6F4B-B710-4A6B4EB3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5575-9BE7-F047-AC48-A6CCAD93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Work on the annotation tool/pipeline</a:t>
            </a:r>
            <a:r>
              <a:rPr lang="en-GB" sz="2000" dirty="0"/>
              <a:t>* </a:t>
            </a:r>
          </a:p>
          <a:p>
            <a:pPr lvl="1"/>
            <a:r>
              <a:rPr lang="en-GB" sz="1600" dirty="0"/>
              <a:t>Creating an overview for the documents, Creating a </a:t>
            </a:r>
            <a:r>
              <a:rPr lang="en-GB" sz="1600"/>
              <a:t>google forms</a:t>
            </a:r>
            <a:endParaRPr lang="en-GB" sz="1600" dirty="0"/>
          </a:p>
          <a:p>
            <a:endParaRPr lang="en-GB" dirty="0"/>
          </a:p>
          <a:p>
            <a:r>
              <a:rPr lang="en-GB" dirty="0"/>
              <a:t>Start gathering documents (and testing the google forms)</a:t>
            </a:r>
          </a:p>
          <a:p>
            <a:endParaRPr lang="en-GB" dirty="0"/>
          </a:p>
          <a:p>
            <a:r>
              <a:rPr lang="en-GB" dirty="0"/>
              <a:t>Start with the first sections of the introduction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000" dirty="0"/>
              <a:t>*</a:t>
            </a:r>
            <a:r>
              <a:rPr lang="en-GB" dirty="0"/>
              <a:t> the focus will be on creating the annotation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883EF6-485B-BA45-9F57-8B5919E8917B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765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E94FDA8-AE85-EE4A-DF73-74BB570C0C3D}"/>
              </a:ext>
            </a:extLst>
          </p:cNvPr>
          <p:cNvSpPr/>
          <p:nvPr/>
        </p:nvSpPr>
        <p:spPr>
          <a:xfrm>
            <a:off x="190198" y="990489"/>
            <a:ext cx="2032000" cy="24385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System check with users (1/4)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ighlight>
                  <a:srgbClr val="00FF00"/>
                </a:highlight>
              </a:rPr>
              <a:t>Documents are ready for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ighlight>
                  <a:srgbClr val="00FF00"/>
                </a:highlight>
              </a:rPr>
              <a:t>System design and instruction text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BC8A43D-F2FA-DB3D-8918-B1C9AD8F77B4}"/>
              </a:ext>
            </a:extLst>
          </p:cNvPr>
          <p:cNvSpPr/>
          <p:nvPr/>
        </p:nvSpPr>
        <p:spPr>
          <a:xfrm>
            <a:off x="190198" y="684846"/>
            <a:ext cx="2032000" cy="61128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Annotation interface for users: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F781E54-7BF0-DEC3-E167-78FB5CA23646}"/>
              </a:ext>
            </a:extLst>
          </p:cNvPr>
          <p:cNvSpPr/>
          <p:nvPr/>
        </p:nvSpPr>
        <p:spPr>
          <a:xfrm>
            <a:off x="3263009" y="988012"/>
            <a:ext cx="2032000" cy="243851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Annotated documents 1/301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E78FBFB-78C1-2978-3791-12705C5765C6}"/>
              </a:ext>
            </a:extLst>
          </p:cNvPr>
          <p:cNvSpPr/>
          <p:nvPr/>
        </p:nvSpPr>
        <p:spPr>
          <a:xfrm>
            <a:off x="3263009" y="682369"/>
            <a:ext cx="2032000" cy="61128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User annotations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6C9342-302E-AF50-3789-47991849A84A}"/>
              </a:ext>
            </a:extLst>
          </p:cNvPr>
          <p:cNvSpPr/>
          <p:nvPr/>
        </p:nvSpPr>
        <p:spPr>
          <a:xfrm>
            <a:off x="6335820" y="988012"/>
            <a:ext cx="2032000" cy="24409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ighlight>
                  <a:srgbClr val="00FF00"/>
                </a:highlight>
              </a:rPr>
              <a:t>Getting a first version running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Running the Dutch benchmarks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Getting a proper understanding of the system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3C517C-1018-C4D7-0DDE-7FD75234EAFD}"/>
              </a:ext>
            </a:extLst>
          </p:cNvPr>
          <p:cNvSpPr/>
          <p:nvPr/>
        </p:nvSpPr>
        <p:spPr>
          <a:xfrm>
            <a:off x="6335820" y="682369"/>
            <a:ext cx="2032000" cy="61128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BERT phase-1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17F712A-EC3D-07B7-2FDC-C91E53D398D1}"/>
              </a:ext>
            </a:extLst>
          </p:cNvPr>
          <p:cNvSpPr/>
          <p:nvPr/>
        </p:nvSpPr>
        <p:spPr>
          <a:xfrm>
            <a:off x="9408631" y="988012"/>
            <a:ext cx="2032000" cy="24409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Experimenting with Multi-language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Experimenting the Dutch specific models (4x)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Experimenting with  additional pre-processing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9D85BE0-5BCD-8955-51CA-A203CF328476}"/>
              </a:ext>
            </a:extLst>
          </p:cNvPr>
          <p:cNvSpPr/>
          <p:nvPr/>
        </p:nvSpPr>
        <p:spPr>
          <a:xfrm>
            <a:off x="9408631" y="682369"/>
            <a:ext cx="2032000" cy="61128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BERT phase-2 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082F698-1286-932A-8558-F0D9966F4EBD}"/>
              </a:ext>
            </a:extLst>
          </p:cNvPr>
          <p:cNvSpPr/>
          <p:nvPr/>
        </p:nvSpPr>
        <p:spPr>
          <a:xfrm>
            <a:off x="2274934" y="2035817"/>
            <a:ext cx="935340" cy="342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745D907-76D1-9FB2-7AD9-6C023DB5B4B8}"/>
              </a:ext>
            </a:extLst>
          </p:cNvPr>
          <p:cNvSpPr/>
          <p:nvPr/>
        </p:nvSpPr>
        <p:spPr>
          <a:xfrm>
            <a:off x="5347744" y="2035817"/>
            <a:ext cx="935340" cy="342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BB42EC5-FD34-D684-6ACC-BE83FFA24358}"/>
              </a:ext>
            </a:extLst>
          </p:cNvPr>
          <p:cNvSpPr/>
          <p:nvPr/>
        </p:nvSpPr>
        <p:spPr>
          <a:xfrm>
            <a:off x="8415334" y="2035817"/>
            <a:ext cx="935340" cy="342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7B996DE-4478-6301-F8FA-13B0B3AAE50D}"/>
              </a:ext>
            </a:extLst>
          </p:cNvPr>
          <p:cNvSpPr/>
          <p:nvPr/>
        </p:nvSpPr>
        <p:spPr>
          <a:xfrm>
            <a:off x="60991" y="392754"/>
            <a:ext cx="5363226" cy="3286125"/>
          </a:xfrm>
          <a:prstGeom prst="frame">
            <a:avLst>
              <a:gd name="adj1" fmla="val 1196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498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230403-3D41-4A5F-ECC0-A6EB992D1663}"/>
              </a:ext>
            </a:extLst>
          </p:cNvPr>
          <p:cNvGrpSpPr/>
          <p:nvPr/>
        </p:nvGrpSpPr>
        <p:grpSpPr>
          <a:xfrm>
            <a:off x="425896" y="156209"/>
            <a:ext cx="4921848" cy="1172279"/>
            <a:chOff x="190198" y="684846"/>
            <a:chExt cx="2032000" cy="274415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E94FDA8-AE85-EE4A-DF73-74BB570C0C3D}"/>
                </a:ext>
              </a:extLst>
            </p:cNvPr>
            <p:cNvSpPr/>
            <p:nvPr/>
          </p:nvSpPr>
          <p:spPr>
            <a:xfrm>
              <a:off x="190198" y="990489"/>
              <a:ext cx="2032000" cy="243851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/>
                <a:t>System check with users (1/4)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highlight>
                    <a:srgbClr val="00FF00"/>
                  </a:highlight>
                </a:rPr>
                <a:t>Documents are ready for the system</a:t>
              </a: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highlight>
                    <a:srgbClr val="00FF00"/>
                  </a:highlight>
                </a:rPr>
                <a:t>System design and instruction text 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BC8A43D-F2FA-DB3D-8918-B1C9AD8F77B4}"/>
                </a:ext>
              </a:extLst>
            </p:cNvPr>
            <p:cNvSpPr/>
            <p:nvPr/>
          </p:nvSpPr>
          <p:spPr>
            <a:xfrm>
              <a:off x="190198" y="684846"/>
              <a:ext cx="2032000" cy="6112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Annotation interface for users: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E882BC-1EC5-961F-77CA-4FCF92C67067}"/>
              </a:ext>
            </a:extLst>
          </p:cNvPr>
          <p:cNvGrpSpPr/>
          <p:nvPr/>
        </p:nvGrpSpPr>
        <p:grpSpPr>
          <a:xfrm>
            <a:off x="425895" y="1525125"/>
            <a:ext cx="4921847" cy="1041711"/>
            <a:chOff x="3263009" y="682369"/>
            <a:chExt cx="2032000" cy="274415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F781E54-7BF0-DEC3-E167-78FB5CA23646}"/>
                </a:ext>
              </a:extLst>
            </p:cNvPr>
            <p:cNvSpPr/>
            <p:nvPr/>
          </p:nvSpPr>
          <p:spPr>
            <a:xfrm>
              <a:off x="3263009" y="988012"/>
              <a:ext cx="2032000" cy="243851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/>
                <a:t>Annotated documents 1/301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E78FBFB-78C1-2978-3791-12705C5765C6}"/>
                </a:ext>
              </a:extLst>
            </p:cNvPr>
            <p:cNvSpPr/>
            <p:nvPr/>
          </p:nvSpPr>
          <p:spPr>
            <a:xfrm>
              <a:off x="3263009" y="682369"/>
              <a:ext cx="2032000" cy="61128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User annotations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9139F78-E46D-EA8D-02D6-4A674DA5DB9D}"/>
              </a:ext>
            </a:extLst>
          </p:cNvPr>
          <p:cNvGrpSpPr/>
          <p:nvPr/>
        </p:nvGrpSpPr>
        <p:grpSpPr>
          <a:xfrm>
            <a:off x="425895" y="2756461"/>
            <a:ext cx="4921846" cy="1484225"/>
            <a:chOff x="6335820" y="682369"/>
            <a:chExt cx="2032000" cy="274663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06C9342-302E-AF50-3789-47991849A84A}"/>
                </a:ext>
              </a:extLst>
            </p:cNvPr>
            <p:cNvSpPr/>
            <p:nvPr/>
          </p:nvSpPr>
          <p:spPr>
            <a:xfrm>
              <a:off x="6335820" y="988012"/>
              <a:ext cx="2032000" cy="244098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highlight>
                    <a:srgbClr val="00FF00"/>
                  </a:highlight>
                </a:rPr>
                <a:t>Getting a first version running</a:t>
              </a: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/>
                <a:t>Running the Dutch benchmarks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/>
                <a:t>Getting a proper understanding of the system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GB" sz="1200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D3C517C-1018-C4D7-0DDE-7FD75234EAFD}"/>
                </a:ext>
              </a:extLst>
            </p:cNvPr>
            <p:cNvSpPr/>
            <p:nvPr/>
          </p:nvSpPr>
          <p:spPr>
            <a:xfrm>
              <a:off x="6335820" y="682369"/>
              <a:ext cx="2032000" cy="6112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BERT phase-1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C3BAE4-0235-7762-9412-E393E98E8E3C}"/>
              </a:ext>
            </a:extLst>
          </p:cNvPr>
          <p:cNvGrpSpPr/>
          <p:nvPr/>
        </p:nvGrpSpPr>
        <p:grpSpPr>
          <a:xfrm>
            <a:off x="425895" y="4405849"/>
            <a:ext cx="4921846" cy="1319063"/>
            <a:chOff x="9408631" y="682369"/>
            <a:chExt cx="2032000" cy="274663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17F712A-EC3D-07B7-2FDC-C91E53D398D1}"/>
                </a:ext>
              </a:extLst>
            </p:cNvPr>
            <p:cNvSpPr/>
            <p:nvPr/>
          </p:nvSpPr>
          <p:spPr>
            <a:xfrm>
              <a:off x="9408631" y="988012"/>
              <a:ext cx="2032000" cy="244098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GB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/>
                <a:t>Experimenting with Multi-language models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/>
                <a:t>Experimenting the Dutch specific models (4x)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/>
                <a:t>Experimenting with  additional pre-processing 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9D85BE0-5BCD-8955-51CA-A203CF328476}"/>
                </a:ext>
              </a:extLst>
            </p:cNvPr>
            <p:cNvSpPr/>
            <p:nvPr/>
          </p:nvSpPr>
          <p:spPr>
            <a:xfrm>
              <a:off x="9408631" y="682369"/>
              <a:ext cx="2032000" cy="611287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BERT phase-2 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BB42EC5-FD34-D684-6ACC-BE83FFA24358}"/>
              </a:ext>
            </a:extLst>
          </p:cNvPr>
          <p:cNvSpPr/>
          <p:nvPr/>
        </p:nvSpPr>
        <p:spPr>
          <a:xfrm rot="5400000">
            <a:off x="3281089" y="2823890"/>
            <a:ext cx="4572001" cy="2386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7B996DE-4478-6301-F8FA-13B0B3AAE50D}"/>
              </a:ext>
            </a:extLst>
          </p:cNvPr>
          <p:cNvSpPr/>
          <p:nvPr/>
        </p:nvSpPr>
        <p:spPr>
          <a:xfrm>
            <a:off x="205205" y="54449"/>
            <a:ext cx="5363226" cy="2536849"/>
          </a:xfrm>
          <a:prstGeom prst="frame">
            <a:avLst>
              <a:gd name="adj1" fmla="val 11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5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12E-CD77-B741-A177-AE655D08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Items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2AAE-0D90-A14D-BBFF-3E663CE8B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45516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Questions</a:t>
            </a:r>
          </a:p>
          <a:p>
            <a:pPr lvl="1"/>
            <a:r>
              <a:rPr lang="en-GB" dirty="0"/>
              <a:t>What do you mean with ‘Time-line?’</a:t>
            </a:r>
          </a:p>
          <a:p>
            <a:pPr lvl="1"/>
            <a:r>
              <a:rPr lang="en-GB" dirty="0"/>
              <a:t>Missing letter (t) when calling scripts</a:t>
            </a:r>
          </a:p>
          <a:p>
            <a:pPr lvl="1"/>
            <a:r>
              <a:rPr lang="en-GB" dirty="0"/>
              <a:t>One’ everyone gets the system working, is it possible to go over its workings one more time?</a:t>
            </a:r>
          </a:p>
          <a:p>
            <a:endParaRPr lang="en-GB" dirty="0"/>
          </a:p>
          <a:p>
            <a:r>
              <a:rPr lang="en-GB" dirty="0"/>
              <a:t>Completed Items</a:t>
            </a:r>
          </a:p>
          <a:p>
            <a:pPr lvl="1"/>
            <a:r>
              <a:rPr lang="en-GB" dirty="0"/>
              <a:t>Wiki docs for the annotation system are clean and available on </a:t>
            </a:r>
            <a:r>
              <a:rPr lang="en-GB" dirty="0" err="1"/>
              <a:t>github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Evaluating the annotation system with the users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Experimenting with BERT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>
                <a:sym typeface="Wingdings" pitchFamily="2" charset="2"/>
              </a:rPr>
              <a:t> 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B3DEB-B93F-614E-9E4C-D151112A9036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E688A8C-3475-7BCA-E65B-61BEDA0F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716" y="1378744"/>
            <a:ext cx="4108283" cy="42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1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12E-CD77-B741-A177-AE655D08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2AAE-0D90-A14D-BBFF-3E663CE8B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7416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Feedback annotation system (first user*)</a:t>
            </a:r>
          </a:p>
          <a:p>
            <a:pPr lvl="1"/>
            <a:r>
              <a:rPr lang="en-GB" dirty="0"/>
              <a:t>Easy to use </a:t>
            </a:r>
          </a:p>
          <a:p>
            <a:pPr lvl="1"/>
            <a:r>
              <a:rPr lang="en-GB" dirty="0"/>
              <a:t>Just copy and paste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 </a:t>
            </a:r>
          </a:p>
          <a:p>
            <a:pPr lvl="1"/>
            <a:r>
              <a:rPr lang="en-GB" dirty="0"/>
              <a:t>Introduction text is a bit long (</a:t>
            </a:r>
            <a:r>
              <a:rPr lang="en-GB" i="1" dirty="0"/>
              <a:t>part of life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Language selection a bit ambiguous</a:t>
            </a:r>
          </a:p>
          <a:p>
            <a:pPr lvl="1"/>
            <a:r>
              <a:rPr lang="en-GB" dirty="0"/>
              <a:t>Some random &amp; signs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Are EU and EU-member two different acronyms?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>
                <a:sym typeface="Wingdings" pitchFamily="2" charset="2"/>
              </a:rPr>
              <a:t> 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B3DEB-B93F-614E-9E4C-D151112A9036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B93CDD-AD88-730F-B083-E1798AB66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0" t="4771"/>
          <a:stretch/>
        </p:blipFill>
        <p:spPr>
          <a:xfrm>
            <a:off x="6444584" y="2428874"/>
            <a:ext cx="5747416" cy="35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0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12E-CD77-B741-A177-AE655D08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Items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2AAE-0D90-A14D-BBFF-3E663CE8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do’s </a:t>
            </a:r>
          </a:p>
          <a:p>
            <a:pPr lvl="1"/>
            <a:r>
              <a:rPr lang="en-GB" dirty="0"/>
              <a:t>Testing the system on 3 other users</a:t>
            </a:r>
          </a:p>
          <a:p>
            <a:pPr lvl="1"/>
            <a:r>
              <a:rPr lang="en-GB" dirty="0"/>
              <a:t>Continue exploring the system</a:t>
            </a:r>
          </a:p>
          <a:p>
            <a:pPr lvl="2"/>
            <a:r>
              <a:rPr lang="en-GB" dirty="0"/>
              <a:t>Explore T error </a:t>
            </a:r>
          </a:p>
          <a:p>
            <a:pPr lvl="2"/>
            <a:r>
              <a:rPr lang="en-GB" dirty="0"/>
              <a:t>Make it running (and look at João’s code)</a:t>
            </a:r>
          </a:p>
          <a:p>
            <a:pPr lvl="2"/>
            <a:r>
              <a:rPr lang="en-GB" dirty="0"/>
              <a:t>Run and eval multi-L</a:t>
            </a:r>
          </a:p>
          <a:p>
            <a:pPr lvl="2"/>
            <a:r>
              <a:rPr lang="en-GB"/>
              <a:t>Show João </a:t>
            </a:r>
            <a:r>
              <a:rPr lang="en-GB" dirty="0"/>
              <a:t>Methodology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Thesis session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B3DEB-B93F-614E-9E4C-D151112A9036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164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0897E-8F40-744B-A0A7-43CF8AF09C74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Weekly 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0F9EE-123A-DF41-B73D-0539E601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/>
              <a:t>April13</a:t>
            </a:r>
            <a:r>
              <a:rPr lang="en-US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40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12E-CD77-B741-A177-AE655D08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Weeks Items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2AAE-0D90-A14D-BBFF-3E663CE8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Questions</a:t>
            </a:r>
          </a:p>
          <a:p>
            <a:pPr lvl="1"/>
            <a:r>
              <a:rPr lang="en-GB" dirty="0">
                <a:sym typeface="Wingdings" pitchFamily="2" charset="2"/>
              </a:rPr>
              <a:t>Which files do we need to create if we want to experiment with different models?</a:t>
            </a:r>
          </a:p>
          <a:p>
            <a:pPr lvl="1"/>
            <a:r>
              <a:rPr lang="en-GB" b="1" dirty="0">
                <a:sym typeface="Wingdings" pitchFamily="2" charset="2"/>
              </a:rPr>
              <a:t>What should the data eventually look like??? (link follower, headers, titles etc.)</a:t>
            </a:r>
          </a:p>
          <a:p>
            <a:pPr lvl="1"/>
            <a:r>
              <a:rPr lang="en-GB" dirty="0">
                <a:sym typeface="Wingdings" pitchFamily="2" charset="2"/>
              </a:rPr>
              <a:t>Is the aim to use BERT for </a:t>
            </a:r>
            <a:r>
              <a:rPr lang="en-US" u="sng" dirty="0"/>
              <a:t>text similarity</a:t>
            </a:r>
            <a:r>
              <a:rPr lang="en-US" dirty="0"/>
              <a:t> purposes in the out expansion part?</a:t>
            </a:r>
            <a:endParaRPr lang="en-GB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GB" dirty="0">
                <a:sym typeface="Wingdings" pitchFamily="2" charset="2"/>
              </a:rPr>
              <a:t> </a:t>
            </a:r>
            <a:r>
              <a:rPr lang="en-GB" dirty="0"/>
              <a:t> </a:t>
            </a:r>
          </a:p>
          <a:p>
            <a:r>
              <a:rPr lang="en-GB" dirty="0"/>
              <a:t>The benchmarks seem to run (In expansion all good, out expansion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 err="1"/>
              <a:t>CSwiki</a:t>
            </a:r>
            <a:r>
              <a:rPr lang="en-GB" dirty="0"/>
              <a:t> is still and issue)</a:t>
            </a:r>
          </a:p>
          <a:p>
            <a:endParaRPr lang="en-GB" dirty="0"/>
          </a:p>
          <a:p>
            <a:r>
              <a:rPr lang="en-GB" dirty="0"/>
              <a:t>Almost done with finding documents (~80 to go)</a:t>
            </a:r>
          </a:p>
          <a:p>
            <a:endParaRPr lang="en-GB" dirty="0"/>
          </a:p>
          <a:p>
            <a:r>
              <a:rPr lang="en-GB" dirty="0"/>
              <a:t>Tried to map the system and all its requirements and dependencies </a:t>
            </a:r>
          </a:p>
          <a:p>
            <a:endParaRPr lang="en-GB" dirty="0"/>
          </a:p>
          <a:p>
            <a:r>
              <a:rPr lang="en-GB" dirty="0"/>
              <a:t>Playing around with BERT</a:t>
            </a:r>
          </a:p>
          <a:p>
            <a:endParaRPr lang="en-GB" dirty="0"/>
          </a:p>
          <a:p>
            <a:r>
              <a:rPr lang="en-GB" dirty="0"/>
              <a:t>Writing methodology for the thesis session (first version)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B3DEB-B93F-614E-9E4C-D151112A9036}"/>
              </a:ext>
            </a:extLst>
          </p:cNvPr>
          <p:cNvSpPr/>
          <p:nvPr/>
        </p:nvSpPr>
        <p:spPr>
          <a:xfrm>
            <a:off x="90616" y="1248032"/>
            <a:ext cx="12010768" cy="6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734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0897E-8F40-744B-A0A7-43CF8AF09C74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Weekly 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0F9EE-123A-DF41-B73D-0539E601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/>
              <a:t>April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5</a:t>
            </a:r>
            <a:r>
              <a:rPr lang="en-US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79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9BB7-F82F-6346-81F5-5FC29684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95"/>
            <a:ext cx="10515600" cy="1325563"/>
          </a:xfrm>
        </p:spPr>
        <p:txBody>
          <a:bodyPr/>
          <a:lstStyle/>
          <a:p>
            <a:r>
              <a:rPr lang="en-GB" dirty="0"/>
              <a:t>Visual Overview Methodology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16D5DE-3CF5-464E-AFD1-0DA8DFC1D4D7}"/>
              </a:ext>
            </a:extLst>
          </p:cNvPr>
          <p:cNvSpPr/>
          <p:nvPr/>
        </p:nvSpPr>
        <p:spPr>
          <a:xfrm>
            <a:off x="838200" y="2369654"/>
            <a:ext cx="2032000" cy="9525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Document collection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EE6132-27D6-B544-889C-1A8D27CB2CA9}"/>
              </a:ext>
            </a:extLst>
          </p:cNvPr>
          <p:cNvSpPr/>
          <p:nvPr/>
        </p:nvSpPr>
        <p:spPr>
          <a:xfrm>
            <a:off x="6770098" y="2369654"/>
            <a:ext cx="2032000" cy="952500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Annotation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5F9D5A5-C9A7-7E4A-931F-939D1CFE7B47}"/>
              </a:ext>
            </a:extLst>
          </p:cNvPr>
          <p:cNvSpPr/>
          <p:nvPr/>
        </p:nvSpPr>
        <p:spPr>
          <a:xfrm>
            <a:off x="9736047" y="2369654"/>
            <a:ext cx="2032000" cy="952500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Benchmarking (Dutch &amp; English*)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284CBD-4873-8945-856B-CC492D17446A}"/>
              </a:ext>
            </a:extLst>
          </p:cNvPr>
          <p:cNvSpPr/>
          <p:nvPr/>
        </p:nvSpPr>
        <p:spPr>
          <a:xfrm>
            <a:off x="838200" y="5205198"/>
            <a:ext cx="2032000" cy="952500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Model building</a:t>
            </a:r>
          </a:p>
          <a:p>
            <a:pPr algn="ctr"/>
            <a:r>
              <a:rPr lang="en-GB" dirty="0"/>
              <a:t>- Pre-processing</a:t>
            </a:r>
          </a:p>
          <a:p>
            <a:pPr algn="ctr"/>
            <a:r>
              <a:rPr lang="en-GB" dirty="0"/>
              <a:t>- Bert-NL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5865AE-E4A7-6942-9D29-8B13A04839C5}"/>
              </a:ext>
            </a:extLst>
          </p:cNvPr>
          <p:cNvSpPr/>
          <p:nvPr/>
        </p:nvSpPr>
        <p:spPr>
          <a:xfrm>
            <a:off x="3804149" y="5199840"/>
            <a:ext cx="2032000" cy="952500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Evaluation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E45BD42-71E6-C344-8C85-C1A5B545423D}"/>
              </a:ext>
            </a:extLst>
          </p:cNvPr>
          <p:cNvSpPr/>
          <p:nvPr/>
        </p:nvSpPr>
        <p:spPr>
          <a:xfrm>
            <a:off x="6770098" y="5199840"/>
            <a:ext cx="2032000" cy="9525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Validation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46D7C5-DF97-D748-9BD3-2A041C7566F4}"/>
              </a:ext>
            </a:extLst>
          </p:cNvPr>
          <p:cNvSpPr/>
          <p:nvPr/>
        </p:nvSpPr>
        <p:spPr>
          <a:xfrm>
            <a:off x="3804149" y="2369654"/>
            <a:ext cx="2032000" cy="952500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Annotation interface for users</a:t>
            </a:r>
          </a:p>
        </p:txBody>
      </p:sp>
      <p:sp>
        <p:nvSpPr>
          <p:cNvPr id="12" name="Merge 11">
            <a:extLst>
              <a:ext uri="{FF2B5EF4-FFF2-40B4-BE49-F238E27FC236}">
                <a16:creationId xmlns:a16="http://schemas.microsoft.com/office/drawing/2014/main" id="{476F7CCD-356F-CC4A-8E7F-C30FC9BFA922}"/>
              </a:ext>
            </a:extLst>
          </p:cNvPr>
          <p:cNvSpPr/>
          <p:nvPr/>
        </p:nvSpPr>
        <p:spPr>
          <a:xfrm>
            <a:off x="7139151" y="1280884"/>
            <a:ext cx="1293894" cy="952499"/>
          </a:xfrm>
          <a:prstGeom prst="flowChartMerge">
            <a:avLst/>
          </a:prstGeom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B65D22-EBF6-9044-AE42-32B37313AA8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870200" y="2845904"/>
            <a:ext cx="933949" cy="0"/>
          </a:xfrm>
          <a:prstGeom prst="straightConnector1">
            <a:avLst/>
          </a:prstGeom>
          <a:ln w="476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F3F2AD-ABD2-934F-9CF9-92D1AAB60E99}"/>
              </a:ext>
            </a:extLst>
          </p:cNvPr>
          <p:cNvCxnSpPr/>
          <p:nvPr/>
        </p:nvCxnSpPr>
        <p:spPr>
          <a:xfrm>
            <a:off x="5836149" y="2845904"/>
            <a:ext cx="933949" cy="0"/>
          </a:xfrm>
          <a:prstGeom prst="straightConnector1">
            <a:avLst/>
          </a:prstGeom>
          <a:ln w="476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1CA750-405D-9B4E-9FA3-940B4DE9B678}"/>
              </a:ext>
            </a:extLst>
          </p:cNvPr>
          <p:cNvCxnSpPr/>
          <p:nvPr/>
        </p:nvCxnSpPr>
        <p:spPr>
          <a:xfrm>
            <a:off x="8802098" y="2845904"/>
            <a:ext cx="933949" cy="0"/>
          </a:xfrm>
          <a:prstGeom prst="straightConnector1">
            <a:avLst/>
          </a:prstGeom>
          <a:ln w="476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6A0FE3-AB4D-B74D-A592-CDFB61E49A75}"/>
              </a:ext>
            </a:extLst>
          </p:cNvPr>
          <p:cNvCxnSpPr/>
          <p:nvPr/>
        </p:nvCxnSpPr>
        <p:spPr>
          <a:xfrm>
            <a:off x="5836149" y="5676090"/>
            <a:ext cx="933949" cy="0"/>
          </a:xfrm>
          <a:prstGeom prst="straightConnector1">
            <a:avLst/>
          </a:prstGeom>
          <a:ln w="476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90788E-7FBA-0343-96A2-7FDA81D2BAB4}"/>
              </a:ext>
            </a:extLst>
          </p:cNvPr>
          <p:cNvCxnSpPr/>
          <p:nvPr/>
        </p:nvCxnSpPr>
        <p:spPr>
          <a:xfrm>
            <a:off x="2870200" y="5676090"/>
            <a:ext cx="933949" cy="0"/>
          </a:xfrm>
          <a:prstGeom prst="straightConnector1">
            <a:avLst/>
          </a:prstGeom>
          <a:ln w="476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FF09BDE-37BD-9C4F-BF08-68F6084BB73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H="1">
            <a:off x="838200" y="2845904"/>
            <a:ext cx="10929847" cy="2835544"/>
          </a:xfrm>
          <a:prstGeom prst="bentConnector5">
            <a:avLst>
              <a:gd name="adj1" fmla="val -2092"/>
              <a:gd name="adj2" fmla="val 50000"/>
              <a:gd name="adj3" fmla="val 102092"/>
            </a:avLst>
          </a:prstGeom>
          <a:ln w="349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FD060C-06D9-CD4B-BAC0-0C7561F81256}"/>
              </a:ext>
            </a:extLst>
          </p:cNvPr>
          <p:cNvSpPr/>
          <p:nvPr/>
        </p:nvSpPr>
        <p:spPr>
          <a:xfrm>
            <a:off x="2011925" y="3675674"/>
            <a:ext cx="2032000" cy="470891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Corpus evaluation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86D4946-9C47-F346-AF9F-893E256ECF0E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rot="16200000" flipH="1">
            <a:off x="2264302" y="2912051"/>
            <a:ext cx="353520" cy="1173725"/>
          </a:xfrm>
          <a:prstGeom prst="bentConnector3">
            <a:avLst/>
          </a:prstGeom>
          <a:ln w="412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362134-B55C-BF47-A3F9-54D3B754E85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820149" y="4959035"/>
            <a:ext cx="0" cy="240805"/>
          </a:xfrm>
          <a:prstGeom prst="straightConnector1">
            <a:avLst/>
          </a:prstGeom>
          <a:ln w="476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AE5A578-23B5-6742-BB0C-0B0F4E377CC3}"/>
              </a:ext>
            </a:extLst>
          </p:cNvPr>
          <p:cNvSpPr/>
          <p:nvPr/>
        </p:nvSpPr>
        <p:spPr>
          <a:xfrm>
            <a:off x="5287122" y="3682829"/>
            <a:ext cx="2430413" cy="470891"/>
          </a:xfrm>
          <a:prstGeom prst="roundRect">
            <a:avLst/>
          </a:prstGeom>
          <a:ln w="317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Annotation evaluation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289A943-AA18-7A49-B1FC-B1F7AFCFED2C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 rot="5400000">
            <a:off x="6963877" y="2860607"/>
            <a:ext cx="360675" cy="1283769"/>
          </a:xfrm>
          <a:prstGeom prst="bentConnector3">
            <a:avLst>
              <a:gd name="adj1" fmla="val 50000"/>
            </a:avLst>
          </a:prstGeom>
          <a:ln w="412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52405D7-6852-3840-B427-4D8487F2B836}"/>
              </a:ext>
            </a:extLst>
          </p:cNvPr>
          <p:cNvCxnSpPr>
            <a:stCxn id="22" idx="2"/>
            <a:endCxn id="8" idx="0"/>
          </p:cNvCxnSpPr>
          <p:nvPr/>
        </p:nvCxnSpPr>
        <p:spPr>
          <a:xfrm rot="16200000" flipH="1">
            <a:off x="3397400" y="3777090"/>
            <a:ext cx="1053275" cy="1792224"/>
          </a:xfrm>
          <a:prstGeom prst="bentConnector3">
            <a:avLst/>
          </a:prstGeom>
          <a:ln w="412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7E669FE4-7E40-4546-A2C4-6CC615469BC5}"/>
              </a:ext>
            </a:extLst>
          </p:cNvPr>
          <p:cNvCxnSpPr>
            <a:cxnSpLocks/>
            <a:stCxn id="28" idx="2"/>
            <a:endCxn id="8" idx="0"/>
          </p:cNvCxnSpPr>
          <p:nvPr/>
        </p:nvCxnSpPr>
        <p:spPr>
          <a:xfrm rot="5400000">
            <a:off x="5138179" y="3835690"/>
            <a:ext cx="1046120" cy="1682180"/>
          </a:xfrm>
          <a:prstGeom prst="bentConnector3">
            <a:avLst/>
          </a:prstGeom>
          <a:ln w="412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5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0897E-8F40-744B-A0A7-43CF8AF09C74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Weekly 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0F9EE-123A-DF41-B73D-0539E601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March </a:t>
            </a:r>
            <a:r>
              <a:rPr lang="en-US" dirty="0"/>
              <a:t>25</a:t>
            </a:r>
            <a:r>
              <a:rPr lang="en-US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51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675</Words>
  <Application>Microsoft Macintosh PowerPoint</Application>
  <PresentationFormat>Widescreen</PresentationFormat>
  <Paragraphs>175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Items from last week</vt:lpstr>
      <vt:lpstr>System feedback</vt:lpstr>
      <vt:lpstr>Items for next week</vt:lpstr>
      <vt:lpstr>PowerPoint Presentation</vt:lpstr>
      <vt:lpstr>This Weeks Items </vt:lpstr>
      <vt:lpstr>PowerPoint Presentation</vt:lpstr>
      <vt:lpstr>Visual Overview Methodology</vt:lpstr>
      <vt:lpstr>PowerPoint Presentation</vt:lpstr>
      <vt:lpstr>Last week</vt:lpstr>
      <vt:lpstr>Next week</vt:lpstr>
      <vt:lpstr>PowerPoint Presentation</vt:lpstr>
      <vt:lpstr>Last week</vt:lpstr>
      <vt:lpstr>Next week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Jesher A</dc:creator>
  <cp:lastModifiedBy>Jesher A</cp:lastModifiedBy>
  <cp:revision>14</cp:revision>
  <dcterms:created xsi:type="dcterms:W3CDTF">2022-03-03T17:16:38Z</dcterms:created>
  <dcterms:modified xsi:type="dcterms:W3CDTF">2022-05-03T15:42:38Z</dcterms:modified>
</cp:coreProperties>
</file>