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6" r:id="rId2"/>
    <p:sldId id="257" r:id="rId3"/>
    <p:sldId id="258" r:id="rId4"/>
    <p:sldId id="261" r:id="rId5"/>
    <p:sldId id="266" r:id="rId6"/>
    <p:sldId id="267" r:id="rId7"/>
    <p:sldId id="262" r:id="rId8"/>
    <p:sldId id="263" r:id="rId9"/>
    <p:sldId id="264" r:id="rId10"/>
    <p:sldId id="265" r:id="rId11"/>
    <p:sldId id="259" r:id="rId12"/>
    <p:sldId id="274" r:id="rId13"/>
    <p:sldId id="260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84" d="100"/>
          <a:sy n="84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C7FE-53DD-FE96-0358-98FDDFD9E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934A7-BDA9-D6E6-EEE5-2AD326433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30E38-AB1B-CB1A-6C2E-1D55B454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1438-E1A3-4D49-B98E-46E7F0AF6FE5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E34EC-C9FE-8E39-835B-415A86EC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F8FCE-C3E2-8DA8-7C86-CCABCAE0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50FC-8F3F-4733-9FC8-6B57F4D7D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05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A5E8-5EFB-DCD0-FECB-D5170244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7619F-70AC-8781-8CE5-802A6F9CC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C05BB-A3D1-D0C0-B015-7390AA08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1438-E1A3-4D49-B98E-46E7F0AF6FE5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E7589-1FF2-FCD3-460D-11C66D2B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DC920-9615-8793-0360-C69C3D67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50FC-8F3F-4733-9FC8-6B57F4D7D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95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7E1B7-853F-F3AD-D18C-0D26BD9C1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04A1C-36DB-DB40-B78D-CBCE5F68A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A936E-CB6B-378D-34B1-46E9FF2F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1438-E1A3-4D49-B98E-46E7F0AF6FE5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E0992-0EF4-E0D2-185E-C5E925CE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AB62F-3822-46C7-319C-213C0496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50FC-8F3F-4733-9FC8-6B57F4D7D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53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58CB-25D2-7582-6D5A-893D993B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A139-4746-CF71-9AE1-1C71371D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AA35C-13F5-4B51-58B1-68FC0649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1438-E1A3-4D49-B98E-46E7F0AF6FE5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51331-B7FA-C8B1-7CF7-51E5A644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6011B-8282-5098-C1D5-46F51479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50FC-8F3F-4733-9FC8-6B57F4D7D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61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8075-23AA-197A-0EEC-6DB96CE1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A551F-B5A8-5F00-C8C5-90366AC9D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3D887-0E86-28C4-1518-3AA1A0CE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1438-E1A3-4D49-B98E-46E7F0AF6FE5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3584C-1C50-6809-F3A9-B3212E2F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4D3BB-9C13-7951-7F43-9F6BDB1E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50FC-8F3F-4733-9FC8-6B57F4D7D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62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5E8A-0E8F-5879-616E-C76E0326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C5483-BEA8-5456-3431-FF4A153B4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8BBCB-1DDE-450D-9652-B586E8780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7049E-FE9C-8408-A554-990F21B3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1438-E1A3-4D49-B98E-46E7F0AF6FE5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7E1AD-11A0-092C-1548-BE1EDDA6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EA05E-ACE5-3F72-4A69-CC143EFB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50FC-8F3F-4733-9FC8-6B57F4D7D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5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57EC-E07A-5D40-A5B8-2288D408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F8BD8-EB43-940B-A655-5B4D5DC6B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1F716-E60D-15BB-DB33-D54C57F06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55FC6-6FC0-337F-DB67-9BEE37053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9A12E-5346-640A-359A-F86056EBB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12D70-2D70-7283-126A-899B0168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1438-E1A3-4D49-B98E-46E7F0AF6FE5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8E4FD-512F-817E-84DA-8943FF43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67F045-4CF2-B9BA-43D4-F0DE6F69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50FC-8F3F-4733-9FC8-6B57F4D7D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55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3E41-32F5-B6D9-7038-A7FC207E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8B3F7-8DF3-8D2B-521C-2B4A9EEE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1438-E1A3-4D49-B98E-46E7F0AF6FE5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EF4F3-DF27-7838-20EE-8D6C5B6D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EB1A8-1A79-6014-DD66-777246FB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50FC-8F3F-4733-9FC8-6B57F4D7D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34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D1050-DF22-64AA-FC38-19CD5ABB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1438-E1A3-4D49-B98E-46E7F0AF6FE5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99E76-03F7-EF30-6724-7537FC6C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FC0B9-D0C6-E383-3453-E790DA01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50FC-8F3F-4733-9FC8-6B57F4D7D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75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D073-F062-F63A-DF71-44B3B876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3B40F-122D-74C6-525D-DD081FB03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5160C-CDBE-708B-1944-4C105AA43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5E9FC-1C8F-FDC3-DB98-ED51A874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1438-E1A3-4D49-B98E-46E7F0AF6FE5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17524-6910-2C0D-83AA-183BC1B4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3AFAD-39CA-A307-1224-51B5F95B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50FC-8F3F-4733-9FC8-6B57F4D7D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74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7D60-7A9C-BFFF-9D65-6BB5DCD00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92378-D3DB-30E2-E42A-957A6789E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B4E2F-6BA3-8BEE-C3AC-4DD527DD8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2FC8C-AD2C-E5CA-D79C-6173CC03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1438-E1A3-4D49-B98E-46E7F0AF6FE5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C93F5-AC1C-796D-645A-156CCAB1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04803-EE2D-724A-429B-1C33374F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50FC-8F3F-4733-9FC8-6B57F4D7D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24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BF412-4FD4-C710-F2F0-863E4197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EB4AD-945A-E7A3-7ED9-735459D8C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B70A4-2CAA-6F90-70EF-A2D5DDA61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21438-E1A3-4D49-B98E-46E7F0AF6FE5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B2910-A26D-673A-BD4A-4C99FA52A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B0645-6879-75AE-5768-2DF967118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150FC-8F3F-4733-9FC8-6B57F4D7D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15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7" Type="http://schemas.openxmlformats.org/officeDocument/2006/relationships/image" Target="../media/image12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6AF1-DCC1-38E6-1FC9-27AF0B2C0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146" y="335735"/>
            <a:ext cx="9144000" cy="1940009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5">
                    <a:lumMod val="50000"/>
                  </a:schemeClr>
                </a:solidFill>
              </a:rPr>
              <a:t>BANKRUPTCY PREVENCTION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4B70F-8CDB-9A6B-69A7-70862971B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314" y="3602037"/>
            <a:ext cx="5025081" cy="2625767"/>
          </a:xfrm>
        </p:spPr>
        <p:txBody>
          <a:bodyPr>
            <a:normAutofit fontScale="25000" lnSpcReduction="20000"/>
          </a:bodyPr>
          <a:lstStyle/>
          <a:p>
            <a:r>
              <a:rPr lang="en-IN" sz="7200" b="1" dirty="0"/>
              <a:t>Project By</a:t>
            </a:r>
            <a:r>
              <a:rPr lang="en-IN" sz="7200" dirty="0"/>
              <a:t>:</a:t>
            </a:r>
          </a:p>
          <a:p>
            <a:r>
              <a:rPr lang="en-IN" sz="7200" dirty="0" err="1"/>
              <a:t>Jeshma</a:t>
            </a:r>
            <a:r>
              <a:rPr lang="en-IN" sz="7200" dirty="0"/>
              <a:t> </a:t>
            </a:r>
            <a:r>
              <a:rPr lang="en-IN" sz="7200" dirty="0" err="1"/>
              <a:t>Hasti</a:t>
            </a:r>
            <a:endParaRPr lang="en-IN" sz="7200" dirty="0"/>
          </a:p>
          <a:p>
            <a:r>
              <a:rPr lang="en-IN" sz="7200" dirty="0" err="1"/>
              <a:t>Ramireedy</a:t>
            </a:r>
            <a:r>
              <a:rPr lang="en-IN" sz="7200" dirty="0"/>
              <a:t> Vara Lakshmi Devika</a:t>
            </a:r>
          </a:p>
          <a:p>
            <a:r>
              <a:rPr lang="en-IN" sz="7200" dirty="0" err="1"/>
              <a:t>Avulapati</a:t>
            </a:r>
            <a:r>
              <a:rPr lang="en-IN" sz="7200" dirty="0"/>
              <a:t> Swetha</a:t>
            </a:r>
          </a:p>
          <a:p>
            <a:r>
              <a:rPr lang="en-IN" sz="7200" dirty="0"/>
              <a:t>Vaishnavi Abhimanyu </a:t>
            </a:r>
            <a:r>
              <a:rPr lang="en-IN" sz="7200" dirty="0" err="1"/>
              <a:t>Sonune</a:t>
            </a:r>
            <a:endParaRPr lang="en-IN" sz="7200" dirty="0"/>
          </a:p>
          <a:p>
            <a:r>
              <a:rPr lang="en-IN" sz="7200" dirty="0"/>
              <a:t>Kante Sampath Kumar</a:t>
            </a:r>
          </a:p>
          <a:p>
            <a:r>
              <a:rPr lang="en-IN" sz="7200"/>
              <a:t> Shreyank H</a:t>
            </a:r>
            <a:endParaRPr lang="en-IN" sz="7200" dirty="0"/>
          </a:p>
          <a:p>
            <a:r>
              <a:rPr lang="en-IN" sz="7200" dirty="0"/>
              <a:t>A Dhananjaya Kumar</a:t>
            </a:r>
          </a:p>
        </p:txBody>
      </p:sp>
      <p:pic>
        <p:nvPicPr>
          <p:cNvPr id="1028" name="Picture 4" descr="Company Bankruptcy Prediction">
            <a:extLst>
              <a:ext uri="{FF2B5EF4-FFF2-40B4-BE49-F238E27FC236}">
                <a16:creationId xmlns:a16="http://schemas.microsoft.com/office/drawing/2014/main" id="{8FDC1EAD-0F5C-1E8F-9BE9-C1FBACB50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613" y="2449882"/>
            <a:ext cx="3777922" cy="377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0FEA59-3FA3-7D1D-1C72-CACEB7210622}"/>
              </a:ext>
            </a:extLst>
          </p:cNvPr>
          <p:cNvSpPr txBox="1"/>
          <p:nvPr/>
        </p:nvSpPr>
        <p:spPr>
          <a:xfrm>
            <a:off x="7191632" y="2966954"/>
            <a:ext cx="4094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Under Guidance of: </a:t>
            </a:r>
            <a:r>
              <a:rPr lang="en-IN" sz="2000" b="1" dirty="0" err="1">
                <a:solidFill>
                  <a:schemeClr val="accent1"/>
                </a:solidFill>
              </a:rPr>
              <a:t>Mr.Dilavar</a:t>
            </a:r>
            <a:r>
              <a:rPr lang="en-IN" sz="2000" b="1" dirty="0">
                <a:solidFill>
                  <a:schemeClr val="accent1"/>
                </a:solidFill>
              </a:rPr>
              <a:t> </a:t>
            </a:r>
            <a:r>
              <a:rPr lang="en-IN" sz="2000" b="1" dirty="0" err="1">
                <a:solidFill>
                  <a:schemeClr val="accent1"/>
                </a:solidFill>
              </a:rPr>
              <a:t>Bhasa</a:t>
            </a:r>
            <a:endParaRPr lang="en-IN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50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5142-CBC5-4B66-E45C-DA68163DD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2">
                    <a:lumMod val="50000"/>
                  </a:schemeClr>
                </a:solidFill>
              </a:rPr>
              <a:t>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DCBDC4-46A8-44CA-D72D-C75ED2442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7" y="1312333"/>
            <a:ext cx="5731933" cy="48090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04582F-3CC1-D3CD-9C7B-8C782161378D}"/>
              </a:ext>
            </a:extLst>
          </p:cNvPr>
          <p:cNvSpPr txBox="1"/>
          <p:nvPr/>
        </p:nvSpPr>
        <p:spPr>
          <a:xfrm>
            <a:off x="7120467" y="2379133"/>
            <a:ext cx="459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solidFill>
                  <a:srgbClr val="00B0F0"/>
                </a:solidFill>
                <a:effectLst/>
                <a:latin typeface="Google Sans"/>
              </a:rPr>
              <a:t>StandardScalar</a:t>
            </a:r>
            <a:r>
              <a:rPr lang="en-US" sz="2000" b="1" i="0" dirty="0">
                <a:solidFill>
                  <a:srgbClr val="00B0F0"/>
                </a:solidFill>
                <a:effectLst/>
                <a:latin typeface="Google Sans"/>
              </a:rPr>
              <a:t>:</a:t>
            </a:r>
          </a:p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removes the mean and scales each feature/variable to unit variance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3896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4FF2-2DB1-918F-BC1C-335049EC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178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2">
                    <a:lumMod val="50000"/>
                  </a:schemeClr>
                </a:solidFill>
              </a:rPr>
              <a:t>Models Evaluated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AB299-2768-02B8-504B-EF8963365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908"/>
            <a:ext cx="10515600" cy="491798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Logistic Regression</a:t>
            </a:r>
          </a:p>
          <a:p>
            <a:r>
              <a:rPr lang="en-IN" dirty="0">
                <a:solidFill>
                  <a:srgbClr val="0070C0"/>
                </a:solidFill>
              </a:rPr>
              <a:t>Decision Tree</a:t>
            </a:r>
          </a:p>
          <a:p>
            <a:r>
              <a:rPr lang="en-IN" dirty="0" err="1">
                <a:solidFill>
                  <a:srgbClr val="0070C0"/>
                </a:solidFill>
              </a:rPr>
              <a:t>Naives</a:t>
            </a:r>
            <a:r>
              <a:rPr lang="en-IN" dirty="0">
                <a:solidFill>
                  <a:srgbClr val="0070C0"/>
                </a:solidFill>
              </a:rPr>
              <a:t>' Bayes Classifier</a:t>
            </a:r>
          </a:p>
          <a:p>
            <a:r>
              <a:rPr lang="en-IN" dirty="0">
                <a:solidFill>
                  <a:srgbClr val="0070C0"/>
                </a:solidFill>
              </a:rPr>
              <a:t>Support Vector Machine</a:t>
            </a:r>
          </a:p>
          <a:p>
            <a:r>
              <a:rPr lang="en-IN" dirty="0">
                <a:solidFill>
                  <a:srgbClr val="0070C0"/>
                </a:solidFill>
              </a:rPr>
              <a:t>KNN</a:t>
            </a:r>
          </a:p>
          <a:p>
            <a:r>
              <a:rPr lang="en-IN" dirty="0">
                <a:solidFill>
                  <a:srgbClr val="0070C0"/>
                </a:solidFill>
              </a:rPr>
              <a:t>Random Forests</a:t>
            </a:r>
          </a:p>
          <a:p>
            <a:r>
              <a:rPr lang="en-IN" dirty="0">
                <a:solidFill>
                  <a:srgbClr val="0070C0"/>
                </a:solidFill>
              </a:rPr>
              <a:t>Ensemble Methods</a:t>
            </a:r>
          </a:p>
          <a:p>
            <a:pPr lvl="1"/>
            <a:r>
              <a:rPr lang="en-IN" sz="2000" dirty="0">
                <a:solidFill>
                  <a:srgbClr val="0070C0"/>
                </a:solidFill>
              </a:rPr>
              <a:t>Bagging</a:t>
            </a:r>
          </a:p>
          <a:p>
            <a:pPr lvl="1"/>
            <a:r>
              <a:rPr lang="en-IN" sz="2000" dirty="0">
                <a:solidFill>
                  <a:srgbClr val="0070C0"/>
                </a:solidFill>
              </a:rPr>
              <a:t>Gradient Boosting</a:t>
            </a:r>
          </a:p>
          <a:p>
            <a:pPr lvl="1"/>
            <a:r>
              <a:rPr lang="en-IN" sz="2000" dirty="0">
                <a:solidFill>
                  <a:srgbClr val="0070C0"/>
                </a:solidFill>
              </a:rPr>
              <a:t>Ada Boost</a:t>
            </a:r>
          </a:p>
          <a:p>
            <a:pPr lvl="1"/>
            <a:r>
              <a:rPr lang="en-IN" sz="2000" dirty="0">
                <a:solidFill>
                  <a:srgbClr val="0070C0"/>
                </a:solidFill>
              </a:rPr>
              <a:t>Extreme Gradient Boosting</a:t>
            </a:r>
          </a:p>
          <a:p>
            <a:pPr marL="0" indent="0">
              <a:buNone/>
            </a:pPr>
            <a:endParaRPr lang="en-IN" sz="3000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54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E4F5-1563-5F38-4D8C-A37765E3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Model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BA59-0872-7F80-5A5C-9FB65F438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r>
              <a:rPr lang="en-IN" sz="2600" b="1" dirty="0"/>
              <a:t>Decision Metrics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/>
              <a:t>Precision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/>
              <a:t>Recall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/>
              <a:t>F1 Score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/>
              <a:t>Accuracy(Training data &amp; Testing data)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/>
              <a:t>ROC-AUC Curve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/>
              <a:t>Specificity</a:t>
            </a:r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r>
              <a:rPr lang="en-IN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7715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3485-B79F-654A-184B-F7ED65F7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50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2">
                    <a:lumMod val="50000"/>
                  </a:schemeClr>
                </a:solidFill>
              </a:rPr>
              <a:t>Models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E1CB46-F589-DCBE-A890-C385C5408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4711"/>
            <a:ext cx="8166529" cy="3628578"/>
          </a:xfrm>
        </p:spPr>
      </p:pic>
    </p:spTree>
    <p:extLst>
      <p:ext uri="{BB962C8B-B14F-4D97-AF65-F5344CB8AC3E}">
        <p14:creationId xmlns:p14="http://schemas.microsoft.com/office/powerpoint/2010/main" val="3966429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5748-8D12-0898-E67C-20ECF5B2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1008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2">
                    <a:lumMod val="50000"/>
                  </a:schemeClr>
                </a:solidFill>
              </a:rPr>
              <a:t>Selection of 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C184C-3F21-20AC-B4BD-1061BDA0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134"/>
            <a:ext cx="10515600" cy="4940829"/>
          </a:xfrm>
        </p:spPr>
        <p:txBody>
          <a:bodyPr/>
          <a:lstStyle/>
          <a:p>
            <a:r>
              <a:rPr lang="en-IN" sz="2000" dirty="0"/>
              <a:t>We have selected the model-</a:t>
            </a:r>
            <a:r>
              <a:rPr lang="en-IN" sz="2000" dirty="0">
                <a:solidFill>
                  <a:srgbClr val="0070C0"/>
                </a:solidFill>
              </a:rPr>
              <a:t>LOGISTIC REGRESSION</a:t>
            </a:r>
          </a:p>
          <a:p>
            <a:pPr marL="0" indent="0">
              <a:buNone/>
            </a:pPr>
            <a:r>
              <a:rPr lang="en-IN" sz="40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WHY</a:t>
            </a:r>
            <a:r>
              <a:rPr lang="en-IN" sz="4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?</a:t>
            </a:r>
          </a:p>
          <a:p>
            <a:r>
              <a:rPr lang="en-US" sz="2000" dirty="0"/>
              <a:t>Simple, interpretable, and provides probabilities of class membership</a:t>
            </a:r>
          </a:p>
          <a:p>
            <a:r>
              <a:rPr lang="en-US" sz="2000" b="0" i="0" dirty="0">
                <a:solidFill>
                  <a:srgbClr val="273239"/>
                </a:solidFill>
                <a:effectLst/>
              </a:rPr>
              <a:t>It is very fast at classifying unknown records.</a:t>
            </a:r>
          </a:p>
          <a:p>
            <a:r>
              <a:rPr lang="en-US" sz="2000" b="0" i="0" dirty="0">
                <a:solidFill>
                  <a:srgbClr val="273239"/>
                </a:solidFill>
                <a:effectLst/>
              </a:rPr>
              <a:t>Logistic regression is less inclined to over-fitting but it can overfit in high dimensional datasets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58725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5E10-C274-426C-9FB0-D610FEFC0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745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2">
                    <a:lumMod val="50000"/>
                  </a:schemeClr>
                </a:solidFill>
              </a:rPr>
              <a:t>Model Deployment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065893-889E-1519-1DA7-FC8449AB5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676"/>
            <a:ext cx="10515600" cy="494128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Google Shape;462;p13" descr="Image">
            <a:extLst>
              <a:ext uri="{FF2B5EF4-FFF2-40B4-BE49-F238E27FC236}">
                <a16:creationId xmlns:a16="http://schemas.microsoft.com/office/drawing/2014/main" id="{33AABE2C-68CD-E139-6EA7-54708AF742E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1015" r="11012" b="19778"/>
          <a:stretch/>
        </p:blipFill>
        <p:spPr>
          <a:xfrm>
            <a:off x="963259" y="1235676"/>
            <a:ext cx="10058968" cy="4720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805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2056-1E3E-CAAC-D02A-D54B5444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409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Results</a:t>
            </a:r>
          </a:p>
        </p:txBody>
      </p:sp>
      <p:pic>
        <p:nvPicPr>
          <p:cNvPr id="4" name="Google Shape;469;p14" descr="Image">
            <a:extLst>
              <a:ext uri="{FF2B5EF4-FFF2-40B4-BE49-F238E27FC236}">
                <a16:creationId xmlns:a16="http://schemas.microsoft.com/office/drawing/2014/main" id="{C12B7438-FDB0-C165-84C5-772A6CBAA0F2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l="31386" t="18557" r="7493" b="21626"/>
          <a:stretch/>
        </p:blipFill>
        <p:spPr>
          <a:xfrm>
            <a:off x="546301" y="1229958"/>
            <a:ext cx="5434369" cy="3206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70;p14" descr="Image">
            <a:extLst>
              <a:ext uri="{FF2B5EF4-FFF2-40B4-BE49-F238E27FC236}">
                <a16:creationId xmlns:a16="http://schemas.microsoft.com/office/drawing/2014/main" id="{BFC3C6E2-4141-F61A-06D5-E2370B5CDB5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8599" t="18471" r="10144" b="18471"/>
          <a:stretch/>
        </p:blipFill>
        <p:spPr>
          <a:xfrm>
            <a:off x="6225202" y="1240255"/>
            <a:ext cx="5766486" cy="32069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42F5D-CC1C-E06D-51AF-6E48052F0C78}"/>
              </a:ext>
            </a:extLst>
          </p:cNvPr>
          <p:cNvSpPr txBox="1"/>
          <p:nvPr/>
        </p:nvSpPr>
        <p:spPr>
          <a:xfrm>
            <a:off x="1023551" y="4855407"/>
            <a:ext cx="10330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Based on the input value selected, that the user has selected the model returns the status of the whether the organization goes bankrupt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78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3407-1E8B-6247-9FD1-0F614E41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31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A0D08-3F5D-3C8B-5E10-414B6DA8E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00719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data research is most likely low sensitivity , for instance ,either good/bad or yes/no . Quantitative analysis cannot be performed on categorical data which means that numerical or arithmetic operations cannot be performed. </a:t>
            </a:r>
          </a:p>
        </p:txBody>
      </p:sp>
    </p:spTree>
    <p:extLst>
      <p:ext uri="{BB962C8B-B14F-4D97-AF65-F5344CB8AC3E}">
        <p14:creationId xmlns:p14="http://schemas.microsoft.com/office/powerpoint/2010/main" val="2015342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sing Slides PowerPoint Template - PPT Slides">
            <a:extLst>
              <a:ext uri="{FF2B5EF4-FFF2-40B4-BE49-F238E27FC236}">
                <a16:creationId xmlns:a16="http://schemas.microsoft.com/office/drawing/2014/main" id="{F8FA2E7B-6342-1DDF-ADF8-9651E78BB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43" y="1309815"/>
            <a:ext cx="6858000" cy="49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17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492D-040B-F561-95AC-3B4E8C6E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542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55E9-4887-9F19-7C77-CE4AE87B3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668"/>
            <a:ext cx="10515600" cy="5076295"/>
          </a:xfrm>
        </p:spPr>
        <p:txBody>
          <a:bodyPr/>
          <a:lstStyle/>
          <a:p>
            <a:r>
              <a:rPr lang="en-IN" dirty="0"/>
              <a:t>BUSINESS OBJECTIVE</a:t>
            </a:r>
          </a:p>
          <a:p>
            <a:r>
              <a:rPr lang="en-IN" dirty="0"/>
              <a:t>APPROACH</a:t>
            </a:r>
          </a:p>
          <a:p>
            <a:r>
              <a:rPr lang="en-IN" dirty="0"/>
              <a:t>SELECTING BEST MODEL</a:t>
            </a:r>
          </a:p>
          <a:p>
            <a:r>
              <a:rPr lang="en-IN" dirty="0"/>
              <a:t>MODEL DEPLOYMENT</a:t>
            </a:r>
          </a:p>
          <a:p>
            <a:r>
              <a:rPr lang="en-IN" dirty="0"/>
              <a:t>RESULTS</a:t>
            </a:r>
          </a:p>
          <a:p>
            <a:r>
              <a:rPr lang="en-IN" dirty="0"/>
              <a:t>CHALLENGES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61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EE1F-466A-E6E4-0217-54258588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405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2">
                    <a:lumMod val="50000"/>
                  </a:schemeClr>
                </a:solidFill>
              </a:rPr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2AF4C-74C5-2A1D-C689-552D06ED4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1498336"/>
          </a:xfrm>
        </p:spPr>
        <p:txBody>
          <a:bodyPr>
            <a:normAutofit/>
          </a:bodyPr>
          <a:lstStyle/>
          <a:p>
            <a:r>
              <a:rPr lang="en-IN" sz="2200" dirty="0">
                <a:effectLst/>
                <a:ea typeface="Arial" panose="020B0604020202020204" pitchFamily="34" charset="0"/>
              </a:rPr>
              <a:t>This is a classification project, since the variable to predict is binary (bankruptcy or non-bankruptcy). </a:t>
            </a:r>
          </a:p>
          <a:p>
            <a:r>
              <a:rPr lang="en-IN" sz="2200" dirty="0">
                <a:effectLst/>
                <a:ea typeface="Arial" panose="020B0604020202020204" pitchFamily="34" charset="0"/>
              </a:rPr>
              <a:t>The goal here is to model the probability that a business goes bankrupt from different features</a:t>
            </a:r>
            <a:endParaRPr lang="en-IN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54C9F-C56D-4CDE-3E58-549427F0333E}"/>
              </a:ext>
            </a:extLst>
          </p:cNvPr>
          <p:cNvSpPr txBox="1"/>
          <p:nvPr/>
        </p:nvSpPr>
        <p:spPr>
          <a:xfrm>
            <a:off x="986482" y="2699256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CE0FA-62BD-EB63-F258-6DDF93785AB6}"/>
              </a:ext>
            </a:extLst>
          </p:cNvPr>
          <p:cNvSpPr txBox="1"/>
          <p:nvPr/>
        </p:nvSpPr>
        <p:spPr>
          <a:xfrm>
            <a:off x="986482" y="3379791"/>
            <a:ext cx="83469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Import the data set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Exploratory Data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Correlation &amp;Visualizations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Transformations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Model Fitting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Cross Validation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Metrics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Selecting Best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Model Deployment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49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EC98-0642-30A0-42D0-4260EB9DE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361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2">
                    <a:lumMod val="50000"/>
                  </a:schemeClr>
                </a:solidFill>
              </a:rPr>
              <a:t>Exploratory Data Analysis(EDA)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078B8B-7496-0322-52FA-B9A5A3FF0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73" y="1194486"/>
            <a:ext cx="5700254" cy="51809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76C9CD-1358-3397-9599-0005C7CF5F81}"/>
              </a:ext>
            </a:extLst>
          </p:cNvPr>
          <p:cNvSpPr txBox="1"/>
          <p:nvPr/>
        </p:nvSpPr>
        <p:spPr>
          <a:xfrm>
            <a:off x="7230533" y="1220572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F0"/>
                </a:solidFill>
              </a:rPr>
              <a:t>Describe():</a:t>
            </a:r>
          </a:p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describe() method returns description of the data in the 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d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ataset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B940D-5842-2F0A-4BCC-3D2BF96EB4A6}"/>
              </a:ext>
            </a:extLst>
          </p:cNvPr>
          <p:cNvSpPr txBox="1"/>
          <p:nvPr/>
        </p:nvSpPr>
        <p:spPr>
          <a:xfrm>
            <a:off x="7230533" y="3584888"/>
            <a:ext cx="3750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F0"/>
                </a:solidFill>
              </a:rPr>
              <a:t>Info():</a:t>
            </a:r>
          </a:p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info() method prints information about the 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d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ataset</a:t>
            </a:r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D06177-A09E-F88F-F6D2-EC224F5EC7CF}"/>
              </a:ext>
            </a:extLst>
          </p:cNvPr>
          <p:cNvSpPr txBox="1"/>
          <p:nvPr/>
        </p:nvSpPr>
        <p:spPr>
          <a:xfrm>
            <a:off x="7230533" y="5798811"/>
            <a:ext cx="2810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F0"/>
                </a:solidFill>
              </a:rPr>
              <a:t>Shape:</a:t>
            </a:r>
          </a:p>
          <a:p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fetch the dimensions of the dataset.</a:t>
            </a:r>
            <a:endParaRPr lang="en-I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5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416F-501E-4CCA-461A-FD7EF2FE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2">
                    <a:lumMod val="50000"/>
                  </a:schemeClr>
                </a:solidFill>
              </a:rPr>
              <a:t>EDA(</a:t>
            </a:r>
            <a:r>
              <a:rPr lang="en-IN" sz="4000" b="1" dirty="0" err="1">
                <a:solidFill>
                  <a:schemeClr val="accent2">
                    <a:lumMod val="50000"/>
                  </a:schemeClr>
                </a:solidFill>
              </a:rPr>
              <a:t>Contd</a:t>
            </a:r>
            <a:r>
              <a:rPr lang="en-IN" sz="4000" b="1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43FDF8-9666-ECF6-C42C-0FBEDC23A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63" y="1185334"/>
            <a:ext cx="6149873" cy="49762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9671B4-615A-5708-7AB7-914D152E4652}"/>
              </a:ext>
            </a:extLst>
          </p:cNvPr>
          <p:cNvSpPr txBox="1"/>
          <p:nvPr/>
        </p:nvSpPr>
        <p:spPr>
          <a:xfrm>
            <a:off x="7349067" y="1083734"/>
            <a:ext cx="457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rgbClr val="00B0F0"/>
                </a:solidFill>
              </a:rPr>
              <a:t>Isnull</a:t>
            </a:r>
            <a:r>
              <a:rPr lang="en-IN" sz="2000" b="1" dirty="0">
                <a:solidFill>
                  <a:srgbClr val="00B0F0"/>
                </a:solidFill>
              </a:rPr>
              <a:t>().sum():</a:t>
            </a:r>
          </a:p>
          <a:p>
            <a:r>
              <a:rPr lang="en-US" b="0" i="0" dirty="0">
                <a:solidFill>
                  <a:srgbClr val="040C28"/>
                </a:solidFill>
                <a:effectLst/>
              </a:rPr>
              <a:t>Calling the sum() method on the </a:t>
            </a:r>
            <a:r>
              <a:rPr lang="en-US" b="0" i="0" dirty="0" err="1">
                <a:solidFill>
                  <a:srgbClr val="040C28"/>
                </a:solidFill>
                <a:effectLst/>
              </a:rPr>
              <a:t>isnull</a:t>
            </a:r>
            <a:r>
              <a:rPr lang="en-US" b="0" i="0" dirty="0">
                <a:solidFill>
                  <a:srgbClr val="040C28"/>
                </a:solidFill>
                <a:effectLst/>
              </a:rPr>
              <a:t>() series returns the count of True values which actually corresponds to the number of </a:t>
            </a:r>
            <a:r>
              <a:rPr lang="en-US" b="0" i="0" dirty="0" err="1">
                <a:solidFill>
                  <a:srgbClr val="040C28"/>
                </a:solidFill>
                <a:effectLst/>
              </a:rPr>
              <a:t>NaN</a:t>
            </a:r>
            <a:r>
              <a:rPr lang="en-US" b="0" i="0" dirty="0">
                <a:solidFill>
                  <a:srgbClr val="040C28"/>
                </a:solidFill>
                <a:effectLst/>
              </a:rPr>
              <a:t> values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IN" sz="20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F88AD-DCFF-B14F-85EA-A45EF5401123}"/>
              </a:ext>
            </a:extLst>
          </p:cNvPr>
          <p:cNvSpPr txBox="1"/>
          <p:nvPr/>
        </p:nvSpPr>
        <p:spPr>
          <a:xfrm>
            <a:off x="7467599" y="2540000"/>
            <a:ext cx="45719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F0"/>
                </a:solidFill>
              </a:rPr>
              <a:t>Columns:</a:t>
            </a:r>
          </a:p>
          <a:p>
            <a:r>
              <a:rPr lang="en-IN" dirty="0"/>
              <a:t>To get the column names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281841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8723-70F2-E128-1D9C-C72D7D604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14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2">
                    <a:lumMod val="50000"/>
                  </a:schemeClr>
                </a:solidFill>
              </a:rPr>
              <a:t>EDA(</a:t>
            </a:r>
            <a:r>
              <a:rPr lang="en-IN" sz="4000" b="1" dirty="0" err="1">
                <a:solidFill>
                  <a:schemeClr val="accent2">
                    <a:lumMod val="50000"/>
                  </a:schemeClr>
                </a:solidFill>
              </a:rPr>
              <a:t>Contd</a:t>
            </a:r>
            <a:r>
              <a:rPr lang="en-IN" sz="4000" b="1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70964-2E6B-CA0B-B6D3-8E5F0DB60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2268"/>
            <a:ext cx="5845047" cy="36502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16606B-502A-FA2A-C750-E2C437EAD540}"/>
              </a:ext>
            </a:extLst>
          </p:cNvPr>
          <p:cNvSpPr txBox="1"/>
          <p:nvPr/>
        </p:nvSpPr>
        <p:spPr>
          <a:xfrm>
            <a:off x="6925733" y="1202268"/>
            <a:ext cx="4114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F0"/>
                </a:solidFill>
              </a:rPr>
              <a:t>Label Encoder</a:t>
            </a:r>
            <a:r>
              <a:rPr lang="en-IN" dirty="0">
                <a:solidFill>
                  <a:srgbClr val="00B0F0"/>
                </a:solidFill>
              </a:rPr>
              <a:t>: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Encode target labels with value between 0 and n_classes-1.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This transformer should be used to encode target values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94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3600-07CD-719C-A132-36C24BF2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7599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2">
                    <a:lumMod val="50000"/>
                  </a:schemeClr>
                </a:solidFill>
              </a:rPr>
              <a:t>Correlation &amp;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A3D90-6C80-EF4C-6E3D-ACAF22CD6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957" y="1806550"/>
            <a:ext cx="5564897" cy="4382530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618560A-BD6E-61BC-7017-CF10E59D3D96}"/>
              </a:ext>
            </a:extLst>
          </p:cNvPr>
          <p:cNvSpPr txBox="1"/>
          <p:nvPr/>
        </p:nvSpPr>
        <p:spPr>
          <a:xfrm>
            <a:off x="2294133" y="1313268"/>
            <a:ext cx="1896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Correlation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F10F28-82F3-EBDB-5F6B-9B9934B48145}"/>
              </a:ext>
            </a:extLst>
          </p:cNvPr>
          <p:cNvSpPr txBox="1"/>
          <p:nvPr/>
        </p:nvSpPr>
        <p:spPr>
          <a:xfrm>
            <a:off x="7673689" y="1313268"/>
            <a:ext cx="1805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Pair plot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75D54B-6220-B880-8473-9B3CC39D6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85477"/>
            <a:ext cx="5288827" cy="440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5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5450-D72A-FB86-43D6-28447EBF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12" y="365125"/>
            <a:ext cx="10515600" cy="86384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2">
                    <a:lumMod val="50000"/>
                  </a:schemeClr>
                </a:solidFill>
              </a:rPr>
              <a:t>Visualization (</a:t>
            </a:r>
            <a:r>
              <a:rPr lang="en-IN" sz="4000" b="1" dirty="0" err="1">
                <a:solidFill>
                  <a:schemeClr val="accent2">
                    <a:lumMod val="50000"/>
                  </a:schemeClr>
                </a:solidFill>
              </a:rPr>
              <a:t>Contd</a:t>
            </a:r>
            <a:r>
              <a:rPr lang="en-IN" sz="4000" b="1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E95E2C-7DB9-3323-0F54-F3C009282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5" y="1395135"/>
            <a:ext cx="3151471" cy="212919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402994-4F43-53A9-0BD6-DA9DB6465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307" y="1395136"/>
            <a:ext cx="3151471" cy="21291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CE647A-F68F-CD17-0746-8024150B301C}"/>
              </a:ext>
            </a:extLst>
          </p:cNvPr>
          <p:cNvSpPr txBox="1"/>
          <p:nvPr/>
        </p:nvSpPr>
        <p:spPr>
          <a:xfrm>
            <a:off x="4698742" y="970667"/>
            <a:ext cx="1944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Density Plots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E8D992-7E22-DF17-60E7-10D1F82C7D65}"/>
              </a:ext>
            </a:extLst>
          </p:cNvPr>
          <p:cNvSpPr txBox="1"/>
          <p:nvPr/>
        </p:nvSpPr>
        <p:spPr>
          <a:xfrm>
            <a:off x="692324" y="3472584"/>
            <a:ext cx="273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Management_risk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F0EBAD-032B-07A1-82DB-622AAFC4916D}"/>
              </a:ext>
            </a:extLst>
          </p:cNvPr>
          <p:cNvSpPr txBox="1"/>
          <p:nvPr/>
        </p:nvSpPr>
        <p:spPr>
          <a:xfrm>
            <a:off x="4580617" y="3472584"/>
            <a:ext cx="143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Credibility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F8F0304-7FDD-55B0-11D8-243FA8EFB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6" y="3968405"/>
            <a:ext cx="3186421" cy="21264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0108E94-8D37-606C-8926-39BE7E456BCD}"/>
              </a:ext>
            </a:extLst>
          </p:cNvPr>
          <p:cNvSpPr txBox="1"/>
          <p:nvPr/>
        </p:nvSpPr>
        <p:spPr>
          <a:xfrm>
            <a:off x="1115460" y="6211851"/>
            <a:ext cx="180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Competitiveness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8917599-AB0D-6B13-58C7-8EBA0F78B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3435" y="1395134"/>
            <a:ext cx="3151471" cy="21743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87D8486-711F-CA24-8CCC-6BB612D22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8550" y="4008085"/>
            <a:ext cx="3186421" cy="212643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078A86D-FB0E-43B8-5041-F2B059016A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209" y="3960167"/>
            <a:ext cx="3186422" cy="217435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824113B-4B23-C07F-C5D7-388BBE55B682}"/>
              </a:ext>
            </a:extLst>
          </p:cNvPr>
          <p:cNvSpPr txBox="1"/>
          <p:nvPr/>
        </p:nvSpPr>
        <p:spPr>
          <a:xfrm>
            <a:off x="7695068" y="3530835"/>
            <a:ext cx="2039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Financial_flexibility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1C591B-08D0-63E5-AD51-DB49F4A3936C}"/>
              </a:ext>
            </a:extLst>
          </p:cNvPr>
          <p:cNvSpPr txBox="1"/>
          <p:nvPr/>
        </p:nvSpPr>
        <p:spPr>
          <a:xfrm>
            <a:off x="4554875" y="6198539"/>
            <a:ext cx="1714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Industrial_risk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A8309F-84F1-3341-9A6F-1D0841E00A1E}"/>
              </a:ext>
            </a:extLst>
          </p:cNvPr>
          <p:cNvSpPr txBox="1"/>
          <p:nvPr/>
        </p:nvSpPr>
        <p:spPr>
          <a:xfrm>
            <a:off x="8144746" y="6144588"/>
            <a:ext cx="15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Operating_risk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82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F12E-AF9A-512B-2043-B0DA31DD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2">
                    <a:lumMod val="50000"/>
                  </a:schemeClr>
                </a:solidFill>
              </a:rPr>
              <a:t>Visualization (</a:t>
            </a:r>
            <a:r>
              <a:rPr lang="en-IN" sz="4000" b="1" dirty="0" err="1">
                <a:solidFill>
                  <a:schemeClr val="accent2">
                    <a:lumMod val="50000"/>
                  </a:schemeClr>
                </a:solidFill>
              </a:rPr>
              <a:t>Contd</a:t>
            </a:r>
            <a:r>
              <a:rPr lang="en-IN" sz="4000" b="1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en-IN" sz="4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BB6C381-B1CA-C6CD-033D-22B4254919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37" y="1801729"/>
            <a:ext cx="2703656" cy="204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D5EE1E6-C4DD-1D7C-509A-E705B9470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37" y="4033521"/>
            <a:ext cx="2703656" cy="205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8EFBE9F-9465-A0C9-B01B-E9D8295FC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71" y="4111573"/>
            <a:ext cx="2821095" cy="229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9C8CDFA0-4AE0-DB15-BCDF-30DD7D9E7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910" y="4178704"/>
            <a:ext cx="2821095" cy="229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2D61A6E-7535-EC3C-9DF2-F046BE2BB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183" y="1778114"/>
            <a:ext cx="2532934" cy="225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BF8FD3BC-77AB-0037-EA79-F194D5742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217" y="1778114"/>
            <a:ext cx="2532934" cy="225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554B62E1-E9EB-F780-ECC2-25C16DCFE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207" y="1786459"/>
            <a:ext cx="2532934" cy="225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474FE6-B871-DD37-3704-4D40977CE710}"/>
              </a:ext>
            </a:extLst>
          </p:cNvPr>
          <p:cNvSpPr txBox="1"/>
          <p:nvPr/>
        </p:nvSpPr>
        <p:spPr>
          <a:xfrm>
            <a:off x="1236134" y="1290021"/>
            <a:ext cx="183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Count 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C16C3-4616-80B8-DDC7-2C8E09E4A343}"/>
              </a:ext>
            </a:extLst>
          </p:cNvPr>
          <p:cNvSpPr txBox="1"/>
          <p:nvPr/>
        </p:nvSpPr>
        <p:spPr>
          <a:xfrm>
            <a:off x="6543183" y="1269805"/>
            <a:ext cx="334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Cross Tab plots</a:t>
            </a:r>
          </a:p>
        </p:txBody>
      </p:sp>
    </p:spTree>
    <p:extLst>
      <p:ext uri="{BB962C8B-B14F-4D97-AF65-F5344CB8AC3E}">
        <p14:creationId xmlns:p14="http://schemas.microsoft.com/office/powerpoint/2010/main" val="266828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433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Google Sans</vt:lpstr>
      <vt:lpstr>Wingdings</vt:lpstr>
      <vt:lpstr>Office Theme</vt:lpstr>
      <vt:lpstr>BANKRUPTCY PREVENCTION</vt:lpstr>
      <vt:lpstr>Contents</vt:lpstr>
      <vt:lpstr>BUSINESS OBJECTIVE</vt:lpstr>
      <vt:lpstr>Exploratory Data Analysis(EDA)</vt:lpstr>
      <vt:lpstr>EDA(Contd)</vt:lpstr>
      <vt:lpstr>EDA(Contd)</vt:lpstr>
      <vt:lpstr>Correlation &amp; Visualization</vt:lpstr>
      <vt:lpstr>Visualization (Contd)</vt:lpstr>
      <vt:lpstr>Visualization (Contd)</vt:lpstr>
      <vt:lpstr>Transformation</vt:lpstr>
      <vt:lpstr>Models Evaluated</vt:lpstr>
      <vt:lpstr>Model Metrics</vt:lpstr>
      <vt:lpstr>Models Results</vt:lpstr>
      <vt:lpstr>Selection of Best Model</vt:lpstr>
      <vt:lpstr>Model Deployment</vt:lpstr>
      <vt:lpstr>Results</vt:lpstr>
      <vt:lpstr>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BANKRUPTCY PREVENCTION</dc:title>
  <dc:creator>Vara Lakshmi Devika Ramireddy</dc:creator>
  <cp:lastModifiedBy>Suphapich Thongchuen</cp:lastModifiedBy>
  <cp:revision>8</cp:revision>
  <dcterms:created xsi:type="dcterms:W3CDTF">2024-02-13T08:33:16Z</dcterms:created>
  <dcterms:modified xsi:type="dcterms:W3CDTF">2024-02-19T12:17:50Z</dcterms:modified>
</cp:coreProperties>
</file>