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6"/>
  </p:notesMasterIdLst>
  <p:handoutMasterIdLst>
    <p:handoutMasterId r:id="rId27"/>
  </p:handoutMasterIdLst>
  <p:sldIdLst>
    <p:sldId id="256" r:id="rId2"/>
    <p:sldId id="326" r:id="rId3"/>
    <p:sldId id="292" r:id="rId4"/>
    <p:sldId id="293" r:id="rId5"/>
    <p:sldId id="438" r:id="rId6"/>
    <p:sldId id="463" r:id="rId7"/>
    <p:sldId id="509" r:id="rId8"/>
    <p:sldId id="510" r:id="rId9"/>
    <p:sldId id="451" r:id="rId10"/>
    <p:sldId id="511" r:id="rId11"/>
    <p:sldId id="512" r:id="rId12"/>
    <p:sldId id="508" r:id="rId13"/>
    <p:sldId id="513" r:id="rId14"/>
    <p:sldId id="514" r:id="rId15"/>
    <p:sldId id="515" r:id="rId16"/>
    <p:sldId id="516" r:id="rId17"/>
    <p:sldId id="517" r:id="rId18"/>
    <p:sldId id="518" r:id="rId19"/>
    <p:sldId id="522" r:id="rId20"/>
    <p:sldId id="519" r:id="rId21"/>
    <p:sldId id="520" r:id="rId22"/>
    <p:sldId id="273" r:id="rId23"/>
    <p:sldId id="496" r:id="rId24"/>
    <p:sldId id="2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FF"/>
    <a:srgbClr val="007CFF"/>
    <a:srgbClr val="00FF84"/>
    <a:srgbClr val="99CCFF"/>
    <a:srgbClr val="6699FF"/>
    <a:srgbClr val="D6009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6" autoAdjust="0"/>
    <p:restoredTop sz="94249" autoAdjust="0"/>
  </p:normalViewPr>
  <p:slideViewPr>
    <p:cSldViewPr>
      <p:cViewPr varScale="1">
        <p:scale>
          <a:sx n="80" d="100"/>
          <a:sy n="80" d="100"/>
        </p:scale>
        <p:origin x="-73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DE8E5C3A-A5D4-DFCB-D2A6-7DC5B36451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E019D8A-510F-E67F-0DA7-D33BF6BCC1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3ADB3-2A5D-4B06-BCAC-6C85FEB7E688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76D35B3-0EC7-9204-393C-905A163C2A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078EF40-4524-B853-AF4B-B6B28E2524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E682B-489A-4920-A802-FD86BB47F0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13587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DBDD9-AE0A-4DB7-9958-015CB1986DD4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58F40-C7C9-4E4C-B65B-5802211AC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52947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820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9237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52196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1356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32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0669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4065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5366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1519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2945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395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2919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2733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057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2048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6090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2766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873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latin typeface="+mn-lt"/>
                <a:cs typeface="Times New Roman" panose="02020603050405020304" pitchFamily="18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  <a:latin typeface="+mn-lt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F5C3-C384-4551-85DC-05AE1E9CC46C}" type="datetime1">
              <a:rPr lang="en-US" smtClean="0"/>
              <a:pPr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9195" y="6476999"/>
            <a:ext cx="1151205" cy="274320"/>
          </a:xfrm>
        </p:spPr>
        <p:txBody>
          <a:bodyPr/>
          <a:lstStyle/>
          <a:p>
            <a:fld id="{302755A7-14C3-4271-9743-D1DE7E0E67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8AA0-66E6-466B-8315-9F78D17704DA}" type="datetime1">
              <a:rPr lang="en-US" smtClean="0"/>
              <a:pPr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2354-75F6-4526-AC9A-9DC59EE26043}" type="datetime1">
              <a:rPr lang="en-US" smtClean="0"/>
              <a:pPr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792478"/>
          </a:xfrm>
        </p:spPr>
        <p:txBody>
          <a:bodyPr>
            <a:noAutofit/>
          </a:bodyPr>
          <a:lstStyle>
            <a:lvl1pPr>
              <a:defRPr sz="4000">
                <a:latin typeface="+mn-lt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799"/>
            <a:ext cx="10972800" cy="5486401"/>
          </a:xfrm>
        </p:spPr>
        <p:txBody>
          <a:bodyPr/>
          <a:lstStyle>
            <a:lvl1pPr>
              <a:defRPr sz="2400">
                <a:latin typeface="+mn-lt"/>
                <a:cs typeface="Times New Roman" panose="02020603050405020304" pitchFamily="18" charset="0"/>
              </a:defRPr>
            </a:lvl1pPr>
            <a:lvl2pPr>
              <a:defRPr sz="2400">
                <a:latin typeface="+mn-lt"/>
                <a:cs typeface="Times New Roman" panose="02020603050405020304" pitchFamily="18" charset="0"/>
              </a:defRPr>
            </a:lvl2pPr>
            <a:lvl3pPr>
              <a:defRPr sz="2000">
                <a:latin typeface="+mn-lt"/>
                <a:cs typeface="Times New Roman" panose="02020603050405020304" pitchFamily="18" charset="0"/>
              </a:defRPr>
            </a:lvl3pPr>
            <a:lvl4pPr>
              <a:defRPr sz="2000">
                <a:latin typeface="+mn-lt"/>
                <a:cs typeface="Times New Roman" panose="02020603050405020304" pitchFamily="18" charset="0"/>
              </a:defRPr>
            </a:lvl4pPr>
            <a:lvl5pPr>
              <a:defRPr sz="1800">
                <a:latin typeface="+mn-lt"/>
                <a:cs typeface="Times New Roman" panose="02020603050405020304" pitchFamily="18" charset="0"/>
              </a:defRPr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0B9F-BC3F-4740-AC24-BA5B9C2B7F53}" type="datetime1">
              <a:rPr lang="en-US" smtClean="0"/>
              <a:pPr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302755A7-14C3-4271-9743-D1DE7E0E67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D9FB-7491-4CFD-8BF3-EB7CAC8C08AA}" type="datetime1">
              <a:rPr lang="en-US" smtClean="0"/>
              <a:pPr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5384800" cy="533095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0"/>
            <a:ext cx="5384800" cy="53309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E55F-DE89-4098-BF16-600BDDB820AD}" type="datetime1">
              <a:rPr lang="en-US" smtClean="0"/>
              <a:pPr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5D4D-2A06-4F48-B0B1-2EF9B127CFA3}" type="datetime1">
              <a:rPr lang="en-US" smtClean="0"/>
              <a:pPr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5F9A-80B7-4FB4-835F-C67C76869186}" type="datetime1">
              <a:rPr lang="en-US" smtClean="0"/>
              <a:pPr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103F-47BE-47A4-8A34-6F09F649BAF0}" type="datetime1">
              <a:rPr lang="en-US" smtClean="0"/>
              <a:pPr/>
              <a:t>7/22/2024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FD78-1AEC-4FCF-8AC0-EA92D93337DA}" type="datetime1">
              <a:rPr lang="en-US" smtClean="0"/>
              <a:pPr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2A466C68-E601-4657-B6D2-5E477AC03042}" type="datetime1">
              <a:rPr lang="en-US" smtClean="0"/>
              <a:pPr/>
              <a:t>7/22/2024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302755A7-14C3-4271-9743-D1DE7E0E6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944881"/>
            <a:ext cx="12192000" cy="45719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 bwMode="ltGray">
          <a:xfrm>
            <a:off x="1" y="2"/>
            <a:ext cx="12191999" cy="914398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14301"/>
            <a:ext cx="10972800" cy="685800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66799"/>
            <a:ext cx="11074400" cy="54864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2148AA7-B0ED-473A-BC19-44440753079A}" type="datetime1">
              <a:rPr lang="en-US" smtClean="0"/>
              <a:pPr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02755A7-14C3-4271-9743-D1DE7E0E6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uet.ac.bd/cse/dipannita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osing_(morphology)" TargetMode="External"/><Relationship Id="rId2" Type="http://schemas.openxmlformats.org/officeDocument/2006/relationships/hyperlink" Target="https://www.researchgate.net/publication/308822048_A_new_thinning_algorithm_for_binary_imag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thworks.com/help/images/morphological-dilation-and-erosion.html" TargetMode="External"/><Relationship Id="rId5" Type="http://schemas.openxmlformats.org/officeDocument/2006/relationships/hyperlink" Target="https://en.wikipedia.org/wiki/Gaussian_blur" TargetMode="External"/><Relationship Id="rId4" Type="http://schemas.openxmlformats.org/officeDocument/2006/relationships/hyperlink" Target="https://www.researchgate.net/publication/281449451_Performance_Improvement_for_Fingerprint_Recognition_System_using_Shape_and_Orientation_Descriptors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"/>
            <a:ext cx="8305800" cy="1740584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Fingerprint Matching Using Morphological Operations</a:t>
            </a:r>
            <a:endParaRPr lang="en-US" sz="48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6241237-ACE1-7941-91A6-255F5BE2E0F5}"/>
              </a:ext>
            </a:extLst>
          </p:cNvPr>
          <p:cNvSpPr txBox="1"/>
          <p:nvPr/>
        </p:nvSpPr>
        <p:spPr>
          <a:xfrm>
            <a:off x="1524000" y="5436714"/>
            <a:ext cx="914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Khulna University of Engineering &amp; Technology, Khulna-9203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Bangladesh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CC06054-0383-CDAA-5A3D-AEB05BD38D12}"/>
              </a:ext>
            </a:extLst>
          </p:cNvPr>
          <p:cNvSpPr/>
          <p:nvPr/>
        </p:nvSpPr>
        <p:spPr>
          <a:xfrm>
            <a:off x="8534400" y="2057400"/>
            <a:ext cx="350519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Presented By: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 </a:t>
            </a:r>
            <a:endParaRPr lang="en-US" sz="2400" b="1" dirty="0" smtClean="0">
              <a:solidFill>
                <a:srgbClr val="FFFF00"/>
              </a:solidFill>
            </a:endParaRPr>
          </a:p>
          <a:p>
            <a:endParaRPr lang="en-US" sz="2400" b="1" dirty="0">
              <a:solidFill>
                <a:srgbClr val="FFFF00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</a:rPr>
              <a:t>Mst. Jesiara Khatun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Roll: </a:t>
            </a:r>
            <a:r>
              <a:rPr lang="en-US" sz="2400" dirty="0" smtClean="0">
                <a:solidFill>
                  <a:srgbClr val="FFFF00"/>
                </a:solidFill>
              </a:rPr>
              <a:t>1907011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4</a:t>
            </a:r>
            <a:r>
              <a:rPr lang="en-US" sz="2400" baseline="30000" dirty="0">
                <a:solidFill>
                  <a:srgbClr val="FFFF00"/>
                </a:solidFill>
              </a:rPr>
              <a:t>th</a:t>
            </a:r>
            <a:r>
              <a:rPr lang="en-US" sz="2400" dirty="0">
                <a:solidFill>
                  <a:srgbClr val="FFFF00"/>
                </a:solidFill>
              </a:rPr>
              <a:t> year</a:t>
            </a:r>
          </a:p>
          <a:p>
            <a:r>
              <a:rPr lang="en-US" sz="2400" dirty="0">
                <a:solidFill>
                  <a:srgbClr val="FFFF00"/>
                </a:solidFill>
              </a:rPr>
              <a:t>1</a:t>
            </a:r>
            <a:r>
              <a:rPr lang="en-US" sz="2400" baseline="30000" dirty="0">
                <a:solidFill>
                  <a:srgbClr val="FFFF00"/>
                </a:solidFill>
              </a:rPr>
              <a:t>st</a:t>
            </a:r>
            <a:r>
              <a:rPr lang="en-US" sz="2400" dirty="0">
                <a:solidFill>
                  <a:srgbClr val="FFFF00"/>
                </a:solidFill>
              </a:rPr>
              <a:t> semester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04D1E73-2F1B-618C-8509-1D69A00F9F02}"/>
              </a:ext>
            </a:extLst>
          </p:cNvPr>
          <p:cNvSpPr txBox="1"/>
          <p:nvPr/>
        </p:nvSpPr>
        <p:spPr>
          <a:xfrm>
            <a:off x="152400" y="1981200"/>
            <a:ext cx="6781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Presented to: </a:t>
            </a:r>
            <a:endParaRPr lang="en-US" sz="2400" b="1" dirty="0">
              <a:solidFill>
                <a:srgbClr val="FFFF00"/>
              </a:solidFill>
            </a:endParaRPr>
          </a:p>
          <a:p>
            <a:endParaRPr lang="en-US" sz="2400" b="1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Dr. Sk. Md. Masudul Ahsan</a:t>
            </a:r>
          </a:p>
          <a:p>
            <a:r>
              <a:rPr lang="en-US" sz="2400" dirty="0">
                <a:solidFill>
                  <a:srgbClr val="FFFF00"/>
                </a:solidFill>
              </a:rPr>
              <a:t>Professor,</a:t>
            </a:r>
          </a:p>
          <a:p>
            <a:r>
              <a:rPr lang="en-US" sz="2400" dirty="0">
                <a:solidFill>
                  <a:srgbClr val="FFFF00"/>
                </a:solidFill>
              </a:rPr>
              <a:t>Department of Computer Science and </a:t>
            </a:r>
            <a:r>
              <a:rPr lang="en-US" sz="2400" dirty="0" smtClean="0">
                <a:solidFill>
                  <a:srgbClr val="FFFF00"/>
                </a:solidFill>
              </a:rPr>
              <a:t>Engineering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Dipannita Biswas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Lecturer,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Department of Computer Science and Engineering</a:t>
            </a:r>
          </a:p>
          <a:p>
            <a:endParaRPr lang="en-US" sz="2400" dirty="0" smtClean="0">
              <a:solidFill>
                <a:srgbClr val="FFFF00"/>
              </a:solidFill>
            </a:endParaRPr>
          </a:p>
          <a:p>
            <a:endParaRPr lang="en-US" sz="2400" dirty="0" smtClean="0">
              <a:hlinkClick r:id="rId3"/>
            </a:endParaRPr>
          </a:p>
          <a:p>
            <a:endParaRPr lang="en-GB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310145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Tm="10162"/>
    </mc:Choice>
    <mc:Fallback>
      <p:transition advTm="1016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Methodology </a:t>
            </a:r>
            <a:r>
              <a:rPr lang="en-US" dirty="0"/>
              <a:t>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324600"/>
            <a:ext cx="733864" cy="274320"/>
          </a:xfrm>
        </p:spPr>
        <p:txBody>
          <a:bodyPr/>
          <a:lstStyle/>
          <a:p>
            <a:fld id="{C556585C-52BF-4141-BD68-0D560B161C7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C4EB2A23-DACA-FBFE-0FAD-0FE513BA85A3}"/>
              </a:ext>
            </a:extLst>
          </p:cNvPr>
          <p:cNvSpPr txBox="1">
            <a:spLocks/>
          </p:cNvSpPr>
          <p:nvPr/>
        </p:nvSpPr>
        <p:spPr>
          <a:xfrm>
            <a:off x="1524001" y="1464792"/>
            <a:ext cx="3335805" cy="1478285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lnSpc>
                <a:spcPct val="150000"/>
              </a:lnSpc>
              <a:buNone/>
            </a:pPr>
            <a:endParaRPr lang="en-US" sz="2250" dirty="0">
              <a:latin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15EA489-2A76-9E52-E851-4077E6D045C7}"/>
              </a:ext>
            </a:extLst>
          </p:cNvPr>
          <p:cNvSpPr txBox="1"/>
          <p:nvPr/>
        </p:nvSpPr>
        <p:spPr>
          <a:xfrm>
            <a:off x="6477000" y="5486400"/>
            <a:ext cx="5554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</a:t>
            </a:r>
            <a:r>
              <a:rPr lang="en-US" sz="1600" dirty="0" smtClean="0"/>
              <a:t>3: Filtered image; input image1 </a:t>
            </a:r>
            <a:r>
              <a:rPr lang="en-US" sz="1600" dirty="0"/>
              <a:t>(a</a:t>
            </a:r>
            <a:r>
              <a:rPr lang="en-US" sz="1600" dirty="0" smtClean="0"/>
              <a:t>),input image2(b).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B546CB1-FB01-FFDC-D024-3AD8F30B9FDC}"/>
              </a:ext>
            </a:extLst>
          </p:cNvPr>
          <p:cNvSpPr txBox="1"/>
          <p:nvPr/>
        </p:nvSpPr>
        <p:spPr>
          <a:xfrm>
            <a:off x="7086600" y="4800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4BD0D95-E836-E605-29CE-622B651481B2}"/>
              </a:ext>
            </a:extLst>
          </p:cNvPr>
          <p:cNvSpPr txBox="1"/>
          <p:nvPr/>
        </p:nvSpPr>
        <p:spPr>
          <a:xfrm>
            <a:off x="9753600" y="4800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6019800" cy="3325671"/>
          </a:xfrm>
        </p:spPr>
        <p:txBody>
          <a:bodyPr>
            <a:noAutofit/>
          </a:bodyPr>
          <a:lstStyle/>
          <a:p>
            <a:pPr marL="118872" indent="0">
              <a:lnSpc>
                <a:spcPct val="150000"/>
              </a:lnSpc>
              <a:buNone/>
            </a:pPr>
            <a:r>
              <a:rPr lang="en-US" b="1" dirty="0" smtClean="0"/>
              <a:t>Filtering: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Gaussian filter works by smoothing the image and reducing noise.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    </a:t>
            </a:r>
            <a:endParaRPr lang="en-US" dirty="0"/>
          </a:p>
          <a:p>
            <a:pPr marL="118872" indent="0">
              <a:lnSpc>
                <a:spcPct val="150000"/>
              </a:lnSpc>
              <a:buNone/>
            </a:pPr>
            <a:endParaRPr lang="en-US" b="1" dirty="0"/>
          </a:p>
          <a:p>
            <a:pPr marL="118872" indent="0">
              <a:lnSpc>
                <a:spcPct val="150000"/>
              </a:lnSpc>
              <a:buNone/>
            </a:pPr>
            <a:endParaRPr lang="en-US" b="1" dirty="0"/>
          </a:p>
        </p:txBody>
      </p:sp>
      <p:pic>
        <p:nvPicPr>
          <p:cNvPr id="17" name="Picture 1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124200"/>
            <a:ext cx="29527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1752600"/>
            <a:ext cx="197167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763000" y="1752600"/>
            <a:ext cx="213360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97508649"/>
      </p:ext>
    </p:extLst>
  </p:cSld>
  <p:clrMapOvr>
    <a:masterClrMapping/>
  </p:clrMapOvr>
  <p:transition advTm="12426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Methodology </a:t>
            </a:r>
            <a:r>
              <a:rPr lang="en-US" dirty="0"/>
              <a:t>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400800"/>
            <a:ext cx="733864" cy="274320"/>
          </a:xfrm>
        </p:spPr>
        <p:txBody>
          <a:bodyPr/>
          <a:lstStyle/>
          <a:p>
            <a:fld id="{C556585C-52BF-4141-BD68-0D560B161C7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C4EB2A23-DACA-FBFE-0FAD-0FE513BA85A3}"/>
              </a:ext>
            </a:extLst>
          </p:cNvPr>
          <p:cNvSpPr txBox="1">
            <a:spLocks/>
          </p:cNvSpPr>
          <p:nvPr/>
        </p:nvSpPr>
        <p:spPr>
          <a:xfrm>
            <a:off x="1524001" y="1464792"/>
            <a:ext cx="3335805" cy="1478285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lnSpc>
                <a:spcPct val="150000"/>
              </a:lnSpc>
              <a:buNone/>
            </a:pPr>
            <a:endParaRPr lang="en-US" sz="2250" dirty="0">
              <a:latin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B546CB1-FB01-FFDC-D024-3AD8F30B9FDC}"/>
              </a:ext>
            </a:extLst>
          </p:cNvPr>
          <p:cNvSpPr txBox="1"/>
          <p:nvPr/>
        </p:nvSpPr>
        <p:spPr>
          <a:xfrm>
            <a:off x="8077200" y="4800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4BD0D95-E836-E605-29CE-622B651481B2}"/>
              </a:ext>
            </a:extLst>
          </p:cNvPr>
          <p:cNvSpPr txBox="1"/>
          <p:nvPr/>
        </p:nvSpPr>
        <p:spPr>
          <a:xfrm>
            <a:off x="10515600" y="4724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6019800" cy="4038600"/>
          </a:xfrm>
        </p:spPr>
        <p:txBody>
          <a:bodyPr>
            <a:noAutofit/>
          </a:bodyPr>
          <a:lstStyle/>
          <a:p>
            <a:pPr marL="118872" indent="0">
              <a:lnSpc>
                <a:spcPct val="150000"/>
              </a:lnSpc>
              <a:buNone/>
            </a:pPr>
            <a:r>
              <a:rPr lang="en-US" b="1" dirty="0" smtClean="0"/>
              <a:t>Thresholding: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Threshold value is determined based on the local mean of the pixel values in the neighborhood of each pixel. </a:t>
            </a:r>
          </a:p>
          <a:p>
            <a:pPr marL="118872" indent="0">
              <a:lnSpc>
                <a:spcPct val="150000"/>
              </a:lnSpc>
              <a:buNone/>
            </a:pPr>
            <a:endParaRPr lang="en-US" b="1" dirty="0" smtClean="0"/>
          </a:p>
          <a:p>
            <a:pPr marL="118872" indent="0">
              <a:lnSpc>
                <a:spcPct val="150000"/>
              </a:lnSpc>
              <a:buNone/>
            </a:pPr>
            <a:endParaRPr lang="en-US" b="1" dirty="0"/>
          </a:p>
        </p:txBody>
      </p:sp>
      <p:pic>
        <p:nvPicPr>
          <p:cNvPr id="17" name="Picture 1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1905000"/>
            <a:ext cx="20193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25000" y="1905000"/>
            <a:ext cx="20859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15EA489-2A76-9E52-E851-4077E6D045C7}"/>
              </a:ext>
            </a:extLst>
          </p:cNvPr>
          <p:cNvSpPr txBox="1"/>
          <p:nvPr/>
        </p:nvSpPr>
        <p:spPr>
          <a:xfrm>
            <a:off x="6781800" y="5486400"/>
            <a:ext cx="5554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</a:t>
            </a:r>
            <a:r>
              <a:rPr lang="en-US" sz="1600" dirty="0" smtClean="0"/>
              <a:t>4: </a:t>
            </a:r>
            <a:r>
              <a:rPr lang="en-US" sz="1600" dirty="0" err="1" smtClean="0"/>
              <a:t>Thresholded</a:t>
            </a:r>
            <a:r>
              <a:rPr lang="en-US" sz="1600" dirty="0" smtClean="0"/>
              <a:t> image; input image1 </a:t>
            </a:r>
            <a:r>
              <a:rPr lang="en-US" sz="1600" dirty="0"/>
              <a:t>(a</a:t>
            </a:r>
            <a:r>
              <a:rPr lang="en-US" sz="1600" dirty="0" smtClean="0"/>
              <a:t>),input image2(b).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2115079727"/>
      </p:ext>
    </p:extLst>
  </p:cSld>
  <p:clrMapOvr>
    <a:masterClrMapping/>
  </p:clrMapOvr>
  <p:transition advTm="12426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Methodology </a:t>
            </a:r>
            <a:r>
              <a:rPr lang="en-US" dirty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9730"/>
            <a:ext cx="4648200" cy="4372870"/>
          </a:xfrm>
        </p:spPr>
        <p:txBody>
          <a:bodyPr>
            <a:noAutofit/>
          </a:bodyPr>
          <a:lstStyle/>
          <a:p>
            <a:pPr marL="118872" indent="0">
              <a:lnSpc>
                <a:spcPct val="150000"/>
              </a:lnSpc>
              <a:buNone/>
            </a:pPr>
            <a:r>
              <a:rPr lang="en-US" b="1" dirty="0" smtClean="0"/>
              <a:t>Morphological Operations: Closing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A combination of dilation followed by erosion using the same structuring element.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Used to close small holes and gaps of a binary image and to connect disjointed elements.</a:t>
            </a:r>
            <a:endParaRPr lang="en-US" dirty="0"/>
          </a:p>
          <a:p>
            <a:pPr marL="118872" indent="0">
              <a:lnSpc>
                <a:spcPct val="150000"/>
              </a:lnSpc>
              <a:buNone/>
            </a:pPr>
            <a:r>
              <a:rPr lang="en-US" dirty="0"/>
              <a:t> </a:t>
            </a:r>
          </a:p>
          <a:p>
            <a:pPr marL="118872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705537" y="6476999"/>
            <a:ext cx="733864" cy="274320"/>
          </a:xfrm>
        </p:spPr>
        <p:txBody>
          <a:bodyPr/>
          <a:lstStyle/>
          <a:p>
            <a:fld id="{C556585C-52BF-4141-BD68-0D560B161C7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563C579-4272-87CC-8A5B-B27CB56B08BB}"/>
              </a:ext>
            </a:extLst>
          </p:cNvPr>
          <p:cNvSpPr txBox="1"/>
          <p:nvPr/>
        </p:nvSpPr>
        <p:spPr>
          <a:xfrm>
            <a:off x="6858000" y="3276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11824FC-C081-916A-7A7E-EA367CB686E6}"/>
              </a:ext>
            </a:extLst>
          </p:cNvPr>
          <p:cNvSpPr txBox="1"/>
          <p:nvPr/>
        </p:nvSpPr>
        <p:spPr>
          <a:xfrm>
            <a:off x="9753600" y="3276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pic>
        <p:nvPicPr>
          <p:cNvPr id="10" name="Picture 9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5257800"/>
            <a:ext cx="28956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1219200"/>
            <a:ext cx="154781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067800" y="1219200"/>
            <a:ext cx="19431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77000" y="3657600"/>
            <a:ext cx="14859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563C579-4272-87CC-8A5B-B27CB56B08BB}"/>
              </a:ext>
            </a:extLst>
          </p:cNvPr>
          <p:cNvSpPr txBox="1"/>
          <p:nvPr/>
        </p:nvSpPr>
        <p:spPr>
          <a:xfrm>
            <a:off x="7010400" y="5715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563C579-4272-87CC-8A5B-B27CB56B08BB}"/>
              </a:ext>
            </a:extLst>
          </p:cNvPr>
          <p:cNvSpPr txBox="1"/>
          <p:nvPr/>
        </p:nvSpPr>
        <p:spPr>
          <a:xfrm>
            <a:off x="9906000" y="5638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(d)</a:t>
            </a:r>
            <a:endParaRPr lang="en-US" dirty="0"/>
          </a:p>
        </p:txBody>
      </p:sp>
      <p:pic>
        <p:nvPicPr>
          <p:cNvPr id="19" name="Picture 18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296400" y="3657600"/>
            <a:ext cx="1600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15EA489-2A76-9E52-E851-4077E6D045C7}"/>
              </a:ext>
            </a:extLst>
          </p:cNvPr>
          <p:cNvSpPr txBox="1"/>
          <p:nvPr/>
        </p:nvSpPr>
        <p:spPr>
          <a:xfrm>
            <a:off x="6637343" y="6019800"/>
            <a:ext cx="5554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</a:t>
            </a:r>
            <a:r>
              <a:rPr lang="en-US" sz="1600" dirty="0" smtClean="0"/>
              <a:t>5: Dilated images(a),(b); closed images(c),(d).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2467998027"/>
      </p:ext>
    </p:extLst>
  </p:cSld>
  <p:clrMapOvr>
    <a:masterClrMapping/>
  </p:clrMapOvr>
  <p:transition advTm="5071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Methodology </a:t>
            </a:r>
            <a:r>
              <a:rPr lang="en-US" dirty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9730"/>
            <a:ext cx="8915400" cy="5515870"/>
          </a:xfrm>
        </p:spPr>
        <p:txBody>
          <a:bodyPr>
            <a:noAutofit/>
          </a:bodyPr>
          <a:lstStyle/>
          <a:p>
            <a:pPr marL="118872" indent="0">
              <a:lnSpc>
                <a:spcPct val="150000"/>
              </a:lnSpc>
              <a:buNone/>
            </a:pPr>
            <a:r>
              <a:rPr lang="en-US" b="1" dirty="0" smtClean="0"/>
              <a:t>Morphological Operations: </a:t>
            </a:r>
            <a:r>
              <a:rPr lang="en-US" b="1" dirty="0" err="1" smtClean="0"/>
              <a:t>Skeletonization</a:t>
            </a:r>
            <a:endParaRPr lang="en-US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It transforms a binary image into a skeleton in one pixel wide.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The Zhang-</a:t>
            </a:r>
            <a:r>
              <a:rPr lang="en-US" dirty="0" err="1" smtClean="0"/>
              <a:t>Suen</a:t>
            </a:r>
            <a:r>
              <a:rPr lang="en-US" dirty="0" smtClean="0"/>
              <a:t> Thinning Algorithm is an iterative algorithm.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It progressively removes edge pixels while preserving their topological structure.</a:t>
            </a:r>
          </a:p>
          <a:p>
            <a:r>
              <a:rPr lang="en-US" dirty="0" smtClean="0"/>
              <a:t>Let P(</a:t>
            </a:r>
            <a:r>
              <a:rPr lang="en-US" dirty="0" err="1" smtClean="0"/>
              <a:t>i,j</a:t>
            </a:r>
            <a:r>
              <a:rPr lang="en-US" dirty="0" smtClean="0"/>
              <a:t>) be a pixel in the binary image. The 8 neighbors of P(</a:t>
            </a:r>
            <a:r>
              <a:rPr lang="en-US" dirty="0" err="1" smtClean="0"/>
              <a:t>i,j</a:t>
            </a:r>
            <a:r>
              <a:rPr lang="en-US" dirty="0" smtClean="0"/>
              <a:t>) are labeled as follows:</a:t>
            </a:r>
          </a:p>
          <a:p>
            <a:pPr>
              <a:buNone/>
            </a:pPr>
            <a:r>
              <a:rPr lang="en-US" dirty="0" smtClean="0"/>
              <a:t>                                                 P9  P2  P3</a:t>
            </a:r>
          </a:p>
          <a:p>
            <a:pPr>
              <a:buNone/>
            </a:pPr>
            <a:r>
              <a:rPr lang="en-US" dirty="0" smtClean="0"/>
              <a:t>                                                 P8  P1  P4</a:t>
            </a:r>
          </a:p>
          <a:p>
            <a:pPr>
              <a:buNone/>
            </a:pPr>
            <a:r>
              <a:rPr lang="en-US" dirty="0" smtClean="0"/>
              <a:t>                                                 P7  P6  P5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118872" indent="0">
              <a:lnSpc>
                <a:spcPct val="150000"/>
              </a:lnSpc>
              <a:buNone/>
            </a:pPr>
            <a:r>
              <a:rPr lang="en-US" dirty="0"/>
              <a:t> </a:t>
            </a:r>
          </a:p>
          <a:p>
            <a:pPr marL="118872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705537" y="6476999"/>
            <a:ext cx="733864" cy="274320"/>
          </a:xfrm>
        </p:spPr>
        <p:txBody>
          <a:bodyPr/>
          <a:lstStyle/>
          <a:p>
            <a:fld id="{C556585C-52BF-4141-BD68-0D560B161C7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9394730"/>
      </p:ext>
    </p:extLst>
  </p:cSld>
  <p:clrMapOvr>
    <a:masterClrMapping/>
  </p:clrMapOvr>
  <p:transition advTm="5071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Methodology </a:t>
            </a:r>
            <a:r>
              <a:rPr lang="en-US" dirty="0"/>
              <a:t>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705537" y="6476999"/>
            <a:ext cx="733864" cy="274320"/>
          </a:xfrm>
        </p:spPr>
        <p:txBody>
          <a:bodyPr/>
          <a:lstStyle/>
          <a:p>
            <a:fld id="{C556585C-52BF-4141-BD68-0D560B161C7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10896600" cy="5515870"/>
          </a:xfrm>
        </p:spPr>
        <p:txBody>
          <a:bodyPr>
            <a:noAutofit/>
          </a:bodyPr>
          <a:lstStyle/>
          <a:p>
            <a:pPr marL="118872" indent="0">
              <a:lnSpc>
                <a:spcPct val="150000"/>
              </a:lnSpc>
              <a:buNone/>
            </a:pPr>
            <a:r>
              <a:rPr lang="en-US" b="1" dirty="0" smtClean="0"/>
              <a:t>Morphological Operations: </a:t>
            </a:r>
            <a:r>
              <a:rPr lang="en-US" b="1" dirty="0" err="1" smtClean="0"/>
              <a:t>Skeletonization</a:t>
            </a:r>
            <a:endParaRPr lang="en-US" b="1" dirty="0" smtClean="0"/>
          </a:p>
          <a:p>
            <a:r>
              <a:rPr lang="en-US" dirty="0" smtClean="0"/>
              <a:t>In the first sub-iteration, the contour point p1 is deleted from the pattern, if it satisfies the following conditions: </a:t>
            </a:r>
          </a:p>
          <a:p>
            <a:pPr>
              <a:buNone/>
            </a:pPr>
            <a:r>
              <a:rPr lang="en-US" dirty="0" smtClean="0"/>
              <a:t>	(a) 2 ≤ B(p1) ≤ 6 </a:t>
            </a:r>
          </a:p>
          <a:p>
            <a:pPr>
              <a:buNone/>
            </a:pPr>
            <a:r>
              <a:rPr lang="en-US" dirty="0" smtClean="0"/>
              <a:t>	(b) A(p1)=1</a:t>
            </a:r>
          </a:p>
          <a:p>
            <a:pPr>
              <a:buNone/>
            </a:pPr>
            <a:r>
              <a:rPr lang="en-US" dirty="0" smtClean="0"/>
              <a:t>	(c) p2 × p4 × p6 = 0 </a:t>
            </a:r>
          </a:p>
          <a:p>
            <a:pPr>
              <a:buNone/>
            </a:pPr>
            <a:r>
              <a:rPr lang="en-US" dirty="0" smtClean="0"/>
              <a:t>	(d) p4 × p6 × p8 = 0</a:t>
            </a:r>
          </a:p>
          <a:p>
            <a:r>
              <a:rPr lang="en-US" dirty="0" smtClean="0"/>
              <a:t>In the second sub-iteration, the contour point p1 is deleted from the pattern, if it satisfies the following conditions: </a:t>
            </a:r>
          </a:p>
          <a:p>
            <a:pPr>
              <a:buNone/>
            </a:pPr>
            <a:r>
              <a:rPr lang="en-US" dirty="0" smtClean="0"/>
              <a:t>	(a) 2 ≤ B(p1) ≤ 6</a:t>
            </a:r>
          </a:p>
          <a:p>
            <a:pPr>
              <a:buNone/>
            </a:pPr>
            <a:r>
              <a:rPr lang="en-US" dirty="0" smtClean="0"/>
              <a:t>	(b) A(p1)=1</a:t>
            </a:r>
          </a:p>
          <a:p>
            <a:pPr>
              <a:buNone/>
            </a:pPr>
            <a:r>
              <a:rPr lang="en-US" dirty="0" smtClean="0"/>
              <a:t>	(c’) p2 × p4 × p8 = 0</a:t>
            </a:r>
          </a:p>
          <a:p>
            <a:pPr>
              <a:buNone/>
            </a:pPr>
            <a:r>
              <a:rPr lang="en-US" dirty="0" smtClean="0"/>
              <a:t>	(d’) p2 × p6 × p8 = 0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118872" indent="0">
              <a:lnSpc>
                <a:spcPct val="150000"/>
              </a:lnSpc>
              <a:buNone/>
            </a:pPr>
            <a:r>
              <a:rPr lang="en-US" dirty="0"/>
              <a:t> </a:t>
            </a:r>
          </a:p>
          <a:p>
            <a:pPr marL="118872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169940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 advTm="5071"/>
    </mc:Choice>
    <mc:Fallback>
      <p:transition advTm="507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Methodology </a:t>
            </a:r>
            <a:r>
              <a:rPr lang="en-US" dirty="0"/>
              <a:t>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705537" y="6476999"/>
            <a:ext cx="733864" cy="274320"/>
          </a:xfrm>
        </p:spPr>
        <p:txBody>
          <a:bodyPr/>
          <a:lstStyle/>
          <a:p>
            <a:fld id="{C556585C-52BF-4141-BD68-0D560B161C7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64E98FE0-9ED4-4DF3-9767-CF82BD6D3C86}"/>
              </a:ext>
            </a:extLst>
          </p:cNvPr>
          <p:cNvSpPr txBox="1"/>
          <p:nvPr/>
        </p:nvSpPr>
        <p:spPr>
          <a:xfrm>
            <a:off x="7467600" y="4800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2F0CC489-A237-F585-AC55-17840FBC6F11}"/>
              </a:ext>
            </a:extLst>
          </p:cNvPr>
          <p:cNvSpPr txBox="1"/>
          <p:nvPr/>
        </p:nvSpPr>
        <p:spPr>
          <a:xfrm>
            <a:off x="10210800" y="4724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4191000" cy="4191000"/>
          </a:xfrm>
        </p:spPr>
        <p:txBody>
          <a:bodyPr>
            <a:noAutofit/>
          </a:bodyPr>
          <a:lstStyle/>
          <a:p>
            <a:pPr marL="118872" indent="0">
              <a:lnSpc>
                <a:spcPct val="150000"/>
              </a:lnSpc>
              <a:buNone/>
            </a:pPr>
            <a:r>
              <a:rPr lang="en-US" b="1" dirty="0" smtClean="0"/>
              <a:t>Morphological Operations: </a:t>
            </a:r>
            <a:r>
              <a:rPr lang="en-US" b="1" dirty="0" err="1" smtClean="0"/>
              <a:t>Skeletonization</a:t>
            </a:r>
            <a:endParaRPr lang="en-US" b="1" dirty="0" smtClean="0"/>
          </a:p>
          <a:p>
            <a:r>
              <a:rPr lang="en-US" dirty="0" smtClean="0"/>
              <a:t>A(p1) is the number of ”0-1” (white-black, in this order) pairs in the clock-wise traversal of the 8-neighborhood of p1, i.e. p2,p3,p4,...,p8, p9.</a:t>
            </a:r>
          </a:p>
          <a:p>
            <a:r>
              <a:rPr lang="en-US" dirty="0" smtClean="0"/>
              <a:t> B(p1) is the number of non-zero 8-neighbors</a:t>
            </a:r>
            <a:endParaRPr lang="en-US" dirty="0"/>
          </a:p>
          <a:p>
            <a:pPr marL="118872" indent="0">
              <a:lnSpc>
                <a:spcPct val="150000"/>
              </a:lnSpc>
              <a:buNone/>
            </a:pPr>
            <a:r>
              <a:rPr lang="en-US" dirty="0"/>
              <a:t> </a:t>
            </a:r>
          </a:p>
          <a:p>
            <a:pPr marL="118872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18" name="Picture 1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1524000"/>
            <a:ext cx="197167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20200" y="1524000"/>
            <a:ext cx="215265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15EA489-2A76-9E52-E851-4077E6D045C7}"/>
              </a:ext>
            </a:extLst>
          </p:cNvPr>
          <p:cNvSpPr txBox="1"/>
          <p:nvPr/>
        </p:nvSpPr>
        <p:spPr>
          <a:xfrm>
            <a:off x="7543801" y="5257800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</a:t>
            </a:r>
            <a:r>
              <a:rPr lang="en-US" sz="1600" dirty="0" smtClean="0"/>
              <a:t>6: </a:t>
            </a:r>
            <a:r>
              <a:rPr lang="en-US" sz="1600" dirty="0" err="1" smtClean="0"/>
              <a:t>Skeletonized</a:t>
            </a:r>
            <a:r>
              <a:rPr lang="en-US" sz="1600" dirty="0" smtClean="0"/>
              <a:t> images(a),(b).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31304752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 advTm="5071"/>
    </mc:Choice>
    <mc:Fallback>
      <p:transition advTm="5071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Methodology </a:t>
            </a:r>
            <a:r>
              <a:rPr lang="en-US" dirty="0"/>
              <a:t>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705537" y="6476999"/>
            <a:ext cx="733864" cy="274320"/>
          </a:xfrm>
        </p:spPr>
        <p:txBody>
          <a:bodyPr/>
          <a:lstStyle/>
          <a:p>
            <a:fld id="{C556585C-52BF-4141-BD68-0D560B161C7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D8A51D3-4672-18FA-8953-886B1E5A2071}"/>
              </a:ext>
            </a:extLst>
          </p:cNvPr>
          <p:cNvSpPr txBox="1"/>
          <p:nvPr/>
        </p:nvSpPr>
        <p:spPr>
          <a:xfrm>
            <a:off x="7848600" y="5257800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</a:t>
            </a:r>
            <a:r>
              <a:rPr lang="en-US" sz="1600" dirty="0" smtClean="0"/>
              <a:t>7: Minutiae features. </a:t>
            </a:r>
            <a:endParaRPr lang="en-US" sz="1600" dirty="0"/>
          </a:p>
        </p:txBody>
      </p:sp>
      <p:pic>
        <p:nvPicPr>
          <p:cNvPr id="19459" name="Picture 3" descr="C:\Users\ASUS\Desktop\Fingerprints_Minutiae_Patterns_Representa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1447800"/>
            <a:ext cx="5181600" cy="3733800"/>
          </a:xfrm>
          <a:prstGeom prst="rect">
            <a:avLst/>
          </a:prstGeom>
          <a:noFill/>
        </p:spPr>
      </p:pic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609600" y="1189730"/>
            <a:ext cx="5562600" cy="5515870"/>
          </a:xfrm>
        </p:spPr>
        <p:txBody>
          <a:bodyPr>
            <a:noAutofit/>
          </a:bodyPr>
          <a:lstStyle/>
          <a:p>
            <a:pPr marL="118872" indent="0">
              <a:lnSpc>
                <a:spcPct val="150000"/>
              </a:lnSpc>
              <a:buNone/>
            </a:pPr>
            <a:r>
              <a:rPr lang="en-US" b="1" dirty="0" smtClean="0"/>
              <a:t>Feature Extraction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Minutiae features, are the specific, detailed characteristics of fingerprint ridges and their structures.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This method is using bifurcation and ridge ending.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118872" indent="0">
              <a:lnSpc>
                <a:spcPct val="150000"/>
              </a:lnSpc>
              <a:buNone/>
            </a:pPr>
            <a:r>
              <a:rPr lang="en-US" dirty="0"/>
              <a:t> </a:t>
            </a:r>
          </a:p>
          <a:p>
            <a:pPr marL="118872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70229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 advTm="5071"/>
    </mc:Choice>
    <mc:Fallback>
      <p:transition advTm="507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Methodology </a:t>
            </a:r>
            <a:r>
              <a:rPr lang="en-US" dirty="0"/>
              <a:t>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705537" y="6476999"/>
            <a:ext cx="733864" cy="274320"/>
          </a:xfrm>
        </p:spPr>
        <p:txBody>
          <a:bodyPr/>
          <a:lstStyle/>
          <a:p>
            <a:fld id="{C556585C-52BF-4141-BD68-0D560B161C7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3A62EB0-A8DC-BB36-C7F0-DE8D4E322629}"/>
              </a:ext>
            </a:extLst>
          </p:cNvPr>
          <p:cNvSpPr txBox="1"/>
          <p:nvPr/>
        </p:nvSpPr>
        <p:spPr>
          <a:xfrm>
            <a:off x="7543800" y="4800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C400982C-85B2-97A7-BFB1-2967928F846C}"/>
              </a:ext>
            </a:extLst>
          </p:cNvPr>
          <p:cNvSpPr txBox="1"/>
          <p:nvPr/>
        </p:nvSpPr>
        <p:spPr>
          <a:xfrm>
            <a:off x="10287000" y="4648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09600" y="1189730"/>
            <a:ext cx="5562600" cy="3991870"/>
          </a:xfrm>
        </p:spPr>
        <p:txBody>
          <a:bodyPr>
            <a:noAutofit/>
          </a:bodyPr>
          <a:lstStyle/>
          <a:p>
            <a:pPr marL="118872" indent="0">
              <a:lnSpc>
                <a:spcPct val="150000"/>
              </a:lnSpc>
              <a:buNone/>
            </a:pPr>
            <a:r>
              <a:rPr lang="en-US" b="1" dirty="0" smtClean="0"/>
              <a:t>Feature Extraction:</a:t>
            </a:r>
          </a:p>
          <a:p>
            <a:pPr lvl="0">
              <a:lnSpc>
                <a:spcPct val="150000"/>
              </a:lnSpc>
            </a:pPr>
            <a:r>
              <a:rPr lang="en-US" b="1" dirty="0" smtClean="0"/>
              <a:t>Ridge Ending</a:t>
            </a:r>
            <a:r>
              <a:rPr lang="en-US" dirty="0" smtClean="0"/>
              <a:t>: If a pixel has exactly one neighbor that is a ridge pixel, it is classified as a ridge ending.</a:t>
            </a:r>
          </a:p>
          <a:p>
            <a:pPr lvl="0">
              <a:lnSpc>
                <a:spcPct val="150000"/>
              </a:lnSpc>
            </a:pPr>
            <a:r>
              <a:rPr lang="en-US" b="1" dirty="0" smtClean="0"/>
              <a:t>Bifurcation</a:t>
            </a:r>
            <a:r>
              <a:rPr lang="en-US" dirty="0" smtClean="0"/>
              <a:t>: If a pixel has more than two transitions from ridge to non-ridge pixels, it is classified as a bifurcation.</a:t>
            </a:r>
          </a:p>
          <a:p>
            <a:pPr>
              <a:lnSpc>
                <a:spcPct val="150000"/>
              </a:lnSpc>
              <a:buNone/>
            </a:pPr>
            <a:endParaRPr lang="en-US" dirty="0"/>
          </a:p>
          <a:p>
            <a:pPr marL="118872" indent="0">
              <a:lnSpc>
                <a:spcPct val="150000"/>
              </a:lnSpc>
              <a:buNone/>
            </a:pPr>
            <a:r>
              <a:rPr lang="en-US" dirty="0"/>
              <a:t> </a:t>
            </a:r>
          </a:p>
          <a:p>
            <a:pPr marL="118872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16" name="Picture 1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1295400"/>
            <a:ext cx="225742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20200" y="1295400"/>
            <a:ext cx="249555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15EA489-2A76-9E52-E851-4077E6D045C7}"/>
              </a:ext>
            </a:extLst>
          </p:cNvPr>
          <p:cNvSpPr txBox="1"/>
          <p:nvPr/>
        </p:nvSpPr>
        <p:spPr>
          <a:xfrm>
            <a:off x="7848600" y="5181600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</a:t>
            </a:r>
            <a:r>
              <a:rPr lang="en-US" sz="1600" dirty="0" smtClean="0"/>
              <a:t>8: Minutiae Points),(b).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25211442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 advTm="5071"/>
    </mc:Choice>
    <mc:Fallback>
      <p:transition advTm="5071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Methodology </a:t>
            </a:r>
            <a:r>
              <a:rPr lang="en-US" dirty="0"/>
              <a:t>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705537" y="6476999"/>
            <a:ext cx="733864" cy="274320"/>
          </a:xfrm>
        </p:spPr>
        <p:txBody>
          <a:bodyPr/>
          <a:lstStyle/>
          <a:p>
            <a:fld id="{C556585C-52BF-4141-BD68-0D560B161C7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09600" y="1189730"/>
            <a:ext cx="11430000" cy="5058670"/>
          </a:xfrm>
        </p:spPr>
        <p:txBody>
          <a:bodyPr>
            <a:noAutofit/>
          </a:bodyPr>
          <a:lstStyle/>
          <a:p>
            <a:pPr marL="118872" indent="0">
              <a:lnSpc>
                <a:spcPct val="150000"/>
              </a:lnSpc>
              <a:buNone/>
            </a:pPr>
            <a:r>
              <a:rPr lang="en-US" b="1" dirty="0" smtClean="0"/>
              <a:t>Matching: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Euclidean Distance</a:t>
            </a:r>
            <a:r>
              <a:rPr lang="en-US" dirty="0" smtClean="0"/>
              <a:t>: For each minutiae point in the first set (image 1), the function calculates the Euclidean distance to every minutiae point in the second set (image 2).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A Distance Threshold</a:t>
            </a:r>
            <a:r>
              <a:rPr lang="en-US" dirty="0" smtClean="0"/>
              <a:t>: A maximum distance threshold (e.g., 10 pixels) is defined. If the Euclidean distance between a pair of minutiae points is less than or equal to this threshold, the points are considered a match.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Matched Points and percentage</a:t>
            </a:r>
            <a:r>
              <a:rPr lang="en-US" dirty="0" smtClean="0"/>
              <a:t>: The function counts the number of matched minutiae points between the two images.  Percentage of matching is calculated</a:t>
            </a:r>
          </a:p>
          <a:p>
            <a:pPr>
              <a:lnSpc>
                <a:spcPct val="150000"/>
              </a:lnSpc>
              <a:buNone/>
            </a:pPr>
            <a:endParaRPr lang="en-US" dirty="0"/>
          </a:p>
          <a:p>
            <a:pPr marL="118872" indent="0">
              <a:lnSpc>
                <a:spcPct val="150000"/>
              </a:lnSpc>
              <a:buNone/>
            </a:pPr>
            <a:r>
              <a:rPr lang="en-US" dirty="0"/>
              <a:t> </a:t>
            </a:r>
          </a:p>
          <a:p>
            <a:pPr marL="118872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834175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 advTm="5071"/>
    </mc:Choice>
    <mc:Fallback>
      <p:transition advTm="5071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(Cont’d)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11430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Programming environments-</a:t>
            </a: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Programming language: Python</a:t>
            </a: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IDE: Vs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799"/>
            <a:ext cx="3733800" cy="5410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Introduction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Problem Statement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Objective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Methodology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smtClean="0"/>
              <a:t>Result Analysis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Limitations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smtClean="0"/>
              <a:t>Conclusion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8356898"/>
      </p:ext>
    </p:extLst>
  </p:cSld>
  <p:clrMapOvr>
    <a:masterClrMapping/>
  </p:clrMapOvr>
  <p:transition advTm="5014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Result Analysis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F806CA-8A50-B363-C868-E0008A7166FD}"/>
              </a:ext>
            </a:extLst>
          </p:cNvPr>
          <p:cNvSpPr txBox="1">
            <a:spLocks/>
          </p:cNvSpPr>
          <p:nvPr/>
        </p:nvSpPr>
        <p:spPr>
          <a:xfrm>
            <a:off x="609600" y="1189731"/>
            <a:ext cx="2819400" cy="1020070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lnSpc>
                <a:spcPct val="150000"/>
              </a:lnSpc>
              <a:buFont typeface="Wingdings 2"/>
              <a:buNone/>
            </a:pPr>
            <a:r>
              <a:rPr lang="en-US"/>
              <a:t> </a:t>
            </a:r>
          </a:p>
          <a:p>
            <a:pPr marL="118872" indent="0">
              <a:lnSpc>
                <a:spcPct val="150000"/>
              </a:lnSpc>
              <a:buFont typeface="Wingdings 2"/>
              <a:buNone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C476A28-9740-990D-5593-E64FAAC30504}"/>
              </a:ext>
            </a:extLst>
          </p:cNvPr>
          <p:cNvSpPr txBox="1"/>
          <p:nvPr/>
        </p:nvSpPr>
        <p:spPr>
          <a:xfrm>
            <a:off x="4419600" y="4648200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</a:t>
            </a:r>
            <a:r>
              <a:rPr lang="en-US" sz="1600" dirty="0" smtClean="0"/>
              <a:t>9:Result of two images(a),(b). </a:t>
            </a:r>
            <a:endParaRPr lang="en-US" sz="1600" dirty="0"/>
          </a:p>
        </p:txBody>
      </p:sp>
      <p:pic>
        <p:nvPicPr>
          <p:cNvPr id="2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143000"/>
            <a:ext cx="4876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1143000"/>
            <a:ext cx="4953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B3A62EB0-A8DC-BB36-C7F0-DE8D4E322629}"/>
              </a:ext>
            </a:extLst>
          </p:cNvPr>
          <p:cNvSpPr txBox="1"/>
          <p:nvPr/>
        </p:nvSpPr>
        <p:spPr>
          <a:xfrm>
            <a:off x="2895600" y="4267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C400982C-85B2-97A7-BFB1-2967928F846C}"/>
              </a:ext>
            </a:extLst>
          </p:cNvPr>
          <p:cNvSpPr txBox="1"/>
          <p:nvPr/>
        </p:nvSpPr>
        <p:spPr>
          <a:xfrm>
            <a:off x="8610600" y="4191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2895600" y="4953000"/>
            <a:ext cx="7162800" cy="1629670"/>
          </a:xfrm>
        </p:spPr>
        <p:txBody>
          <a:bodyPr>
            <a:noAutofit/>
          </a:bodyPr>
          <a:lstStyle/>
          <a:p>
            <a:pPr marL="118872" indent="0">
              <a:lnSpc>
                <a:spcPct val="150000"/>
              </a:lnSpc>
              <a:buNone/>
            </a:pPr>
            <a:r>
              <a:rPr lang="en-US" b="1" dirty="0" smtClean="0"/>
              <a:t>The match percentage has been found out 77.75%</a:t>
            </a:r>
          </a:p>
          <a:p>
            <a:pPr lvl="0"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  <a:buNone/>
            </a:pPr>
            <a:endParaRPr lang="en-US" dirty="0"/>
          </a:p>
          <a:p>
            <a:pPr marL="118872" indent="0">
              <a:lnSpc>
                <a:spcPct val="150000"/>
              </a:lnSpc>
              <a:buNone/>
            </a:pPr>
            <a:r>
              <a:rPr lang="en-US" dirty="0"/>
              <a:t> </a:t>
            </a:r>
          </a:p>
          <a:p>
            <a:pPr marL="118872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756450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 advTm="5071"/>
    </mc:Choice>
    <mc:Fallback>
      <p:transition advTm="5071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10439400" cy="39852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This method is not fully rotation invariant.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It works only if the image is given 90 degree rotated.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Evaluation of result is very slow.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system will not perform well with partial fingerprints, which are common in real-world scenarios.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884299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 advTm="5071"/>
    </mc:Choice>
    <mc:Fallback>
      <p:transition advTm="5071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0890DD-0E01-417F-79CF-912BCAB2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3968D6C-BDA4-58B3-4608-FA1447CAF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799"/>
            <a:ext cx="10820400" cy="480060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This fingerprint matching efficiently utilizes image processing techniques to highlight the importance of preprocessing and minutiae extraction</a:t>
            </a:r>
            <a:r>
              <a:rPr lang="en-US" b="0" dirty="0" smtClean="0"/>
              <a:t>.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smtClean="0"/>
              <a:t>Its effectiveness is limited by factors such as image quality, processing time.</a:t>
            </a:r>
            <a:endParaRPr lang="en-US" b="0" dirty="0"/>
          </a:p>
          <a:p>
            <a:pPr algn="just">
              <a:lnSpc>
                <a:spcPct val="150000"/>
              </a:lnSpc>
            </a:pPr>
            <a:r>
              <a:rPr lang="en-US" dirty="0" smtClean="0"/>
              <a:t>In future, will try to make scale and rotation invariant fully and optimize the fingerprint matching. </a:t>
            </a:r>
            <a:endParaRPr lang="en-US" b="0" dirty="0"/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7456929-D7DD-DE3D-07B5-B83DD2D3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59518893"/>
      </p:ext>
    </p:extLst>
  </p:cSld>
  <p:clrMapOvr>
    <a:masterClrMapping/>
  </p:clrMapOvr>
  <p:transition spd="slow" advTm="17943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68E4B8-1BB8-5A85-E4A0-F91A977D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3825F0-6216-A63D-1427-9AFC2957C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" y="1295397"/>
            <a:ext cx="8481060" cy="5181602"/>
          </a:xfrm>
        </p:spPr>
        <p:txBody>
          <a:bodyPr>
            <a:noAutofit/>
          </a:bodyPr>
          <a:lstStyle/>
          <a:p>
            <a:pPr lvl="0"/>
            <a:r>
              <a:rPr lang="en-US" u="sng" dirty="0" smtClean="0">
                <a:hlinkClick r:id="rId2"/>
              </a:rPr>
              <a:t>https://www.researchgate.net/publication/308822048_A_new_thinning_algorithm_for_binary_images</a:t>
            </a:r>
            <a:endParaRPr lang="en-US" dirty="0" smtClean="0"/>
          </a:p>
          <a:p>
            <a:pPr lvl="0"/>
            <a:r>
              <a:rPr lang="en-US" u="sng" dirty="0" smtClean="0">
                <a:hlinkClick r:id="rId3"/>
              </a:rPr>
              <a:t>https://en.wikipedia.org/wiki/Closing_(morphology)</a:t>
            </a:r>
            <a:endParaRPr lang="en-US" dirty="0" smtClean="0"/>
          </a:p>
          <a:p>
            <a:pPr lvl="0"/>
            <a:r>
              <a:rPr lang="en-US" u="sng" dirty="0" smtClean="0">
                <a:hlinkClick r:id="rId4"/>
              </a:rPr>
              <a:t>https://www.researchgate.net/publication/281449451_Performance_Improvement_for_Fingerprint_Recognition_System_using_Shape_and_Orientation_Descriptors</a:t>
            </a:r>
            <a:endParaRPr lang="en-US" dirty="0" smtClean="0"/>
          </a:p>
          <a:p>
            <a:pPr lvl="0"/>
            <a:r>
              <a:rPr lang="en-US" u="sng" dirty="0" smtClean="0">
                <a:hlinkClick r:id="rId5"/>
              </a:rPr>
              <a:t>https://en.wikipedia.org/wiki/Gaussian_blur</a:t>
            </a:r>
            <a:endParaRPr lang="en-US" dirty="0" smtClean="0"/>
          </a:p>
          <a:p>
            <a:r>
              <a:rPr lang="en-US" u="sng" dirty="0" smtClean="0">
                <a:hlinkClick r:id="rId6"/>
              </a:rPr>
              <a:t>https://www.mathworks.com/help/images/morphological-dilation-and-erosion.html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A313271-95B8-EF31-3B31-87BDE397F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11952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4600" y="2438401"/>
            <a:ext cx="693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en-GB" sz="32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50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09423" y="5803579"/>
            <a:ext cx="44476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GB" sz="160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448DE64-887A-A17A-FC27-681DCC62F6F9}"/>
              </a:ext>
            </a:extLst>
          </p:cNvPr>
          <p:cNvSpPr txBox="1"/>
          <p:nvPr/>
        </p:nvSpPr>
        <p:spPr>
          <a:xfrm>
            <a:off x="838200" y="1067326"/>
            <a:ext cx="1009594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Fingerprint Matching</a:t>
            </a:r>
            <a:endParaRPr lang="en-US" sz="2800" dirty="0"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cs typeface="Times New Roman" panose="02020603050405020304" pitchFamily="18" charset="0"/>
              </a:rPr>
              <a:t>A </a:t>
            </a:r>
            <a:r>
              <a:rPr lang="en-US" sz="2400" dirty="0" smtClean="0">
                <a:cs typeface="Times New Roman" panose="02020603050405020304" pitchFamily="18" charset="0"/>
              </a:rPr>
              <a:t>technique</a:t>
            </a:r>
            <a:r>
              <a:rPr lang="en-US" sz="2400" dirty="0" smtClean="0"/>
              <a:t> specifically refers to the process of comparing and analyzing fingerprint images through various image processing operations.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It decides if fingerprints are the same, ensuring accurate identification in security and biometric systems.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This matching is done by extracting the features of fingerprints  and find out the percentage of matching</a:t>
            </a: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5404868"/>
      </p:ext>
    </p:extLst>
  </p:cSld>
  <p:clrMapOvr>
    <a:masterClrMapping/>
  </p:clrMapOvr>
  <p:transition advTm="23929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549" y="1219200"/>
            <a:ext cx="9099478" cy="3733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Fingerprints can vary significantly in terms of orientation, pressure, distortion, and quality, making it challenging.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Fingerprints captured may contain noise, artifacts, or poor image quality due to sensor limitations or environmental factors.</a:t>
            </a:r>
          </a:p>
          <a:p>
            <a:r>
              <a:rPr lang="en-US" dirty="0" smtClean="0"/>
              <a:t>Fingerprint features are highly orientation-dependent. </a:t>
            </a:r>
            <a:endParaRPr lang="en-US" dirty="0"/>
          </a:p>
          <a:p>
            <a:pPr marL="118872" indent="0">
              <a:lnSpc>
                <a:spcPct val="150000"/>
              </a:lnSpc>
              <a:buNone/>
            </a:pPr>
            <a:endParaRPr lang="en-US" sz="2250" dirty="0">
              <a:latin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03703914"/>
      </p:ext>
    </p:extLst>
  </p:cSld>
  <p:clrMapOvr>
    <a:masterClrMapping/>
  </p:clrMapOvr>
  <p:transition advTm="235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7239000" cy="3985262"/>
          </a:xfrm>
        </p:spPr>
        <p:txBody>
          <a:bodyPr>
            <a:normAutofit/>
          </a:bodyPr>
          <a:lstStyle/>
          <a:p>
            <a:pPr marL="118872" indent="0">
              <a:lnSpc>
                <a:spcPct val="150000"/>
              </a:lnSpc>
              <a:buNone/>
            </a:pPr>
            <a:r>
              <a:rPr lang="en-US" dirty="0"/>
              <a:t>To develop a method that can: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Filter </a:t>
            </a:r>
            <a:r>
              <a:rPr lang="en-US" dirty="0"/>
              <a:t>the </a:t>
            </a:r>
            <a:r>
              <a:rPr lang="en-US" dirty="0" smtClean="0"/>
              <a:t>fingerprint images.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Extract features of the images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Evaluate the </a:t>
            </a:r>
            <a:r>
              <a:rPr lang="en-US" dirty="0" smtClean="0"/>
              <a:t>result on matching the features.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24817313"/>
      </p:ext>
    </p:extLst>
  </p:cSld>
  <p:clrMapOvr>
    <a:masterClrMapping/>
  </p:clrMapOvr>
  <p:transition advTm="15308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01400" y="6400800"/>
            <a:ext cx="733864" cy="274320"/>
          </a:xfrm>
        </p:spPr>
        <p:txBody>
          <a:bodyPr/>
          <a:lstStyle/>
          <a:p>
            <a:fld id="{C556585C-52BF-4141-BD68-0D560B161C7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609600" y="1266771"/>
            <a:ext cx="104394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The steps of fingerprint matching using morphological operations are: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  Image acquisition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  Preprocessing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  Feature extraction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  Matching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1115234"/>
      </p:ext>
    </p:extLst>
  </p:cSld>
  <p:clrMapOvr>
    <a:masterClrMapping/>
  </p:clrMapOvr>
  <p:transition advTm="12426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Methodology </a:t>
            </a:r>
            <a:r>
              <a:rPr lang="en-US" dirty="0"/>
              <a:t>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400800"/>
            <a:ext cx="733864" cy="274320"/>
          </a:xfrm>
        </p:spPr>
        <p:txBody>
          <a:bodyPr/>
          <a:lstStyle/>
          <a:p>
            <a:fld id="{C556585C-52BF-4141-BD68-0D560B161C7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C4EB2A23-DACA-FBFE-0FAD-0FE513BA85A3}"/>
              </a:ext>
            </a:extLst>
          </p:cNvPr>
          <p:cNvSpPr txBox="1">
            <a:spLocks/>
          </p:cNvSpPr>
          <p:nvPr/>
        </p:nvSpPr>
        <p:spPr>
          <a:xfrm>
            <a:off x="1524001" y="1464792"/>
            <a:ext cx="3335805" cy="1478285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lnSpc>
                <a:spcPct val="150000"/>
              </a:lnSpc>
              <a:buNone/>
            </a:pPr>
            <a:endParaRPr lang="en-US" sz="2250" dirty="0">
              <a:latin typeface="Times New Roman" panose="02020603050405020304" pitchFamily="18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="" xmlns:a16="http://schemas.microsoft.com/office/drawing/2014/main" id="{CEABA03B-453B-6B86-3207-4A106F35C4C3}"/>
              </a:ext>
            </a:extLst>
          </p:cNvPr>
          <p:cNvSpPr txBox="1">
            <a:spLocks/>
          </p:cNvSpPr>
          <p:nvPr/>
        </p:nvSpPr>
        <p:spPr>
          <a:xfrm>
            <a:off x="506852" y="1129069"/>
            <a:ext cx="3335805" cy="957427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lvl="0" indent="0">
              <a:lnSpc>
                <a:spcPct val="150000"/>
              </a:lnSpc>
              <a:buNone/>
            </a:pPr>
            <a:r>
              <a:rPr lang="en-US" b="1" dirty="0" smtClean="0">
                <a:ea typeface="Calibri" pitchFamily="34" charset="0"/>
              </a:rPr>
              <a:t>Image acquisition</a:t>
            </a:r>
            <a:r>
              <a:rPr lang="en-US" b="1" dirty="0" smtClean="0"/>
              <a:t>:</a:t>
            </a:r>
            <a:endParaRPr lang="en-US" b="1" dirty="0"/>
          </a:p>
          <a:p>
            <a:pPr marL="118872" indent="0">
              <a:lnSpc>
                <a:spcPct val="150000"/>
              </a:lnSpc>
              <a:buNone/>
            </a:pPr>
            <a:r>
              <a:rPr lang="en-US" sz="2250" dirty="0"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15EA489-2A76-9E52-E851-4077E6D045C7}"/>
              </a:ext>
            </a:extLst>
          </p:cNvPr>
          <p:cNvSpPr txBox="1"/>
          <p:nvPr/>
        </p:nvSpPr>
        <p:spPr>
          <a:xfrm>
            <a:off x="4419600" y="5486400"/>
            <a:ext cx="5554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</a:t>
            </a:r>
            <a:r>
              <a:rPr lang="en-US" sz="1600" dirty="0" smtClean="0"/>
              <a:t>1: Input images </a:t>
            </a:r>
            <a:r>
              <a:rPr lang="en-US" sz="1600" dirty="0"/>
              <a:t>shown in </a:t>
            </a:r>
            <a:r>
              <a:rPr lang="en-US" sz="1600" dirty="0" smtClean="0"/>
              <a:t>(a),(</a:t>
            </a:r>
            <a:r>
              <a:rPr lang="en-US" sz="1600" dirty="0"/>
              <a:t>b</a:t>
            </a:r>
            <a:r>
              <a:rPr lang="en-US" sz="1600" dirty="0" smtClean="0"/>
              <a:t>).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B546CB1-FB01-FFDC-D024-3AD8F30B9FDC}"/>
              </a:ext>
            </a:extLst>
          </p:cNvPr>
          <p:cNvSpPr txBox="1"/>
          <p:nvPr/>
        </p:nvSpPr>
        <p:spPr>
          <a:xfrm>
            <a:off x="3581400" y="4953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(</a:t>
            </a:r>
            <a:r>
              <a:rPr lang="en-US" dirty="0"/>
              <a:t>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4BD0D95-E836-E605-29CE-622B651481B2}"/>
              </a:ext>
            </a:extLst>
          </p:cNvPr>
          <p:cNvSpPr txBox="1"/>
          <p:nvPr/>
        </p:nvSpPr>
        <p:spPr>
          <a:xfrm>
            <a:off x="7086600" y="4876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pic>
        <p:nvPicPr>
          <p:cNvPr id="16" name="Picture 1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362200"/>
            <a:ext cx="15621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2057400"/>
            <a:ext cx="225742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25754914"/>
      </p:ext>
    </p:extLst>
  </p:cSld>
  <p:clrMapOvr>
    <a:masterClrMapping/>
  </p:clrMapOvr>
  <p:transition advTm="12426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Methodology </a:t>
            </a:r>
            <a:r>
              <a:rPr lang="en-US" dirty="0"/>
              <a:t>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01400" y="6477000"/>
            <a:ext cx="733864" cy="274320"/>
          </a:xfrm>
        </p:spPr>
        <p:txBody>
          <a:bodyPr/>
          <a:lstStyle/>
          <a:p>
            <a:fld id="{C556585C-52BF-4141-BD68-0D560B161C7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C4EB2A23-DACA-FBFE-0FAD-0FE513BA85A3}"/>
              </a:ext>
            </a:extLst>
          </p:cNvPr>
          <p:cNvSpPr txBox="1">
            <a:spLocks/>
          </p:cNvSpPr>
          <p:nvPr/>
        </p:nvSpPr>
        <p:spPr>
          <a:xfrm>
            <a:off x="1524001" y="1464792"/>
            <a:ext cx="3335805" cy="1478285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lnSpc>
                <a:spcPct val="150000"/>
              </a:lnSpc>
              <a:buNone/>
            </a:pPr>
            <a:endParaRPr lang="en-US" sz="2250" dirty="0">
              <a:latin typeface="Times New Roman" panose="02020603050405020304" pitchFamily="18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="" xmlns:a16="http://schemas.microsoft.com/office/drawing/2014/main" id="{CEABA03B-453B-6B86-3207-4A106F35C4C3}"/>
              </a:ext>
            </a:extLst>
          </p:cNvPr>
          <p:cNvSpPr txBox="1">
            <a:spLocks/>
          </p:cNvSpPr>
          <p:nvPr/>
        </p:nvSpPr>
        <p:spPr>
          <a:xfrm>
            <a:off x="506852" y="1129069"/>
            <a:ext cx="3335805" cy="957427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lnSpc>
                <a:spcPct val="150000"/>
              </a:lnSpc>
              <a:buNone/>
            </a:pPr>
            <a:r>
              <a:rPr lang="en-US" b="1" dirty="0" smtClean="0"/>
              <a:t>Preprocessing:</a:t>
            </a:r>
            <a:endParaRPr lang="en-US" b="1" dirty="0"/>
          </a:p>
          <a:p>
            <a:pPr marL="118872" indent="0">
              <a:lnSpc>
                <a:spcPct val="150000"/>
              </a:lnSpc>
              <a:buNone/>
            </a:pPr>
            <a:r>
              <a:rPr lang="en-US" sz="2250" dirty="0"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685800" y="1752600"/>
            <a:ext cx="10439400" cy="2802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The steps of preprocessing for two fingerprint images matching: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Image rotation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Filtering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Thresholding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Morphological operations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0797441"/>
      </p:ext>
    </p:extLst>
  </p:cSld>
  <p:clrMapOvr>
    <a:masterClrMapping/>
  </p:clrMapOvr>
  <p:transition advTm="12426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Methodology </a:t>
            </a:r>
            <a:r>
              <a:rPr lang="en-US" dirty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9730"/>
            <a:ext cx="6019800" cy="3325671"/>
          </a:xfrm>
        </p:spPr>
        <p:txBody>
          <a:bodyPr>
            <a:noAutofit/>
          </a:bodyPr>
          <a:lstStyle/>
          <a:p>
            <a:pPr marL="118872" indent="0">
              <a:lnSpc>
                <a:spcPct val="150000"/>
              </a:lnSpc>
              <a:buNone/>
            </a:pPr>
            <a:r>
              <a:rPr lang="en-US" b="1" dirty="0" smtClean="0"/>
              <a:t>Image Rotation: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Rotate the 2</a:t>
            </a:r>
            <a:r>
              <a:rPr lang="en-US" baseline="30000" dirty="0" smtClean="0"/>
              <a:t>nd</a:t>
            </a:r>
            <a:r>
              <a:rPr lang="en-US" dirty="0" smtClean="0"/>
              <a:t> input image 90 degree clockwise.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The highest percentage of matching will be in the same direction.</a:t>
            </a:r>
            <a:endParaRPr lang="en-US" dirty="0"/>
          </a:p>
          <a:p>
            <a:pPr marL="118872" indent="0">
              <a:lnSpc>
                <a:spcPct val="150000"/>
              </a:lnSpc>
              <a:buNone/>
            </a:pPr>
            <a:endParaRPr lang="en-US" b="1" dirty="0"/>
          </a:p>
          <a:p>
            <a:pPr marL="118872" indent="0">
              <a:lnSpc>
                <a:spcPct val="150000"/>
              </a:lnSpc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01400" y="6400800"/>
            <a:ext cx="733864" cy="274320"/>
          </a:xfrm>
        </p:spPr>
        <p:txBody>
          <a:bodyPr/>
          <a:lstStyle/>
          <a:p>
            <a:fld id="{C556585C-52BF-4141-BD68-0D560B161C7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28ACA63-919A-A81D-3D91-B86FC9774197}"/>
              </a:ext>
            </a:extLst>
          </p:cNvPr>
          <p:cNvSpPr txBox="1"/>
          <p:nvPr/>
        </p:nvSpPr>
        <p:spPr>
          <a:xfrm>
            <a:off x="5181600" y="4419600"/>
            <a:ext cx="7882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Figure </a:t>
            </a:r>
            <a:r>
              <a:rPr lang="en-GB" sz="1600" dirty="0" smtClean="0"/>
              <a:t>2: Image Rotation</a:t>
            </a:r>
            <a:endParaRPr lang="en-GB" sz="1600" dirty="0"/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1600200"/>
            <a:ext cx="5715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92576421"/>
      </p:ext>
    </p:extLst>
  </p:cSld>
  <p:clrMapOvr>
    <a:masterClrMapping/>
  </p:clrMapOvr>
  <p:transition advTm="5071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ustom 2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13214</TotalTime>
  <Words>1036</Words>
  <Application>Microsoft Office PowerPoint</Application>
  <PresentationFormat>Custom</PresentationFormat>
  <Paragraphs>214</Paragraphs>
  <Slides>24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Module</vt:lpstr>
      <vt:lpstr>Fingerprint Matching Using Morphological Operations</vt:lpstr>
      <vt:lpstr>Contents</vt:lpstr>
      <vt:lpstr>Introduction</vt:lpstr>
      <vt:lpstr>Problem Statement</vt:lpstr>
      <vt:lpstr>Objective</vt:lpstr>
      <vt:lpstr>Methodology</vt:lpstr>
      <vt:lpstr>Methodology (Cont’d)</vt:lpstr>
      <vt:lpstr>Methodology (Cont’d)</vt:lpstr>
      <vt:lpstr>Methodology (Cont’d)</vt:lpstr>
      <vt:lpstr>Methodology (Cont’d)</vt:lpstr>
      <vt:lpstr>Methodology (Cont’d)</vt:lpstr>
      <vt:lpstr>Methodology (Cont’d)</vt:lpstr>
      <vt:lpstr>Methodology (Cont’d)</vt:lpstr>
      <vt:lpstr>Methodology (Cont’d)</vt:lpstr>
      <vt:lpstr>Methodology (Cont’d)</vt:lpstr>
      <vt:lpstr>Methodology (Cont’d)</vt:lpstr>
      <vt:lpstr>Methodology (Cont’d)</vt:lpstr>
      <vt:lpstr>Methodology (Cont’d)</vt:lpstr>
      <vt:lpstr>Methodology (Cont’d)</vt:lpstr>
      <vt:lpstr>Result Analysis </vt:lpstr>
      <vt:lpstr>Limitations</vt:lpstr>
      <vt:lpstr>Conclusions</vt:lpstr>
      <vt:lpstr>References </vt:lpstr>
      <vt:lpstr>Slide 24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Segregation of Foreground and Background from Video Source</dc:title>
  <dc:creator>Sakib &amp; Nipa</dc:creator>
  <cp:lastModifiedBy>ASUS</cp:lastModifiedBy>
  <cp:revision>258</cp:revision>
  <dcterms:created xsi:type="dcterms:W3CDTF">2017-02-25T17:24:22Z</dcterms:created>
  <dcterms:modified xsi:type="dcterms:W3CDTF">2024-07-21T18:06:52Z</dcterms:modified>
</cp:coreProperties>
</file>