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Old Standard TT" panose="020B060402020202020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44d08861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44d08861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4d0886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4d0886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4d0886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44d0886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35525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 entrega Data Science II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2143650"/>
            <a:ext cx="8118600" cy="28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 u="sng"/>
              <a:t>Informe sobre el riesgo de padecimiento de depresión</a:t>
            </a:r>
            <a:endParaRPr sz="27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Alumna: Conserva, Jesica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Año: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05550" y="1171675"/>
            <a:ext cx="33300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5314750" y="1171675"/>
            <a:ext cx="3517500" cy="27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En función de la citada matriz de correlación, se puede observar que los factores más determinantes son los hábitos de consumo de tabaco y de alcohol; como factores externos y, el historial médico de enfermedades mentales; como factor intrínseco de la persona.</a:t>
            </a:r>
            <a:endParaRPr sz="1600"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56500" y="686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Factores comunes “a priori” 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E20DD4-EA24-47B6-BBF6-FDCB40E3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0" y="809632"/>
            <a:ext cx="4412719" cy="3759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C3923-F5B2-4522-8090-51722AB1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00" y="303600"/>
            <a:ext cx="4908300" cy="618000"/>
          </a:xfrm>
        </p:spPr>
        <p:txBody>
          <a:bodyPr/>
          <a:lstStyle/>
          <a:p>
            <a:r>
              <a:rPr lang="es-AR" dirty="0"/>
              <a:t>Matriz de correlación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087646-7A38-47AD-83A0-869AA40E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6900" y="1315050"/>
            <a:ext cx="2808000" cy="3179400"/>
          </a:xfrm>
        </p:spPr>
        <p:txBody>
          <a:bodyPr/>
          <a:lstStyle/>
          <a:p>
            <a:r>
              <a:rPr lang="es-AR" dirty="0"/>
              <a:t>En función de la matriz presentada y tomando en consideración todas las variables categóricas del </a:t>
            </a:r>
            <a:r>
              <a:rPr lang="es-AR" dirty="0" err="1"/>
              <a:t>dataset</a:t>
            </a:r>
            <a:r>
              <a:rPr lang="es-AR" dirty="0"/>
              <a:t> presentado, los factores más influyentes en el riesgo de padecer depresión son los ingresos y el nivel de empleo (por el nivel de stress que conllevan) y, en tercer lugar; el nivel de actividad física.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C55901-2901-4C0F-BB4F-F09E7B91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9" y="921600"/>
            <a:ext cx="4311446" cy="38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7B871-B239-48D0-AA1B-6E09667A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4973100" cy="646800"/>
          </a:xfrm>
        </p:spPr>
        <p:txBody>
          <a:bodyPr/>
          <a:lstStyle/>
          <a:p>
            <a:r>
              <a:rPr lang="es-AR" dirty="0"/>
              <a:t>Conclusión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C2E7FE-12CF-4F36-A83D-D2F27CA9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4800" y="1202400"/>
            <a:ext cx="2997300" cy="3520800"/>
          </a:xfrm>
        </p:spPr>
        <p:txBody>
          <a:bodyPr/>
          <a:lstStyle/>
          <a:p>
            <a:r>
              <a:rPr lang="es-AR" dirty="0"/>
              <a:t>En función de las métricas obtenidas con el modelo de Machine </a:t>
            </a:r>
            <a:r>
              <a:rPr lang="es-AR" dirty="0" err="1"/>
              <a:t>Learning</a:t>
            </a:r>
            <a:r>
              <a:rPr lang="es-AR" dirty="0"/>
              <a:t>, el </a:t>
            </a:r>
            <a:r>
              <a:rPr lang="es-AR" dirty="0" err="1"/>
              <a:t>accuracy</a:t>
            </a:r>
            <a:r>
              <a:rPr lang="es-AR" dirty="0"/>
              <a:t> (luego de la Cross </a:t>
            </a:r>
            <a:r>
              <a:rPr lang="es-AR" dirty="0" err="1"/>
              <a:t>Validation</a:t>
            </a:r>
            <a:r>
              <a:rPr lang="es-AR" dirty="0"/>
              <a:t>) es de 0.78; indicando que el porcentaje de predicción de la clase mayoritaria (en este caso no depresión) es alto y no esta </a:t>
            </a:r>
            <a:r>
              <a:rPr lang="es-AR" dirty="0" err="1"/>
              <a:t>overfitteado</a:t>
            </a:r>
            <a:r>
              <a:rPr lang="es-AR" dirty="0"/>
              <a:t>. Sin embargo, no puede predecir los casos que efectivamente tienen depresión y, por consiguiente, dichos pacientes no estarían recibiendo la ayuda médica necesaria para tratar dicho padecimiento.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742DAC-A5D4-442A-9488-4EF5EE57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2440038"/>
            <a:ext cx="3062366" cy="22314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6EC379-1444-4400-A7A0-533A40C7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6" y="1100833"/>
            <a:ext cx="3441746" cy="12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4E692-FD67-4629-A00B-22AA2DB1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6945900" cy="755700"/>
          </a:xfrm>
        </p:spPr>
        <p:txBody>
          <a:bodyPr/>
          <a:lstStyle/>
          <a:p>
            <a:r>
              <a:rPr lang="es-AR" dirty="0"/>
              <a:t>Conclusiones adicionales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4C8EA5-21D0-4E71-9098-346E3FAA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076300" cy="3179400"/>
          </a:xfrm>
        </p:spPr>
        <p:txBody>
          <a:bodyPr/>
          <a:lstStyle/>
          <a:p>
            <a:r>
              <a:rPr lang="es-AR" dirty="0"/>
              <a:t>Si bien las métricas en su mayoría daban bien, no hay que olvidar que la problemática y el desempeño del modelo de Machine </a:t>
            </a:r>
            <a:r>
              <a:rPr lang="es-AR" dirty="0" err="1"/>
              <a:t>Learning</a:t>
            </a:r>
            <a:r>
              <a:rPr lang="es-AR" dirty="0"/>
              <a:t> debe verse como un todo, por lo que hay que tomar en consideración que algunas clases pueden estar desbalanceadas y, por lo tanto, el riesgo de caer en el </a:t>
            </a:r>
            <a:r>
              <a:rPr lang="es-AR" dirty="0" err="1"/>
              <a:t>overfitting</a:t>
            </a:r>
            <a:r>
              <a:rPr lang="es-AR" dirty="0"/>
              <a:t> existe.</a:t>
            </a:r>
          </a:p>
          <a:p>
            <a:r>
              <a:rPr lang="es-AR" dirty="0"/>
              <a:t>En cuanto al </a:t>
            </a:r>
            <a:r>
              <a:rPr lang="es-AR" dirty="0" err="1"/>
              <a:t>RandomizedSearchCV</a:t>
            </a:r>
            <a:r>
              <a:rPr lang="es-AR" dirty="0"/>
              <a:t>, el mismo en este caso no sirve para dar una conclusión apropiada dado que el </a:t>
            </a:r>
            <a:r>
              <a:rPr lang="es-AR" dirty="0" err="1"/>
              <a:t>best</a:t>
            </a:r>
            <a:r>
              <a:rPr lang="es-AR" dirty="0"/>
              <a:t> score =1.0; lo que significa que tiene un acierto del 100% (totalmente improbable y, en mi opinión se puede deber a que las clases se encuentran aún desbalanceadas). Por tal motivo, recomiendo no utilizar dicho procedimiento hasta tanto no se resuelva el problema.</a:t>
            </a:r>
          </a:p>
        </p:txBody>
      </p:sp>
    </p:spTree>
    <p:extLst>
      <p:ext uri="{BB962C8B-B14F-4D97-AF65-F5344CB8AC3E}">
        <p14:creationId xmlns:p14="http://schemas.microsoft.com/office/powerpoint/2010/main" val="412590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12700" y="1301300"/>
            <a:ext cx="8118600" cy="21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 del proyecto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9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La depresión es uno de los padecimientos más comunes en el actual siglo XXI, con síntomas caracterizados por una profunda tristeza e inhibición de funciones psíquicas. Por tal motivo, se pretende estudiar la condición de la depresión y los factores posibles que pueden llevar a desencadenarla.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Público objetivo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Si bien cualquier persona interesada en el tema puede consultar el presente trabajo, el mismo está destinado a cualquier estado, nación o profesionales de la salud con el fin de poder mitigar los posibles factores externos para mitigar dicha enfermedad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u="sng"/>
              <a:t>Problemática a resolver e hipótesis</a:t>
            </a:r>
            <a:endParaRPr sz="40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30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La problemática fundamental es tratar de definir cuales son los factores externos (como el estilo y forma de vida, los hábitos) a cualquier persona que pueden desencadenar en la citada enfermedad con el fin de reducir los mismos o, por lo menos, darlos a conocer con el fin de generar conciencia ciudadana. Por ello, las hipótesis planteadas son: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Hay factores psíquicos/físicos que predisponga a determinadas personas a contraer dicho síndrome?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Cuáles son los factores más comunes?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Como Nación/ Estado; en función de los factores determinantes analizados, se puede tomar acción para mitigar la enfermedad?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05550" y="1171675"/>
            <a:ext cx="33300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21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Factores comunes “a priori”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00" y="1171675"/>
            <a:ext cx="3330000" cy="33971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71675"/>
            <a:ext cx="4259308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405550" y="1171675"/>
            <a:ext cx="8426700" cy="20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En función de los gráficos presentados, a priori se puede determinar que las personas más jóvenes son las menos propensas a contraer el citado síndrome pero, para tal fin, se debe establecer la variable objetivo y desarrollar un modelado de datos más exhaustivo para responder a dicha pregunta.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620</Words>
  <Application>Microsoft Office PowerPoint</Application>
  <PresentationFormat>Presentación en pantalla (16:9)</PresentationFormat>
  <Paragraphs>27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Old Standard TT</vt:lpstr>
      <vt:lpstr>Paperback</vt:lpstr>
      <vt:lpstr>Pre entrega Data Science II</vt:lpstr>
      <vt:lpstr>Presentación de PowerPoint</vt:lpstr>
      <vt:lpstr>Presentación del proyecto</vt:lpstr>
      <vt:lpstr>La depresión es uno de los padecimientos más comunes en el actual siglo XXI, con síntomas caracterizados por una profunda tristeza e inhibición de funciones psíquicas. Por tal motivo, se pretende estudiar la condición de la depresión y los factores posibles que pueden llevar a desencadenarla.</vt:lpstr>
      <vt:lpstr>Público objetivo</vt:lpstr>
      <vt:lpstr>Problemática a resolver e hipótesis</vt:lpstr>
      <vt:lpstr>La problemática fundamental es tratar de definir cuales son los factores externos (como el estilo y forma de vida, los hábitos) a cualquier persona que pueden desencadenar en la citada enfermedad con el fin de reducir los mismos o, por lo menos, darlos a conocer con el fin de generar conciencia ciudadana. Por ello, las hipótesis planteadas son: Hay factores psíquicos/físicos que predisponga a determinadas personas a contraer dicho síndrome? Cuáles son los factores más comunes? Como Nación/ Estado; en función de los factores determinantes analizados, se puede tomar acción para mitigar la enfermedad? </vt:lpstr>
      <vt:lpstr>Factores comunes “a priori” </vt:lpstr>
      <vt:lpstr>Presentación de PowerPoint</vt:lpstr>
      <vt:lpstr>Factores comunes “a priori” </vt:lpstr>
      <vt:lpstr>Matriz de correlación</vt:lpstr>
      <vt:lpstr>Conclusión</vt:lpstr>
      <vt:lpstr>Conclusiones 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entrega Data Science II</dc:title>
  <dc:creator>Usuario</dc:creator>
  <cp:lastModifiedBy>Usuario</cp:lastModifiedBy>
  <cp:revision>7</cp:revision>
  <dcterms:modified xsi:type="dcterms:W3CDTF">2024-12-06T13:11:47Z</dcterms:modified>
</cp:coreProperties>
</file>