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6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2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5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138" y="593777"/>
            <a:ext cx="5553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/>
            </a:pPr>
            <a:r>
              <a:rPr sz="2400" dirty="0"/>
              <a:t>Spotify Music Analytics</a:t>
            </a:r>
            <a:r>
              <a:rPr lang="es-AR" sz="2400" dirty="0"/>
              <a:t> - ETL PIPELINE</a:t>
            </a:r>
            <a:endParaRPr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3857" y="5653353"/>
            <a:ext cx="8091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Jesika Berroteran | Data Engineering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823632-7727-4F42-B5A6-A8DB6193D083}"/>
              </a:ext>
            </a:extLst>
          </p:cNvPr>
          <p:cNvSpPr/>
          <p:nvPr/>
        </p:nvSpPr>
        <p:spPr>
          <a:xfrm>
            <a:off x="1226118" y="2184295"/>
            <a:ext cx="1140432" cy="4616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API- Spotify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E77609-791E-4C76-8624-BD7BE1B927B4}"/>
              </a:ext>
            </a:extLst>
          </p:cNvPr>
          <p:cNvSpPr/>
          <p:nvPr/>
        </p:nvSpPr>
        <p:spPr>
          <a:xfrm>
            <a:off x="2949391" y="1586173"/>
            <a:ext cx="1217488" cy="16579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Extract</a:t>
            </a:r>
            <a:endParaRPr lang="es-AR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s-AR" sz="1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s-AR" sz="1800" b="1" dirty="0"/>
              <a:t>GET</a:t>
            </a:r>
            <a:r>
              <a:rPr lang="es-AR" sz="1800" dirty="0"/>
              <a:t> </a:t>
            </a:r>
            <a:endParaRPr lang="es-AR" dirty="0"/>
          </a:p>
          <a:p>
            <a:r>
              <a:rPr lang="es-AR" sz="1400" dirty="0" err="1"/>
              <a:t>Artists</a:t>
            </a:r>
            <a:br>
              <a:rPr lang="es-AR" sz="1400" dirty="0"/>
            </a:br>
            <a:r>
              <a:rPr lang="es-AR" sz="1400" dirty="0" err="1"/>
              <a:t>Albums</a:t>
            </a:r>
            <a:endParaRPr lang="es-AR" sz="1400" dirty="0"/>
          </a:p>
          <a:p>
            <a:r>
              <a:rPr lang="es-AR" sz="1400" dirty="0" err="1"/>
              <a:t>Tracks</a:t>
            </a:r>
            <a:endParaRPr lang="es-AR" sz="1400" dirty="0"/>
          </a:p>
          <a:p>
            <a:pPr algn="ctr"/>
            <a:endParaRPr lang="es-A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102CF-BC7E-48EC-B146-BB5D1A4F2728}"/>
              </a:ext>
            </a:extLst>
          </p:cNvPr>
          <p:cNvSpPr/>
          <p:nvPr/>
        </p:nvSpPr>
        <p:spPr>
          <a:xfrm>
            <a:off x="4461708" y="1586173"/>
            <a:ext cx="1621973" cy="16579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Transform</a:t>
            </a:r>
            <a:endParaRPr lang="es-AR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br>
              <a:rPr lang="es-AR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s-AR" dirty="0">
                <a:solidFill>
                  <a:schemeClr val="tx2"/>
                </a:solidFill>
                <a:latin typeface="Arial Rounded MT Bold" panose="020F0704030504030204" pitchFamily="34" charset="0"/>
              </a:rPr>
              <a:t>Pandas</a:t>
            </a:r>
            <a:br>
              <a:rPr lang="es-AR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s-AR" sz="1400" dirty="0" err="1"/>
              <a:t>Clean</a:t>
            </a:r>
            <a:r>
              <a:rPr lang="es-AR" sz="1400" dirty="0"/>
              <a:t>, </a:t>
            </a:r>
            <a:r>
              <a:rPr lang="es-AR" sz="1400" dirty="0" err="1"/>
              <a:t>Parse</a:t>
            </a:r>
            <a:r>
              <a:rPr lang="es-AR" sz="1400" dirty="0"/>
              <a:t> </a:t>
            </a:r>
            <a:r>
              <a:rPr lang="es-AR" sz="1400" dirty="0" err="1"/>
              <a:t>Json</a:t>
            </a:r>
            <a:r>
              <a:rPr lang="es-AR" sz="1400" dirty="0"/>
              <a:t>,</a:t>
            </a:r>
            <a:br>
              <a:rPr lang="es-AR" sz="1400" dirty="0"/>
            </a:br>
            <a:r>
              <a:rPr lang="es-AR" sz="1400" dirty="0" err="1"/>
              <a:t>Metrics</a:t>
            </a:r>
            <a:r>
              <a:rPr lang="es-AR" sz="1400" dirty="0"/>
              <a:t>. </a:t>
            </a:r>
            <a:r>
              <a:rPr lang="es-AR" sz="1400" dirty="0" err="1"/>
              <a:t>f_final</a:t>
            </a:r>
            <a:endParaRPr lang="es-AR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D1928-5C09-4E42-AC1D-EE03E4EB6EDA}"/>
              </a:ext>
            </a:extLst>
          </p:cNvPr>
          <p:cNvSpPr/>
          <p:nvPr/>
        </p:nvSpPr>
        <p:spPr>
          <a:xfrm>
            <a:off x="6387572" y="1575252"/>
            <a:ext cx="1380940" cy="16938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Loads</a:t>
            </a:r>
            <a:endParaRPr lang="es-AR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br>
              <a:rPr lang="es-AR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s-AR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Database</a:t>
            </a:r>
            <a:endParaRPr lang="es-AR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2ED618B-2260-418B-A441-FFB5583C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3" y="1262405"/>
            <a:ext cx="445944" cy="4459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4E1590-075A-40E8-BBC6-E010BF3F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429" y="3175170"/>
            <a:ext cx="349225" cy="4546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A44529-C5AD-425B-862C-15D81D93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874" y="2659970"/>
            <a:ext cx="941529" cy="412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231DB6-F8C2-4565-8F09-A27CD3F55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120" y="2738725"/>
            <a:ext cx="315179" cy="33619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D3DA8E7F-5D28-48DF-B01B-55D273E269BE}"/>
              </a:ext>
            </a:extLst>
          </p:cNvPr>
          <p:cNvGrpSpPr/>
          <p:nvPr/>
        </p:nvGrpSpPr>
        <p:grpSpPr>
          <a:xfrm>
            <a:off x="3335562" y="4087064"/>
            <a:ext cx="2190334" cy="819692"/>
            <a:chOff x="4238762" y="4175560"/>
            <a:chExt cx="2190334" cy="81969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28DB45-BA45-4B29-A4DF-19843F466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7421" y="4236421"/>
              <a:ext cx="1451675" cy="75883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B1338D-A193-46F1-942D-F30372D3E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38762" y="4175560"/>
              <a:ext cx="1099926" cy="215449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EBA11EC3-3CB0-411B-969D-32582D725A4F}"/>
              </a:ext>
            </a:extLst>
          </p:cNvPr>
          <p:cNvSpPr/>
          <p:nvPr/>
        </p:nvSpPr>
        <p:spPr>
          <a:xfrm>
            <a:off x="344535" y="1116303"/>
            <a:ext cx="8435083" cy="3979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Propósito</a:t>
            </a:r>
            <a:r>
              <a:rPr dirty="0"/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376"/>
            <a:ext cx="7772400" cy="364913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 err="1">
                <a:latin typeface="Bahnschrift" panose="020B0502040204020203" pitchFamily="34" charset="0"/>
              </a:rPr>
              <a:t>Transformar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métricas</a:t>
            </a:r>
            <a:r>
              <a:rPr dirty="0">
                <a:latin typeface="Bahnschrift" panose="020B0502040204020203" pitchFamily="34" charset="0"/>
              </a:rPr>
              <a:t> musicales </a:t>
            </a:r>
            <a:r>
              <a:rPr dirty="0" err="1">
                <a:latin typeface="Bahnschrift" panose="020B0502040204020203" pitchFamily="34" charset="0"/>
              </a:rPr>
              <a:t>en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decisiones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creativas</a:t>
            </a:r>
            <a:endParaRPr lang="es-AR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dirty="0">
                <a:latin typeface="Bahnschrift" panose="020B0502040204020203" pitchFamily="34" charset="0"/>
              </a:rPr>
              <a:t>El </a:t>
            </a:r>
            <a:r>
              <a:rPr dirty="0" err="1">
                <a:latin typeface="Bahnschrift" panose="020B0502040204020203" pitchFamily="34" charset="0"/>
              </a:rPr>
              <a:t>análisis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compara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artistas</a:t>
            </a:r>
            <a:r>
              <a:rPr dirty="0">
                <a:latin typeface="Bahnschrift" panose="020B0502040204020203" pitchFamily="34" charset="0"/>
              </a:rPr>
              <a:t>, </a:t>
            </a:r>
            <a:r>
              <a:rPr dirty="0" err="1">
                <a:latin typeface="Bahnschrift" panose="020B0502040204020203" pitchFamily="34" charset="0"/>
              </a:rPr>
              <a:t>revelando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cómo</a:t>
            </a:r>
            <a:r>
              <a:rPr dirty="0">
                <a:latin typeface="Bahnschrift" panose="020B0502040204020203" pitchFamily="34" charset="0"/>
              </a:rPr>
              <a:t> la data </a:t>
            </a:r>
            <a:r>
              <a:rPr dirty="0" err="1">
                <a:latin typeface="Bahnschrift" panose="020B0502040204020203" pitchFamily="34" charset="0"/>
              </a:rPr>
              <a:t>puede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detectar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oportunidades</a:t>
            </a:r>
            <a:r>
              <a:rPr dirty="0">
                <a:latin typeface="Bahnschrift" panose="020B0502040204020203" pitchFamily="34" charset="0"/>
              </a:rPr>
              <a:t>, </a:t>
            </a:r>
            <a:r>
              <a:rPr dirty="0" err="1">
                <a:latin typeface="Bahnschrift" panose="020B0502040204020203" pitchFamily="34" charset="0"/>
              </a:rPr>
              <a:t>medir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impacto</a:t>
            </a:r>
            <a:r>
              <a:rPr dirty="0">
                <a:latin typeface="Bahnschrift" panose="020B0502040204020203" pitchFamily="34" charset="0"/>
              </a:rPr>
              <a:t> y </a:t>
            </a:r>
            <a:r>
              <a:rPr dirty="0" err="1">
                <a:latin typeface="Bahnschrift" panose="020B0502040204020203" pitchFamily="34" charset="0"/>
              </a:rPr>
              <a:t>contar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historias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reales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detrás</a:t>
            </a:r>
            <a:r>
              <a:rPr dirty="0">
                <a:latin typeface="Bahnschrift" panose="020B0502040204020203" pitchFamily="34" charset="0"/>
              </a:rPr>
              <a:t> del </a:t>
            </a:r>
            <a:r>
              <a:rPr dirty="0" err="1">
                <a:latin typeface="Bahnschrift" panose="020B0502040204020203" pitchFamily="34" charset="0"/>
              </a:rPr>
              <a:t>éxito</a:t>
            </a:r>
            <a:r>
              <a:rPr dirty="0">
                <a:latin typeface="Bahnschrift" panose="020B0502040204020203" pitchFamily="34" charset="0"/>
              </a:rPr>
              <a:t>. </a:t>
            </a:r>
            <a:endParaRPr lang="es-AR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s-AR" dirty="0">
                <a:latin typeface="Bahnschrift" panose="020B0502040204020203" pitchFamily="34" charset="0"/>
              </a:rPr>
              <a:t>El v</a:t>
            </a:r>
            <a:r>
              <a:rPr dirty="0" err="1">
                <a:latin typeface="Bahnschrift" panose="020B0502040204020203" pitchFamily="34" charset="0"/>
              </a:rPr>
              <a:t>alor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está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en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conectar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analítica</a:t>
            </a:r>
            <a:r>
              <a:rPr dirty="0">
                <a:latin typeface="Bahnschrift" panose="020B0502040204020203" pitchFamily="34" charset="0"/>
              </a:rPr>
              <a:t> con </a:t>
            </a:r>
            <a:r>
              <a:rPr dirty="0" err="1">
                <a:latin typeface="Bahnschrift" panose="020B0502040204020203" pitchFamily="34" charset="0"/>
              </a:rPr>
              <a:t>intuición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artística</a:t>
            </a:r>
            <a:r>
              <a:rPr dirty="0"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Stack </a:t>
            </a:r>
            <a:r>
              <a:rPr dirty="0" err="1"/>
              <a:t>Tecnológico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488"/>
            <a:ext cx="7772400" cy="3649133"/>
          </a:xfrm>
        </p:spPr>
        <p:txBody>
          <a:bodyPr/>
          <a:lstStyle/>
          <a:p>
            <a:pPr>
              <a:defRPr>
                <a:solidFill>
                  <a:srgbClr val="A0A0A0"/>
                </a:solidFill>
              </a:defRPr>
            </a:pPr>
            <a:r>
              <a:rPr lang="es-AR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Python 3.x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Lenguaje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principal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Pandas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Manipulación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datos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SQLAlchemy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Conexión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a base de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datos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Requests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Extracción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desde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Spotify API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Matplotlib / Seaborn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Visualización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Docker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Entorno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reproducible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Apache Airflow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Orquestación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(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construcción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708" y="1148244"/>
            <a:ext cx="72852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 sz="2800" b="1"/>
            </a:pPr>
            <a:r>
              <a:rPr sz="2800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Flujo</a:t>
            </a:r>
            <a:r>
              <a:rPr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sz="2800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Analítico</a:t>
            </a:r>
            <a:r>
              <a:rPr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— Extract, Transform, Load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B1A1AF-7A19-41DA-B56D-990ED61B8505}"/>
              </a:ext>
            </a:extLst>
          </p:cNvPr>
          <p:cNvGrpSpPr/>
          <p:nvPr/>
        </p:nvGrpSpPr>
        <p:grpSpPr>
          <a:xfrm>
            <a:off x="647272" y="1997296"/>
            <a:ext cx="7315200" cy="3728085"/>
            <a:chOff x="914400" y="1463040"/>
            <a:chExt cx="7315200" cy="3728085"/>
          </a:xfrm>
        </p:grpSpPr>
        <p:sp>
          <p:nvSpPr>
            <p:cNvPr id="3" name="TextBox 2"/>
            <p:cNvSpPr txBox="1"/>
            <p:nvPr/>
          </p:nvSpPr>
          <p:spPr>
            <a:xfrm>
              <a:off x="914400" y="1463040"/>
              <a:ext cx="6976153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dirty="0"/>
            </a:p>
            <a:p>
              <a:pPr>
                <a:defRPr sz="2000"/>
              </a:pP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→ Extract: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Datos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de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artistas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desde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Spotify API (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seguidores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,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géneros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,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popularidad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).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14400" y="2377440"/>
              <a:ext cx="6585735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dirty="0"/>
            </a:p>
            <a:p>
              <a:pPr>
                <a:defRPr sz="2000"/>
              </a:pP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→ Transform: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Métricas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avanzadas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: engagement, </a:t>
              </a:r>
              <a:r>
                <a:rPr lang="es-AR"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score de seguidores, popularidad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.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400" y="3291840"/>
              <a:ext cx="7048072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dirty="0"/>
            </a:p>
            <a:p>
              <a:pPr>
                <a:defRPr sz="2000"/>
              </a:pP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→ Load: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Exportación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a CSV o base SQL para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reportes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y dashboards.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4206240"/>
              <a:ext cx="731520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endParaRPr>
            </a:p>
            <a:p>
              <a:pPr>
                <a:defRPr sz="2000"/>
              </a:pP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→ Visualize: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Comparativas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visuales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que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inspiran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decisiones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creativas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Evaluación de Campañas Simultáneas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El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análisis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también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permite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comparar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campañas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simultáneas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entre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artistas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 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AR"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edir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variaciones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popularidad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seguidores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y engagement, los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productores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pueden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identificar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qué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estrategia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generó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mayor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impacto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proporcional</a:t>
            </a:r>
            <a:r>
              <a:rPr lang="es-AR"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Así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, los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datos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respaldan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decisiones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inversión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y timing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lanzamientos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coordinados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9FC1-7F0D-4FDA-8E3E-F04511E4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D4069-C89F-4C70-8280-1FFE1D0F6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24043"/>
            <a:ext cx="4207267" cy="20788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EA4F0-0EE0-49CC-BECE-4E236646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6" y="3339961"/>
            <a:ext cx="4188341" cy="2970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15599-B5A0-4EAD-9DC8-C1C083CBE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661" y="1795954"/>
            <a:ext cx="3790139" cy="30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4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Insight Clave — KAROL G vs Young Miko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9288"/>
            <a:ext cx="7772400" cy="3649133"/>
          </a:xfrm>
        </p:spPr>
        <p:txBody>
          <a:bodyPr/>
          <a:lstStyle/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El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análisis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revela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una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paradoja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del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éxito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: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KAROL G — base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masiva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crecimiento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estable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Young Miko —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menor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audiencia,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pero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30x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más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engagement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relativo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madurez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no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siempre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garantiza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conexión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 La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artista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emergente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logra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un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vínculo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emocional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más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fuerte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con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su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público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Conclusiones</a:t>
            </a:r>
            <a:r>
              <a:rPr dirty="0"/>
              <a:t> </a:t>
            </a:r>
            <a:r>
              <a:rPr dirty="0" err="1"/>
              <a:t>Creativas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1. El engagement rate es una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métrica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más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valiosa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que los followers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absolutos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2. La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diversificación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géneros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abre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mercados,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pero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no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asegura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popularidad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Artistas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emergentes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pueden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tener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más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eficiencia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campañas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digitales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4. La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consistencia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lanzamientos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mantiene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relevancia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sostenida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→ Los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datos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pueden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inspirar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creatividad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y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decisiones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de alto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impacto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68" y="2229493"/>
            <a:ext cx="57309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lang="es-AR" dirty="0"/>
              <a:t> Que preguntarías a estos datos?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781364" y="4082261"/>
            <a:ext cx="55812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5A5A5A"/>
                </a:solidFill>
              </a:defRPr>
            </a:pPr>
            <a:r>
              <a:rPr dirty="0">
                <a:solidFill>
                  <a:srgbClr val="FFC000"/>
                </a:solidFill>
              </a:rPr>
              <a:t>GitHub: Jesikab10 | LinkedIn: </a:t>
            </a:r>
            <a:r>
              <a:rPr lang="es-AR" dirty="0">
                <a:solidFill>
                  <a:srgbClr val="FFC000"/>
                </a:solidFill>
              </a:rPr>
              <a:t>jesika-berroteran-b16a3a32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BA95F-3BDE-4295-A9E7-A69FB97633E5}"/>
              </a:ext>
            </a:extLst>
          </p:cNvPr>
          <p:cNvSpPr txBox="1"/>
          <p:nvPr/>
        </p:nvSpPr>
        <p:spPr>
          <a:xfrm>
            <a:off x="1781364" y="2984653"/>
            <a:ext cx="42105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lang="es-AR" dirty="0"/>
              <a:t> Que historia contarías?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88</TotalTime>
  <Words>384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Bahnschrift</vt:lpstr>
      <vt:lpstr>Calibri</vt:lpstr>
      <vt:lpstr>Calibri Light</vt:lpstr>
      <vt:lpstr>Celestial</vt:lpstr>
      <vt:lpstr>PowerPoint Presentation</vt:lpstr>
      <vt:lpstr>Propósito del Proyecto</vt:lpstr>
      <vt:lpstr>Stack Tecnológico</vt:lpstr>
      <vt:lpstr>PowerPoint Presentation</vt:lpstr>
      <vt:lpstr>Evaluación de Campañas Simultáneas</vt:lpstr>
      <vt:lpstr>PowerPoint Presentation</vt:lpstr>
      <vt:lpstr>Insight Clave — KAROL G vs Young Miko</vt:lpstr>
      <vt:lpstr>Conclusiones Creativas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Jesika Berroteran</dc:creator>
  <cp:keywords/>
  <dc:description>generated using python-pptx</dc:description>
  <cp:lastModifiedBy>Jesika Berroteran</cp:lastModifiedBy>
  <cp:revision>12</cp:revision>
  <dcterms:created xsi:type="dcterms:W3CDTF">2013-01-27T09:14:16Z</dcterms:created>
  <dcterms:modified xsi:type="dcterms:W3CDTF">2025-10-20T17:14:28Z</dcterms:modified>
  <cp:category/>
</cp:coreProperties>
</file>