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0" r:id="rId3"/>
    <p:sldId id="261" r:id="rId4"/>
    <p:sldId id="262" r:id="rId5"/>
    <p:sldId id="263" r:id="rId6"/>
    <p:sldId id="264" r:id="rId7"/>
    <p:sldId id="266" r:id="rId8"/>
    <p:sldId id="267" r:id="rId9"/>
    <p:sldId id="26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42"/>
    <a:srgbClr val="000818"/>
    <a:srgbClr val="680000"/>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F5581-4D5E-4004-B1D6-D4618DE32504}" v="29" dt="2023-02-10T13:36:34.396"/>
    <p1510:client id="{0A64C19C-A4CF-4C80-9C37-5F553E8E23E6}" v="14" dt="2023-02-10T17:49:38.347"/>
    <p1510:client id="{0DF589E1-0980-435A-BA5E-07F366A77EF4}" v="17" dt="2023-02-11T04:11:56.493"/>
    <p1510:client id="{2EA63B64-E06E-41FF-A529-5C211248C183}" v="16" dt="2023-02-10T17:59:41.252"/>
    <p1510:client id="{33BF7873-52E4-4A40-AC7B-A97CA6AE5E63}" v="28" dt="2023-02-11T03:38:56.254"/>
    <p1510:client id="{3648A988-4911-4669-A7EE-BB6FF4C6E459}" v="60" dt="2023-02-10T13:44:02.923"/>
    <p1510:client id="{3732C592-EA6C-40F9-AFF8-D7827E488BB4}" v="81" dt="2023-02-11T04:55:58.444"/>
    <p1510:client id="{38AD2B83-E971-46F6-AC2E-79E4330CD135}" v="10" dt="2023-02-10T06:20:23.408"/>
    <p1510:client id="{4FF66602-3493-4976-9069-06211F9D96F0}" v="391" dt="2023-02-10T05:05:36.568"/>
    <p1510:client id="{954DEA9C-D617-46B3-8B69-264F82CD3063}" v="546" dt="2023-02-10T05:07:05.058"/>
    <p1510:client id="{E245EE55-F273-4EF5-9DA6-8D857B8C76D6}" v="28" dt="2023-02-10T13:52:14.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B0331-34C9-4F95-9BF6-7857CFC2A702}" type="datetimeFigureOut">
              <a:rPr lang="en-IN" smtClean="0"/>
              <a:t>27-02-2023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92C08-05D6-4BB4-9FEF-4F796C52D685}" type="slidenum">
              <a:rPr lang="en-IN" smtClean="0"/>
              <a:t>‹#›</a:t>
            </a:fld>
            <a:endParaRPr lang="en-IN"/>
          </a:p>
        </p:txBody>
      </p:sp>
    </p:spTree>
    <p:extLst>
      <p:ext uri="{BB962C8B-B14F-4D97-AF65-F5344CB8AC3E}">
        <p14:creationId xmlns:p14="http://schemas.microsoft.com/office/powerpoint/2010/main" val="95212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692C08-05D6-4BB4-9FEF-4F796C52D685}" type="slidenum">
              <a:rPr lang="en-IN" smtClean="0"/>
              <a:t>2</a:t>
            </a:fld>
            <a:endParaRPr lang="en-IN"/>
          </a:p>
        </p:txBody>
      </p:sp>
    </p:spTree>
    <p:extLst>
      <p:ext uri="{BB962C8B-B14F-4D97-AF65-F5344CB8AC3E}">
        <p14:creationId xmlns:p14="http://schemas.microsoft.com/office/powerpoint/2010/main" val="244087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B75BAF-91F3-4868-A740-EF194D8D42C7}"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22190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B75BAF-91F3-4868-A740-EF194D8D42C7}"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18515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B75BAF-91F3-4868-A740-EF194D8D42C7}"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206052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B75BAF-91F3-4868-A740-EF194D8D42C7}"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347612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B75BAF-91F3-4868-A740-EF194D8D42C7}"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21013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B75BAF-91F3-4868-A740-EF194D8D42C7}"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18839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B75BAF-91F3-4868-A740-EF194D8D42C7}"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395615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B75BAF-91F3-4868-A740-EF194D8D42C7}"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405488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75BAF-91F3-4868-A740-EF194D8D42C7}"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20078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B75BAF-91F3-4868-A740-EF194D8D42C7}"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127878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B75BAF-91F3-4868-A740-EF194D8D42C7}"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272BB0-1C57-4CED-94BE-0091EFE8F567}" type="slidenum">
              <a:rPr lang="en-IN" smtClean="0"/>
              <a:t>‹#›</a:t>
            </a:fld>
            <a:endParaRPr lang="en-IN"/>
          </a:p>
        </p:txBody>
      </p:sp>
    </p:spTree>
    <p:extLst>
      <p:ext uri="{BB962C8B-B14F-4D97-AF65-F5344CB8AC3E}">
        <p14:creationId xmlns:p14="http://schemas.microsoft.com/office/powerpoint/2010/main" val="419369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75BAF-91F3-4868-A740-EF194D8D42C7}" type="datetimeFigureOut">
              <a:rPr lang="en-IN" smtClean="0"/>
              <a:t>27-02-2023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72BB0-1C57-4CED-94BE-0091EFE8F567}" type="slidenum">
              <a:rPr lang="en-IN" smtClean="0"/>
              <a:t>‹#›</a:t>
            </a:fld>
            <a:endParaRPr lang="en-IN"/>
          </a:p>
        </p:txBody>
      </p:sp>
    </p:spTree>
    <p:extLst>
      <p:ext uri="{BB962C8B-B14F-4D97-AF65-F5344CB8AC3E}">
        <p14:creationId xmlns:p14="http://schemas.microsoft.com/office/powerpoint/2010/main" val="1396263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enuspower.com/everything-you-need-to-know-about-smart-electric-met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CcO0pPjPvhU"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838200" y="1825625"/>
            <a:ext cx="10515600" cy="4796848"/>
          </a:xfrm>
        </p:spPr>
        <p:txBody>
          <a:bodyPr/>
          <a:lstStyle/>
          <a:p>
            <a:pPr marL="0" indent="0">
              <a:buNone/>
            </a:pPr>
            <a:endParaRPr lang="en-IN"/>
          </a:p>
          <a:p>
            <a:pPr marL="0" indent="0">
              <a:buNone/>
            </a:pPr>
            <a:endParaRPr lang="en-IN"/>
          </a:p>
        </p:txBody>
      </p:sp>
      <p:sp>
        <p:nvSpPr>
          <p:cNvPr id="4" name="Rectangle 3"/>
          <p:cNvSpPr/>
          <p:nvPr/>
        </p:nvSpPr>
        <p:spPr>
          <a:xfrm>
            <a:off x="1219649" y="1178025"/>
            <a:ext cx="1437257" cy="523220"/>
          </a:xfrm>
          <a:prstGeom prst="rect">
            <a:avLst/>
          </a:prstGeom>
        </p:spPr>
        <p:txBody>
          <a:bodyPr wrap="square">
            <a:spAutoFit/>
          </a:bodyPr>
          <a:lstStyle/>
          <a:p>
            <a:r>
              <a:rPr lang="en-IN" sz="2800">
                <a:solidFill>
                  <a:srgbClr val="C00000"/>
                </a:solidFill>
                <a:latin typeface="Gill Sans MT" panose="020B0502020104020203" pitchFamily="34" charset="0"/>
              </a:rPr>
              <a:t>Index</a:t>
            </a:r>
          </a:p>
        </p:txBody>
      </p:sp>
      <p:sp>
        <p:nvSpPr>
          <p:cNvPr id="9" name="Rectangle 8"/>
          <p:cNvSpPr/>
          <p:nvPr/>
        </p:nvSpPr>
        <p:spPr>
          <a:xfrm>
            <a:off x="0" y="1191492"/>
            <a:ext cx="12192000" cy="6511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Placeholder 2"/>
          <p:cNvSpPr txBox="1">
            <a:spLocks/>
          </p:cNvSpPr>
          <p:nvPr/>
        </p:nvSpPr>
        <p:spPr>
          <a:xfrm>
            <a:off x="733425" y="1693989"/>
            <a:ext cx="3941317"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Project Details/Problem Statement</a:t>
            </a:r>
          </a:p>
        </p:txBody>
      </p:sp>
      <p:sp>
        <p:nvSpPr>
          <p:cNvPr id="26" name="Rounded Rectangle 25"/>
          <p:cNvSpPr/>
          <p:nvPr/>
        </p:nvSpPr>
        <p:spPr>
          <a:xfrm>
            <a:off x="116435" y="1664224"/>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1</a:t>
            </a:r>
            <a:endParaRPr lang="en-IN">
              <a:solidFill>
                <a:schemeClr val="bg1"/>
              </a:solidFill>
              <a:latin typeface="Gill Sans MT" panose="020B0502020104020203" pitchFamily="34" charset="0"/>
            </a:endParaRPr>
          </a:p>
        </p:txBody>
      </p:sp>
      <p:sp>
        <p:nvSpPr>
          <p:cNvPr id="27" name="Rounded Rectangle 26"/>
          <p:cNvSpPr/>
          <p:nvPr/>
        </p:nvSpPr>
        <p:spPr>
          <a:xfrm>
            <a:off x="122601" y="2135379"/>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2</a:t>
            </a:r>
            <a:endParaRPr lang="en-IN">
              <a:solidFill>
                <a:schemeClr val="bg1"/>
              </a:solidFill>
              <a:latin typeface="Gill Sans MT" panose="020B0502020104020203" pitchFamily="34" charset="0"/>
            </a:endParaRPr>
          </a:p>
        </p:txBody>
      </p:sp>
      <p:sp>
        <p:nvSpPr>
          <p:cNvPr id="28" name="Rounded Rectangle 27"/>
          <p:cNvSpPr/>
          <p:nvPr/>
        </p:nvSpPr>
        <p:spPr>
          <a:xfrm>
            <a:off x="129878" y="2596421"/>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3</a:t>
            </a:r>
            <a:endParaRPr lang="en-IN">
              <a:solidFill>
                <a:schemeClr val="bg1"/>
              </a:solidFill>
              <a:latin typeface="Gill Sans MT" panose="020B0502020104020203" pitchFamily="34" charset="0"/>
            </a:endParaRPr>
          </a:p>
        </p:txBody>
      </p:sp>
      <p:sp>
        <p:nvSpPr>
          <p:cNvPr id="29" name="Rounded Rectangle 28"/>
          <p:cNvSpPr/>
          <p:nvPr/>
        </p:nvSpPr>
        <p:spPr>
          <a:xfrm>
            <a:off x="114759" y="3062925"/>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4</a:t>
            </a:r>
            <a:endParaRPr lang="en-IN">
              <a:solidFill>
                <a:schemeClr val="bg1"/>
              </a:solidFill>
              <a:latin typeface="Gill Sans MT" panose="020B0502020104020203" pitchFamily="34" charset="0"/>
            </a:endParaRPr>
          </a:p>
        </p:txBody>
      </p:sp>
      <p:sp>
        <p:nvSpPr>
          <p:cNvPr id="30" name="Rounded Rectangle 29"/>
          <p:cNvSpPr/>
          <p:nvPr/>
        </p:nvSpPr>
        <p:spPr>
          <a:xfrm>
            <a:off x="120051" y="3527765"/>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5</a:t>
            </a:r>
            <a:endParaRPr lang="en-IN">
              <a:solidFill>
                <a:schemeClr val="bg1"/>
              </a:solidFill>
              <a:latin typeface="Gill Sans MT" panose="020B0502020104020203" pitchFamily="34" charset="0"/>
            </a:endParaRPr>
          </a:p>
        </p:txBody>
      </p:sp>
      <p:sp>
        <p:nvSpPr>
          <p:cNvPr id="31" name="Rounded Rectangle 30"/>
          <p:cNvSpPr/>
          <p:nvPr/>
        </p:nvSpPr>
        <p:spPr>
          <a:xfrm>
            <a:off x="113069" y="3986283"/>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6</a:t>
            </a:r>
            <a:endParaRPr lang="en-IN">
              <a:solidFill>
                <a:schemeClr val="bg1"/>
              </a:solidFill>
              <a:latin typeface="Gill Sans MT" panose="020B0502020104020203" pitchFamily="34" charset="0"/>
            </a:endParaRPr>
          </a:p>
        </p:txBody>
      </p:sp>
      <p:sp>
        <p:nvSpPr>
          <p:cNvPr id="32" name="Rounded Rectangle 31"/>
          <p:cNvSpPr/>
          <p:nvPr/>
        </p:nvSpPr>
        <p:spPr>
          <a:xfrm>
            <a:off x="112882" y="4517553"/>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7</a:t>
            </a:r>
            <a:endParaRPr lang="en-IN">
              <a:solidFill>
                <a:schemeClr val="bg1"/>
              </a:solidFill>
              <a:latin typeface="Gill Sans MT" panose="020B0502020104020203" pitchFamily="34" charset="0"/>
            </a:endParaRPr>
          </a:p>
        </p:txBody>
      </p:sp>
      <p:sp>
        <p:nvSpPr>
          <p:cNvPr id="33" name="Rounded Rectangle 32"/>
          <p:cNvSpPr/>
          <p:nvPr/>
        </p:nvSpPr>
        <p:spPr>
          <a:xfrm>
            <a:off x="111614" y="5005552"/>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8</a:t>
            </a:r>
            <a:endParaRPr lang="en-IN">
              <a:solidFill>
                <a:schemeClr val="bg1"/>
              </a:solidFill>
              <a:latin typeface="Gill Sans MT" panose="020B0502020104020203" pitchFamily="34" charset="0"/>
            </a:endParaRPr>
          </a:p>
        </p:txBody>
      </p:sp>
      <p:sp>
        <p:nvSpPr>
          <p:cNvPr id="35" name="Rounded Rectangle 34"/>
          <p:cNvSpPr/>
          <p:nvPr/>
        </p:nvSpPr>
        <p:spPr>
          <a:xfrm>
            <a:off x="114585" y="5565840"/>
            <a:ext cx="522514" cy="378823"/>
          </a:xfrm>
          <a:prstGeom prst="roundRect">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Gill Sans MT" panose="020B0502020104020203" pitchFamily="34" charset="0"/>
              </a:rPr>
              <a:t>9</a:t>
            </a:r>
            <a:endParaRPr lang="en-IN">
              <a:solidFill>
                <a:schemeClr val="bg1"/>
              </a:solidFill>
              <a:latin typeface="Gill Sans MT" panose="020B0502020104020203" pitchFamily="34" charset="0"/>
            </a:endParaRPr>
          </a:p>
        </p:txBody>
      </p:sp>
      <p:sp>
        <p:nvSpPr>
          <p:cNvPr id="45" name="Text Placeholder 2"/>
          <p:cNvSpPr txBox="1">
            <a:spLocks/>
          </p:cNvSpPr>
          <p:nvPr/>
        </p:nvSpPr>
        <p:spPr>
          <a:xfrm>
            <a:off x="733426" y="2127743"/>
            <a:ext cx="3943350"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Concept of the Solution</a:t>
            </a:r>
          </a:p>
        </p:txBody>
      </p:sp>
      <p:sp>
        <p:nvSpPr>
          <p:cNvPr id="46" name="Text Placeholder 2"/>
          <p:cNvSpPr txBox="1">
            <a:spLocks/>
          </p:cNvSpPr>
          <p:nvPr/>
        </p:nvSpPr>
        <p:spPr>
          <a:xfrm>
            <a:off x="742951" y="2582598"/>
            <a:ext cx="3952874"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Novelty / Scope of Solution</a:t>
            </a:r>
          </a:p>
        </p:txBody>
      </p:sp>
      <p:sp>
        <p:nvSpPr>
          <p:cNvPr id="47" name="Text Placeholder 2"/>
          <p:cNvSpPr txBox="1">
            <a:spLocks/>
          </p:cNvSpPr>
          <p:nvPr/>
        </p:nvSpPr>
        <p:spPr>
          <a:xfrm>
            <a:off x="752785" y="3044488"/>
            <a:ext cx="3943040"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Pros and Cons of the solution</a:t>
            </a:r>
          </a:p>
        </p:txBody>
      </p:sp>
      <p:sp>
        <p:nvSpPr>
          <p:cNvPr id="48" name="Text Placeholder 2"/>
          <p:cNvSpPr txBox="1">
            <a:spLocks/>
          </p:cNvSpPr>
          <p:nvPr/>
        </p:nvSpPr>
        <p:spPr>
          <a:xfrm>
            <a:off x="733425" y="3499343"/>
            <a:ext cx="3952875"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Technical Description</a:t>
            </a:r>
          </a:p>
        </p:txBody>
      </p:sp>
      <p:sp>
        <p:nvSpPr>
          <p:cNvPr id="49" name="Text Placeholder 2"/>
          <p:cNvSpPr txBox="1">
            <a:spLocks/>
          </p:cNvSpPr>
          <p:nvPr/>
        </p:nvSpPr>
        <p:spPr>
          <a:xfrm>
            <a:off x="755128" y="3927127"/>
            <a:ext cx="3931172" cy="464762"/>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Implementation Plan or Working Model (as the case may be)</a:t>
            </a:r>
          </a:p>
        </p:txBody>
      </p:sp>
      <p:sp>
        <p:nvSpPr>
          <p:cNvPr id="50" name="Text Placeholder 2"/>
          <p:cNvSpPr txBox="1">
            <a:spLocks/>
          </p:cNvSpPr>
          <p:nvPr/>
        </p:nvSpPr>
        <p:spPr>
          <a:xfrm>
            <a:off x="752784" y="4493460"/>
            <a:ext cx="3926792"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Validation/Testing/Analysis</a:t>
            </a:r>
          </a:p>
        </p:txBody>
      </p:sp>
      <p:sp>
        <p:nvSpPr>
          <p:cNvPr id="51" name="Text Placeholder 2"/>
          <p:cNvSpPr txBox="1">
            <a:spLocks/>
          </p:cNvSpPr>
          <p:nvPr/>
        </p:nvSpPr>
        <p:spPr>
          <a:xfrm>
            <a:off x="736371" y="4983485"/>
            <a:ext cx="3959453"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Cost Estimate (If needed)</a:t>
            </a:r>
          </a:p>
        </p:txBody>
      </p:sp>
      <p:sp>
        <p:nvSpPr>
          <p:cNvPr id="53" name="Text Placeholder 2"/>
          <p:cNvSpPr txBox="1">
            <a:spLocks/>
          </p:cNvSpPr>
          <p:nvPr/>
        </p:nvSpPr>
        <p:spPr>
          <a:xfrm>
            <a:off x="724860" y="5527009"/>
            <a:ext cx="3976159" cy="380576"/>
          </a:xfrm>
          <a:prstGeom prst="rect">
            <a:avLst/>
          </a:prstGeom>
          <a:solidFill>
            <a:srgbClr val="00206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1800">
                <a:solidFill>
                  <a:schemeClr val="bg1"/>
                </a:solidFill>
                <a:latin typeface="Gill Sans MT" panose="020B0502020104020203" pitchFamily="34" charset="0"/>
              </a:rPr>
              <a:t>References</a:t>
            </a:r>
          </a:p>
        </p:txBody>
      </p:sp>
      <p:pic>
        <p:nvPicPr>
          <p:cNvPr id="14338" name="Picture 2" descr="The Sustainable Development Goals (SDGs) and Global Health - Project -  ISGLOBAL"/>
          <p:cNvPicPr>
            <a:picLocks noChangeAspect="1" noChangeArrowheads="1"/>
          </p:cNvPicPr>
          <p:nvPr/>
        </p:nvPicPr>
        <p:blipFill rotWithShape="1">
          <a:blip r:embed="rId2">
            <a:extLst>
              <a:ext uri="{28A0092B-C50C-407E-A947-70E740481C1C}">
                <a14:useLocalDpi xmlns:a14="http://schemas.microsoft.com/office/drawing/2010/main" val="0"/>
              </a:ext>
            </a:extLst>
          </a:blip>
          <a:srcRect l="21836" r="20338"/>
          <a:stretch/>
        </p:blipFill>
        <p:spPr bwMode="auto">
          <a:xfrm>
            <a:off x="5727559" y="1627182"/>
            <a:ext cx="5566787" cy="45486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39EA59-3DF5-DAC1-C193-2517A8EC0D4E}"/>
              </a:ext>
            </a:extLst>
          </p:cNvPr>
          <p:cNvSpPr txBox="1"/>
          <p:nvPr/>
        </p:nvSpPr>
        <p:spPr>
          <a:xfrm flipH="1">
            <a:off x="2320413" y="487044"/>
            <a:ext cx="6440128" cy="523220"/>
          </a:xfrm>
          <a:prstGeom prst="rect">
            <a:avLst/>
          </a:prstGeom>
          <a:noFill/>
        </p:spPr>
        <p:txBody>
          <a:bodyPr wrap="square" rtlCol="0">
            <a:spAutoFit/>
          </a:bodyPr>
          <a:lstStyle/>
          <a:p>
            <a:pPr algn="ctr"/>
            <a:r>
              <a:rPr lang="en-US" sz="2800" b="1" dirty="0"/>
              <a:t>SMART ENERGY METER</a:t>
            </a:r>
            <a:endParaRPr lang="en-IN" sz="2800" b="1" dirty="0"/>
          </a:p>
        </p:txBody>
      </p:sp>
    </p:spTree>
    <p:extLst>
      <p:ext uri="{BB962C8B-B14F-4D97-AF65-F5344CB8AC3E}">
        <p14:creationId xmlns:p14="http://schemas.microsoft.com/office/powerpoint/2010/main" val="159522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vert="horz" lIns="91440" tIns="45720" rIns="91440" bIns="45720" rtlCol="0" anchor="t">
            <a:normAutofit/>
          </a:bodyPr>
          <a:lstStyle/>
          <a:p>
            <a:pPr marL="0" indent="0">
              <a:buNone/>
            </a:pPr>
            <a:endParaRPr lang="en-IN"/>
          </a:p>
          <a:p>
            <a:pPr marL="0" indent="0">
              <a:buNone/>
            </a:pPr>
            <a:r>
              <a:rPr lang="en-IN" sz="2000" b="0" i="0">
                <a:solidFill>
                  <a:srgbClr val="000000"/>
                </a:solidFill>
                <a:effectLst/>
                <a:latin typeface="Times New Roman"/>
                <a:cs typeface="Times New Roman"/>
              </a:rPr>
              <a:t>Ida Bagus Gede </a:t>
            </a:r>
            <a:r>
              <a:rPr lang="en-IN" sz="2000" b="0" i="0" err="1">
                <a:solidFill>
                  <a:srgbClr val="000000"/>
                </a:solidFill>
                <a:effectLst/>
                <a:latin typeface="Times New Roman"/>
                <a:cs typeface="Times New Roman"/>
              </a:rPr>
              <a:t>Purwania</a:t>
            </a:r>
            <a:r>
              <a:rPr lang="en-IN" sz="2000" b="0" i="0">
                <a:solidFill>
                  <a:srgbClr val="000000"/>
                </a:solidFill>
                <a:effectLst/>
                <a:latin typeface="Times New Roman"/>
                <a:cs typeface="Times New Roman"/>
              </a:rPr>
              <a:t>, I Nyoman Satya Kumara, and Made </a:t>
            </a:r>
            <a:r>
              <a:rPr lang="en-IN" sz="2000" b="0" i="0" err="1">
                <a:solidFill>
                  <a:srgbClr val="000000"/>
                </a:solidFill>
                <a:effectLst/>
                <a:latin typeface="Times New Roman"/>
                <a:cs typeface="Times New Roman"/>
              </a:rPr>
              <a:t>Sudarma</a:t>
            </a:r>
            <a:r>
              <a:rPr lang="en-IN" sz="2000" b="0" i="0">
                <a:solidFill>
                  <a:srgbClr val="000000"/>
                </a:solidFill>
                <a:effectLst/>
                <a:latin typeface="Times New Roman"/>
                <a:cs typeface="Times New Roman"/>
              </a:rPr>
              <a:t>, Application of IoT-Based System for Monitoring Energy Consumption, International Journal of Engineering and Emerging Technology, Vol.5, No.2, December 2020</a:t>
            </a:r>
          </a:p>
          <a:p>
            <a:pPr marL="0" indent="0">
              <a:buNone/>
            </a:pPr>
            <a:r>
              <a:rPr lang="en-IN" sz="2000">
                <a:hlinkClick r:id="rId2"/>
              </a:rPr>
              <a:t>https://genuspower.com/everything-you-need-to-know-about-smart-electric-meters/</a:t>
            </a:r>
            <a:endParaRPr lang="en-IN" sz="2000">
              <a:ea typeface="Calibri"/>
              <a:cs typeface="Calibri"/>
            </a:endParaRPr>
          </a:p>
          <a:p>
            <a:pPr marL="0" indent="0">
              <a:buNone/>
            </a:pPr>
            <a:endParaRPr lang="en-IN" sz="2800" b="0" i="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a:p>
          <a:p>
            <a:pPr marL="0" indent="0">
              <a:buNone/>
            </a:pPr>
            <a:endParaRPr lang="en-IN"/>
          </a:p>
        </p:txBody>
      </p:sp>
      <p:sp>
        <p:nvSpPr>
          <p:cNvPr id="9" name="Rectangle 8"/>
          <p:cNvSpPr/>
          <p:nvPr/>
        </p:nvSpPr>
        <p:spPr>
          <a:xfrm>
            <a:off x="0" y="1341044"/>
            <a:ext cx="12192000" cy="5826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304800" y="1508960"/>
            <a:ext cx="11596255" cy="501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a:latin typeface="Gill Sans MT" panose="020B0502020104020203" pitchFamily="34" charset="0"/>
              </a:rPr>
              <a:t>References</a:t>
            </a:r>
            <a:endParaRPr lang="en-IN">
              <a:solidFill>
                <a:srgbClr val="002060"/>
              </a:solidFill>
              <a:latin typeface="Gill Sans MT" panose="020B0502020104020203" pitchFamily="34" charset="0"/>
            </a:endParaRPr>
          </a:p>
        </p:txBody>
      </p:sp>
    </p:spTree>
    <p:extLst>
      <p:ext uri="{BB962C8B-B14F-4D97-AF65-F5344CB8AC3E}">
        <p14:creationId xmlns:p14="http://schemas.microsoft.com/office/powerpoint/2010/main" val="1217171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0" y="1756680"/>
            <a:ext cx="12192000" cy="5826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048204" y="1864800"/>
            <a:ext cx="6125939" cy="1107996"/>
          </a:xfrm>
          <a:prstGeom prst="rect">
            <a:avLst/>
          </a:prstGeom>
        </p:spPr>
        <p:txBody>
          <a:bodyPr wrap="square">
            <a:spAutoFit/>
          </a:bodyPr>
          <a:lstStyle/>
          <a:p>
            <a:pPr algn="ctr"/>
            <a:r>
              <a:rPr lang="en-IN" sz="6600" b="1">
                <a:solidFill>
                  <a:srgbClr val="002060"/>
                </a:solidFill>
                <a:latin typeface="Gill Sans MT" panose="020B0502020104020203" pitchFamily="34" charset="0"/>
              </a:rPr>
              <a:t>THANK YOU</a:t>
            </a:r>
          </a:p>
        </p:txBody>
      </p:sp>
      <p:pic>
        <p:nvPicPr>
          <p:cNvPr id="11" name="Picture 2" descr="Measuring the distance to the SDGs"/>
          <p:cNvPicPr>
            <a:picLocks noChangeAspect="1" noChangeArrowheads="1"/>
          </p:cNvPicPr>
          <p:nvPr/>
        </p:nvPicPr>
        <p:blipFill rotWithShape="1">
          <a:blip r:embed="rId2">
            <a:extLst>
              <a:ext uri="{28A0092B-C50C-407E-A947-70E740481C1C}">
                <a14:useLocalDpi xmlns:a14="http://schemas.microsoft.com/office/drawing/2010/main" val="0"/>
              </a:ext>
            </a:extLst>
          </a:blip>
          <a:srcRect t="13914" b="8418"/>
          <a:stretch/>
        </p:blipFill>
        <p:spPr bwMode="auto">
          <a:xfrm>
            <a:off x="1939331" y="2584558"/>
            <a:ext cx="7843461" cy="441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1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512"/>
            <a:ext cx="10515600" cy="1325563"/>
          </a:xfrm>
        </p:spPr>
        <p:txBody>
          <a:bodyPr>
            <a:noAutofit/>
          </a:bodyPr>
          <a:lstStyle/>
          <a:p>
            <a:pPr algn="ctr"/>
            <a:r>
              <a:rPr lang="en-IN" sz="2800" dirty="0">
                <a:solidFill>
                  <a:srgbClr val="002060"/>
                </a:solidFill>
                <a:latin typeface="Gill Sans MT"/>
              </a:rPr>
              <a:t>Problem Statement</a:t>
            </a:r>
            <a:br>
              <a:rPr lang="en-IN" sz="2800" dirty="0">
                <a:solidFill>
                  <a:srgbClr val="002060"/>
                </a:solidFill>
                <a:latin typeface="Gill Sans MT"/>
              </a:rPr>
            </a:br>
            <a:br>
              <a:rPr lang="en-IN" sz="2800" dirty="0"/>
            </a:br>
            <a:endParaRPr lang="en-IN" sz="2800" dirty="0"/>
          </a:p>
        </p:txBody>
      </p:sp>
      <p:sp>
        <p:nvSpPr>
          <p:cNvPr id="3" name="Content Placeholder 2"/>
          <p:cNvSpPr>
            <a:spLocks noGrp="1"/>
          </p:cNvSpPr>
          <p:nvPr>
            <p:ph idx="1"/>
          </p:nvPr>
        </p:nvSpPr>
        <p:spPr>
          <a:xfrm>
            <a:off x="634180" y="2300909"/>
            <a:ext cx="10923640" cy="4564107"/>
          </a:xfrm>
        </p:spPr>
        <p:txBody>
          <a:bodyPr vert="horz" lIns="91440" tIns="45720" rIns="91440" bIns="45720" rtlCol="0" anchor="t">
            <a:normAutofit/>
          </a:bodyPr>
          <a:lstStyle/>
          <a:p>
            <a:pPr marL="0" indent="0">
              <a:buNone/>
            </a:pPr>
            <a:endParaRPr lang="en-US" sz="2000" dirty="0">
              <a:latin typeface="Times New Roman"/>
              <a:ea typeface="Calibri"/>
              <a:cs typeface="Times New Roman"/>
            </a:endParaRPr>
          </a:p>
          <a:p>
            <a:pPr marL="0" indent="0">
              <a:buNone/>
            </a:pPr>
            <a:r>
              <a:rPr lang="en-US" sz="2400" dirty="0">
                <a:effectLst/>
                <a:latin typeface="Times New Roman"/>
                <a:ea typeface="Calibri"/>
                <a:cs typeface="Times New Roman"/>
              </a:rPr>
              <a:t>Energy saving is the most important and challenging issue. Smart power meter is used in domestic electric power distribution system. The integration of the </a:t>
            </a:r>
            <a:r>
              <a:rPr lang="en-US" sz="2400" b="1" dirty="0">
                <a:effectLst/>
                <a:latin typeface="Times New Roman"/>
                <a:ea typeface="Calibri"/>
                <a:cs typeface="Times New Roman"/>
              </a:rPr>
              <a:t>Node</a:t>
            </a:r>
            <a:r>
              <a:rPr lang="en-US" sz="2400" dirty="0">
                <a:effectLst/>
                <a:latin typeface="Times New Roman"/>
                <a:ea typeface="Calibri"/>
                <a:cs typeface="Times New Roman"/>
              </a:rPr>
              <a:t>-</a:t>
            </a:r>
            <a:r>
              <a:rPr lang="en-US" sz="2400" b="1" dirty="0">
                <a:effectLst/>
                <a:latin typeface="Times New Roman"/>
                <a:ea typeface="Calibri"/>
                <a:cs typeface="Times New Roman"/>
              </a:rPr>
              <a:t>MCU,PZEM sensor, Relay</a:t>
            </a:r>
            <a:r>
              <a:rPr lang="en-US" sz="2400" dirty="0">
                <a:effectLst/>
                <a:latin typeface="Times New Roman"/>
                <a:ea typeface="Calibri"/>
                <a:cs typeface="Times New Roman"/>
              </a:rPr>
              <a:t> and provides the system as Smart Power Monitoring system. Smart power meter provides data for optimization and reduce the power consumption. This product can be used in natural resources and can foster economic and social development. This system communicates with embedded controller and ESP8266 module to transmit the data. Domestic consumers get benefited through this system</a:t>
            </a:r>
            <a:endParaRPr lang="en-IN" sz="2400" dirty="0">
              <a:latin typeface="Calibri"/>
              <a:ea typeface="Calibri"/>
              <a:cs typeface="Calibri"/>
            </a:endParaRPr>
          </a:p>
        </p:txBody>
      </p:sp>
      <p:sp>
        <p:nvSpPr>
          <p:cNvPr id="9" name="Rectangle 8"/>
          <p:cNvSpPr/>
          <p:nvPr/>
        </p:nvSpPr>
        <p:spPr>
          <a:xfrm>
            <a:off x="0" y="1090126"/>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509336" y="1508960"/>
            <a:ext cx="11488699" cy="501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IN" sz="2400" dirty="0">
              <a:solidFill>
                <a:srgbClr val="002060"/>
              </a:solidFill>
              <a:latin typeface="Gill Sans MT"/>
            </a:endParaRPr>
          </a:p>
        </p:txBody>
      </p:sp>
    </p:spTree>
    <p:extLst>
      <p:ext uri="{BB962C8B-B14F-4D97-AF65-F5344CB8AC3E}">
        <p14:creationId xmlns:p14="http://schemas.microsoft.com/office/powerpoint/2010/main" val="12304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0" y="1313335"/>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509337" y="1508960"/>
            <a:ext cx="10956758" cy="501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a:solidFill>
                  <a:srgbClr val="002060"/>
                </a:solidFill>
                <a:latin typeface="Gill Sans MT"/>
              </a:rPr>
              <a:t>Concept of the solution</a:t>
            </a:r>
          </a:p>
          <a:p>
            <a:pPr marL="0" indent="0">
              <a:buNone/>
            </a:pPr>
            <a:r>
              <a:rPr lang="en-IN" sz="2400">
                <a:solidFill>
                  <a:srgbClr val="C00000"/>
                </a:solidFill>
                <a:latin typeface="Gill Sans MT"/>
              </a:rPr>
              <a:t>Brief about the concept of your solution</a:t>
            </a:r>
          </a:p>
          <a:p>
            <a:r>
              <a:rPr lang="en-IN" sz="2400">
                <a:ea typeface="+mn-lt"/>
                <a:cs typeface="+mn-lt"/>
              </a:rPr>
              <a:t>Electricity has become the basic requirement for humans</a:t>
            </a:r>
            <a:endParaRPr lang="en-IN" sz="2400">
              <a:ea typeface="Calibri" panose="020F0502020204030204"/>
              <a:cs typeface="Calibri" panose="020F0502020204030204"/>
            </a:endParaRPr>
          </a:p>
          <a:p>
            <a:endParaRPr lang="en-IN" sz="2400">
              <a:ea typeface="Calibri" panose="020F0502020204030204"/>
              <a:cs typeface="Calibri" panose="020F0502020204030204"/>
            </a:endParaRPr>
          </a:p>
          <a:p>
            <a:r>
              <a:rPr lang="en-IN" sz="2400">
                <a:ea typeface="+mn-lt"/>
                <a:cs typeface="+mn-lt"/>
              </a:rPr>
              <a:t>Conserving electricity is as much as important as saving water</a:t>
            </a:r>
            <a:endParaRPr lang="en-IN" sz="2400">
              <a:ea typeface="Calibri" panose="020F0502020204030204"/>
              <a:cs typeface="Calibri" panose="020F0502020204030204"/>
            </a:endParaRPr>
          </a:p>
          <a:p>
            <a:endParaRPr lang="en-IN" sz="2400">
              <a:ea typeface="Calibri" panose="020F0502020204030204"/>
              <a:cs typeface="Calibri" panose="020F0502020204030204"/>
            </a:endParaRPr>
          </a:p>
          <a:p>
            <a:r>
              <a:rPr lang="en-IN" sz="2400">
                <a:ea typeface="+mn-lt"/>
                <a:cs typeface="+mn-lt"/>
              </a:rPr>
              <a:t>IOT based smart systems can overcome wastage of electricity.</a:t>
            </a:r>
            <a:endParaRPr lang="en-IN" sz="2400">
              <a:ea typeface="Calibri" panose="020F0502020204030204"/>
              <a:cs typeface="Calibri" panose="020F0502020204030204"/>
            </a:endParaRPr>
          </a:p>
          <a:p>
            <a:endParaRPr lang="en-IN" sz="2400">
              <a:ea typeface="Calibri" panose="020F0502020204030204"/>
              <a:cs typeface="Calibri" panose="020F0502020204030204"/>
            </a:endParaRPr>
          </a:p>
          <a:p>
            <a:r>
              <a:rPr lang="en-IN" sz="2400">
                <a:ea typeface="+mn-lt"/>
                <a:cs typeface="+mn-lt"/>
              </a:rPr>
              <a:t>The objective of our proposed system is to monitor and conserve electricity.</a:t>
            </a:r>
            <a:endParaRPr lang="en-IN" sz="2400">
              <a:ea typeface="Calibri" panose="020F0502020204030204"/>
              <a:cs typeface="Calibri" panose="020F0502020204030204"/>
            </a:endParaRPr>
          </a:p>
        </p:txBody>
      </p:sp>
    </p:spTree>
    <p:extLst>
      <p:ext uri="{BB962C8B-B14F-4D97-AF65-F5344CB8AC3E}">
        <p14:creationId xmlns:p14="http://schemas.microsoft.com/office/powerpoint/2010/main" val="35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flipV="1">
            <a:off x="0" y="1350743"/>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235528" y="1508960"/>
            <a:ext cx="11845636" cy="501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a:solidFill>
                  <a:srgbClr val="002060"/>
                </a:solidFill>
                <a:latin typeface="Gill Sans MT"/>
              </a:rPr>
              <a:t>Novelty / Scope of Solution</a:t>
            </a:r>
          </a:p>
          <a:p>
            <a:pPr marL="0" indent="0">
              <a:buNone/>
            </a:pPr>
            <a:r>
              <a:rPr lang="en-IN" sz="2400">
                <a:solidFill>
                  <a:srgbClr val="C00000"/>
                </a:solidFill>
                <a:latin typeface="Gill Sans MT"/>
              </a:rPr>
              <a:t>What is novel in your mentioned idea and scope of the proposed solution</a:t>
            </a:r>
          </a:p>
          <a:p>
            <a:r>
              <a:rPr lang="en-IN" sz="2400">
                <a:ea typeface="+mn-lt"/>
                <a:cs typeface="+mn-lt"/>
              </a:rPr>
              <a:t>Similar projects like this usually use internet connection for transmission of data.</a:t>
            </a:r>
          </a:p>
          <a:p>
            <a:r>
              <a:rPr lang="en-IN" sz="2400">
                <a:ea typeface="+mn-lt"/>
                <a:cs typeface="+mn-lt"/>
              </a:rPr>
              <a:t> The main advantage of our project is that we can see the data from the sensor without the use of internet connection. The budget is also low compared to other existing models. </a:t>
            </a:r>
          </a:p>
          <a:p>
            <a:r>
              <a:rPr lang="en-IN" sz="2400">
                <a:ea typeface="+mn-lt"/>
                <a:cs typeface="+mn-lt"/>
              </a:rPr>
              <a:t>The usage of Node-MCU allows us to operate the Power meter even without the use of internet. Node-MCU  connects through the local network which includes a Wi-Fi modem, mobile phone</a:t>
            </a:r>
            <a:endParaRPr lang="en-IN" sz="2400">
              <a:ea typeface="Calibri" panose="020F0502020204030204"/>
              <a:cs typeface="Calibri" panose="020F0502020204030204"/>
            </a:endParaRPr>
          </a:p>
          <a:p>
            <a:pPr marL="0" indent="0">
              <a:buNone/>
            </a:pPr>
            <a:br>
              <a:rPr lang="en-US"/>
            </a:br>
            <a:endParaRPr lang="en-US"/>
          </a:p>
        </p:txBody>
      </p:sp>
    </p:spTree>
    <p:extLst>
      <p:ext uri="{BB962C8B-B14F-4D97-AF65-F5344CB8AC3E}">
        <p14:creationId xmlns:p14="http://schemas.microsoft.com/office/powerpoint/2010/main" val="219037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0" y="1382607"/>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318655" y="1508960"/>
            <a:ext cx="11734800" cy="501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rgbClr val="002060"/>
                </a:solidFill>
                <a:latin typeface="Gill Sans MT"/>
              </a:rPr>
              <a:t>Pros and Cons of the solution</a:t>
            </a:r>
          </a:p>
          <a:p>
            <a:pPr marL="0" indent="0">
              <a:buNone/>
            </a:pPr>
            <a:r>
              <a:rPr lang="en-IN" sz="2400" dirty="0">
                <a:solidFill>
                  <a:srgbClr val="C00000"/>
                </a:solidFill>
                <a:latin typeface="Gill Sans MT"/>
              </a:rPr>
              <a:t>What is novel in your mentioned idea and scope of the proposed solution</a:t>
            </a:r>
          </a:p>
          <a:p>
            <a:pPr marL="0" indent="0">
              <a:buNone/>
            </a:pPr>
            <a:r>
              <a:rPr lang="en-IN" sz="2400" dirty="0">
                <a:ea typeface="+mn-lt"/>
                <a:cs typeface="+mn-lt"/>
              </a:rPr>
              <a:t>The main scope of this project is to develop, </a:t>
            </a:r>
          </a:p>
          <a:p>
            <a:pPr marL="342900" indent="-342900">
              <a:buFont typeface="Wingdings" panose="020B0604020202020204" pitchFamily="34" charset="0"/>
              <a:buChar char="v"/>
            </a:pPr>
            <a:r>
              <a:rPr lang="en-IN" sz="2400" dirty="0">
                <a:ea typeface="+mn-lt"/>
                <a:cs typeface="+mn-lt"/>
              </a:rPr>
              <a:t>cost affordable</a:t>
            </a:r>
            <a:endParaRPr lang="en-IN" dirty="0">
              <a:ea typeface="Calibri" panose="020F0502020204030204"/>
              <a:cs typeface="Calibri" panose="020F0502020204030204"/>
            </a:endParaRPr>
          </a:p>
          <a:p>
            <a:pPr marL="342900" indent="-342900">
              <a:buFont typeface="Wingdings" panose="020B0604020202020204" pitchFamily="34" charset="0"/>
              <a:buChar char="v"/>
            </a:pPr>
            <a:r>
              <a:rPr lang="en-IN" sz="2400" dirty="0">
                <a:ea typeface="+mn-lt"/>
                <a:cs typeface="+mn-lt"/>
              </a:rPr>
              <a:t>energy conserving</a:t>
            </a:r>
          </a:p>
          <a:p>
            <a:pPr marL="342900" indent="-342900">
              <a:buFont typeface="Wingdings" panose="020B0604020202020204" pitchFamily="34" charset="0"/>
              <a:buChar char="v"/>
            </a:pPr>
            <a:r>
              <a:rPr lang="en-IN" sz="2400" dirty="0">
                <a:ea typeface="+mn-lt"/>
                <a:cs typeface="+mn-lt"/>
              </a:rPr>
              <a:t> user friendly interface.</a:t>
            </a:r>
            <a:endParaRPr lang="en-IN" sz="2400" dirty="0">
              <a:ea typeface="Calibri" panose="020F0502020204030204"/>
              <a:cs typeface="Calibri" panose="020F0502020204030204"/>
            </a:endParaRPr>
          </a:p>
        </p:txBody>
      </p:sp>
    </p:spTree>
    <p:extLst>
      <p:ext uri="{BB962C8B-B14F-4D97-AF65-F5344CB8AC3E}">
        <p14:creationId xmlns:p14="http://schemas.microsoft.com/office/powerpoint/2010/main" val="353984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0" y="1313337"/>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180110" y="1508960"/>
            <a:ext cx="11914908" cy="501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a:solidFill>
                  <a:srgbClr val="002060"/>
                </a:solidFill>
                <a:latin typeface="Gill Sans MT" panose="020B0502020104020203" pitchFamily="34" charset="0"/>
              </a:rPr>
              <a:t>Technical Description</a:t>
            </a:r>
          </a:p>
          <a:p>
            <a:pPr marL="0" indent="0">
              <a:buNone/>
            </a:pPr>
            <a:r>
              <a:rPr lang="en-IN" sz="2000">
                <a:solidFill>
                  <a:srgbClr val="C00000"/>
                </a:solidFill>
                <a:latin typeface="Gill Sans MT" panose="020B0502020104020203" pitchFamily="34" charset="0"/>
              </a:rPr>
              <a:t>             Model of Prototype                                                                         PCB Layout</a:t>
            </a:r>
          </a:p>
          <a:p>
            <a:pPr marL="0" indent="0">
              <a:buNone/>
            </a:pPr>
            <a:endParaRPr lang="en-IN">
              <a:solidFill>
                <a:srgbClr val="C00000"/>
              </a:solidFill>
            </a:endParaRPr>
          </a:p>
        </p:txBody>
      </p:sp>
      <p:pic>
        <p:nvPicPr>
          <p:cNvPr id="8" name="Picture 7">
            <a:extLst>
              <a:ext uri="{FF2B5EF4-FFF2-40B4-BE49-F238E27FC236}">
                <a16:creationId xmlns:a16="http://schemas.microsoft.com/office/drawing/2014/main" id="{53E3A27E-F384-7037-7214-CADB746305D4}"/>
              </a:ext>
            </a:extLst>
          </p:cNvPr>
          <p:cNvPicPr>
            <a:picLocks noChangeAspect="1"/>
          </p:cNvPicPr>
          <p:nvPr/>
        </p:nvPicPr>
        <p:blipFill rotWithShape="1">
          <a:blip r:embed="rId2">
            <a:extLst>
              <a:ext uri="{28A0092B-C50C-407E-A947-70E740481C1C}">
                <a14:useLocalDpi xmlns:a14="http://schemas.microsoft.com/office/drawing/2010/main" val="0"/>
              </a:ext>
            </a:extLst>
          </a:blip>
          <a:srcRect l="16747" t="37333" b="37778"/>
          <a:stretch/>
        </p:blipFill>
        <p:spPr>
          <a:xfrm>
            <a:off x="168776" y="2565200"/>
            <a:ext cx="5357682" cy="3538260"/>
          </a:xfrm>
          <a:prstGeom prst="rect">
            <a:avLst/>
          </a:prstGeom>
        </p:spPr>
      </p:pic>
      <p:pic>
        <p:nvPicPr>
          <p:cNvPr id="11" name="Picture 10">
            <a:extLst>
              <a:ext uri="{FF2B5EF4-FFF2-40B4-BE49-F238E27FC236}">
                <a16:creationId xmlns:a16="http://schemas.microsoft.com/office/drawing/2014/main" id="{91922094-7D9C-95AB-399E-886546A0FD6C}"/>
              </a:ext>
            </a:extLst>
          </p:cNvPr>
          <p:cNvPicPr>
            <a:picLocks noChangeAspect="1"/>
          </p:cNvPicPr>
          <p:nvPr/>
        </p:nvPicPr>
        <p:blipFill>
          <a:blip r:embed="rId3"/>
          <a:stretch>
            <a:fillRect/>
          </a:stretch>
        </p:blipFill>
        <p:spPr>
          <a:xfrm>
            <a:off x="6137564" y="2617249"/>
            <a:ext cx="5378068" cy="3367723"/>
          </a:xfrm>
          <a:prstGeom prst="rect">
            <a:avLst/>
          </a:prstGeom>
        </p:spPr>
      </p:pic>
    </p:spTree>
    <p:extLst>
      <p:ext uri="{BB962C8B-B14F-4D97-AF65-F5344CB8AC3E}">
        <p14:creationId xmlns:p14="http://schemas.microsoft.com/office/powerpoint/2010/main" val="309226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0" y="1271772"/>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509336" y="1508960"/>
            <a:ext cx="11209421" cy="50121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a:solidFill>
                  <a:srgbClr val="002060"/>
                </a:solidFill>
                <a:latin typeface="Gill Sans MT"/>
              </a:rPr>
              <a:t>Implementation Plan/Working Model </a:t>
            </a:r>
            <a:endParaRPr lang="en-IN" sz="2400">
              <a:solidFill>
                <a:srgbClr val="002060"/>
              </a:solidFill>
              <a:latin typeface="Gill Sans MT" panose="020B0502020104020203" pitchFamily="34" charset="0"/>
            </a:endParaRPr>
          </a:p>
          <a:p>
            <a:pPr marL="0" indent="0" algn="ctr">
              <a:buNone/>
            </a:pPr>
            <a:endParaRPr lang="en-IN" sz="2000">
              <a:solidFill>
                <a:srgbClr val="C00000"/>
              </a:solidFill>
              <a:latin typeface="Gill Sans MT" panose="020B0502020104020203" pitchFamily="34" charset="0"/>
            </a:endParaRPr>
          </a:p>
          <a:p>
            <a:pPr algn="just"/>
            <a:r>
              <a:rPr lang="en-IN">
                <a:ea typeface="+mn-lt"/>
                <a:cs typeface="+mn-lt"/>
              </a:rPr>
              <a:t> </a:t>
            </a:r>
            <a:r>
              <a:rPr lang="en-IN">
                <a:latin typeface="Gill Sans MT"/>
                <a:ea typeface="+mn-lt"/>
                <a:cs typeface="+mn-lt"/>
              </a:rPr>
              <a:t> </a:t>
            </a:r>
            <a:r>
              <a:rPr lang="en-IN" sz="2000" b="1" err="1">
                <a:latin typeface="Times New Roman"/>
                <a:ea typeface="+mn-lt"/>
                <a:cs typeface="+mn-lt"/>
              </a:rPr>
              <a:t>NodeMCU</a:t>
            </a:r>
            <a:r>
              <a:rPr lang="en-IN" sz="2000">
                <a:latin typeface="Times New Roman"/>
                <a:ea typeface="+mn-lt"/>
                <a:cs typeface="+mn-lt"/>
              </a:rPr>
              <a:t> is an open source IoT platform based on </a:t>
            </a:r>
            <a:r>
              <a:rPr lang="en-IN" sz="2000" b="1">
                <a:latin typeface="Times New Roman"/>
                <a:ea typeface="+mn-lt"/>
                <a:cs typeface="+mn-lt"/>
              </a:rPr>
              <a:t>ESP8266</a:t>
            </a:r>
            <a:r>
              <a:rPr lang="en-IN" sz="2000">
                <a:latin typeface="Times New Roman"/>
                <a:ea typeface="+mn-lt"/>
                <a:cs typeface="+mn-lt"/>
              </a:rPr>
              <a:t> which can connect objects and let data transfer using the </a:t>
            </a:r>
            <a:r>
              <a:rPr lang="en-IN" sz="2000" b="1">
                <a:latin typeface="Times New Roman"/>
                <a:ea typeface="+mn-lt"/>
                <a:cs typeface="+mn-lt"/>
              </a:rPr>
              <a:t>Wi-Fi protocol</a:t>
            </a:r>
            <a:r>
              <a:rPr lang="en-IN" sz="2000">
                <a:latin typeface="Times New Roman"/>
                <a:ea typeface="+mn-lt"/>
                <a:cs typeface="+mn-lt"/>
              </a:rPr>
              <a:t>. </a:t>
            </a:r>
            <a:r>
              <a:rPr lang="en-IN" sz="2000" b="1">
                <a:latin typeface="Times New Roman"/>
                <a:ea typeface="+mn-lt"/>
                <a:cs typeface="+mn-lt"/>
              </a:rPr>
              <a:t>PZEM-004T </a:t>
            </a:r>
            <a:r>
              <a:rPr lang="en-IN" sz="2000">
                <a:latin typeface="Times New Roman"/>
                <a:ea typeface="+mn-lt"/>
                <a:cs typeface="+mn-lt"/>
              </a:rPr>
              <a:t>is an electronic module that functions to measure: </a:t>
            </a:r>
            <a:r>
              <a:rPr lang="en-IN" sz="2000" b="1">
                <a:latin typeface="Times New Roman"/>
                <a:ea typeface="+mn-lt"/>
                <a:cs typeface="+mn-lt"/>
              </a:rPr>
              <a:t>Voltage, Current, Power, Frequency, Energy and Power Factors. </a:t>
            </a:r>
            <a:r>
              <a:rPr lang="en-IN" sz="2000">
                <a:latin typeface="Times New Roman"/>
                <a:ea typeface="+mn-lt"/>
                <a:cs typeface="+mn-lt"/>
              </a:rPr>
              <a:t>The Node-MCU is connected to </a:t>
            </a:r>
            <a:r>
              <a:rPr lang="en-IN" sz="2000" b="1">
                <a:latin typeface="Times New Roman"/>
                <a:ea typeface="+mn-lt"/>
                <a:cs typeface="+mn-lt"/>
              </a:rPr>
              <a:t>PZEM sensor</a:t>
            </a:r>
            <a:r>
              <a:rPr lang="en-IN" sz="2000">
                <a:latin typeface="Times New Roman"/>
                <a:ea typeface="+mn-lt"/>
                <a:cs typeface="+mn-lt"/>
              </a:rPr>
              <a:t> which calculates the units of </a:t>
            </a:r>
            <a:r>
              <a:rPr lang="en-IN" sz="2000" b="1">
                <a:latin typeface="Times New Roman"/>
                <a:ea typeface="+mn-lt"/>
                <a:cs typeface="+mn-lt"/>
              </a:rPr>
              <a:t>power</a:t>
            </a:r>
            <a:r>
              <a:rPr lang="en-IN" sz="2000">
                <a:latin typeface="Times New Roman"/>
                <a:ea typeface="+mn-lt"/>
                <a:cs typeface="+mn-lt"/>
              </a:rPr>
              <a:t> used and Relay controls the </a:t>
            </a:r>
            <a:r>
              <a:rPr lang="en-IN" sz="2000" b="1">
                <a:latin typeface="Times New Roman"/>
                <a:ea typeface="+mn-lt"/>
                <a:cs typeface="+mn-lt"/>
              </a:rPr>
              <a:t>MCB</a:t>
            </a:r>
            <a:r>
              <a:rPr lang="en-IN" sz="2000">
                <a:latin typeface="Times New Roman"/>
                <a:ea typeface="+mn-lt"/>
                <a:cs typeface="+mn-lt"/>
              </a:rPr>
              <a:t>. We set the limit of power consumed and if it reached the limit the relays turns on and switches the MCB off to stop the power supply. Relay will turn the </a:t>
            </a:r>
            <a:r>
              <a:rPr lang="en-IN" sz="2000" b="1">
                <a:latin typeface="Times New Roman"/>
                <a:ea typeface="+mn-lt"/>
                <a:cs typeface="+mn-lt"/>
              </a:rPr>
              <a:t>MCB off </a:t>
            </a:r>
            <a:r>
              <a:rPr lang="en-IN" sz="2000">
                <a:latin typeface="Times New Roman"/>
                <a:ea typeface="+mn-lt"/>
                <a:cs typeface="+mn-lt"/>
              </a:rPr>
              <a:t>when it detects that the supply and return current are not balanced.</a:t>
            </a:r>
            <a:endParaRPr lang="en-IN" sz="2000">
              <a:latin typeface="Times New Roman"/>
              <a:cs typeface="Times New Roman"/>
            </a:endParaRPr>
          </a:p>
          <a:p>
            <a:pPr algn="just"/>
            <a:r>
              <a:rPr lang="en-IN" sz="2000">
                <a:latin typeface="Times New Roman"/>
                <a:ea typeface="+mn-lt"/>
                <a:cs typeface="+mn-lt"/>
              </a:rPr>
              <a:t>   The load wire is inserted inside the </a:t>
            </a:r>
            <a:r>
              <a:rPr lang="en-IN" sz="2000" b="1">
                <a:latin typeface="Times New Roman"/>
                <a:ea typeface="+mn-lt"/>
                <a:cs typeface="+mn-lt"/>
              </a:rPr>
              <a:t>PZEM sensor</a:t>
            </a:r>
            <a:r>
              <a:rPr lang="en-IN" sz="2000">
                <a:latin typeface="Times New Roman"/>
                <a:ea typeface="+mn-lt"/>
                <a:cs typeface="+mn-lt"/>
              </a:rPr>
              <a:t> which calculates the </a:t>
            </a:r>
            <a:r>
              <a:rPr lang="en-IN" sz="2000" b="1">
                <a:latin typeface="Times New Roman"/>
                <a:ea typeface="+mn-lt"/>
                <a:cs typeface="+mn-lt"/>
              </a:rPr>
              <a:t>power</a:t>
            </a:r>
            <a:r>
              <a:rPr lang="en-IN" sz="2000">
                <a:latin typeface="Times New Roman"/>
                <a:ea typeface="+mn-lt"/>
                <a:cs typeface="+mn-lt"/>
              </a:rPr>
              <a:t> used displays it in </a:t>
            </a:r>
            <a:r>
              <a:rPr lang="en-IN" sz="2000" b="1">
                <a:latin typeface="Times New Roman"/>
                <a:ea typeface="+mn-lt"/>
                <a:cs typeface="+mn-lt"/>
              </a:rPr>
              <a:t>LCD</a:t>
            </a:r>
            <a:r>
              <a:rPr lang="en-IN" sz="2000">
                <a:latin typeface="Times New Roman"/>
                <a:ea typeface="+mn-lt"/>
                <a:cs typeface="+mn-lt"/>
              </a:rPr>
              <a:t>. We can see the power consumed by using the </a:t>
            </a:r>
            <a:r>
              <a:rPr lang="en-IN" sz="2000" b="1">
                <a:latin typeface="Times New Roman"/>
                <a:ea typeface="+mn-lt"/>
                <a:cs typeface="+mn-lt"/>
              </a:rPr>
              <a:t>HTML page</a:t>
            </a:r>
            <a:r>
              <a:rPr lang="en-IN" sz="2000">
                <a:latin typeface="Times New Roman"/>
                <a:ea typeface="+mn-lt"/>
                <a:cs typeface="+mn-lt"/>
              </a:rPr>
              <a:t>, by copying the </a:t>
            </a:r>
            <a:r>
              <a:rPr lang="en-IN" sz="2000" b="1">
                <a:latin typeface="Times New Roman"/>
                <a:ea typeface="+mn-lt"/>
                <a:cs typeface="+mn-lt"/>
              </a:rPr>
              <a:t>IP address</a:t>
            </a:r>
            <a:r>
              <a:rPr lang="en-IN" sz="2000">
                <a:latin typeface="Times New Roman"/>
                <a:ea typeface="+mn-lt"/>
                <a:cs typeface="+mn-lt"/>
              </a:rPr>
              <a:t> and pasting it in the chrome browser. A static IP address is created for this. It displays the power consumed, current, and voltage etc., used. By using the mobile phone we can see the amount of power consumed in our home or work place and conserve the electricity accordingly.   </a:t>
            </a:r>
            <a:r>
              <a:rPr lang="en-IN" sz="2000">
                <a:solidFill>
                  <a:schemeClr val="tx1">
                    <a:lumMod val="75000"/>
                    <a:lumOff val="25000"/>
                  </a:schemeClr>
                </a:solidFill>
                <a:latin typeface="Times New Roman"/>
                <a:ea typeface="+mn-lt"/>
                <a:cs typeface="+mn-lt"/>
              </a:rPr>
              <a:t> </a:t>
            </a:r>
            <a:r>
              <a:rPr lang="en-IN" sz="2000">
                <a:solidFill>
                  <a:schemeClr val="tx1">
                    <a:lumMod val="65000"/>
                    <a:lumOff val="35000"/>
                  </a:schemeClr>
                </a:solidFill>
                <a:latin typeface="Times New Roman"/>
                <a:ea typeface="+mn-lt"/>
                <a:cs typeface="+mn-lt"/>
              </a:rPr>
              <a:t>                </a:t>
            </a:r>
            <a:r>
              <a:rPr lang="en-IN" sz="2000">
                <a:latin typeface="Times New Roman"/>
                <a:ea typeface="+mn-lt"/>
                <a:cs typeface="+mn-lt"/>
              </a:rPr>
              <a:t>                                   </a:t>
            </a:r>
            <a:endParaRPr lang="en-IN" sz="2000">
              <a:latin typeface="Times New Roman"/>
              <a:cs typeface="Times New Roman"/>
            </a:endParaRPr>
          </a:p>
          <a:p>
            <a:pPr marL="0" indent="0">
              <a:buNone/>
            </a:pPr>
            <a:endParaRPr lang="en-IN" sz="2000">
              <a:solidFill>
                <a:srgbClr val="C00000"/>
              </a:solidFill>
              <a:latin typeface="Times New Roman"/>
              <a:ea typeface="Calibri"/>
              <a:cs typeface="Calibri"/>
            </a:endParaRPr>
          </a:p>
        </p:txBody>
      </p:sp>
    </p:spTree>
    <p:extLst>
      <p:ext uri="{BB962C8B-B14F-4D97-AF65-F5344CB8AC3E}">
        <p14:creationId xmlns:p14="http://schemas.microsoft.com/office/powerpoint/2010/main" val="422361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r>
              <a:rPr lang="en-IN"/>
              <a:t>   </a:t>
            </a:r>
          </a:p>
          <a:p>
            <a:pPr marL="0" indent="0">
              <a:buNone/>
            </a:pPr>
            <a:r>
              <a:rPr lang="en-IN"/>
              <a:t>   </a:t>
            </a:r>
          </a:p>
        </p:txBody>
      </p:sp>
      <p:sp>
        <p:nvSpPr>
          <p:cNvPr id="9" name="Rectangle 8"/>
          <p:cNvSpPr/>
          <p:nvPr/>
        </p:nvSpPr>
        <p:spPr>
          <a:xfrm>
            <a:off x="0" y="1313334"/>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277092" y="1508960"/>
            <a:ext cx="11748654" cy="501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rgbClr val="002060"/>
                </a:solidFill>
                <a:latin typeface="Gill Sans MT" panose="020B0502020104020203" pitchFamily="34" charset="0"/>
              </a:rPr>
              <a:t>Validation / Testing / Analysis</a:t>
            </a:r>
          </a:p>
          <a:p>
            <a:pPr marL="0" indent="0">
              <a:buNone/>
            </a:pPr>
            <a:r>
              <a:rPr lang="en-IN" sz="2000">
                <a:solidFill>
                  <a:srgbClr val="C00000"/>
                </a:solidFill>
                <a:latin typeface="Gill Sans MT" panose="020B0502020104020203" pitchFamily="34" charset="0"/>
              </a:rPr>
              <a:t>Final product and test result:</a:t>
            </a:r>
          </a:p>
          <a:p>
            <a:pPr marL="0" indent="0">
              <a:buNone/>
            </a:pPr>
            <a:r>
              <a:rPr lang="en-IN" sz="2000">
                <a:solidFill>
                  <a:schemeClr val="accent1">
                    <a:lumMod val="75000"/>
                  </a:schemeClr>
                </a:solidFill>
                <a:latin typeface="Gill Sans MT" panose="020B0502020104020203" pitchFamily="34" charset="0"/>
                <a:hlinkClick r:id="rId2"/>
              </a:rPr>
              <a:t>https://www.youtube.com/watch?v=CcO0pPjPvhU</a:t>
            </a:r>
            <a:endParaRPr lang="en-IN" sz="2000">
              <a:solidFill>
                <a:schemeClr val="accent1">
                  <a:lumMod val="75000"/>
                </a:schemeClr>
              </a:solidFill>
              <a:latin typeface="Gill Sans MT" panose="020B0502020104020203" pitchFamily="34" charset="0"/>
            </a:endParaRPr>
          </a:p>
          <a:p>
            <a:pPr marL="0" indent="0">
              <a:buNone/>
            </a:pPr>
            <a:endParaRPr lang="en-IN" sz="2000">
              <a:solidFill>
                <a:schemeClr val="accent1">
                  <a:lumMod val="75000"/>
                </a:schemeClr>
              </a:solidFill>
              <a:latin typeface="Gill Sans MT" panose="020B0502020104020203" pitchFamily="34" charset="0"/>
            </a:endParaRPr>
          </a:p>
          <a:p>
            <a:pPr marL="0" indent="0">
              <a:buNone/>
            </a:pPr>
            <a:endParaRPr lang="en-IN">
              <a:solidFill>
                <a:srgbClr val="C00000"/>
              </a:solidFill>
            </a:endParaRPr>
          </a:p>
        </p:txBody>
      </p:sp>
      <p:pic>
        <p:nvPicPr>
          <p:cNvPr id="11" name="Picture 10">
            <a:extLst>
              <a:ext uri="{FF2B5EF4-FFF2-40B4-BE49-F238E27FC236}">
                <a16:creationId xmlns:a16="http://schemas.microsoft.com/office/drawing/2014/main" id="{A53009F3-392A-4F5B-C1A7-F37EE87E04C0}"/>
              </a:ext>
            </a:extLst>
          </p:cNvPr>
          <p:cNvPicPr>
            <a:picLocks noChangeAspect="1"/>
          </p:cNvPicPr>
          <p:nvPr/>
        </p:nvPicPr>
        <p:blipFill>
          <a:blip r:embed="rId3" cstate="print"/>
          <a:stretch>
            <a:fillRect/>
          </a:stretch>
        </p:blipFill>
        <p:spPr>
          <a:xfrm>
            <a:off x="346770" y="3067830"/>
            <a:ext cx="4161991" cy="3453285"/>
          </a:xfrm>
          <a:prstGeom prst="rect">
            <a:avLst/>
          </a:prstGeom>
        </p:spPr>
      </p:pic>
      <p:pic>
        <p:nvPicPr>
          <p:cNvPr id="12" name="Picture 11">
            <a:extLst>
              <a:ext uri="{FF2B5EF4-FFF2-40B4-BE49-F238E27FC236}">
                <a16:creationId xmlns:a16="http://schemas.microsoft.com/office/drawing/2014/main" id="{7C398EB8-D0EE-DFF2-A901-65D4291276C3}"/>
              </a:ext>
            </a:extLst>
          </p:cNvPr>
          <p:cNvPicPr>
            <a:picLocks noChangeAspect="1"/>
          </p:cNvPicPr>
          <p:nvPr/>
        </p:nvPicPr>
        <p:blipFill>
          <a:blip r:embed="rId4"/>
          <a:stretch>
            <a:fillRect/>
          </a:stretch>
        </p:blipFill>
        <p:spPr>
          <a:xfrm>
            <a:off x="4657493" y="3069378"/>
            <a:ext cx="3791364" cy="3434215"/>
          </a:xfrm>
          <a:prstGeom prst="rect">
            <a:avLst/>
          </a:prstGeom>
        </p:spPr>
      </p:pic>
      <p:pic>
        <p:nvPicPr>
          <p:cNvPr id="4" name="Picture 7" descr="A picture containing graphical user interface&#10;&#10;Description automatically generated">
            <a:extLst>
              <a:ext uri="{FF2B5EF4-FFF2-40B4-BE49-F238E27FC236}">
                <a16:creationId xmlns:a16="http://schemas.microsoft.com/office/drawing/2014/main" id="{66B22F9E-5058-33C0-5931-179318F69740}"/>
              </a:ext>
            </a:extLst>
          </p:cNvPr>
          <p:cNvPicPr>
            <a:picLocks noChangeAspect="1"/>
          </p:cNvPicPr>
          <p:nvPr/>
        </p:nvPicPr>
        <p:blipFill>
          <a:blip r:embed="rId5"/>
          <a:stretch>
            <a:fillRect/>
          </a:stretch>
        </p:blipFill>
        <p:spPr>
          <a:xfrm>
            <a:off x="8590155" y="3011712"/>
            <a:ext cx="3375102" cy="3579789"/>
          </a:xfrm>
          <a:prstGeom prst="rect">
            <a:avLst/>
          </a:prstGeom>
        </p:spPr>
      </p:pic>
    </p:spTree>
    <p:extLst>
      <p:ext uri="{BB962C8B-B14F-4D97-AF65-F5344CB8AC3E}">
        <p14:creationId xmlns:p14="http://schemas.microsoft.com/office/powerpoint/2010/main" val="350889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a:br>
            <a:endParaRPr lang="en-IN"/>
          </a:p>
        </p:txBody>
      </p:sp>
      <p:sp>
        <p:nvSpPr>
          <p:cNvPr id="3" name="Content Placeholder 2"/>
          <p:cNvSpPr>
            <a:spLocks noGrp="1"/>
          </p:cNvSpPr>
          <p:nvPr>
            <p:ph idx="1"/>
          </p:nvPr>
        </p:nvSpPr>
        <p:spPr>
          <a:xfrm>
            <a:off x="252663" y="1825624"/>
            <a:ext cx="11634537" cy="4683459"/>
          </a:xfrm>
        </p:spPr>
        <p:txBody>
          <a:bodyPr/>
          <a:lstStyle/>
          <a:p>
            <a:pPr marL="0" indent="0">
              <a:buNone/>
            </a:pPr>
            <a:endParaRPr lang="en-IN"/>
          </a:p>
          <a:p>
            <a:pPr marL="0" indent="0">
              <a:buNone/>
            </a:pPr>
            <a:endParaRPr lang="en-IN"/>
          </a:p>
        </p:txBody>
      </p:sp>
      <p:sp>
        <p:nvSpPr>
          <p:cNvPr id="9" name="Rectangle 8"/>
          <p:cNvSpPr/>
          <p:nvPr/>
        </p:nvSpPr>
        <p:spPr>
          <a:xfrm>
            <a:off x="-6569" y="1244062"/>
            <a:ext cx="12192000" cy="4571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ontent Placeholder 3"/>
          <p:cNvSpPr txBox="1">
            <a:spLocks/>
          </p:cNvSpPr>
          <p:nvPr/>
        </p:nvSpPr>
        <p:spPr>
          <a:xfrm>
            <a:off x="152400" y="1508960"/>
            <a:ext cx="11859491" cy="50121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rgbClr val="002060"/>
                </a:solidFill>
                <a:latin typeface="Gill Sans MT" panose="020B0502020104020203" pitchFamily="34" charset="0"/>
              </a:rPr>
              <a:t>Cost Estimate(if required)</a:t>
            </a:r>
          </a:p>
          <a:p>
            <a:pPr marL="0" indent="0">
              <a:buNone/>
            </a:pPr>
            <a:endParaRPr lang="en-IN">
              <a:solidFill>
                <a:srgbClr val="002060"/>
              </a:solidFill>
            </a:endParaRPr>
          </a:p>
        </p:txBody>
      </p:sp>
      <p:sp>
        <p:nvSpPr>
          <p:cNvPr id="4" name="TextBox 3">
            <a:extLst>
              <a:ext uri="{FF2B5EF4-FFF2-40B4-BE49-F238E27FC236}">
                <a16:creationId xmlns:a16="http://schemas.microsoft.com/office/drawing/2014/main" id="{C1B80D2A-2992-49DA-B487-41F2B2329F2E}"/>
              </a:ext>
            </a:extLst>
          </p:cNvPr>
          <p:cNvSpPr txBox="1"/>
          <p:nvPr/>
        </p:nvSpPr>
        <p:spPr>
          <a:xfrm>
            <a:off x="426720" y="2448984"/>
            <a:ext cx="65982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IN" sz="2000">
                <a:latin typeface="Times New Roman"/>
                <a:ea typeface="Calibri"/>
                <a:cs typeface="Times New Roman"/>
              </a:rPr>
              <a:t>PZEM-004T   - </a:t>
            </a:r>
            <a:r>
              <a:rPr lang="en-IN" sz="2000" b="1">
                <a:latin typeface="Times New Roman"/>
                <a:ea typeface="Calibri"/>
                <a:cs typeface="Times New Roman"/>
              </a:rPr>
              <a:t>Rs.1090/-</a:t>
            </a:r>
          </a:p>
          <a:p>
            <a:r>
              <a:rPr lang="en-IN" sz="2000">
                <a:latin typeface="Times New Roman"/>
                <a:ea typeface="Calibri"/>
                <a:cs typeface="Times New Roman"/>
              </a:rPr>
              <a:t>2. Node </a:t>
            </a:r>
            <a:r>
              <a:rPr lang="en-IN" sz="2000" err="1">
                <a:latin typeface="Times New Roman"/>
                <a:ea typeface="Calibri"/>
                <a:cs typeface="Times New Roman"/>
              </a:rPr>
              <a:t>Mcu</a:t>
            </a:r>
            <a:r>
              <a:rPr lang="en-IN" sz="2000">
                <a:latin typeface="Times New Roman"/>
                <a:ea typeface="Calibri"/>
                <a:cs typeface="Times New Roman"/>
              </a:rPr>
              <a:t>     - </a:t>
            </a:r>
            <a:r>
              <a:rPr lang="en-IN" sz="2000" b="1">
                <a:latin typeface="Times New Roman"/>
                <a:ea typeface="Calibri"/>
                <a:cs typeface="Times New Roman"/>
              </a:rPr>
              <a:t>Rs. 497/-</a:t>
            </a:r>
          </a:p>
          <a:p>
            <a:r>
              <a:rPr lang="en-IN" sz="2000">
                <a:latin typeface="Times New Roman"/>
                <a:ea typeface="Calibri"/>
                <a:cs typeface="Times New Roman"/>
              </a:rPr>
              <a:t>3. Resistors        - </a:t>
            </a:r>
            <a:r>
              <a:rPr lang="en-IN" sz="2000" b="1">
                <a:latin typeface="Times New Roman"/>
                <a:ea typeface="Calibri"/>
                <a:cs typeface="Times New Roman"/>
              </a:rPr>
              <a:t>6 x Rs.12 = 72/-</a:t>
            </a:r>
          </a:p>
          <a:p>
            <a:r>
              <a:rPr lang="en-IN" sz="2000">
                <a:latin typeface="Times New Roman"/>
                <a:ea typeface="Calibri"/>
                <a:cs typeface="Times New Roman"/>
              </a:rPr>
              <a:t>4. Electrolytic Capacitor  -  </a:t>
            </a:r>
            <a:r>
              <a:rPr lang="en-IN" sz="2000" b="1">
                <a:latin typeface="Times New Roman"/>
                <a:ea typeface="Calibri"/>
                <a:cs typeface="Times New Roman"/>
              </a:rPr>
              <a:t>Rs. 50/-</a:t>
            </a:r>
          </a:p>
          <a:p>
            <a:r>
              <a:rPr lang="en-IN" sz="2000">
                <a:latin typeface="Times New Roman"/>
                <a:ea typeface="Calibri"/>
                <a:cs typeface="Times New Roman"/>
              </a:rPr>
              <a:t>5. Pin Header  - </a:t>
            </a:r>
            <a:r>
              <a:rPr lang="en-IN" sz="2000" b="1">
                <a:latin typeface="Times New Roman"/>
                <a:ea typeface="Calibri"/>
                <a:cs typeface="Times New Roman"/>
              </a:rPr>
              <a:t>Rs. 9/-</a:t>
            </a:r>
          </a:p>
          <a:p>
            <a:r>
              <a:rPr lang="en-IN" sz="2000">
                <a:latin typeface="Times New Roman"/>
                <a:ea typeface="Calibri"/>
                <a:cs typeface="Times New Roman"/>
              </a:rPr>
              <a:t>6. Female PCB Header – </a:t>
            </a:r>
            <a:r>
              <a:rPr lang="en-IN" sz="2000" b="1">
                <a:latin typeface="Times New Roman"/>
                <a:ea typeface="Calibri"/>
                <a:cs typeface="Times New Roman"/>
              </a:rPr>
              <a:t>Rs. 65/-</a:t>
            </a:r>
          </a:p>
          <a:p>
            <a:r>
              <a:rPr lang="en-IN" sz="2000">
                <a:latin typeface="Times New Roman"/>
                <a:ea typeface="Calibri"/>
                <a:cs typeface="Times New Roman"/>
              </a:rPr>
              <a:t>7. 5V relay module  - </a:t>
            </a:r>
            <a:r>
              <a:rPr lang="en-IN" sz="2000" b="1">
                <a:latin typeface="Times New Roman"/>
                <a:ea typeface="Calibri"/>
                <a:cs typeface="Times New Roman"/>
              </a:rPr>
              <a:t>Rs. 38/-</a:t>
            </a:r>
          </a:p>
          <a:p>
            <a:r>
              <a:rPr lang="en-IN" sz="2000">
                <a:latin typeface="Times New Roman"/>
                <a:ea typeface="Calibri"/>
                <a:cs typeface="Times New Roman"/>
              </a:rPr>
              <a:t>8. 1602 I2C display - </a:t>
            </a:r>
            <a:r>
              <a:rPr lang="en-IN" sz="2000" b="1">
                <a:latin typeface="Times New Roman"/>
                <a:ea typeface="Calibri"/>
                <a:cs typeface="Times New Roman"/>
              </a:rPr>
              <a:t>Rs. 912/-</a:t>
            </a:r>
          </a:p>
          <a:p>
            <a:r>
              <a:rPr lang="en-IN" sz="2000">
                <a:latin typeface="Times New Roman"/>
                <a:ea typeface="Calibri"/>
                <a:cs typeface="Times New Roman"/>
              </a:rPr>
              <a:t>9. PIR sensor – </a:t>
            </a:r>
            <a:r>
              <a:rPr lang="en-IN" sz="2000" b="1">
                <a:latin typeface="Times New Roman"/>
                <a:ea typeface="Calibri"/>
                <a:cs typeface="Times New Roman"/>
              </a:rPr>
              <a:t>Rs. 125/-</a:t>
            </a:r>
          </a:p>
        </p:txBody>
      </p:sp>
    </p:spTree>
    <p:extLst>
      <p:ext uri="{BB962C8B-B14F-4D97-AF65-F5344CB8AC3E}">
        <p14:creationId xmlns:p14="http://schemas.microsoft.com/office/powerpoint/2010/main" val="177663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743</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Gill Sans MT</vt:lpstr>
      <vt:lpstr>Times New Roman</vt:lpstr>
      <vt:lpstr>Wingdings</vt:lpstr>
      <vt:lpstr>Office Theme</vt:lpstr>
      <vt:lpstr> </vt:lpstr>
      <vt:lpstr>Problem Statement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VELTECH</dc:creator>
  <cp:lastModifiedBy>JesimaRahmath A</cp:lastModifiedBy>
  <cp:revision>45</cp:revision>
  <dcterms:created xsi:type="dcterms:W3CDTF">2022-01-19T10:20:54Z</dcterms:created>
  <dcterms:modified xsi:type="dcterms:W3CDTF">2023-02-27T05:40:18Z</dcterms:modified>
</cp:coreProperties>
</file>