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7" r:id="rId4"/>
    <p:sldId id="258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78" r:id="rId13"/>
    <p:sldId id="268" r:id="rId14"/>
    <p:sldId id="267" r:id="rId15"/>
    <p:sldId id="279" r:id="rId16"/>
    <p:sldId id="269" r:id="rId17"/>
    <p:sldId id="272" r:id="rId18"/>
    <p:sldId id="271" r:id="rId19"/>
    <p:sldId id="274" r:id="rId20"/>
    <p:sldId id="273" r:id="rId21"/>
    <p:sldId id="27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3928"/>
    <a:srgbClr val="333F50"/>
    <a:srgbClr val="B887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>
        <p:scale>
          <a:sx n="100" d="100"/>
          <a:sy n="100" d="100"/>
        </p:scale>
        <p:origin x="141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DC004-92E9-75AF-68D6-9FCC039EA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50DD1F-DB9A-380D-1201-514F7E173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B37198-AF40-5254-1B94-2CB6A52A2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B97C-9DD1-4D3E-B7FD-71083B943B5C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878634-2269-187B-B57F-F711DA5BC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EDE40D-CF15-C963-D9B8-25C04554A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A090-5AF5-4305-B1D0-C7B3813B6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20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F0628-D47D-ED9A-93CC-CE8208C60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72CEE1-0BBA-36E1-7099-45FE350C4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46DA10-BA15-7B56-DB61-D39C2499F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B97C-9DD1-4D3E-B7FD-71083B943B5C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9D72DE-CEEC-6A55-790E-2351BC449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FD055-444B-41CA-37E8-9F4EB1F2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A090-5AF5-4305-B1D0-C7B3813B6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44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A3E835-890E-E4FE-C160-AC8BE4261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8DD850-344B-CD69-4180-467BD0E07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E43996-34CE-04A7-BAEF-64B010F94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B97C-9DD1-4D3E-B7FD-71083B943B5C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B7DB04-7D2A-0D23-0BE6-1965541A0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E36015-ED31-A525-0CC8-336DEE2B2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A090-5AF5-4305-B1D0-C7B3813B6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556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0AE406-3548-2080-5490-E706ADB0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579FF5-CD15-6188-2E53-859830074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  <a:lvl2pPr>
              <a:defRPr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2pPr>
            <a:lvl3pPr>
              <a:defRPr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3pPr>
            <a:lvl4pPr>
              <a:defRPr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4pPr>
            <a:lvl5pPr>
              <a:defRPr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103C22-18B7-8481-E2B8-65F5A366F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B97C-9DD1-4D3E-B7FD-71083B943B5C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992C8A-A015-DAFC-0721-AF1D6549D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736E1C-2E1E-00D4-6B39-9E1B3567C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A090-5AF5-4305-B1D0-C7B3813B6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42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AE588-1E24-3A0F-FCAF-E5E8B8FB9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CBB970-62FB-2E3F-AE1F-65B1EC91D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6A572A-2AA2-57AF-9D24-5CC887FE4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B97C-9DD1-4D3E-B7FD-71083B943B5C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D3D65-F33D-7B7B-F6B8-6C1027DCF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607B8-1CF9-8F82-A217-78228B0C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A090-5AF5-4305-B1D0-C7B3813B6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96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C7588-4DDA-A6C7-13F0-4B2563FE0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0AC025-1E80-DEE1-31BB-F45E75471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8DF85F-32F3-8940-0FDB-645CE9744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E02073-E810-2F08-A2AB-E5BAF1D75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B97C-9DD1-4D3E-B7FD-71083B943B5C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EEBA7E-5978-42EE-00E2-2C061F96C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8F78B1-6069-0C4B-121C-896F3380A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A090-5AF5-4305-B1D0-C7B3813B6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950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D7F39-5226-9755-9EFD-70D840D29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5F77D5-5711-2451-654F-9F794AD95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93E639-42E4-6B4E-8526-4DFCBDDD3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ED0D76-F624-2DCA-24B7-000F784F8A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49D1C7-68FA-7B36-ACA0-86007BD6C0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FB373C-7AFE-FBF5-06B5-53EF67267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B97C-9DD1-4D3E-B7FD-71083B943B5C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F77624-58CA-33AB-C914-AF01CC326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E86B25-2102-003E-0A6A-70CB12A6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A090-5AF5-4305-B1D0-C7B3813B6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984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37245-3C58-7070-D3B9-976124802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3DF04D-EC79-E3BD-5D44-9847267B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B97C-9DD1-4D3E-B7FD-71083B943B5C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7732D6-D2A2-3E2B-F419-6EB075A0E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C9E5E7-19BC-1FFE-352E-C79374ED8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A090-5AF5-4305-B1D0-C7B3813B6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24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13F42F-05E5-CB8A-3553-1BD201B98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B97C-9DD1-4D3E-B7FD-71083B943B5C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E119CAB-6419-62A9-A4C2-C7B9040C6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918D02-6DA9-2FE2-5F84-23EEEF57A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A090-5AF5-4305-B1D0-C7B3813B6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814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D33D5-9295-520D-75FE-89FF766B5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3FD9A3-0CC0-318C-CECA-98A8A067F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9C18E8-DB31-BC64-8139-156FAA23A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BE9223-86EC-D745-828F-93D2AEC16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B97C-9DD1-4D3E-B7FD-71083B943B5C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6E80F7-0B25-8D4C-4089-2724C2C5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A3AAC6-979B-4EA8-77C9-1CEEA917E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A090-5AF5-4305-B1D0-C7B3813B6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85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96C9C-95BE-D065-DB81-15CAC14B7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4EDA5B-427E-7EF2-C657-119287DF4C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6C5EA6-E13D-E64C-3DAB-E93AE9520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1B5B34-54B3-4694-550B-F3053822A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B97C-9DD1-4D3E-B7FD-71083B943B5C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AA816F-5CE4-D412-C2F7-5FB6F45E9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6DE657-09BF-2984-5769-D502ADED7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A090-5AF5-4305-B1D0-C7B3813B6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11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C6DCDE-8A7D-B28E-C71D-7553857CA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A2DFC-5B49-EB31-C7B0-48DCA4A36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135EA3-3389-7E4B-0DCB-C2F295DDF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2B97C-9DD1-4D3E-B7FD-71083B943B5C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C525AF-10DD-DDEF-4300-E1FDAB2D60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B5345A-5055-B6D2-C8E7-F72722C6E5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AA090-5AF5-4305-B1D0-C7B3813B6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83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BDEEC14-A2AC-E03A-DD13-24F468D6E273}"/>
              </a:ext>
            </a:extLst>
          </p:cNvPr>
          <p:cNvSpPr/>
          <p:nvPr/>
        </p:nvSpPr>
        <p:spPr>
          <a:xfrm>
            <a:off x="184558" y="169002"/>
            <a:ext cx="11752976" cy="650024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02B140-D230-4351-8994-4DD130CA79B5}"/>
              </a:ext>
            </a:extLst>
          </p:cNvPr>
          <p:cNvSpPr txBox="1"/>
          <p:nvPr/>
        </p:nvSpPr>
        <p:spPr>
          <a:xfrm>
            <a:off x="2487422" y="2869739"/>
            <a:ext cx="71472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>
                    <a:lumMod val="8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아파트 실거래가 예측 서비스 </a:t>
            </a:r>
            <a:endParaRPr lang="en-US" altLang="ko-KR" sz="2800" dirty="0">
              <a:solidFill>
                <a:schemeClr val="bg1">
                  <a:lumMod val="8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bg1">
                    <a:lumMod val="8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개발을 위한 연구</a:t>
            </a:r>
            <a:endParaRPr lang="en-US" altLang="ko-KR" sz="2800" dirty="0">
              <a:solidFill>
                <a:schemeClr val="bg1">
                  <a:lumMod val="8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8C42A3-A01B-7DFF-AB98-9FA7C3F992A2}"/>
              </a:ext>
            </a:extLst>
          </p:cNvPr>
          <p:cNvSpPr txBox="1"/>
          <p:nvPr/>
        </p:nvSpPr>
        <p:spPr>
          <a:xfrm>
            <a:off x="2386668" y="4784881"/>
            <a:ext cx="7348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네이버 부동산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데이터팀 심지은</a:t>
            </a:r>
          </a:p>
        </p:txBody>
      </p:sp>
    </p:spTree>
    <p:extLst>
      <p:ext uri="{BB962C8B-B14F-4D97-AF65-F5344CB8AC3E}">
        <p14:creationId xmlns:p14="http://schemas.microsoft.com/office/powerpoint/2010/main" val="899896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710634-DA01-E4E3-EACA-4F7DD7329062}"/>
              </a:ext>
            </a:extLst>
          </p:cNvPr>
          <p:cNvSpPr txBox="1"/>
          <p:nvPr/>
        </p:nvSpPr>
        <p:spPr>
          <a:xfrm>
            <a:off x="778864" y="590717"/>
            <a:ext cx="3109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21212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최종 데이터</a:t>
            </a:r>
            <a:endParaRPr lang="en-US" altLang="ko-KR" sz="1600" b="0" i="0" dirty="0">
              <a:solidFill>
                <a:srgbClr val="212121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321A8CB-88BC-957B-A500-B0A473418DAB}"/>
              </a:ext>
            </a:extLst>
          </p:cNvPr>
          <p:cNvCxnSpPr>
            <a:cxnSpLocks/>
          </p:cNvCxnSpPr>
          <p:nvPr/>
        </p:nvCxnSpPr>
        <p:spPr>
          <a:xfrm>
            <a:off x="494780" y="505965"/>
            <a:ext cx="1094323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4697396-7EA2-4EFA-06AB-36DDDAD013E4}"/>
              </a:ext>
            </a:extLst>
          </p:cNvPr>
          <p:cNvSpPr txBox="1"/>
          <p:nvPr/>
        </p:nvSpPr>
        <p:spPr>
          <a:xfrm>
            <a:off x="2460450" y="2163165"/>
            <a:ext cx="266757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기준금리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en-US" altLang="ko-KR" sz="11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baserate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</a:p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국제유가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두바이유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)(</a:t>
            </a:r>
            <a:r>
              <a:rPr lang="en-US" altLang="ko-KR" sz="11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dubaioilrate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</a:p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달러환율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en-US" altLang="ko-KR" sz="11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dollar_rate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</a:p>
          <a:p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CPI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소비자물가지수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(cpi)</a:t>
            </a:r>
          </a:p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최저임금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en-US" altLang="ko-KR" sz="11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min_wage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DAFD6D-CAB9-FD81-FB86-C8A29276D5A7}"/>
              </a:ext>
            </a:extLst>
          </p:cNvPr>
          <p:cNvSpPr txBox="1"/>
          <p:nvPr/>
        </p:nvSpPr>
        <p:spPr>
          <a:xfrm>
            <a:off x="2460450" y="3277651"/>
            <a:ext cx="26675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계약일자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연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월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)(</a:t>
            </a:r>
            <a:r>
              <a:rPr lang="en-US" altLang="ko-KR" sz="11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date_year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..)</a:t>
            </a:r>
          </a:p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전용면적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(area)</a:t>
            </a:r>
          </a:p>
          <a:p>
            <a:r>
              <a:rPr lang="ko-KR" altLang="en-US" sz="11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매매실거래가격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(price) </a:t>
            </a:r>
            <a:r>
              <a:rPr lang="en-US" altLang="ko-KR" sz="11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TARGET</a:t>
            </a:r>
          </a:p>
          <a:p>
            <a:r>
              <a:rPr lang="ko-KR" altLang="en-US" sz="11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건축연식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en-US" altLang="ko-KR" sz="11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building_year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</a:p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용적률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en-US" altLang="ko-KR" sz="11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area_ratio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</a:p>
          <a:p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A621A0-A2B9-86A4-9EB3-1661BE2FC801}"/>
              </a:ext>
            </a:extLst>
          </p:cNvPr>
          <p:cNvSpPr txBox="1"/>
          <p:nvPr/>
        </p:nvSpPr>
        <p:spPr>
          <a:xfrm>
            <a:off x="2460450" y="4483073"/>
            <a:ext cx="266757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전체세대수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en-US" altLang="ko-KR" sz="11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apt_flat_num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</a:p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분양형태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en-US" altLang="ko-KR" sz="11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type_sale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</a:p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관리방식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en-US" altLang="ko-KR" sz="11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type_manage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</a:p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복도유형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en-US" altLang="ko-KR" sz="11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type_corridor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</a:p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난방방식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en-US" altLang="ko-KR" sz="11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type_fuel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</a:p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주차대수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en-US" altLang="ko-KR" sz="11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parking_lot_num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</a:p>
          <a:p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63BE35-7E40-0551-335F-136B2208833D}"/>
              </a:ext>
            </a:extLst>
          </p:cNvPr>
          <p:cNvSpPr txBox="1"/>
          <p:nvPr/>
        </p:nvSpPr>
        <p:spPr>
          <a:xfrm>
            <a:off x="7881549" y="2201716"/>
            <a:ext cx="266757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매물위치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en-US" altLang="ko-KR" sz="11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location_x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en-US" altLang="ko-KR" sz="11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location_y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</a:p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지역권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(zone)</a:t>
            </a:r>
          </a:p>
          <a:p>
            <a:r>
              <a:rPr lang="ko-KR" altLang="en-US" sz="11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구별매매평균가순위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en-US" altLang="ko-KR" sz="11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rank_gu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</a:p>
          <a:p>
            <a:r>
              <a:rPr lang="ko-KR" altLang="en-US" sz="11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리버뷰여부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(river)</a:t>
            </a:r>
          </a:p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구별공원면적</a:t>
            </a:r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구별공원개수</a:t>
            </a:r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구별공원비율</a:t>
            </a:r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0F4D53-D24D-BB4D-5407-7922196DC2E4}"/>
              </a:ext>
            </a:extLst>
          </p:cNvPr>
          <p:cNvSpPr txBox="1"/>
          <p:nvPr/>
        </p:nvSpPr>
        <p:spPr>
          <a:xfrm>
            <a:off x="6424630" y="2201716"/>
            <a:ext cx="1585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입지적정보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4B7FC1-BD83-764B-F22A-B12261ED68FF}"/>
              </a:ext>
            </a:extLst>
          </p:cNvPr>
          <p:cNvSpPr txBox="1"/>
          <p:nvPr/>
        </p:nvSpPr>
        <p:spPr>
          <a:xfrm>
            <a:off x="7870424" y="4483073"/>
            <a:ext cx="1585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브랜드그룹</a:t>
            </a:r>
            <a:r>
              <a:rPr lang="en-US" altLang="ko-KR" sz="11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apt_brand</a:t>
            </a:r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022829-ABF8-DAA8-3B4D-CC1E049D572D}"/>
              </a:ext>
            </a:extLst>
          </p:cNvPr>
          <p:cNvSpPr txBox="1"/>
          <p:nvPr/>
        </p:nvSpPr>
        <p:spPr>
          <a:xfrm>
            <a:off x="6453870" y="4483073"/>
            <a:ext cx="1585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82094E-A158-6508-7091-A0B912701E08}"/>
              </a:ext>
            </a:extLst>
          </p:cNvPr>
          <p:cNvSpPr txBox="1"/>
          <p:nvPr/>
        </p:nvSpPr>
        <p:spPr>
          <a:xfrm>
            <a:off x="4809689" y="4483073"/>
            <a:ext cx="123318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0, 1</a:t>
            </a:r>
          </a:p>
          <a:p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0, 1</a:t>
            </a:r>
          </a:p>
          <a:p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0~4</a:t>
            </a:r>
          </a:p>
          <a:p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0~4</a:t>
            </a:r>
            <a:endParaRPr lang="ko-KR" altLang="en-US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4E6D27-524A-D5CD-3AD1-0205DECB2E98}"/>
              </a:ext>
            </a:extLst>
          </p:cNvPr>
          <p:cNvSpPr txBox="1"/>
          <p:nvPr/>
        </p:nvSpPr>
        <p:spPr>
          <a:xfrm>
            <a:off x="10377185" y="2201716"/>
            <a:ext cx="8040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위경도</a:t>
            </a:r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1-4</a:t>
            </a:r>
          </a:p>
          <a:p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1~25</a:t>
            </a:r>
          </a:p>
          <a:p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0,1</a:t>
            </a:r>
          </a:p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㎢</a:t>
            </a:r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%</a:t>
            </a:r>
          </a:p>
          <a:p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7A2B1D-046B-19FF-6FB6-35E94FD21FCA}"/>
              </a:ext>
            </a:extLst>
          </p:cNvPr>
          <p:cNvSpPr txBox="1"/>
          <p:nvPr/>
        </p:nvSpPr>
        <p:spPr>
          <a:xfrm>
            <a:off x="10377185" y="4483073"/>
            <a:ext cx="804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1~4</a:t>
            </a:r>
            <a:endParaRPr lang="ko-KR" altLang="en-US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BEE34C-22D2-40EA-0B8A-9015660FCA69}"/>
              </a:ext>
            </a:extLst>
          </p:cNvPr>
          <p:cNvSpPr txBox="1"/>
          <p:nvPr/>
        </p:nvSpPr>
        <p:spPr>
          <a:xfrm>
            <a:off x="4862819" y="3277651"/>
            <a:ext cx="1233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㎡</a:t>
            </a:r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만원</a:t>
            </a:r>
            <a:r>
              <a:rPr lang="ko-KR" altLang="en-US" sz="1100" dirty="0"/>
              <a:t>￦</a:t>
            </a:r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%</a:t>
            </a:r>
            <a:endParaRPr lang="ko-KR" altLang="en-US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7BE417-1273-F435-07C4-5F935F7694E0}"/>
              </a:ext>
            </a:extLst>
          </p:cNvPr>
          <p:cNvSpPr txBox="1"/>
          <p:nvPr/>
        </p:nvSpPr>
        <p:spPr>
          <a:xfrm>
            <a:off x="4820100" y="2163165"/>
            <a:ext cx="123318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%</a:t>
            </a:r>
          </a:p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달러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$</a:t>
            </a:r>
          </a:p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달러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$</a:t>
            </a:r>
          </a:p>
          <a:p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%</a:t>
            </a:r>
          </a:p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원</a:t>
            </a:r>
            <a:r>
              <a:rPr lang="ko-KR" altLang="en-US" sz="1100" dirty="0"/>
              <a:t>￦</a:t>
            </a:r>
            <a:endParaRPr lang="ko-KR" altLang="en-US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7BDF93-B45B-9E9C-F37C-D96BA7AAF5FE}"/>
              </a:ext>
            </a:extLst>
          </p:cNvPr>
          <p:cNvSpPr txBox="1"/>
          <p:nvPr/>
        </p:nvSpPr>
        <p:spPr>
          <a:xfrm>
            <a:off x="786073" y="2163165"/>
            <a:ext cx="1585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거시경제지표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53947A-C7D5-3ED4-7D2D-7D3564E9BE79}"/>
              </a:ext>
            </a:extLst>
          </p:cNvPr>
          <p:cNvSpPr txBox="1"/>
          <p:nvPr/>
        </p:nvSpPr>
        <p:spPr>
          <a:xfrm>
            <a:off x="786073" y="3277651"/>
            <a:ext cx="1585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물리적정보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17D772-24A9-3F93-EDA4-2A147C94F2A8}"/>
              </a:ext>
            </a:extLst>
          </p:cNvPr>
          <p:cNvSpPr txBox="1"/>
          <p:nvPr/>
        </p:nvSpPr>
        <p:spPr>
          <a:xfrm>
            <a:off x="946801" y="1695453"/>
            <a:ext cx="8137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구분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EDF184-6D69-1F5C-F598-43FDAB8A0405}"/>
              </a:ext>
            </a:extLst>
          </p:cNvPr>
          <p:cNvSpPr txBox="1"/>
          <p:nvPr/>
        </p:nvSpPr>
        <p:spPr>
          <a:xfrm>
            <a:off x="2480649" y="1695453"/>
            <a:ext cx="2024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데이터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78A48B-8A34-0BB4-1F84-CD4F27B3329C}"/>
              </a:ext>
            </a:extLst>
          </p:cNvPr>
          <p:cNvSpPr txBox="1"/>
          <p:nvPr/>
        </p:nvSpPr>
        <p:spPr>
          <a:xfrm>
            <a:off x="4597166" y="1695453"/>
            <a:ext cx="12821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단위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FF0FD2-8FBD-0805-1FD2-E619DA8EA33D}"/>
              </a:ext>
            </a:extLst>
          </p:cNvPr>
          <p:cNvSpPr txBox="1"/>
          <p:nvPr/>
        </p:nvSpPr>
        <p:spPr>
          <a:xfrm>
            <a:off x="786073" y="4483073"/>
            <a:ext cx="1585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단지적정보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0D498CF-D0B4-8D6D-1D05-E896B827FCED}"/>
              </a:ext>
            </a:extLst>
          </p:cNvPr>
          <p:cNvCxnSpPr>
            <a:cxnSpLocks/>
          </p:cNvCxnSpPr>
          <p:nvPr/>
        </p:nvCxnSpPr>
        <p:spPr>
          <a:xfrm flipH="1">
            <a:off x="613900" y="2012689"/>
            <a:ext cx="526562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C5B47EA-B948-6885-B9BB-10412BE6967E}"/>
              </a:ext>
            </a:extLst>
          </p:cNvPr>
          <p:cNvSpPr txBox="1"/>
          <p:nvPr/>
        </p:nvSpPr>
        <p:spPr>
          <a:xfrm>
            <a:off x="812216" y="1165869"/>
            <a:ext cx="5500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Roboto" panose="02000000000000000000" pitchFamily="2" charset="0"/>
              </a:rPr>
              <a:t> </a:t>
            </a:r>
            <a:r>
              <a:rPr lang="ko-KR" altLang="en-US" sz="1400" b="1" dirty="0">
                <a:solidFill>
                  <a:srgbClr val="262F40"/>
                </a:solidFill>
                <a:effectLst/>
                <a:latin typeface="Roboto" panose="02000000000000000000" pitchFamily="2" charset="0"/>
              </a:rPr>
              <a:t>📝 </a:t>
            </a:r>
            <a:r>
              <a:rPr lang="en-US" altLang="ko-KR" sz="1400" b="1" dirty="0">
                <a:solidFill>
                  <a:srgbClr val="262F40"/>
                </a:solidFill>
                <a:effectLst/>
                <a:latin typeface="Roboto" panose="02000000000000000000" pitchFamily="2" charset="0"/>
              </a:rPr>
              <a:t>Final </a:t>
            </a:r>
            <a:r>
              <a:rPr lang="en-US" altLang="ko-KR" sz="1400" b="1" dirty="0">
                <a:latin typeface="Roboto" panose="02000000000000000000" pitchFamily="2" charset="0"/>
                <a:ea typeface="Roboto" panose="02000000000000000000" pitchFamily="2" charset="0"/>
              </a:rPr>
              <a:t>Data Description 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총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869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246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개의 아파트 실거래가 정보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sz="14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C60522-2C32-E9D8-7D8E-F4B761DE762A}"/>
              </a:ext>
            </a:extLst>
          </p:cNvPr>
          <p:cNvSpPr txBox="1"/>
          <p:nvPr/>
        </p:nvSpPr>
        <p:spPr>
          <a:xfrm>
            <a:off x="6543656" y="1695453"/>
            <a:ext cx="8137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구분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D78CD8-B090-F1BC-726C-9BF597A15F4A}"/>
              </a:ext>
            </a:extLst>
          </p:cNvPr>
          <p:cNvSpPr txBox="1"/>
          <p:nvPr/>
        </p:nvSpPr>
        <p:spPr>
          <a:xfrm>
            <a:off x="8077504" y="1695453"/>
            <a:ext cx="2024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데이터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E2964A-CFA3-2F33-0E4F-4F74935A1BDF}"/>
              </a:ext>
            </a:extLst>
          </p:cNvPr>
          <p:cNvSpPr txBox="1"/>
          <p:nvPr/>
        </p:nvSpPr>
        <p:spPr>
          <a:xfrm>
            <a:off x="10194021" y="1695453"/>
            <a:ext cx="12821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단위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556F734-BA98-7A9F-AF54-6780B9C93EA9}"/>
              </a:ext>
            </a:extLst>
          </p:cNvPr>
          <p:cNvCxnSpPr>
            <a:cxnSpLocks/>
          </p:cNvCxnSpPr>
          <p:nvPr/>
        </p:nvCxnSpPr>
        <p:spPr>
          <a:xfrm flipH="1">
            <a:off x="6210755" y="2012689"/>
            <a:ext cx="526562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F85C5FA-9188-C31C-BEFF-8A0CDB8E7B9C}"/>
              </a:ext>
            </a:extLst>
          </p:cNvPr>
          <p:cNvSpPr txBox="1"/>
          <p:nvPr/>
        </p:nvSpPr>
        <p:spPr>
          <a:xfrm>
            <a:off x="8951139" y="167411"/>
            <a:ext cx="3109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</a:rPr>
              <a:t>03 EDA &amp; Feature Engineering</a:t>
            </a:r>
            <a:endParaRPr lang="en-US" altLang="ko-KR" sz="1600" b="0" i="0" dirty="0">
              <a:solidFill>
                <a:schemeClr val="bg1">
                  <a:lumMod val="75000"/>
                </a:schemeClr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618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710634-DA01-E4E3-EACA-4F7DD7329062}"/>
              </a:ext>
            </a:extLst>
          </p:cNvPr>
          <p:cNvSpPr txBox="1"/>
          <p:nvPr/>
        </p:nvSpPr>
        <p:spPr>
          <a:xfrm>
            <a:off x="778864" y="590717"/>
            <a:ext cx="3109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21212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데이터 분석</a:t>
            </a:r>
            <a:endParaRPr lang="en-US" altLang="ko-KR" sz="1600" b="1" i="0" dirty="0">
              <a:solidFill>
                <a:srgbClr val="212121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321A8CB-88BC-957B-A500-B0A473418DAB}"/>
              </a:ext>
            </a:extLst>
          </p:cNvPr>
          <p:cNvCxnSpPr>
            <a:cxnSpLocks/>
          </p:cNvCxnSpPr>
          <p:nvPr/>
        </p:nvCxnSpPr>
        <p:spPr>
          <a:xfrm>
            <a:off x="494780" y="505965"/>
            <a:ext cx="1094323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3393F57-4F49-DAC7-5950-EE12A505EAE5}"/>
              </a:ext>
            </a:extLst>
          </p:cNvPr>
          <p:cNvSpPr txBox="1"/>
          <p:nvPr/>
        </p:nvSpPr>
        <p:spPr>
          <a:xfrm>
            <a:off x="8951139" y="167411"/>
            <a:ext cx="3109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</a:rPr>
              <a:t>03 EDA &amp; Feature Engineering</a:t>
            </a:r>
            <a:endParaRPr lang="en-US" altLang="ko-KR" sz="1600" b="0" i="0" dirty="0">
              <a:solidFill>
                <a:schemeClr val="bg1">
                  <a:lumMod val="75000"/>
                </a:schemeClr>
              </a:solidFill>
              <a:effectLst/>
              <a:latin typeface="Roboto" panose="02000000000000000000" pitchFamily="2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FF4A151-EE05-899C-5EEB-C92C0C304EF2}"/>
              </a:ext>
            </a:extLst>
          </p:cNvPr>
          <p:cNvGrpSpPr/>
          <p:nvPr/>
        </p:nvGrpSpPr>
        <p:grpSpPr>
          <a:xfrm>
            <a:off x="3252458" y="1513406"/>
            <a:ext cx="4441300" cy="1850580"/>
            <a:chOff x="757593" y="1424926"/>
            <a:chExt cx="5749771" cy="2395787"/>
          </a:xfrm>
        </p:grpSpPr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FF15DCB0-6FBD-34EB-4783-166B5033A3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0398" y="1803867"/>
              <a:ext cx="2986966" cy="1959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>
              <a:extLst>
                <a:ext uri="{FF2B5EF4-FFF2-40B4-BE49-F238E27FC236}">
                  <a16:creationId xmlns:a16="http://schemas.microsoft.com/office/drawing/2014/main" id="{65DC5FEF-4B86-83E1-7E4F-3AE944CDE7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593" y="1424926"/>
              <a:ext cx="2306532" cy="23957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51C57EF-7E47-60A5-9422-4533733FF1CF}"/>
              </a:ext>
            </a:extLst>
          </p:cNvPr>
          <p:cNvSpPr txBox="1"/>
          <p:nvPr/>
        </p:nvSpPr>
        <p:spPr>
          <a:xfrm>
            <a:off x="3027187" y="3303756"/>
            <a:ext cx="2387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가격별</a:t>
            </a:r>
            <a:r>
              <a:rPr lang="ko-KR" altLang="en-US" sz="10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매물 개수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0C0E6A-3F87-81A4-6059-6090D8EBD601}"/>
              </a:ext>
            </a:extLst>
          </p:cNvPr>
          <p:cNvSpPr txBox="1"/>
          <p:nvPr/>
        </p:nvSpPr>
        <p:spPr>
          <a:xfrm>
            <a:off x="5764132" y="3303756"/>
            <a:ext cx="18663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연도별 가격 평균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8015BF-0590-3639-A2D9-503130774F97}"/>
              </a:ext>
            </a:extLst>
          </p:cNvPr>
          <p:cNvSpPr txBox="1"/>
          <p:nvPr/>
        </p:nvSpPr>
        <p:spPr>
          <a:xfrm>
            <a:off x="1121984" y="1397974"/>
            <a:ext cx="20495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가격분포 히스토그램</a:t>
            </a:r>
            <a:endParaRPr lang="en-US" altLang="ko-KR" sz="11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F1920F-0296-B7A2-83D0-2EC518A97D78}"/>
              </a:ext>
            </a:extLst>
          </p:cNvPr>
          <p:cNvSpPr txBox="1"/>
          <p:nvPr/>
        </p:nvSpPr>
        <p:spPr>
          <a:xfrm>
            <a:off x="1121984" y="3837013"/>
            <a:ext cx="19065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연도별 거시경제지표</a:t>
            </a:r>
            <a:endParaRPr lang="en-US" altLang="ko-KR" sz="11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BAEA2D7-4836-F3C9-D12E-FA6C15AD654B}"/>
              </a:ext>
            </a:extLst>
          </p:cNvPr>
          <p:cNvGrpSpPr/>
          <p:nvPr/>
        </p:nvGrpSpPr>
        <p:grpSpPr>
          <a:xfrm>
            <a:off x="3252458" y="3810449"/>
            <a:ext cx="7778947" cy="1179082"/>
            <a:chOff x="3389984" y="3875344"/>
            <a:chExt cx="11766309" cy="1783460"/>
          </a:xfrm>
        </p:grpSpPr>
        <p:pic>
          <p:nvPicPr>
            <p:cNvPr id="10" name="Picture 12">
              <a:extLst>
                <a:ext uri="{FF2B5EF4-FFF2-40B4-BE49-F238E27FC236}">
                  <a16:creationId xmlns:a16="http://schemas.microsoft.com/office/drawing/2014/main" id="{3AEB1EDA-A2D1-8838-7D95-226473193F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9984" y="3885534"/>
              <a:ext cx="2358899" cy="1773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4">
              <a:extLst>
                <a:ext uri="{FF2B5EF4-FFF2-40B4-BE49-F238E27FC236}">
                  <a16:creationId xmlns:a16="http://schemas.microsoft.com/office/drawing/2014/main" id="{3AA8718C-E12F-7868-B8B3-876099CD50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0577" y="3875344"/>
              <a:ext cx="2375281" cy="1773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6">
              <a:extLst>
                <a:ext uri="{FF2B5EF4-FFF2-40B4-BE49-F238E27FC236}">
                  <a16:creationId xmlns:a16="http://schemas.microsoft.com/office/drawing/2014/main" id="{626E5575-FCC3-E523-2AD7-C842DB1A6D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5859" y="3906015"/>
              <a:ext cx="2259868" cy="1713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FE0D968C-46CF-A68B-8F01-9C9EC274EA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21142" y="3906015"/>
              <a:ext cx="2259868" cy="1687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>
              <a:extLst>
                <a:ext uri="{FF2B5EF4-FFF2-40B4-BE49-F238E27FC236}">
                  <a16:creationId xmlns:a16="http://schemas.microsoft.com/office/drawing/2014/main" id="{E7D00D42-BCBE-173A-7C71-0AE00DD240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96425" y="3911945"/>
              <a:ext cx="2259868" cy="1713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26EFC6F-71B2-2EC3-199B-EBFEC5337B94}"/>
              </a:ext>
            </a:extLst>
          </p:cNvPr>
          <p:cNvGrpSpPr/>
          <p:nvPr/>
        </p:nvGrpSpPr>
        <p:grpSpPr>
          <a:xfrm>
            <a:off x="3252458" y="5046110"/>
            <a:ext cx="7909736" cy="1056700"/>
            <a:chOff x="1025247" y="6036826"/>
            <a:chExt cx="10017316" cy="1338262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04A4623A-2FCE-2F55-B3B0-B6B5278813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247" y="6036826"/>
              <a:ext cx="1972952" cy="1338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1B0FE8CF-FBC4-E09D-AEF8-FD91AF47C9C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860"/>
            <a:stretch/>
          </p:blipFill>
          <p:spPr bwMode="auto">
            <a:xfrm>
              <a:off x="2995511" y="6047694"/>
              <a:ext cx="2158755" cy="1180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32ECFB74-D2D5-CC4C-4443-373154D3BCE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42" b="29414"/>
            <a:stretch/>
          </p:blipFill>
          <p:spPr bwMode="auto">
            <a:xfrm>
              <a:off x="5154267" y="6058475"/>
              <a:ext cx="1963138" cy="1112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B6B21140-59DC-07D0-BA61-E4824BAC4D7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302"/>
            <a:stretch/>
          </p:blipFill>
          <p:spPr bwMode="auto">
            <a:xfrm>
              <a:off x="7006303" y="6119290"/>
              <a:ext cx="1881847" cy="10667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647CAF05-4097-CFB3-BEE7-CBCB2613DC6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771"/>
            <a:stretch/>
          </p:blipFill>
          <p:spPr bwMode="auto">
            <a:xfrm>
              <a:off x="8986218" y="6123605"/>
              <a:ext cx="2056345" cy="10951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269124D-4C7A-BD00-EB33-E94628E98000}"/>
              </a:ext>
            </a:extLst>
          </p:cNvPr>
          <p:cNvSpPr txBox="1"/>
          <p:nvPr/>
        </p:nvSpPr>
        <p:spPr>
          <a:xfrm>
            <a:off x="1121984" y="5198416"/>
            <a:ext cx="19065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가격별</a:t>
            </a:r>
            <a:r>
              <a:rPr lang="ko-KR" altLang="en-US" sz="1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거시경제지표</a:t>
            </a:r>
            <a:endParaRPr lang="en-US" altLang="ko-KR" sz="11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3C01AF-7DC5-A7E6-DF36-0FBCA8CA70CB}"/>
              </a:ext>
            </a:extLst>
          </p:cNvPr>
          <p:cNvSpPr txBox="1"/>
          <p:nvPr/>
        </p:nvSpPr>
        <p:spPr>
          <a:xfrm>
            <a:off x="3458360" y="6045841"/>
            <a:ext cx="1367956" cy="187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기준금리</a:t>
            </a:r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FC66A4-E7CA-B0D8-1A30-9FF2BF807575}"/>
              </a:ext>
            </a:extLst>
          </p:cNvPr>
          <p:cNvSpPr txBox="1"/>
          <p:nvPr/>
        </p:nvSpPr>
        <p:spPr>
          <a:xfrm>
            <a:off x="5082062" y="6031562"/>
            <a:ext cx="1288697" cy="187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달러환율</a:t>
            </a:r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7D88B7-109A-CEEF-D401-ACDAF04F311B}"/>
              </a:ext>
            </a:extLst>
          </p:cNvPr>
          <p:cNvSpPr txBox="1"/>
          <p:nvPr/>
        </p:nvSpPr>
        <p:spPr>
          <a:xfrm>
            <a:off x="6607996" y="6011379"/>
            <a:ext cx="1288697" cy="187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국제유가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두바이유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A9E251-76B0-766B-CE28-D6846FA10296}"/>
              </a:ext>
            </a:extLst>
          </p:cNvPr>
          <p:cNvSpPr txBox="1"/>
          <p:nvPr/>
        </p:nvSpPr>
        <p:spPr>
          <a:xfrm>
            <a:off x="8172359" y="6031562"/>
            <a:ext cx="1288697" cy="187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최저임금</a:t>
            </a:r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7866D5-AF13-4029-D106-E57229D8A9C7}"/>
              </a:ext>
            </a:extLst>
          </p:cNvPr>
          <p:cNvSpPr txBox="1"/>
          <p:nvPr/>
        </p:nvSpPr>
        <p:spPr>
          <a:xfrm>
            <a:off x="9763036" y="6028260"/>
            <a:ext cx="1288697" cy="187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소비자물가지수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CPI</a:t>
            </a:r>
          </a:p>
        </p:txBody>
      </p:sp>
    </p:spTree>
    <p:extLst>
      <p:ext uri="{BB962C8B-B14F-4D97-AF65-F5344CB8AC3E}">
        <p14:creationId xmlns:p14="http://schemas.microsoft.com/office/powerpoint/2010/main" val="3995639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710634-DA01-E4E3-EACA-4F7DD7329062}"/>
              </a:ext>
            </a:extLst>
          </p:cNvPr>
          <p:cNvSpPr txBox="1"/>
          <p:nvPr/>
        </p:nvSpPr>
        <p:spPr>
          <a:xfrm>
            <a:off x="778864" y="590717"/>
            <a:ext cx="3109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21212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데이터 분석</a:t>
            </a:r>
            <a:endParaRPr lang="en-US" altLang="ko-KR" sz="1600" b="1" i="0" dirty="0">
              <a:solidFill>
                <a:srgbClr val="212121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321A8CB-88BC-957B-A500-B0A473418DAB}"/>
              </a:ext>
            </a:extLst>
          </p:cNvPr>
          <p:cNvCxnSpPr>
            <a:cxnSpLocks/>
          </p:cNvCxnSpPr>
          <p:nvPr/>
        </p:nvCxnSpPr>
        <p:spPr>
          <a:xfrm>
            <a:off x="494780" y="505965"/>
            <a:ext cx="1094323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555DE46-F2DA-E518-EC0B-A3865CAD8055}"/>
              </a:ext>
            </a:extLst>
          </p:cNvPr>
          <p:cNvSpPr txBox="1"/>
          <p:nvPr/>
        </p:nvSpPr>
        <p:spPr>
          <a:xfrm>
            <a:off x="8951139" y="167411"/>
            <a:ext cx="3109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</a:rPr>
              <a:t>03 EDA &amp; Feature Engineering</a:t>
            </a:r>
            <a:endParaRPr lang="en-US" altLang="ko-KR" sz="1600" b="0" i="0" dirty="0">
              <a:solidFill>
                <a:schemeClr val="bg1">
                  <a:lumMod val="75000"/>
                </a:schemeClr>
              </a:solidFill>
              <a:effectLst/>
              <a:latin typeface="Roboto" panose="02000000000000000000" pitchFamily="2" charset="0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BDC02A4-D81F-A350-1E6B-36C981BCDCAD}"/>
              </a:ext>
            </a:extLst>
          </p:cNvPr>
          <p:cNvGrpSpPr/>
          <p:nvPr/>
        </p:nvGrpSpPr>
        <p:grpSpPr>
          <a:xfrm>
            <a:off x="2944536" y="1685576"/>
            <a:ext cx="3969709" cy="1751568"/>
            <a:chOff x="897451" y="2128287"/>
            <a:chExt cx="6116725" cy="2698903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ED8C4137-ACA6-8109-2027-35691E8EE167}"/>
                </a:ext>
              </a:extLst>
            </p:cNvPr>
            <p:cNvGrpSpPr/>
            <p:nvPr/>
          </p:nvGrpSpPr>
          <p:grpSpPr>
            <a:xfrm>
              <a:off x="897451" y="2128287"/>
              <a:ext cx="6116724" cy="2347499"/>
              <a:chOff x="587059" y="2207674"/>
              <a:chExt cx="6564779" cy="2519455"/>
            </a:xfrm>
          </p:grpSpPr>
          <p:pic>
            <p:nvPicPr>
              <p:cNvPr id="5126" name="Picture 6">
                <a:extLst>
                  <a:ext uri="{FF2B5EF4-FFF2-40B4-BE49-F238E27FC236}">
                    <a16:creationId xmlns:a16="http://schemas.microsoft.com/office/drawing/2014/main" id="{21872F7E-559C-54F5-6FB2-26609643E2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7059" y="2207674"/>
                <a:ext cx="3426690" cy="25194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28" name="Picture 8">
                <a:extLst>
                  <a:ext uri="{FF2B5EF4-FFF2-40B4-BE49-F238E27FC236}">
                    <a16:creationId xmlns:a16="http://schemas.microsoft.com/office/drawing/2014/main" id="{7514966A-AD2B-2708-AFA5-57798DC14D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14890" y="2861853"/>
                <a:ext cx="2536948" cy="18652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FFDAEC-E547-1551-31C1-B0E2BF12ACFA}"/>
                </a:ext>
              </a:extLst>
            </p:cNvPr>
            <p:cNvSpPr txBox="1"/>
            <p:nvPr/>
          </p:nvSpPr>
          <p:spPr>
            <a:xfrm>
              <a:off x="1408038" y="4482521"/>
              <a:ext cx="2387573" cy="338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지역권별 가격평균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63FFB0E-BC83-87EC-0BB8-AE8684666829}"/>
                </a:ext>
              </a:extLst>
            </p:cNvPr>
            <p:cNvSpPr txBox="1"/>
            <p:nvPr/>
          </p:nvSpPr>
          <p:spPr>
            <a:xfrm>
              <a:off x="4650378" y="4488734"/>
              <a:ext cx="2363798" cy="338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err="1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리버뷰여부별</a:t>
              </a:r>
              <a:r>
                <a:rPr lang="ko-KR" altLang="en-US" sz="105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가격 평균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5CEC1CA-F448-6B83-1992-981980C4D317}"/>
              </a:ext>
            </a:extLst>
          </p:cNvPr>
          <p:cNvSpPr txBox="1"/>
          <p:nvPr/>
        </p:nvSpPr>
        <p:spPr>
          <a:xfrm>
            <a:off x="1121984" y="1397974"/>
            <a:ext cx="23678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가격분포 히스토그램 </a:t>
            </a:r>
            <a:endParaRPr lang="en-US" altLang="ko-KR" sz="11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sz="1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ko-KR" altLang="en-US" sz="1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입지적특성</a:t>
            </a:r>
            <a:endParaRPr lang="en-US" altLang="ko-KR" sz="11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C064DB-8EC7-05BD-7719-82CA50073F91}"/>
              </a:ext>
            </a:extLst>
          </p:cNvPr>
          <p:cNvSpPr txBox="1"/>
          <p:nvPr/>
        </p:nvSpPr>
        <p:spPr>
          <a:xfrm>
            <a:off x="1121984" y="3966396"/>
            <a:ext cx="23678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가격분포 히스토그램 </a:t>
            </a:r>
            <a:endParaRPr lang="en-US" altLang="ko-KR" sz="11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sz="1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ko-KR" altLang="en-US" sz="1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물리적특성</a:t>
            </a:r>
            <a:endParaRPr lang="en-US" altLang="ko-KR" sz="11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242C06A-EC07-2130-8889-13C030CBEDDE}"/>
              </a:ext>
            </a:extLst>
          </p:cNvPr>
          <p:cNvGrpSpPr/>
          <p:nvPr/>
        </p:nvGrpSpPr>
        <p:grpSpPr>
          <a:xfrm>
            <a:off x="2951744" y="3965390"/>
            <a:ext cx="6281900" cy="1332061"/>
            <a:chOff x="3697945" y="4431102"/>
            <a:chExt cx="9267160" cy="1965077"/>
          </a:xfrm>
        </p:grpSpPr>
        <p:pic>
          <p:nvPicPr>
            <p:cNvPr id="13" name="Picture 14">
              <a:extLst>
                <a:ext uri="{FF2B5EF4-FFF2-40B4-BE49-F238E27FC236}">
                  <a16:creationId xmlns:a16="http://schemas.microsoft.com/office/drawing/2014/main" id="{A6EE5A2C-E02E-2E83-B5D9-438689440E0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712"/>
            <a:stretch/>
          </p:blipFill>
          <p:spPr bwMode="auto">
            <a:xfrm>
              <a:off x="6708697" y="4431102"/>
              <a:ext cx="3087213" cy="1965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2">
              <a:extLst>
                <a:ext uri="{FF2B5EF4-FFF2-40B4-BE49-F238E27FC236}">
                  <a16:creationId xmlns:a16="http://schemas.microsoft.com/office/drawing/2014/main" id="{B321F16A-D2E2-D56E-1B55-3E741F69009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985"/>
            <a:stretch/>
          </p:blipFill>
          <p:spPr bwMode="auto">
            <a:xfrm>
              <a:off x="9807198" y="4562973"/>
              <a:ext cx="3157907" cy="1794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1DC7F291-9BB4-A2AF-60FF-987E0906FEA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816"/>
            <a:stretch/>
          </p:blipFill>
          <p:spPr bwMode="auto">
            <a:xfrm>
              <a:off x="3697945" y="4598727"/>
              <a:ext cx="2904191" cy="1797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DD0F6F6-1745-0EEE-BF7F-81BFBB8E2A8D}"/>
              </a:ext>
            </a:extLst>
          </p:cNvPr>
          <p:cNvSpPr txBox="1"/>
          <p:nvPr/>
        </p:nvSpPr>
        <p:spPr>
          <a:xfrm>
            <a:off x="3153650" y="5315224"/>
            <a:ext cx="1588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주차대수별 가격평균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7A1F07-97A1-5EB7-CFAD-259E0FD3509D}"/>
              </a:ext>
            </a:extLst>
          </p:cNvPr>
          <p:cNvSpPr txBox="1"/>
          <p:nvPr/>
        </p:nvSpPr>
        <p:spPr>
          <a:xfrm>
            <a:off x="5368973" y="5296465"/>
            <a:ext cx="1588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건물연식별</a:t>
            </a:r>
            <a:r>
              <a:rPr lang="ko-KR" altLang="en-US" sz="10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가격평균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78B4E9-4A29-ED5F-D5E2-7161888A7B19}"/>
              </a:ext>
            </a:extLst>
          </p:cNvPr>
          <p:cNvSpPr txBox="1"/>
          <p:nvPr/>
        </p:nvSpPr>
        <p:spPr>
          <a:xfrm>
            <a:off x="7340304" y="5304854"/>
            <a:ext cx="1588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용적률별 가격평균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0705809-4602-F946-E843-4E03C865DB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2"/>
          <a:stretch/>
        </p:blipFill>
        <p:spPr bwMode="auto">
          <a:xfrm>
            <a:off x="9113060" y="1816762"/>
            <a:ext cx="2329787" cy="1262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E1AF851-3108-2FB6-51B2-058F2CD5D20F}"/>
              </a:ext>
            </a:extLst>
          </p:cNvPr>
          <p:cNvSpPr txBox="1"/>
          <p:nvPr/>
        </p:nvSpPr>
        <p:spPr>
          <a:xfrm>
            <a:off x="9437695" y="3133834"/>
            <a:ext cx="19028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구 </a:t>
            </a:r>
            <a:r>
              <a:rPr lang="ko-KR" altLang="en-US" sz="105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매매평균가순위별</a:t>
            </a:r>
            <a:r>
              <a:rPr lang="ko-KR" altLang="en-US" sz="10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가격평균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4DC805-556D-2DC2-18DE-6E3371B44DEC}"/>
              </a:ext>
            </a:extLst>
          </p:cNvPr>
          <p:cNvSpPr txBox="1"/>
          <p:nvPr/>
        </p:nvSpPr>
        <p:spPr>
          <a:xfrm>
            <a:off x="7435426" y="3167390"/>
            <a:ext cx="1588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공원면적별 가격평균</a:t>
            </a:r>
          </a:p>
        </p:txBody>
      </p:sp>
      <p:pic>
        <p:nvPicPr>
          <p:cNvPr id="23" name="Picture 16">
            <a:extLst>
              <a:ext uri="{FF2B5EF4-FFF2-40B4-BE49-F238E27FC236}">
                <a16:creationId xmlns:a16="http://schemas.microsoft.com/office/drawing/2014/main" id="{997FD4EA-91BD-0EDE-2FD9-EFC5D97472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491"/>
          <a:stretch/>
        </p:blipFill>
        <p:spPr bwMode="auto">
          <a:xfrm>
            <a:off x="7023481" y="1748687"/>
            <a:ext cx="2273876" cy="133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>
            <a:extLst>
              <a:ext uri="{FF2B5EF4-FFF2-40B4-BE49-F238E27FC236}">
                <a16:creationId xmlns:a16="http://schemas.microsoft.com/office/drawing/2014/main" id="{C3CED751-A7C4-145D-D86C-373766AFE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3644" y="3965390"/>
            <a:ext cx="2031389" cy="1477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866EBCF-C1D1-29EC-30F8-2ACA6B5FEF52}"/>
              </a:ext>
            </a:extLst>
          </p:cNvPr>
          <p:cNvSpPr txBox="1"/>
          <p:nvPr/>
        </p:nvSpPr>
        <p:spPr>
          <a:xfrm>
            <a:off x="9602162" y="5442456"/>
            <a:ext cx="1534088" cy="219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브랜드그룹별 가격 평균</a:t>
            </a:r>
          </a:p>
        </p:txBody>
      </p:sp>
    </p:spTree>
    <p:extLst>
      <p:ext uri="{BB962C8B-B14F-4D97-AF65-F5344CB8AC3E}">
        <p14:creationId xmlns:p14="http://schemas.microsoft.com/office/powerpoint/2010/main" val="2773874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5376FA-CBEE-EC6A-9A07-C3A7EF1F440D}"/>
              </a:ext>
            </a:extLst>
          </p:cNvPr>
          <p:cNvSpPr txBox="1"/>
          <p:nvPr/>
        </p:nvSpPr>
        <p:spPr>
          <a:xfrm>
            <a:off x="778864" y="590717"/>
            <a:ext cx="3109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i="0" dirty="0">
                <a:solidFill>
                  <a:srgbClr val="21212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모델링 준비과정</a:t>
            </a:r>
            <a:endParaRPr lang="en-US" altLang="ko-KR" sz="1600" b="1" i="0" dirty="0">
              <a:solidFill>
                <a:srgbClr val="212121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B790788-5ECC-1F83-A7C9-8BBD286550A7}"/>
              </a:ext>
            </a:extLst>
          </p:cNvPr>
          <p:cNvCxnSpPr>
            <a:cxnSpLocks/>
          </p:cNvCxnSpPr>
          <p:nvPr/>
        </p:nvCxnSpPr>
        <p:spPr>
          <a:xfrm>
            <a:off x="494780" y="505965"/>
            <a:ext cx="1094323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AC20227-DD9E-4D7B-79CC-A8BD3A942ED8}"/>
              </a:ext>
            </a:extLst>
          </p:cNvPr>
          <p:cNvSpPr txBox="1"/>
          <p:nvPr/>
        </p:nvSpPr>
        <p:spPr>
          <a:xfrm>
            <a:off x="1132611" y="4137424"/>
            <a:ext cx="2851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21212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적합특성 조합</a:t>
            </a:r>
            <a:endParaRPr lang="en-US" altLang="ko-KR" sz="1600" b="1" i="0" dirty="0">
              <a:solidFill>
                <a:srgbClr val="212121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63F2C0-0175-EAAA-8A0E-51E0EBF80521}"/>
              </a:ext>
            </a:extLst>
          </p:cNvPr>
          <p:cNvSpPr txBox="1"/>
          <p:nvPr/>
        </p:nvSpPr>
        <p:spPr>
          <a:xfrm>
            <a:off x="1121984" y="1389585"/>
            <a:ext cx="3109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err="1">
                <a:solidFill>
                  <a:srgbClr val="21212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데이터스플릿</a:t>
            </a:r>
            <a:endParaRPr lang="en-US" altLang="ko-KR" sz="1600" b="1" dirty="0">
              <a:solidFill>
                <a:srgbClr val="21212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l"/>
            <a:r>
              <a:rPr lang="en-US" altLang="ko-KR" sz="1600" b="1" dirty="0">
                <a:solidFill>
                  <a:srgbClr val="21212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hold-out3way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19FE19-0329-2E50-917B-9FAADF5F2595}"/>
              </a:ext>
            </a:extLst>
          </p:cNvPr>
          <p:cNvSpPr txBox="1"/>
          <p:nvPr/>
        </p:nvSpPr>
        <p:spPr>
          <a:xfrm>
            <a:off x="3824523" y="4469945"/>
            <a:ext cx="102716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기준금리</a:t>
            </a:r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국제유가</a:t>
            </a:r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달러환율</a:t>
            </a:r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CPI</a:t>
            </a:r>
          </a:p>
          <a:p>
            <a:pPr algn="ctr"/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최저임금</a:t>
            </a:r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E9900F-E85A-9C8D-DDEF-CA2438CCE1C0}"/>
              </a:ext>
            </a:extLst>
          </p:cNvPr>
          <p:cNvSpPr txBox="1"/>
          <p:nvPr/>
        </p:nvSpPr>
        <p:spPr>
          <a:xfrm>
            <a:off x="5180328" y="4450963"/>
            <a:ext cx="9368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물리적정보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DDEC71-4AC9-DA4B-6B75-69A80C1089D1}"/>
              </a:ext>
            </a:extLst>
          </p:cNvPr>
          <p:cNvSpPr txBox="1"/>
          <p:nvPr/>
        </p:nvSpPr>
        <p:spPr>
          <a:xfrm>
            <a:off x="5180328" y="4739447"/>
            <a:ext cx="7889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계약일자</a:t>
            </a:r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전용면적</a:t>
            </a:r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11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건축연식</a:t>
            </a:r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용적률</a:t>
            </a:r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5F0F47-187C-1C8E-A75B-B4DAE7119D1D}"/>
              </a:ext>
            </a:extLst>
          </p:cNvPr>
          <p:cNvSpPr txBox="1"/>
          <p:nvPr/>
        </p:nvSpPr>
        <p:spPr>
          <a:xfrm>
            <a:off x="6065349" y="4739447"/>
            <a:ext cx="8365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전체세대수</a:t>
            </a:r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주차대수</a:t>
            </a:r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분양형태</a:t>
            </a:r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관리방식</a:t>
            </a:r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복도유형</a:t>
            </a:r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난방방식</a:t>
            </a:r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FC09A8-48A2-C953-E4DF-5DB9A4AD9363}"/>
              </a:ext>
            </a:extLst>
          </p:cNvPr>
          <p:cNvSpPr txBox="1"/>
          <p:nvPr/>
        </p:nvSpPr>
        <p:spPr>
          <a:xfrm>
            <a:off x="7297577" y="4473742"/>
            <a:ext cx="1091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입지적정보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ABC54C-3377-6FF8-7D7C-DA38B47D8BD1}"/>
              </a:ext>
            </a:extLst>
          </p:cNvPr>
          <p:cNvSpPr txBox="1"/>
          <p:nvPr/>
        </p:nvSpPr>
        <p:spPr>
          <a:xfrm>
            <a:off x="6065347" y="4454310"/>
            <a:ext cx="8365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단지적정보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8EB76A-26FB-756A-E012-41CE835721E0}"/>
              </a:ext>
            </a:extLst>
          </p:cNvPr>
          <p:cNvSpPr txBox="1"/>
          <p:nvPr/>
        </p:nvSpPr>
        <p:spPr>
          <a:xfrm>
            <a:off x="3816992" y="4137407"/>
            <a:ext cx="1027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거시경제지표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7E8A3B-F79F-A1AF-61F7-AB2186004BB8}"/>
              </a:ext>
            </a:extLst>
          </p:cNvPr>
          <p:cNvSpPr txBox="1"/>
          <p:nvPr/>
        </p:nvSpPr>
        <p:spPr>
          <a:xfrm>
            <a:off x="7297577" y="4739447"/>
            <a:ext cx="115037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매물위치</a:t>
            </a:r>
            <a:r>
              <a:rPr lang="en-US" altLang="ko-KR" sz="11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x,y</a:t>
            </a:r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지역권구</a:t>
            </a:r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11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구별매매가순위</a:t>
            </a:r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11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리버뷰여부</a:t>
            </a:r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구별공원면적</a:t>
            </a:r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구별공원개수</a:t>
            </a:r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구별공원비율</a:t>
            </a:r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9C5F097-4D37-B7F3-C71B-AB125E757005}"/>
              </a:ext>
            </a:extLst>
          </p:cNvPr>
          <p:cNvCxnSpPr/>
          <p:nvPr/>
        </p:nvCxnSpPr>
        <p:spPr>
          <a:xfrm>
            <a:off x="5040011" y="4393975"/>
            <a:ext cx="191218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7F4E831-BAAA-6701-9609-CA2D2229C866}"/>
              </a:ext>
            </a:extLst>
          </p:cNvPr>
          <p:cNvSpPr txBox="1"/>
          <p:nvPr/>
        </p:nvSpPr>
        <p:spPr>
          <a:xfrm>
            <a:off x="5040011" y="4143390"/>
            <a:ext cx="19121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매물내부특성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9144CBD-7E10-D00D-583F-95F47A53CF99}"/>
              </a:ext>
            </a:extLst>
          </p:cNvPr>
          <p:cNvCxnSpPr>
            <a:cxnSpLocks/>
          </p:cNvCxnSpPr>
          <p:nvPr/>
        </p:nvCxnSpPr>
        <p:spPr>
          <a:xfrm>
            <a:off x="7407105" y="4393975"/>
            <a:ext cx="98212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DFC5D52-AA67-1B4C-476A-741ED5D48A1D}"/>
              </a:ext>
            </a:extLst>
          </p:cNvPr>
          <p:cNvSpPr txBox="1"/>
          <p:nvPr/>
        </p:nvSpPr>
        <p:spPr>
          <a:xfrm>
            <a:off x="7344915" y="4143390"/>
            <a:ext cx="10443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매물외부특성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C2B01493-280B-1B4F-2BB4-5B3C3EB34539}"/>
              </a:ext>
            </a:extLst>
          </p:cNvPr>
          <p:cNvCxnSpPr>
            <a:cxnSpLocks/>
          </p:cNvCxnSpPr>
          <p:nvPr/>
        </p:nvCxnSpPr>
        <p:spPr>
          <a:xfrm>
            <a:off x="3898601" y="4390256"/>
            <a:ext cx="94555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9EB33BB-904D-8D15-C195-E2435605F686}"/>
              </a:ext>
            </a:extLst>
          </p:cNvPr>
          <p:cNvSpPr txBox="1"/>
          <p:nvPr/>
        </p:nvSpPr>
        <p:spPr>
          <a:xfrm>
            <a:off x="3816992" y="2953399"/>
            <a:ext cx="28513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Encoder</a:t>
            </a:r>
            <a:r>
              <a:rPr lang="en-US" altLang="ko-KR" sz="1100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EDA</a:t>
            </a:r>
            <a:r>
              <a:rPr lang="ko-KR" altLang="en-US" sz="1100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과정에서 전부 </a:t>
            </a:r>
            <a:r>
              <a:rPr lang="en-US" altLang="ko-KR" sz="1100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numeric</a:t>
            </a:r>
            <a:r>
              <a:rPr lang="ko-KR" altLang="en-US" sz="1100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화</a:t>
            </a:r>
            <a:endParaRPr lang="en-US" altLang="ko-KR" sz="1100" dirty="0">
              <a:solidFill>
                <a:srgbClr val="21212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l"/>
            <a:r>
              <a:rPr lang="en-US" altLang="ko-KR" sz="11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Imputer</a:t>
            </a:r>
            <a:r>
              <a:rPr lang="en-US" altLang="ko-KR" sz="1100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100" dirty="0" err="1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결측치처리</a:t>
            </a:r>
            <a:r>
              <a:rPr lang="ko-KR" altLang="en-US" sz="1100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1100" dirty="0" err="1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simpleimputer</a:t>
            </a:r>
            <a:endParaRPr lang="en-US" altLang="ko-KR" sz="1100" dirty="0">
              <a:solidFill>
                <a:srgbClr val="21212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l"/>
            <a:r>
              <a:rPr lang="en-US" altLang="ko-KR" sz="1100" b="1" dirty="0" err="1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StandardScaler</a:t>
            </a:r>
            <a:r>
              <a:rPr lang="en-US" altLang="ko-KR" sz="1100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100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표준화</a:t>
            </a:r>
            <a:endParaRPr lang="en-US" altLang="ko-KR" sz="1100" dirty="0">
              <a:solidFill>
                <a:srgbClr val="21212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l"/>
            <a:endParaRPr lang="en-US" altLang="ko-KR" sz="1100" dirty="0">
              <a:solidFill>
                <a:srgbClr val="21212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A8D7113-02FF-295D-1319-18D8AC8B5CA0}"/>
              </a:ext>
            </a:extLst>
          </p:cNvPr>
          <p:cNvSpPr txBox="1"/>
          <p:nvPr/>
        </p:nvSpPr>
        <p:spPr>
          <a:xfrm>
            <a:off x="3816992" y="1407321"/>
            <a:ext cx="220761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100" b="1" dirty="0" err="1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훈련셋</a:t>
            </a:r>
            <a:r>
              <a:rPr lang="ko-KR" altLang="en-US" sz="11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1100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2015~2019</a:t>
            </a:r>
          </a:p>
          <a:p>
            <a:pPr algn="l"/>
            <a:r>
              <a:rPr lang="ko-KR" altLang="en-US" sz="1100" b="1" dirty="0" err="1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검증셋</a:t>
            </a:r>
            <a:r>
              <a:rPr lang="ko-KR" altLang="en-US" sz="1100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1100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2020~2021</a:t>
            </a:r>
          </a:p>
          <a:p>
            <a:pPr algn="l"/>
            <a:r>
              <a:rPr lang="ko-KR" altLang="en-US" sz="1100" b="1" dirty="0">
                <a:solidFill>
                  <a:srgbClr val="212121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테스트셋</a:t>
            </a:r>
            <a:r>
              <a:rPr lang="ko-KR" altLang="en-US" sz="1100" dirty="0">
                <a:solidFill>
                  <a:srgbClr val="212121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1100" dirty="0">
                <a:solidFill>
                  <a:srgbClr val="212121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2022</a:t>
            </a:r>
          </a:p>
          <a:p>
            <a:pPr algn="l"/>
            <a:endParaRPr lang="en-US" altLang="ko-KR" sz="1100" dirty="0">
              <a:solidFill>
                <a:srgbClr val="21212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l"/>
            <a:r>
              <a:rPr lang="ko-KR" altLang="en-US" sz="11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목적</a:t>
            </a:r>
            <a:r>
              <a:rPr lang="ko-KR" altLang="en-US" sz="1100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모델검증</a:t>
            </a:r>
            <a:r>
              <a:rPr lang="en-US" altLang="ko-KR" sz="1100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1100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튜닝</a:t>
            </a:r>
            <a:r>
              <a:rPr lang="en-US" altLang="ko-KR" sz="1100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  <a:r>
              <a:rPr lang="ko-KR" altLang="en-US" sz="1100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및 성능평가</a:t>
            </a:r>
            <a:endParaRPr lang="en-US" altLang="ko-KR" sz="1100" dirty="0">
              <a:solidFill>
                <a:srgbClr val="21212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l"/>
            <a:r>
              <a:rPr lang="ko-KR" altLang="en-US" sz="1100" b="1" dirty="0">
                <a:solidFill>
                  <a:srgbClr val="212121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규모</a:t>
            </a:r>
            <a:r>
              <a:rPr lang="ko-KR" altLang="en-US" sz="1100" dirty="0">
                <a:solidFill>
                  <a:srgbClr val="212121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1100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6</a:t>
            </a:r>
            <a:r>
              <a:rPr lang="en-US" altLang="ko-KR" sz="1100" dirty="0">
                <a:solidFill>
                  <a:srgbClr val="212121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</a:t>
            </a:r>
            <a:r>
              <a:rPr lang="ko-KR" altLang="en-US" sz="1100" dirty="0">
                <a:solidFill>
                  <a:srgbClr val="212121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만개이상</a:t>
            </a:r>
            <a:endParaRPr lang="en-US" altLang="ko-KR" sz="1100" dirty="0">
              <a:solidFill>
                <a:srgbClr val="212121"/>
              </a:solidFill>
              <a:effectLst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73C1BA1-7A47-7C47-CB7C-8F537752F3E1}"/>
              </a:ext>
            </a:extLst>
          </p:cNvPr>
          <p:cNvSpPr txBox="1"/>
          <p:nvPr/>
        </p:nvSpPr>
        <p:spPr>
          <a:xfrm>
            <a:off x="1121983" y="2953399"/>
            <a:ext cx="2861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21212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데이터 프로세싱</a:t>
            </a:r>
            <a:endParaRPr lang="en-US" altLang="ko-KR" sz="1600" b="1" dirty="0">
              <a:solidFill>
                <a:srgbClr val="21212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FDBB6E-16CF-387B-F1A8-1BA3A6E31B62}"/>
              </a:ext>
            </a:extLst>
          </p:cNvPr>
          <p:cNvSpPr txBox="1"/>
          <p:nvPr/>
        </p:nvSpPr>
        <p:spPr>
          <a:xfrm>
            <a:off x="8951139" y="167411"/>
            <a:ext cx="3109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</a:rPr>
              <a:t>04 Modeling</a:t>
            </a:r>
            <a:endParaRPr lang="en-US" altLang="ko-KR" sz="1600" b="0" i="0" dirty="0">
              <a:solidFill>
                <a:schemeClr val="bg1">
                  <a:lumMod val="75000"/>
                </a:schemeClr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8AC040-20C4-51FC-D524-65D0167F8FE5}"/>
              </a:ext>
            </a:extLst>
          </p:cNvPr>
          <p:cNvSpPr txBox="1"/>
          <p:nvPr/>
        </p:nvSpPr>
        <p:spPr>
          <a:xfrm>
            <a:off x="8457478" y="5716638"/>
            <a:ext cx="676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23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3779848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CC3E738-9542-896D-6988-401CF712E4C7}"/>
              </a:ext>
            </a:extLst>
          </p:cNvPr>
          <p:cNvSpPr/>
          <p:nvPr/>
        </p:nvSpPr>
        <p:spPr>
          <a:xfrm>
            <a:off x="8013642" y="3727073"/>
            <a:ext cx="2514634" cy="18638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BF56FD9-1D40-DC0E-732F-33C9CCB75AD4}"/>
              </a:ext>
            </a:extLst>
          </p:cNvPr>
          <p:cNvSpPr/>
          <p:nvPr/>
        </p:nvSpPr>
        <p:spPr>
          <a:xfrm>
            <a:off x="5042195" y="1520539"/>
            <a:ext cx="2514634" cy="186382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9666B66-E5FF-6830-084D-C8B1904EBF06}"/>
              </a:ext>
            </a:extLst>
          </p:cNvPr>
          <p:cNvSpPr/>
          <p:nvPr/>
        </p:nvSpPr>
        <p:spPr>
          <a:xfrm>
            <a:off x="5042195" y="3727073"/>
            <a:ext cx="2514634" cy="18638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0C0D52C-24F9-72FF-6B94-FE5A3F6DD837}"/>
              </a:ext>
            </a:extLst>
          </p:cNvPr>
          <p:cNvSpPr/>
          <p:nvPr/>
        </p:nvSpPr>
        <p:spPr>
          <a:xfrm>
            <a:off x="782538" y="2575420"/>
            <a:ext cx="2579326" cy="18638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229C29-DD2E-95D6-2A99-5611CB7AF37E}"/>
              </a:ext>
            </a:extLst>
          </p:cNvPr>
          <p:cNvSpPr txBox="1"/>
          <p:nvPr/>
        </p:nvSpPr>
        <p:spPr>
          <a:xfrm>
            <a:off x="778864" y="590717"/>
            <a:ext cx="3109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i="0" dirty="0">
                <a:solidFill>
                  <a:srgbClr val="21212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모델 </a:t>
            </a:r>
            <a:r>
              <a:rPr lang="ko-KR" altLang="en-US" sz="1600" b="1" dirty="0">
                <a:solidFill>
                  <a:srgbClr val="21212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학습 및 튜닝</a:t>
            </a:r>
            <a:endParaRPr lang="en-US" altLang="ko-KR" sz="1600" b="1" i="0" dirty="0">
              <a:solidFill>
                <a:srgbClr val="212121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C4AEAC7-CDFA-83B7-9D9F-C34DFE4E3405}"/>
              </a:ext>
            </a:extLst>
          </p:cNvPr>
          <p:cNvCxnSpPr>
            <a:cxnSpLocks/>
          </p:cNvCxnSpPr>
          <p:nvPr/>
        </p:nvCxnSpPr>
        <p:spPr>
          <a:xfrm>
            <a:off x="494780" y="505965"/>
            <a:ext cx="1094323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7CDD016-6CAC-06B0-91DA-D7489858F455}"/>
              </a:ext>
            </a:extLst>
          </p:cNvPr>
          <p:cNvSpPr txBox="1"/>
          <p:nvPr/>
        </p:nvSpPr>
        <p:spPr>
          <a:xfrm>
            <a:off x="5628844" y="3925417"/>
            <a:ext cx="1418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i="0" dirty="0">
                <a:solidFill>
                  <a:srgbClr val="21212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다중선형회귀</a:t>
            </a:r>
            <a:endParaRPr lang="en-US" altLang="ko-KR" sz="1600" b="1" dirty="0">
              <a:solidFill>
                <a:srgbClr val="21212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451754-57E8-8974-62D0-8627563910D1}"/>
              </a:ext>
            </a:extLst>
          </p:cNvPr>
          <p:cNvSpPr txBox="1"/>
          <p:nvPr/>
        </p:nvSpPr>
        <p:spPr>
          <a:xfrm>
            <a:off x="7981326" y="3908982"/>
            <a:ext cx="25146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 i="0" dirty="0">
                <a:solidFill>
                  <a:srgbClr val="21212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Ridge</a:t>
            </a:r>
            <a:r>
              <a:rPr lang="ko-KR" altLang="en-US" sz="1600" b="1" i="0" dirty="0">
                <a:solidFill>
                  <a:srgbClr val="21212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회귀</a:t>
            </a:r>
            <a:endParaRPr lang="en-US" altLang="ko-KR" sz="1600" b="1" dirty="0">
              <a:solidFill>
                <a:srgbClr val="21212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5173CB-40CD-B922-F482-2D1CED5C50EA}"/>
              </a:ext>
            </a:extLst>
          </p:cNvPr>
          <p:cNvSpPr txBox="1"/>
          <p:nvPr/>
        </p:nvSpPr>
        <p:spPr>
          <a:xfrm>
            <a:off x="4190514" y="5720410"/>
            <a:ext cx="633776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MAE</a:t>
            </a:r>
            <a:r>
              <a:rPr lang="en-US" altLang="ko-KR" sz="9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9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예측값과</a:t>
            </a:r>
            <a:r>
              <a:rPr lang="ko-KR" altLang="en-US" sz="9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9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실제값의</a:t>
            </a:r>
            <a:r>
              <a:rPr lang="ko-KR" altLang="en-US" sz="9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오차를 총합한 값 </a:t>
            </a:r>
            <a:r>
              <a:rPr lang="en-US" altLang="ko-KR" sz="9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 </a:t>
            </a:r>
            <a:r>
              <a:rPr lang="ko-KR" altLang="en-US" sz="9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단위유닛이</a:t>
            </a:r>
            <a:r>
              <a:rPr lang="ko-KR" altLang="en-US" sz="9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실제 단위와 같아 오류의 양을 직관적으로 살펴볼 수 있음</a:t>
            </a:r>
            <a:endParaRPr lang="en-US" altLang="ko-KR" sz="9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r"/>
            <a:r>
              <a:rPr lang="en-US" altLang="ko-KR" sz="9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R2</a:t>
            </a:r>
            <a:r>
              <a:rPr lang="en-US" altLang="ko-KR" sz="9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9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회귀모델의 설명력을 나타내는 지표 </a:t>
            </a:r>
            <a:r>
              <a:rPr lang="en-US" altLang="ko-KR" sz="9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 1</a:t>
            </a:r>
            <a:r>
              <a:rPr lang="ko-KR" altLang="en-US" sz="9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에 가까울수록 모델의 설명력이 높다</a:t>
            </a:r>
          </a:p>
          <a:p>
            <a:pPr algn="r"/>
            <a:endParaRPr lang="ko-KR" altLang="en-US" sz="9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DFF05E-8742-457C-CBAD-0DCF579A8992}"/>
              </a:ext>
            </a:extLst>
          </p:cNvPr>
          <p:cNvSpPr txBox="1"/>
          <p:nvPr/>
        </p:nvSpPr>
        <p:spPr>
          <a:xfrm>
            <a:off x="926956" y="2803336"/>
            <a:ext cx="2258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i="0" dirty="0">
                <a:solidFill>
                  <a:srgbClr val="21212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평균기준모델</a:t>
            </a:r>
            <a:endParaRPr lang="en-US" altLang="ko-KR" sz="1600" b="1" i="0" dirty="0">
              <a:solidFill>
                <a:srgbClr val="212121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488E87-FC48-5CEE-60A6-AC6482F3D31C}"/>
              </a:ext>
            </a:extLst>
          </p:cNvPr>
          <p:cNvSpPr txBox="1"/>
          <p:nvPr/>
        </p:nvSpPr>
        <p:spPr>
          <a:xfrm>
            <a:off x="1294973" y="3259636"/>
            <a:ext cx="736748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100" b="1" dirty="0">
                <a:solidFill>
                  <a:srgbClr val="212121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훈련</a:t>
            </a:r>
            <a:r>
              <a:rPr lang="en-US" altLang="ko-KR" sz="11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R2</a:t>
            </a:r>
          </a:p>
          <a:p>
            <a:pPr algn="l"/>
            <a:r>
              <a:rPr lang="ko-KR" altLang="en-US" sz="11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검증</a:t>
            </a:r>
            <a:r>
              <a:rPr lang="en-US" altLang="ko-KR" sz="11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R2</a:t>
            </a:r>
            <a:endParaRPr lang="en-US" altLang="ko-KR" sz="1100" dirty="0">
              <a:solidFill>
                <a:srgbClr val="212121"/>
              </a:solidFill>
              <a:effectLst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l"/>
            <a:endParaRPr lang="en-US" altLang="ko-KR" sz="1100" b="1" dirty="0">
              <a:solidFill>
                <a:srgbClr val="21212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l"/>
            <a:r>
              <a:rPr lang="ko-KR" altLang="en-US" sz="11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훈련</a:t>
            </a:r>
            <a:r>
              <a:rPr lang="en-US" altLang="ko-KR" sz="11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MAE</a:t>
            </a:r>
            <a:endParaRPr lang="en-US" altLang="ko-KR" sz="1100" dirty="0">
              <a:solidFill>
                <a:srgbClr val="21212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l"/>
            <a:r>
              <a:rPr lang="ko-KR" altLang="en-US" sz="11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검증</a:t>
            </a:r>
            <a:r>
              <a:rPr lang="en-US" altLang="ko-KR" sz="11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MAE</a:t>
            </a:r>
            <a:endParaRPr lang="en-US" altLang="ko-KR" sz="1100" dirty="0">
              <a:solidFill>
                <a:srgbClr val="21212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BCD08F-B010-F2E4-CD87-45DE42AF651A}"/>
              </a:ext>
            </a:extLst>
          </p:cNvPr>
          <p:cNvSpPr txBox="1"/>
          <p:nvPr/>
        </p:nvSpPr>
        <p:spPr>
          <a:xfrm>
            <a:off x="2035305" y="3259636"/>
            <a:ext cx="938103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100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0.00</a:t>
            </a:r>
          </a:p>
          <a:p>
            <a:pPr algn="l"/>
            <a:r>
              <a:rPr lang="en-US" altLang="ko-KR" sz="1100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-0.33</a:t>
            </a:r>
            <a:endParaRPr lang="en-US" altLang="ko-KR" sz="1100" dirty="0">
              <a:solidFill>
                <a:srgbClr val="212121"/>
              </a:solidFill>
              <a:effectLst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23901.20</a:t>
            </a:r>
            <a:endParaRPr lang="en-US" altLang="ko-KR" sz="1100" dirty="0">
              <a:solidFill>
                <a:srgbClr val="21212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34453.58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C7CECE-F7FB-4B3F-1465-E72024F9D77C}"/>
              </a:ext>
            </a:extLst>
          </p:cNvPr>
          <p:cNvSpPr txBox="1"/>
          <p:nvPr/>
        </p:nvSpPr>
        <p:spPr>
          <a:xfrm>
            <a:off x="5166160" y="1724867"/>
            <a:ext cx="220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rgbClr val="21212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RandomForest</a:t>
            </a:r>
            <a:r>
              <a:rPr lang="ko-KR" altLang="en-US" sz="1600" b="1" dirty="0">
                <a:solidFill>
                  <a:srgbClr val="21212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회귀</a:t>
            </a:r>
            <a:endParaRPr lang="en-US" altLang="ko-KR" sz="1600" b="1" dirty="0">
              <a:solidFill>
                <a:srgbClr val="21212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AAFD84E-B0C8-327D-911D-C443A72D707E}"/>
              </a:ext>
            </a:extLst>
          </p:cNvPr>
          <p:cNvSpPr/>
          <p:nvPr/>
        </p:nvSpPr>
        <p:spPr>
          <a:xfrm>
            <a:off x="8013642" y="1520539"/>
            <a:ext cx="2514634" cy="186382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7262DFC-6938-4ED6-59D8-FE27387E949C}"/>
              </a:ext>
            </a:extLst>
          </p:cNvPr>
          <p:cNvSpPr txBox="1"/>
          <p:nvPr/>
        </p:nvSpPr>
        <p:spPr>
          <a:xfrm>
            <a:off x="8013641" y="1709564"/>
            <a:ext cx="25146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err="1">
                <a:solidFill>
                  <a:srgbClr val="21212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XGBoost</a:t>
            </a:r>
            <a:r>
              <a:rPr lang="ko-KR" altLang="en-US" sz="1600" b="1" dirty="0">
                <a:solidFill>
                  <a:srgbClr val="21212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회귀</a:t>
            </a:r>
            <a:endParaRPr lang="en-US" altLang="ko-KR" sz="1600" b="1" dirty="0">
              <a:solidFill>
                <a:srgbClr val="21212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7ADF43-21B5-5037-342A-E6999A989785}"/>
              </a:ext>
            </a:extLst>
          </p:cNvPr>
          <p:cNvSpPr txBox="1"/>
          <p:nvPr/>
        </p:nvSpPr>
        <p:spPr>
          <a:xfrm>
            <a:off x="9785288" y="1242569"/>
            <a:ext cx="74298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900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단위 만원</a:t>
            </a:r>
            <a:endParaRPr lang="en-US" altLang="ko-KR" sz="9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BAF83A-5F3A-115B-74D6-5147F9A9192D}"/>
              </a:ext>
            </a:extLst>
          </p:cNvPr>
          <p:cNvSpPr txBox="1"/>
          <p:nvPr/>
        </p:nvSpPr>
        <p:spPr>
          <a:xfrm>
            <a:off x="8951139" y="167411"/>
            <a:ext cx="3109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</a:rPr>
              <a:t>04 Modeling</a:t>
            </a:r>
            <a:endParaRPr lang="en-US" altLang="ko-KR" sz="1600" b="0" i="0" dirty="0">
              <a:solidFill>
                <a:schemeClr val="bg1">
                  <a:lumMod val="75000"/>
                </a:schemeClr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400121-CB55-04EB-608F-CC6F0B7E16FB}"/>
              </a:ext>
            </a:extLst>
          </p:cNvPr>
          <p:cNvSpPr txBox="1"/>
          <p:nvPr/>
        </p:nvSpPr>
        <p:spPr>
          <a:xfrm>
            <a:off x="2563080" y="4450748"/>
            <a:ext cx="908065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특성 </a:t>
            </a:r>
            <a:r>
              <a:rPr lang="ko-KR" altLang="en-US" sz="900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전용면적</a:t>
            </a:r>
            <a:endParaRPr lang="en-US" altLang="ko-KR" sz="900" dirty="0">
              <a:solidFill>
                <a:srgbClr val="21212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ko-KR" altLang="en-US" sz="9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타겟 </a:t>
            </a:r>
            <a:r>
              <a:rPr lang="ko-KR" altLang="en-US" sz="900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실거래가</a:t>
            </a:r>
            <a:endParaRPr lang="en-US" altLang="ko-KR" sz="900" dirty="0">
              <a:solidFill>
                <a:srgbClr val="21212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sz="9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C963D8-E9A1-BB5D-9342-2AE7C35F1FC5}"/>
              </a:ext>
            </a:extLst>
          </p:cNvPr>
          <p:cNvSpPr txBox="1"/>
          <p:nvPr/>
        </p:nvSpPr>
        <p:spPr>
          <a:xfrm>
            <a:off x="5359251" y="2400150"/>
            <a:ext cx="178449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100" b="1" dirty="0" err="1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max_depth</a:t>
            </a:r>
            <a:endParaRPr lang="en-US" altLang="ko-KR" sz="1100" b="1" dirty="0">
              <a:solidFill>
                <a:srgbClr val="21212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l"/>
            <a:r>
              <a:rPr lang="en-US" altLang="ko-KR" sz="1100" b="1" dirty="0" err="1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n_estimators</a:t>
            </a:r>
            <a:r>
              <a:rPr lang="en-US" altLang="ko-KR" sz="11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65C976-2467-9A37-4967-8485FE09FB12}"/>
              </a:ext>
            </a:extLst>
          </p:cNvPr>
          <p:cNvSpPr txBox="1"/>
          <p:nvPr/>
        </p:nvSpPr>
        <p:spPr>
          <a:xfrm>
            <a:off x="6269312" y="2402253"/>
            <a:ext cx="93810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1~10</a:t>
            </a:r>
          </a:p>
          <a:p>
            <a:r>
              <a:rPr lang="en-US" altLang="ko-KR" sz="1100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100~1000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0CCB41-B992-A4ED-2E97-9F2F697B383E}"/>
              </a:ext>
            </a:extLst>
          </p:cNvPr>
          <p:cNvSpPr txBox="1"/>
          <p:nvPr/>
        </p:nvSpPr>
        <p:spPr>
          <a:xfrm>
            <a:off x="8383567" y="2220119"/>
            <a:ext cx="1784499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100" b="1" dirty="0" err="1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max_depth</a:t>
            </a:r>
            <a:endParaRPr lang="en-US" altLang="ko-KR" sz="1100" b="1" dirty="0">
              <a:solidFill>
                <a:srgbClr val="21212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l"/>
            <a:r>
              <a:rPr lang="en-US" altLang="ko-KR" sz="1100" b="1" dirty="0" err="1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n_estimators</a:t>
            </a:r>
            <a:r>
              <a:rPr lang="en-US" altLang="ko-KR" sz="11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</a:p>
          <a:p>
            <a:pPr algn="l"/>
            <a:r>
              <a:rPr lang="en-US" altLang="ko-KR" sz="1100" b="1" dirty="0" err="1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learning_rate</a:t>
            </a:r>
            <a:endParaRPr lang="en-US" altLang="ko-KR" sz="1100" b="1" dirty="0">
              <a:solidFill>
                <a:srgbClr val="21212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l"/>
            <a:endParaRPr lang="en-US" altLang="ko-KR" sz="1100" b="1" dirty="0">
              <a:solidFill>
                <a:srgbClr val="21212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l"/>
            <a:r>
              <a:rPr lang="en-US" altLang="ko-KR" sz="1100" b="1" dirty="0" err="1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Earlystopping</a:t>
            </a:r>
            <a:endParaRPr lang="en-US" altLang="ko-KR" sz="1100" dirty="0">
              <a:solidFill>
                <a:srgbClr val="21212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43FB6A-0BC9-5736-9402-B8713238E578}"/>
              </a:ext>
            </a:extLst>
          </p:cNvPr>
          <p:cNvSpPr txBox="1"/>
          <p:nvPr/>
        </p:nvSpPr>
        <p:spPr>
          <a:xfrm>
            <a:off x="9293628" y="2222222"/>
            <a:ext cx="93810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1~10</a:t>
            </a:r>
          </a:p>
          <a:p>
            <a:r>
              <a:rPr lang="en-US" altLang="ko-KR" sz="1100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100~1000</a:t>
            </a:r>
          </a:p>
          <a:p>
            <a:r>
              <a:rPr lang="en-US" altLang="ko-KR" sz="1100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0.05~0.2</a:t>
            </a:r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D98FF7D-5F41-A1A5-B170-52BE3F85EC5B}"/>
              </a:ext>
            </a:extLst>
          </p:cNvPr>
          <p:cNvSpPr txBox="1"/>
          <p:nvPr/>
        </p:nvSpPr>
        <p:spPr>
          <a:xfrm>
            <a:off x="5359251" y="4639687"/>
            <a:ext cx="178449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1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imputer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5E4E2E6-D0FD-6442-9DF7-2C8894BF5D03}"/>
              </a:ext>
            </a:extLst>
          </p:cNvPr>
          <p:cNvSpPr txBox="1"/>
          <p:nvPr/>
        </p:nvSpPr>
        <p:spPr>
          <a:xfrm>
            <a:off x="6269312" y="4641790"/>
            <a:ext cx="93810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Median</a:t>
            </a:r>
          </a:p>
          <a:p>
            <a:r>
              <a:rPr lang="en-US" altLang="ko-KR" sz="1100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mean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4A6D87-E36C-0FAB-E0CC-FD3FD6AB506A}"/>
              </a:ext>
            </a:extLst>
          </p:cNvPr>
          <p:cNvSpPr txBox="1"/>
          <p:nvPr/>
        </p:nvSpPr>
        <p:spPr>
          <a:xfrm>
            <a:off x="8383567" y="4588146"/>
            <a:ext cx="178449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1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alpha</a:t>
            </a:r>
            <a:r>
              <a:rPr lang="el-GR" altLang="ko-KR" sz="11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λ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A88A7AA-EED5-DAB6-1314-29CF65DCE0E4}"/>
              </a:ext>
            </a:extLst>
          </p:cNvPr>
          <p:cNvSpPr txBox="1"/>
          <p:nvPr/>
        </p:nvSpPr>
        <p:spPr>
          <a:xfrm>
            <a:off x="9293628" y="4590249"/>
            <a:ext cx="93810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0.001~0.02</a:t>
            </a:r>
          </a:p>
        </p:txBody>
      </p:sp>
    </p:spTree>
    <p:extLst>
      <p:ext uri="{BB962C8B-B14F-4D97-AF65-F5344CB8AC3E}">
        <p14:creationId xmlns:p14="http://schemas.microsoft.com/office/powerpoint/2010/main" val="1110658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CC3E738-9542-896D-6988-401CF712E4C7}"/>
              </a:ext>
            </a:extLst>
          </p:cNvPr>
          <p:cNvSpPr/>
          <p:nvPr/>
        </p:nvSpPr>
        <p:spPr>
          <a:xfrm>
            <a:off x="8013642" y="3727073"/>
            <a:ext cx="2514634" cy="18638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BF56FD9-1D40-DC0E-732F-33C9CCB75AD4}"/>
              </a:ext>
            </a:extLst>
          </p:cNvPr>
          <p:cNvSpPr/>
          <p:nvPr/>
        </p:nvSpPr>
        <p:spPr>
          <a:xfrm>
            <a:off x="5042195" y="1520539"/>
            <a:ext cx="2514634" cy="186382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9666B66-E5FF-6830-084D-C8B1904EBF06}"/>
              </a:ext>
            </a:extLst>
          </p:cNvPr>
          <p:cNvSpPr/>
          <p:nvPr/>
        </p:nvSpPr>
        <p:spPr>
          <a:xfrm>
            <a:off x="5042195" y="3727073"/>
            <a:ext cx="2514634" cy="18638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0C0D52C-24F9-72FF-6B94-FE5A3F6DD837}"/>
              </a:ext>
            </a:extLst>
          </p:cNvPr>
          <p:cNvSpPr/>
          <p:nvPr/>
        </p:nvSpPr>
        <p:spPr>
          <a:xfrm>
            <a:off x="782538" y="2575420"/>
            <a:ext cx="2579326" cy="18638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229C29-DD2E-95D6-2A99-5611CB7AF37E}"/>
              </a:ext>
            </a:extLst>
          </p:cNvPr>
          <p:cNvSpPr txBox="1"/>
          <p:nvPr/>
        </p:nvSpPr>
        <p:spPr>
          <a:xfrm>
            <a:off x="778864" y="590717"/>
            <a:ext cx="3109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i="0" dirty="0">
                <a:solidFill>
                  <a:srgbClr val="21212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모델 </a:t>
            </a:r>
            <a:r>
              <a:rPr lang="ko-KR" altLang="en-US" sz="1600" b="1" dirty="0">
                <a:solidFill>
                  <a:srgbClr val="21212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학습 및 튜닝</a:t>
            </a:r>
            <a:endParaRPr lang="en-US" altLang="ko-KR" sz="1600" b="1" i="0" dirty="0">
              <a:solidFill>
                <a:srgbClr val="212121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C4AEAC7-CDFA-83B7-9D9F-C34DFE4E3405}"/>
              </a:ext>
            </a:extLst>
          </p:cNvPr>
          <p:cNvCxnSpPr>
            <a:cxnSpLocks/>
          </p:cNvCxnSpPr>
          <p:nvPr/>
        </p:nvCxnSpPr>
        <p:spPr>
          <a:xfrm>
            <a:off x="494780" y="505965"/>
            <a:ext cx="1094323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7CDD016-6CAC-06B0-91DA-D7489858F455}"/>
              </a:ext>
            </a:extLst>
          </p:cNvPr>
          <p:cNvSpPr txBox="1"/>
          <p:nvPr/>
        </p:nvSpPr>
        <p:spPr>
          <a:xfrm>
            <a:off x="5628844" y="3925417"/>
            <a:ext cx="1418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i="0" dirty="0">
                <a:solidFill>
                  <a:srgbClr val="21212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다중선형회귀</a:t>
            </a:r>
            <a:endParaRPr lang="en-US" altLang="ko-KR" sz="1600" b="1" dirty="0">
              <a:solidFill>
                <a:srgbClr val="21212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451754-57E8-8974-62D0-8627563910D1}"/>
              </a:ext>
            </a:extLst>
          </p:cNvPr>
          <p:cNvSpPr txBox="1"/>
          <p:nvPr/>
        </p:nvSpPr>
        <p:spPr>
          <a:xfrm>
            <a:off x="7981326" y="3908982"/>
            <a:ext cx="25146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 i="0" dirty="0">
                <a:solidFill>
                  <a:srgbClr val="21212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Ridge</a:t>
            </a:r>
            <a:r>
              <a:rPr lang="ko-KR" altLang="en-US" sz="1600" b="1" i="0" dirty="0">
                <a:solidFill>
                  <a:srgbClr val="21212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회귀</a:t>
            </a:r>
            <a:endParaRPr lang="en-US" altLang="ko-KR" sz="1600" b="1" dirty="0">
              <a:solidFill>
                <a:srgbClr val="21212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5173CB-40CD-B922-F482-2D1CED5C50EA}"/>
              </a:ext>
            </a:extLst>
          </p:cNvPr>
          <p:cNvSpPr txBox="1"/>
          <p:nvPr/>
        </p:nvSpPr>
        <p:spPr>
          <a:xfrm>
            <a:off x="4190514" y="5720410"/>
            <a:ext cx="633776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MAE</a:t>
            </a:r>
            <a:r>
              <a:rPr lang="en-US" altLang="ko-KR" sz="9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9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예측값과</a:t>
            </a:r>
            <a:r>
              <a:rPr lang="ko-KR" altLang="en-US" sz="9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9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실제값의</a:t>
            </a:r>
            <a:r>
              <a:rPr lang="ko-KR" altLang="en-US" sz="9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오차를 총합한 값 </a:t>
            </a:r>
            <a:r>
              <a:rPr lang="en-US" altLang="ko-KR" sz="9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 </a:t>
            </a:r>
            <a:r>
              <a:rPr lang="ko-KR" altLang="en-US" sz="9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단위유닛이</a:t>
            </a:r>
            <a:r>
              <a:rPr lang="ko-KR" altLang="en-US" sz="9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실제 단위와 같아 오류의 양을 직관적으로 살펴볼 수 있음</a:t>
            </a:r>
            <a:endParaRPr lang="en-US" altLang="ko-KR" sz="9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r"/>
            <a:r>
              <a:rPr lang="en-US" altLang="ko-KR" sz="9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R2</a:t>
            </a:r>
            <a:r>
              <a:rPr lang="en-US" altLang="ko-KR" sz="9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9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회귀모델의 설명력을 나타내는 지표 </a:t>
            </a:r>
            <a:r>
              <a:rPr lang="en-US" altLang="ko-KR" sz="9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 1</a:t>
            </a:r>
            <a:r>
              <a:rPr lang="ko-KR" altLang="en-US" sz="9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에 가까울수록 모델의 설명력이 높다</a:t>
            </a:r>
          </a:p>
          <a:p>
            <a:pPr algn="r"/>
            <a:endParaRPr lang="ko-KR" altLang="en-US" sz="9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DFF05E-8742-457C-CBAD-0DCF579A8992}"/>
              </a:ext>
            </a:extLst>
          </p:cNvPr>
          <p:cNvSpPr txBox="1"/>
          <p:nvPr/>
        </p:nvSpPr>
        <p:spPr>
          <a:xfrm>
            <a:off x="926956" y="2803336"/>
            <a:ext cx="2258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i="0" dirty="0">
                <a:solidFill>
                  <a:srgbClr val="21212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평균기준모델</a:t>
            </a:r>
            <a:endParaRPr lang="en-US" altLang="ko-KR" sz="1600" b="1" i="0" dirty="0">
              <a:solidFill>
                <a:srgbClr val="212121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488E87-FC48-5CEE-60A6-AC6482F3D31C}"/>
              </a:ext>
            </a:extLst>
          </p:cNvPr>
          <p:cNvSpPr txBox="1"/>
          <p:nvPr/>
        </p:nvSpPr>
        <p:spPr>
          <a:xfrm>
            <a:off x="1294973" y="3259636"/>
            <a:ext cx="736748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100" b="1" dirty="0">
                <a:solidFill>
                  <a:srgbClr val="212121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훈련</a:t>
            </a:r>
            <a:r>
              <a:rPr lang="en-US" altLang="ko-KR" sz="11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R2</a:t>
            </a:r>
          </a:p>
          <a:p>
            <a:pPr algn="l"/>
            <a:r>
              <a:rPr lang="ko-KR" altLang="en-US" sz="11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검증</a:t>
            </a:r>
            <a:r>
              <a:rPr lang="en-US" altLang="ko-KR" sz="11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R2</a:t>
            </a:r>
            <a:endParaRPr lang="en-US" altLang="ko-KR" sz="1100" dirty="0">
              <a:solidFill>
                <a:srgbClr val="212121"/>
              </a:solidFill>
              <a:effectLst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l"/>
            <a:endParaRPr lang="en-US" altLang="ko-KR" sz="1100" b="1" dirty="0">
              <a:solidFill>
                <a:srgbClr val="21212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l"/>
            <a:r>
              <a:rPr lang="ko-KR" altLang="en-US" sz="11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훈련</a:t>
            </a:r>
            <a:r>
              <a:rPr lang="en-US" altLang="ko-KR" sz="11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MAE</a:t>
            </a:r>
            <a:endParaRPr lang="en-US" altLang="ko-KR" sz="1100" dirty="0">
              <a:solidFill>
                <a:srgbClr val="21212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l"/>
            <a:r>
              <a:rPr lang="ko-KR" altLang="en-US" sz="11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검증</a:t>
            </a:r>
            <a:r>
              <a:rPr lang="en-US" altLang="ko-KR" sz="11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MAE</a:t>
            </a:r>
            <a:endParaRPr lang="en-US" altLang="ko-KR" sz="1100" dirty="0">
              <a:solidFill>
                <a:srgbClr val="21212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BCD08F-B010-F2E4-CD87-45DE42AF651A}"/>
              </a:ext>
            </a:extLst>
          </p:cNvPr>
          <p:cNvSpPr txBox="1"/>
          <p:nvPr/>
        </p:nvSpPr>
        <p:spPr>
          <a:xfrm>
            <a:off x="2035305" y="3259636"/>
            <a:ext cx="938103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100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0.00</a:t>
            </a:r>
          </a:p>
          <a:p>
            <a:pPr algn="l"/>
            <a:r>
              <a:rPr lang="en-US" altLang="ko-KR" sz="1100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-0.33</a:t>
            </a:r>
            <a:endParaRPr lang="en-US" altLang="ko-KR" sz="1100" dirty="0">
              <a:solidFill>
                <a:srgbClr val="212121"/>
              </a:solidFill>
              <a:effectLst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23901.20</a:t>
            </a:r>
            <a:endParaRPr lang="en-US" altLang="ko-KR" sz="1100" dirty="0">
              <a:solidFill>
                <a:srgbClr val="21212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34453.58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C7CECE-F7FB-4B3F-1465-E72024F9D77C}"/>
              </a:ext>
            </a:extLst>
          </p:cNvPr>
          <p:cNvSpPr txBox="1"/>
          <p:nvPr/>
        </p:nvSpPr>
        <p:spPr>
          <a:xfrm>
            <a:off x="5166160" y="1724867"/>
            <a:ext cx="220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rgbClr val="21212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RandomForest</a:t>
            </a:r>
            <a:r>
              <a:rPr lang="ko-KR" altLang="en-US" sz="1600" b="1" dirty="0">
                <a:solidFill>
                  <a:srgbClr val="21212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회귀</a:t>
            </a:r>
            <a:endParaRPr lang="en-US" altLang="ko-KR" sz="1600" b="1" dirty="0">
              <a:solidFill>
                <a:srgbClr val="21212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AAFD84E-B0C8-327D-911D-C443A72D707E}"/>
              </a:ext>
            </a:extLst>
          </p:cNvPr>
          <p:cNvSpPr/>
          <p:nvPr/>
        </p:nvSpPr>
        <p:spPr>
          <a:xfrm>
            <a:off x="8013642" y="1520539"/>
            <a:ext cx="2514634" cy="186382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7262DFC-6938-4ED6-59D8-FE27387E949C}"/>
              </a:ext>
            </a:extLst>
          </p:cNvPr>
          <p:cNvSpPr txBox="1"/>
          <p:nvPr/>
        </p:nvSpPr>
        <p:spPr>
          <a:xfrm>
            <a:off x="8013641" y="1709564"/>
            <a:ext cx="25146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err="1">
                <a:solidFill>
                  <a:srgbClr val="21212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XGBoost</a:t>
            </a:r>
            <a:r>
              <a:rPr lang="ko-KR" altLang="en-US" sz="1600" b="1" dirty="0">
                <a:solidFill>
                  <a:srgbClr val="21212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회귀</a:t>
            </a:r>
            <a:endParaRPr lang="en-US" altLang="ko-KR" sz="1600" b="1" dirty="0">
              <a:solidFill>
                <a:srgbClr val="21212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7ADF43-21B5-5037-342A-E6999A989785}"/>
              </a:ext>
            </a:extLst>
          </p:cNvPr>
          <p:cNvSpPr txBox="1"/>
          <p:nvPr/>
        </p:nvSpPr>
        <p:spPr>
          <a:xfrm>
            <a:off x="9785288" y="1242569"/>
            <a:ext cx="74298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900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단위 만원</a:t>
            </a:r>
            <a:endParaRPr lang="en-US" altLang="ko-KR" sz="9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BAF83A-5F3A-115B-74D6-5147F9A9192D}"/>
              </a:ext>
            </a:extLst>
          </p:cNvPr>
          <p:cNvSpPr txBox="1"/>
          <p:nvPr/>
        </p:nvSpPr>
        <p:spPr>
          <a:xfrm>
            <a:off x="8951139" y="167411"/>
            <a:ext cx="3109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</a:rPr>
              <a:t>04 Modeling</a:t>
            </a:r>
            <a:endParaRPr lang="en-US" altLang="ko-KR" sz="1600" b="0" i="0" dirty="0">
              <a:solidFill>
                <a:schemeClr val="bg1">
                  <a:lumMod val="75000"/>
                </a:schemeClr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400121-CB55-04EB-608F-CC6F0B7E16FB}"/>
              </a:ext>
            </a:extLst>
          </p:cNvPr>
          <p:cNvSpPr txBox="1"/>
          <p:nvPr/>
        </p:nvSpPr>
        <p:spPr>
          <a:xfrm>
            <a:off x="2563080" y="4450748"/>
            <a:ext cx="908065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특성 </a:t>
            </a:r>
            <a:r>
              <a:rPr lang="ko-KR" altLang="en-US" sz="900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전용면적</a:t>
            </a:r>
            <a:endParaRPr lang="en-US" altLang="ko-KR" sz="900" dirty="0">
              <a:solidFill>
                <a:srgbClr val="21212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ko-KR" altLang="en-US" sz="9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타겟 </a:t>
            </a:r>
            <a:r>
              <a:rPr lang="ko-KR" altLang="en-US" sz="900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실거래가</a:t>
            </a:r>
            <a:endParaRPr lang="en-US" altLang="ko-KR" sz="900" dirty="0">
              <a:solidFill>
                <a:srgbClr val="21212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sz="9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CDC0A3-25A5-FC1B-D0F9-9C2D1F21FD03}"/>
              </a:ext>
            </a:extLst>
          </p:cNvPr>
          <p:cNvSpPr txBox="1"/>
          <p:nvPr/>
        </p:nvSpPr>
        <p:spPr>
          <a:xfrm>
            <a:off x="5166160" y="4362450"/>
            <a:ext cx="2206304" cy="393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855BDC-1AB5-6635-9F3E-3087DEA0EDE7}"/>
              </a:ext>
            </a:extLst>
          </p:cNvPr>
          <p:cNvSpPr txBox="1"/>
          <p:nvPr/>
        </p:nvSpPr>
        <p:spPr>
          <a:xfrm>
            <a:off x="5540060" y="2212161"/>
            <a:ext cx="736748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100" b="1" dirty="0">
                <a:solidFill>
                  <a:srgbClr val="212121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훈련</a:t>
            </a:r>
            <a:r>
              <a:rPr lang="en-US" altLang="ko-KR" sz="11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R2</a:t>
            </a:r>
          </a:p>
          <a:p>
            <a:pPr algn="l"/>
            <a:r>
              <a:rPr lang="ko-KR" altLang="en-US" sz="11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검증</a:t>
            </a:r>
            <a:r>
              <a:rPr lang="en-US" altLang="ko-KR" sz="11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R2</a:t>
            </a:r>
            <a:endParaRPr lang="en-US" altLang="ko-KR" sz="1100" dirty="0">
              <a:solidFill>
                <a:srgbClr val="212121"/>
              </a:solidFill>
              <a:effectLst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l"/>
            <a:endParaRPr lang="en-US" altLang="ko-KR" sz="1100" b="1" dirty="0">
              <a:solidFill>
                <a:srgbClr val="21212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l"/>
            <a:r>
              <a:rPr lang="ko-KR" altLang="en-US" sz="11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훈련</a:t>
            </a:r>
            <a:r>
              <a:rPr lang="en-US" altLang="ko-KR" sz="11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MAE</a:t>
            </a:r>
            <a:endParaRPr lang="en-US" altLang="ko-KR" sz="1100" dirty="0">
              <a:solidFill>
                <a:srgbClr val="21212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l"/>
            <a:r>
              <a:rPr lang="ko-KR" altLang="en-US" sz="11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검증</a:t>
            </a:r>
            <a:r>
              <a:rPr lang="en-US" altLang="ko-KR" sz="11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MAE</a:t>
            </a:r>
            <a:endParaRPr lang="en-US" altLang="ko-KR" sz="1100" dirty="0">
              <a:solidFill>
                <a:srgbClr val="21212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A2BACE-437D-07A2-0A0D-57B569E05325}"/>
              </a:ext>
            </a:extLst>
          </p:cNvPr>
          <p:cNvSpPr txBox="1"/>
          <p:nvPr/>
        </p:nvSpPr>
        <p:spPr>
          <a:xfrm>
            <a:off x="6280392" y="2212161"/>
            <a:ext cx="938103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100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0.87</a:t>
            </a:r>
          </a:p>
          <a:p>
            <a:pPr algn="l"/>
            <a:r>
              <a:rPr lang="en-US" altLang="ko-KR" sz="1100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0.53</a:t>
            </a:r>
          </a:p>
          <a:p>
            <a:pPr algn="l"/>
            <a:endParaRPr lang="en-US" altLang="ko-KR" sz="1100" dirty="0">
              <a:solidFill>
                <a:srgbClr val="21212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l"/>
            <a:r>
              <a:rPr lang="en-US" altLang="ko-KR" sz="1100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13088.12</a:t>
            </a:r>
          </a:p>
          <a:p>
            <a:pPr algn="l"/>
            <a:r>
              <a:rPr lang="en-US" altLang="ko-KR" sz="1100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20917.42</a:t>
            </a:r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691421-5245-7737-5EE2-7B96184A5851}"/>
              </a:ext>
            </a:extLst>
          </p:cNvPr>
          <p:cNvSpPr txBox="1"/>
          <p:nvPr/>
        </p:nvSpPr>
        <p:spPr>
          <a:xfrm>
            <a:off x="8540596" y="2212161"/>
            <a:ext cx="736748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100" b="1" dirty="0">
                <a:solidFill>
                  <a:srgbClr val="212121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훈련</a:t>
            </a:r>
            <a:r>
              <a:rPr lang="en-US" altLang="ko-KR" sz="11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R2</a:t>
            </a:r>
          </a:p>
          <a:p>
            <a:pPr algn="l"/>
            <a:r>
              <a:rPr lang="ko-KR" altLang="en-US" sz="11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검증</a:t>
            </a:r>
            <a:r>
              <a:rPr lang="en-US" altLang="ko-KR" sz="11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R2</a:t>
            </a:r>
            <a:endParaRPr lang="en-US" altLang="ko-KR" sz="1100" dirty="0">
              <a:solidFill>
                <a:srgbClr val="212121"/>
              </a:solidFill>
              <a:effectLst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l"/>
            <a:endParaRPr lang="en-US" altLang="ko-KR" sz="1100" b="1" dirty="0">
              <a:solidFill>
                <a:srgbClr val="21212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l"/>
            <a:r>
              <a:rPr lang="ko-KR" altLang="en-US" sz="11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훈련</a:t>
            </a:r>
            <a:r>
              <a:rPr lang="en-US" altLang="ko-KR" sz="11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MAE</a:t>
            </a:r>
            <a:endParaRPr lang="en-US" altLang="ko-KR" sz="1100" dirty="0">
              <a:solidFill>
                <a:srgbClr val="21212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l"/>
            <a:r>
              <a:rPr lang="ko-KR" altLang="en-US" sz="11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검증</a:t>
            </a:r>
            <a:r>
              <a:rPr lang="en-US" altLang="ko-KR" sz="11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MAE</a:t>
            </a:r>
            <a:endParaRPr lang="en-US" altLang="ko-KR" sz="1100" dirty="0">
              <a:solidFill>
                <a:srgbClr val="21212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CE4119-5B6F-2C57-A837-23508948A7E9}"/>
              </a:ext>
            </a:extLst>
          </p:cNvPr>
          <p:cNvSpPr txBox="1"/>
          <p:nvPr/>
        </p:nvSpPr>
        <p:spPr>
          <a:xfrm>
            <a:off x="9280928" y="2212161"/>
            <a:ext cx="938103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0.96</a:t>
            </a:r>
          </a:p>
          <a:p>
            <a:pPr algn="l"/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0.66</a:t>
            </a:r>
          </a:p>
          <a:p>
            <a:pPr algn="l"/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l"/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4171.44</a:t>
            </a:r>
          </a:p>
          <a:p>
            <a:pPr algn="l"/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17927.00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5A39D4-C479-4BEC-9288-17E51A437606}"/>
              </a:ext>
            </a:extLst>
          </p:cNvPr>
          <p:cNvSpPr txBox="1"/>
          <p:nvPr/>
        </p:nvSpPr>
        <p:spPr>
          <a:xfrm>
            <a:off x="5540060" y="4404319"/>
            <a:ext cx="736748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100" b="1" dirty="0">
                <a:solidFill>
                  <a:srgbClr val="212121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훈련</a:t>
            </a:r>
            <a:r>
              <a:rPr lang="en-US" altLang="ko-KR" sz="11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R2</a:t>
            </a:r>
          </a:p>
          <a:p>
            <a:pPr algn="l"/>
            <a:r>
              <a:rPr lang="ko-KR" altLang="en-US" sz="11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검증</a:t>
            </a:r>
            <a:r>
              <a:rPr lang="en-US" altLang="ko-KR" sz="11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R2</a:t>
            </a:r>
            <a:endParaRPr lang="en-US" altLang="ko-KR" sz="1100" dirty="0">
              <a:solidFill>
                <a:srgbClr val="212121"/>
              </a:solidFill>
              <a:effectLst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l"/>
            <a:endParaRPr lang="en-US" altLang="ko-KR" sz="1100" b="1" dirty="0">
              <a:solidFill>
                <a:srgbClr val="21212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l"/>
            <a:r>
              <a:rPr lang="ko-KR" altLang="en-US" sz="11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훈련</a:t>
            </a:r>
            <a:r>
              <a:rPr lang="en-US" altLang="ko-KR" sz="11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MAE</a:t>
            </a:r>
            <a:endParaRPr lang="en-US" altLang="ko-KR" sz="1100" dirty="0">
              <a:solidFill>
                <a:srgbClr val="21212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l"/>
            <a:r>
              <a:rPr lang="ko-KR" altLang="en-US" sz="11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검증</a:t>
            </a:r>
            <a:r>
              <a:rPr lang="en-US" altLang="ko-KR" sz="11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MAE</a:t>
            </a:r>
            <a:endParaRPr lang="en-US" altLang="ko-KR" sz="1100" dirty="0">
              <a:solidFill>
                <a:srgbClr val="21212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776391-6F50-3E06-333F-7D8E459FDBEC}"/>
              </a:ext>
            </a:extLst>
          </p:cNvPr>
          <p:cNvSpPr txBox="1"/>
          <p:nvPr/>
        </p:nvSpPr>
        <p:spPr>
          <a:xfrm>
            <a:off x="6280392" y="4404319"/>
            <a:ext cx="938103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100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0.69</a:t>
            </a:r>
          </a:p>
          <a:p>
            <a:pPr algn="l"/>
            <a:r>
              <a:rPr lang="en-US" altLang="ko-KR" sz="1100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0.51</a:t>
            </a:r>
          </a:p>
          <a:p>
            <a:pPr algn="l"/>
            <a:endParaRPr lang="en-US" altLang="ko-KR" sz="1100" dirty="0">
              <a:solidFill>
                <a:srgbClr val="21212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l"/>
            <a:r>
              <a:rPr lang="en-US" altLang="ko-KR" sz="1100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13088.12</a:t>
            </a:r>
          </a:p>
          <a:p>
            <a:pPr algn="l"/>
            <a:r>
              <a:rPr lang="en-US" altLang="ko-KR" sz="1100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20917.42</a:t>
            </a:r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9339C7-E7B4-4B07-5C88-F8EC32CACD17}"/>
              </a:ext>
            </a:extLst>
          </p:cNvPr>
          <p:cNvSpPr txBox="1"/>
          <p:nvPr/>
        </p:nvSpPr>
        <p:spPr>
          <a:xfrm>
            <a:off x="8537012" y="4379692"/>
            <a:ext cx="736748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100" b="1" dirty="0">
                <a:solidFill>
                  <a:srgbClr val="212121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훈련</a:t>
            </a:r>
            <a:r>
              <a:rPr lang="en-US" altLang="ko-KR" sz="11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R2</a:t>
            </a:r>
          </a:p>
          <a:p>
            <a:pPr algn="l"/>
            <a:r>
              <a:rPr lang="ko-KR" altLang="en-US" sz="11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검증</a:t>
            </a:r>
            <a:r>
              <a:rPr lang="en-US" altLang="ko-KR" sz="11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R2</a:t>
            </a:r>
            <a:endParaRPr lang="en-US" altLang="ko-KR" sz="1100" dirty="0">
              <a:solidFill>
                <a:srgbClr val="212121"/>
              </a:solidFill>
              <a:effectLst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l"/>
            <a:endParaRPr lang="en-US" altLang="ko-KR" sz="1100" b="1" dirty="0">
              <a:solidFill>
                <a:srgbClr val="21212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l"/>
            <a:r>
              <a:rPr lang="ko-KR" altLang="en-US" sz="11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훈련</a:t>
            </a:r>
            <a:r>
              <a:rPr lang="en-US" altLang="ko-KR" sz="11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MAE</a:t>
            </a:r>
            <a:endParaRPr lang="en-US" altLang="ko-KR" sz="1100" dirty="0">
              <a:solidFill>
                <a:srgbClr val="21212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l"/>
            <a:r>
              <a:rPr lang="ko-KR" altLang="en-US" sz="11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검증</a:t>
            </a:r>
            <a:r>
              <a:rPr lang="en-US" altLang="ko-KR" sz="11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MAE</a:t>
            </a:r>
            <a:endParaRPr lang="en-US" altLang="ko-KR" sz="1100" dirty="0">
              <a:solidFill>
                <a:srgbClr val="21212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553923-268B-2528-B0CA-D27A6E714860}"/>
              </a:ext>
            </a:extLst>
          </p:cNvPr>
          <p:cNvSpPr txBox="1"/>
          <p:nvPr/>
        </p:nvSpPr>
        <p:spPr>
          <a:xfrm>
            <a:off x="9277344" y="4379692"/>
            <a:ext cx="938103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100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0.71</a:t>
            </a:r>
          </a:p>
          <a:p>
            <a:pPr algn="l"/>
            <a:r>
              <a:rPr lang="en-US" altLang="ko-KR" sz="1100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0.52</a:t>
            </a:r>
          </a:p>
          <a:p>
            <a:pPr algn="l"/>
            <a:endParaRPr lang="en-US" altLang="ko-KR" sz="1100" dirty="0">
              <a:solidFill>
                <a:srgbClr val="21212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l"/>
            <a:r>
              <a:rPr lang="en-US" altLang="ko-KR" sz="1100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12533.33</a:t>
            </a:r>
          </a:p>
          <a:p>
            <a:pPr algn="l"/>
            <a:r>
              <a:rPr lang="en-US" altLang="ko-KR" sz="1100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20929.25</a:t>
            </a:r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464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F64FBAE-71F8-08D0-DCB5-FB3974D97A49}"/>
              </a:ext>
            </a:extLst>
          </p:cNvPr>
          <p:cNvSpPr/>
          <p:nvPr/>
        </p:nvSpPr>
        <p:spPr>
          <a:xfrm>
            <a:off x="9047161" y="1344935"/>
            <a:ext cx="1959195" cy="9285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BA97F39-A355-55EF-E768-6FEE89FC3AF1}"/>
              </a:ext>
            </a:extLst>
          </p:cNvPr>
          <p:cNvSpPr/>
          <p:nvPr/>
        </p:nvSpPr>
        <p:spPr>
          <a:xfrm>
            <a:off x="6096000" y="1367659"/>
            <a:ext cx="2735843" cy="171197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28BF8A-BD3E-5587-013C-2ED217C2E9CE}"/>
              </a:ext>
            </a:extLst>
          </p:cNvPr>
          <p:cNvSpPr txBox="1"/>
          <p:nvPr/>
        </p:nvSpPr>
        <p:spPr>
          <a:xfrm>
            <a:off x="6499805" y="3393233"/>
            <a:ext cx="736748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100" b="1" dirty="0">
                <a:solidFill>
                  <a:srgbClr val="212121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훈련</a:t>
            </a:r>
            <a:r>
              <a:rPr lang="en-US" altLang="ko-KR" sz="11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R2</a:t>
            </a:r>
          </a:p>
          <a:p>
            <a:pPr algn="l"/>
            <a:r>
              <a:rPr lang="ko-KR" altLang="en-US" sz="11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검증</a:t>
            </a:r>
            <a:r>
              <a:rPr lang="en-US" altLang="ko-KR" sz="11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R2</a:t>
            </a:r>
            <a:endParaRPr lang="en-US" altLang="ko-KR" sz="1100" dirty="0">
              <a:solidFill>
                <a:srgbClr val="212121"/>
              </a:solidFill>
              <a:effectLst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l"/>
            <a:endParaRPr lang="en-US" altLang="ko-KR" sz="1100" b="1" dirty="0">
              <a:solidFill>
                <a:srgbClr val="21212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l"/>
            <a:r>
              <a:rPr lang="ko-KR" altLang="en-US" sz="11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훈련</a:t>
            </a:r>
            <a:r>
              <a:rPr lang="en-US" altLang="ko-KR" sz="11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MAE</a:t>
            </a:r>
            <a:endParaRPr lang="en-US" altLang="ko-KR" sz="1100" dirty="0">
              <a:solidFill>
                <a:srgbClr val="21212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l"/>
            <a:r>
              <a:rPr lang="ko-KR" altLang="en-US" sz="11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검증</a:t>
            </a:r>
            <a:r>
              <a:rPr lang="en-US" altLang="ko-KR" sz="11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MAE</a:t>
            </a:r>
            <a:endParaRPr lang="en-US" altLang="ko-KR" sz="1100" dirty="0">
              <a:solidFill>
                <a:srgbClr val="21212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6D72AD-7F1F-FC04-AFAF-E658DA781F20}"/>
              </a:ext>
            </a:extLst>
          </p:cNvPr>
          <p:cNvSpPr txBox="1"/>
          <p:nvPr/>
        </p:nvSpPr>
        <p:spPr>
          <a:xfrm>
            <a:off x="6096000" y="1674278"/>
            <a:ext cx="27358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err="1">
                <a:solidFill>
                  <a:srgbClr val="21212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XGBoost</a:t>
            </a:r>
            <a:r>
              <a:rPr lang="ko-KR" altLang="en-US" sz="1600" b="1" dirty="0">
                <a:solidFill>
                  <a:srgbClr val="21212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회귀</a:t>
            </a:r>
            <a:endParaRPr lang="en-US" altLang="ko-KR" sz="1600" b="1" dirty="0">
              <a:solidFill>
                <a:srgbClr val="21212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345F6E-DD06-81C1-EF12-4F771DD33FA0}"/>
              </a:ext>
            </a:extLst>
          </p:cNvPr>
          <p:cNvSpPr txBox="1"/>
          <p:nvPr/>
        </p:nvSpPr>
        <p:spPr>
          <a:xfrm>
            <a:off x="6487010" y="2273506"/>
            <a:ext cx="11876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테스트</a:t>
            </a:r>
            <a:r>
              <a:rPr lang="en-US" altLang="ko-KR" sz="14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R2</a:t>
            </a:r>
          </a:p>
          <a:p>
            <a:pPr algn="l"/>
            <a:r>
              <a:rPr lang="ko-KR" altLang="en-US" sz="14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테스트</a:t>
            </a:r>
            <a:r>
              <a:rPr lang="en-US" altLang="ko-KR" sz="14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MAE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5FFEC6-DE69-43ED-4508-B383FAE23638}"/>
              </a:ext>
            </a:extLst>
          </p:cNvPr>
          <p:cNvSpPr txBox="1"/>
          <p:nvPr/>
        </p:nvSpPr>
        <p:spPr>
          <a:xfrm>
            <a:off x="7523651" y="2273506"/>
            <a:ext cx="10105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0.58</a:t>
            </a:r>
          </a:p>
          <a:p>
            <a:pPr algn="l"/>
            <a:r>
              <a:rPr lang="en-US" altLang="ko-KR" sz="1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23371.01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229C29-DD2E-95D6-2A99-5611CB7AF37E}"/>
              </a:ext>
            </a:extLst>
          </p:cNvPr>
          <p:cNvSpPr txBox="1"/>
          <p:nvPr/>
        </p:nvSpPr>
        <p:spPr>
          <a:xfrm>
            <a:off x="778864" y="590717"/>
            <a:ext cx="3109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i="0" dirty="0">
                <a:solidFill>
                  <a:srgbClr val="21212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모델 최종평가</a:t>
            </a:r>
            <a:endParaRPr lang="en-US" altLang="ko-KR" sz="1600" b="1" i="0" dirty="0">
              <a:solidFill>
                <a:srgbClr val="212121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C4AEAC7-CDFA-83B7-9D9F-C34DFE4E3405}"/>
              </a:ext>
            </a:extLst>
          </p:cNvPr>
          <p:cNvCxnSpPr>
            <a:cxnSpLocks/>
          </p:cNvCxnSpPr>
          <p:nvPr/>
        </p:nvCxnSpPr>
        <p:spPr>
          <a:xfrm>
            <a:off x="494780" y="505965"/>
            <a:ext cx="1094323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F3124EF-3DC6-9669-28ED-AD552028BB0C}"/>
              </a:ext>
            </a:extLst>
          </p:cNvPr>
          <p:cNvSpPr/>
          <p:nvPr/>
        </p:nvSpPr>
        <p:spPr>
          <a:xfrm>
            <a:off x="3144839" y="1367659"/>
            <a:ext cx="2735843" cy="17119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BF95D4-ECD7-D684-1515-AF5DB1D67857}"/>
              </a:ext>
            </a:extLst>
          </p:cNvPr>
          <p:cNvSpPr txBox="1"/>
          <p:nvPr/>
        </p:nvSpPr>
        <p:spPr>
          <a:xfrm>
            <a:off x="7584115" y="3393233"/>
            <a:ext cx="839067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100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0.96</a:t>
            </a:r>
          </a:p>
          <a:p>
            <a:pPr algn="l"/>
            <a:r>
              <a:rPr lang="en-US" altLang="ko-KR" sz="1100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0.66</a:t>
            </a:r>
            <a:endParaRPr lang="en-US" altLang="ko-KR" sz="1100" dirty="0">
              <a:solidFill>
                <a:srgbClr val="212121"/>
              </a:solidFill>
              <a:effectLst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sz="1100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4171.44</a:t>
            </a:r>
          </a:p>
          <a:p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17927.00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A7CCE5-F610-A6E7-E7FD-C7B7A24538C4}"/>
              </a:ext>
            </a:extLst>
          </p:cNvPr>
          <p:cNvSpPr txBox="1"/>
          <p:nvPr/>
        </p:nvSpPr>
        <p:spPr>
          <a:xfrm>
            <a:off x="3381224" y="1674278"/>
            <a:ext cx="220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rgbClr val="21212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RandomForest</a:t>
            </a:r>
            <a:r>
              <a:rPr lang="ko-KR" altLang="en-US" sz="1600" b="1" dirty="0">
                <a:solidFill>
                  <a:srgbClr val="21212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회귀</a:t>
            </a:r>
            <a:endParaRPr lang="en-US" altLang="ko-KR" sz="1600" b="1" dirty="0">
              <a:solidFill>
                <a:srgbClr val="21212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47390E-EE8C-39C0-5402-F78C8EFD7092}"/>
              </a:ext>
            </a:extLst>
          </p:cNvPr>
          <p:cNvSpPr txBox="1"/>
          <p:nvPr/>
        </p:nvSpPr>
        <p:spPr>
          <a:xfrm>
            <a:off x="3552055" y="3389327"/>
            <a:ext cx="736748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100" b="1" dirty="0">
                <a:solidFill>
                  <a:srgbClr val="212121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훈련</a:t>
            </a:r>
            <a:r>
              <a:rPr lang="en-US" altLang="ko-KR" sz="11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R2</a:t>
            </a:r>
          </a:p>
          <a:p>
            <a:pPr algn="l"/>
            <a:r>
              <a:rPr lang="ko-KR" altLang="en-US" sz="11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검증</a:t>
            </a:r>
            <a:r>
              <a:rPr lang="en-US" altLang="ko-KR" sz="11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R2</a:t>
            </a:r>
            <a:endParaRPr lang="en-US" altLang="ko-KR" sz="1100" dirty="0">
              <a:solidFill>
                <a:srgbClr val="212121"/>
              </a:solidFill>
              <a:effectLst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l"/>
            <a:endParaRPr lang="en-US" altLang="ko-KR" sz="1100" b="1" dirty="0">
              <a:solidFill>
                <a:srgbClr val="21212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l"/>
            <a:r>
              <a:rPr lang="ko-KR" altLang="en-US" sz="11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훈련</a:t>
            </a:r>
            <a:r>
              <a:rPr lang="en-US" altLang="ko-KR" sz="11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MAE</a:t>
            </a:r>
            <a:endParaRPr lang="en-US" altLang="ko-KR" sz="1100" dirty="0">
              <a:solidFill>
                <a:srgbClr val="21212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l"/>
            <a:r>
              <a:rPr lang="ko-KR" altLang="en-US" sz="11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검증</a:t>
            </a:r>
            <a:r>
              <a:rPr lang="en-US" altLang="ko-KR" sz="11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MAE</a:t>
            </a:r>
            <a:endParaRPr lang="en-US" altLang="ko-KR" sz="1100" dirty="0">
              <a:solidFill>
                <a:srgbClr val="21212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865404-CC22-747C-3A68-9C5DE8CE3703}"/>
              </a:ext>
            </a:extLst>
          </p:cNvPr>
          <p:cNvSpPr txBox="1"/>
          <p:nvPr/>
        </p:nvSpPr>
        <p:spPr>
          <a:xfrm>
            <a:off x="4493723" y="3389327"/>
            <a:ext cx="800556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100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0.87</a:t>
            </a:r>
          </a:p>
          <a:p>
            <a:pPr algn="l"/>
            <a:r>
              <a:rPr lang="en-US" altLang="ko-KR" sz="1100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0.53</a:t>
            </a:r>
            <a:endParaRPr lang="en-US" altLang="ko-KR" sz="1100" dirty="0">
              <a:solidFill>
                <a:srgbClr val="212121"/>
              </a:solidFill>
              <a:effectLst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13088.12</a:t>
            </a:r>
            <a:endParaRPr lang="en-US" altLang="ko-KR" sz="1100" dirty="0">
              <a:solidFill>
                <a:srgbClr val="21212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20917.42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6F6A0E-92ED-A59F-A6D8-FB41746C8386}"/>
              </a:ext>
            </a:extLst>
          </p:cNvPr>
          <p:cNvSpPr txBox="1"/>
          <p:nvPr/>
        </p:nvSpPr>
        <p:spPr>
          <a:xfrm>
            <a:off x="3481892" y="2273506"/>
            <a:ext cx="11876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테스트</a:t>
            </a:r>
            <a:r>
              <a:rPr lang="en-US" altLang="ko-KR" sz="14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R2</a:t>
            </a:r>
          </a:p>
          <a:p>
            <a:pPr algn="l"/>
            <a:r>
              <a:rPr lang="ko-KR" altLang="en-US" sz="14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테스트</a:t>
            </a:r>
            <a:r>
              <a:rPr lang="en-US" altLang="ko-KR" sz="14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MAE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D5B215-40EE-E20E-656F-4A47D738AB8C}"/>
              </a:ext>
            </a:extLst>
          </p:cNvPr>
          <p:cNvSpPr txBox="1"/>
          <p:nvPr/>
        </p:nvSpPr>
        <p:spPr>
          <a:xfrm>
            <a:off x="4518533" y="2273506"/>
            <a:ext cx="10105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0.46</a:t>
            </a:r>
          </a:p>
          <a:p>
            <a:pPr algn="l"/>
            <a:r>
              <a:rPr lang="en-US" altLang="ko-KR" sz="1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26156.49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B3FE93-2E9E-E304-A088-5BC48D66BF1D}"/>
              </a:ext>
            </a:extLst>
          </p:cNvPr>
          <p:cNvSpPr txBox="1"/>
          <p:nvPr/>
        </p:nvSpPr>
        <p:spPr>
          <a:xfrm>
            <a:off x="4229881" y="5125724"/>
            <a:ext cx="541327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solidFill>
                  <a:srgbClr val="333333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최저임금</a:t>
            </a:r>
            <a:r>
              <a:rPr lang="en-US" altLang="ko-KR" sz="1100" dirty="0">
                <a:solidFill>
                  <a:srgbClr val="333333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CPI</a:t>
            </a:r>
            <a:endParaRPr lang="en-US" altLang="ko-KR" sz="1100" dirty="0">
              <a:solidFill>
                <a:srgbClr val="333333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ko-KR" altLang="en-US" sz="1100" dirty="0">
                <a:solidFill>
                  <a:srgbClr val="333333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층수</a:t>
            </a:r>
            <a:r>
              <a:rPr lang="en-US" altLang="ko-KR" sz="1100" dirty="0">
                <a:solidFill>
                  <a:srgbClr val="333333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 dirty="0">
                <a:solidFill>
                  <a:srgbClr val="333333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전용면적유형</a:t>
            </a:r>
            <a:r>
              <a:rPr lang="en-US" altLang="ko-KR" sz="1100" dirty="0">
                <a:solidFill>
                  <a:srgbClr val="333333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 dirty="0" err="1">
                <a:solidFill>
                  <a:srgbClr val="333333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건물연식</a:t>
            </a:r>
            <a:r>
              <a:rPr lang="en-US" altLang="ko-KR" sz="1100" dirty="0">
                <a:solidFill>
                  <a:srgbClr val="333333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 dirty="0">
                <a:solidFill>
                  <a:srgbClr val="333333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용적률</a:t>
            </a:r>
            <a:endParaRPr lang="en-US" altLang="ko-KR" sz="1100" dirty="0">
              <a:solidFill>
                <a:srgbClr val="333333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ko-KR" altLang="en-US" sz="1100" dirty="0">
                <a:solidFill>
                  <a:srgbClr val="333333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전체세대수</a:t>
            </a:r>
            <a:r>
              <a:rPr lang="en-US" altLang="ko-KR" sz="1100" dirty="0">
                <a:solidFill>
                  <a:srgbClr val="333333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</a:t>
            </a:r>
            <a:r>
              <a:rPr lang="ko-KR" altLang="en-US" sz="1100" dirty="0">
                <a:solidFill>
                  <a:srgbClr val="333333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주차대수</a:t>
            </a:r>
            <a:endParaRPr lang="en-US" altLang="ko-KR" sz="1100" dirty="0">
              <a:solidFill>
                <a:srgbClr val="333333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ko-KR" altLang="en-US" sz="1100" dirty="0">
                <a:solidFill>
                  <a:srgbClr val="333333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지역권</a:t>
            </a:r>
            <a:r>
              <a:rPr lang="en-US" altLang="ko-KR" sz="1100" dirty="0">
                <a:solidFill>
                  <a:srgbClr val="333333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 dirty="0">
                <a:solidFill>
                  <a:srgbClr val="333333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건물</a:t>
            </a:r>
            <a:r>
              <a:rPr lang="en-US" altLang="ko-KR" sz="1100" dirty="0">
                <a:solidFill>
                  <a:srgbClr val="333333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x</a:t>
            </a:r>
            <a:r>
              <a:rPr lang="ko-KR" altLang="en-US" sz="1100" dirty="0">
                <a:solidFill>
                  <a:srgbClr val="333333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좌표</a:t>
            </a:r>
            <a:r>
              <a:rPr lang="en-US" altLang="ko-KR" sz="1100" dirty="0">
                <a:solidFill>
                  <a:srgbClr val="333333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 dirty="0">
                <a:solidFill>
                  <a:srgbClr val="333333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건물</a:t>
            </a:r>
            <a:r>
              <a:rPr lang="en-US" altLang="ko-KR" sz="1100" dirty="0">
                <a:solidFill>
                  <a:srgbClr val="333333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y</a:t>
            </a:r>
            <a:r>
              <a:rPr lang="ko-KR" altLang="en-US" sz="1100" dirty="0">
                <a:solidFill>
                  <a:srgbClr val="333333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좌표</a:t>
            </a:r>
            <a:r>
              <a:rPr lang="en-US" altLang="ko-KR" sz="1100" dirty="0">
                <a:solidFill>
                  <a:srgbClr val="333333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 dirty="0">
                <a:solidFill>
                  <a:srgbClr val="333333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구별공원면적</a:t>
            </a:r>
            <a:r>
              <a:rPr lang="en-US" altLang="ko-KR" sz="1100" dirty="0">
                <a:solidFill>
                  <a:srgbClr val="333333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 dirty="0">
                <a:solidFill>
                  <a:srgbClr val="333333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구별공원개수</a:t>
            </a:r>
            <a:r>
              <a:rPr lang="en-US" altLang="ko-KR" sz="1100" dirty="0">
                <a:solidFill>
                  <a:srgbClr val="333333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 dirty="0" err="1">
                <a:solidFill>
                  <a:srgbClr val="333333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리버뷰여부</a:t>
            </a:r>
            <a:r>
              <a:rPr lang="ko-KR" altLang="en-US" sz="1100" dirty="0">
                <a:solidFill>
                  <a:srgbClr val="333333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endParaRPr lang="en-US" altLang="ko-KR" sz="1100" dirty="0">
              <a:solidFill>
                <a:srgbClr val="333333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ko-KR" altLang="en-US" sz="1100" dirty="0">
                <a:solidFill>
                  <a:srgbClr val="333333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브랜드유형</a:t>
            </a:r>
            <a:endParaRPr lang="en-US" altLang="ko-KR" sz="1100" dirty="0">
              <a:solidFill>
                <a:srgbClr val="333333"/>
              </a:solidFill>
              <a:effectLst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sz="1100" dirty="0">
              <a:solidFill>
                <a:srgbClr val="333333"/>
              </a:solidFill>
              <a:effectLst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6B50302-03D0-E62C-7BDE-C7E042A2DC34}"/>
              </a:ext>
            </a:extLst>
          </p:cNvPr>
          <p:cNvSpPr txBox="1"/>
          <p:nvPr/>
        </p:nvSpPr>
        <p:spPr>
          <a:xfrm>
            <a:off x="3180424" y="5125724"/>
            <a:ext cx="1246965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b="1" dirty="0">
                <a:solidFill>
                  <a:srgbClr val="333333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거시경제지표</a:t>
            </a:r>
            <a:br>
              <a:rPr lang="en-US" altLang="ko-KR" sz="1100" b="1" dirty="0">
                <a:solidFill>
                  <a:srgbClr val="333333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</a:br>
            <a:r>
              <a:rPr lang="ko-KR" altLang="en-US" sz="1100" b="1" dirty="0">
                <a:solidFill>
                  <a:srgbClr val="333333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물리적특성</a:t>
            </a:r>
            <a:endParaRPr lang="en-US" altLang="ko-KR" sz="1100" b="1" dirty="0">
              <a:solidFill>
                <a:srgbClr val="333333"/>
              </a:solidFill>
              <a:effectLst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ko-KR" altLang="en-US" sz="1100" b="1" dirty="0">
                <a:solidFill>
                  <a:srgbClr val="333333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단지적특성</a:t>
            </a:r>
            <a:endParaRPr lang="en-US" altLang="ko-KR" sz="1100" b="1" dirty="0">
              <a:solidFill>
                <a:srgbClr val="333333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ko-KR" altLang="en-US" sz="1100" b="1" dirty="0">
                <a:solidFill>
                  <a:srgbClr val="333333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입지적특성</a:t>
            </a:r>
            <a:endParaRPr lang="en-US" altLang="ko-KR" sz="1100" b="1" dirty="0">
              <a:solidFill>
                <a:srgbClr val="333333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ko-KR" altLang="en-US" sz="1100" b="1" dirty="0">
                <a:solidFill>
                  <a:srgbClr val="333333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기타</a:t>
            </a:r>
            <a:endParaRPr lang="en-US" altLang="ko-KR" sz="1100" b="1" dirty="0">
              <a:solidFill>
                <a:srgbClr val="333333"/>
              </a:solidFill>
              <a:effectLst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E6BFB6-1F5A-05D4-AA28-F6B76D56A457}"/>
              </a:ext>
            </a:extLst>
          </p:cNvPr>
          <p:cNvSpPr txBox="1"/>
          <p:nvPr/>
        </p:nvSpPr>
        <p:spPr>
          <a:xfrm>
            <a:off x="1512761" y="1367659"/>
            <a:ext cx="1371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최종스코어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F15656-D1D6-D07C-A0F6-3B81EBFD4D88}"/>
              </a:ext>
            </a:extLst>
          </p:cNvPr>
          <p:cNvSpPr txBox="1"/>
          <p:nvPr/>
        </p:nvSpPr>
        <p:spPr>
          <a:xfrm>
            <a:off x="1512761" y="5125724"/>
            <a:ext cx="1371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최종특성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660C3C-2489-A8E0-E17F-59B04A259ECC}"/>
              </a:ext>
            </a:extLst>
          </p:cNvPr>
          <p:cNvSpPr txBox="1"/>
          <p:nvPr/>
        </p:nvSpPr>
        <p:spPr>
          <a:xfrm>
            <a:off x="7929464" y="3074179"/>
            <a:ext cx="74298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900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단위 만원</a:t>
            </a:r>
            <a:endParaRPr lang="en-US" altLang="ko-KR" sz="9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E28A4AC-DADA-2A17-3326-D25BB5A4E540}"/>
              </a:ext>
            </a:extLst>
          </p:cNvPr>
          <p:cNvSpPr txBox="1"/>
          <p:nvPr/>
        </p:nvSpPr>
        <p:spPr>
          <a:xfrm>
            <a:off x="8951139" y="167411"/>
            <a:ext cx="3109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</a:rPr>
              <a:t>04 Modeling</a:t>
            </a:r>
            <a:endParaRPr lang="en-US" altLang="ko-KR" sz="1600" b="0" i="0" dirty="0">
              <a:solidFill>
                <a:schemeClr val="bg1">
                  <a:lumMod val="75000"/>
                </a:schemeClr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267DDE-4445-68DE-70B1-52AC2C0DECBA}"/>
              </a:ext>
            </a:extLst>
          </p:cNvPr>
          <p:cNvSpPr txBox="1"/>
          <p:nvPr/>
        </p:nvSpPr>
        <p:spPr>
          <a:xfrm>
            <a:off x="9080717" y="1467972"/>
            <a:ext cx="18501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i="0" dirty="0">
                <a:solidFill>
                  <a:srgbClr val="21212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평균기준모델</a:t>
            </a:r>
            <a:endParaRPr lang="en-US" altLang="ko-KR" sz="1100" b="1" i="0" dirty="0">
              <a:solidFill>
                <a:srgbClr val="212121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411F6D-0076-CDBE-0400-651F4F38F19C}"/>
              </a:ext>
            </a:extLst>
          </p:cNvPr>
          <p:cNvSpPr txBox="1"/>
          <p:nvPr/>
        </p:nvSpPr>
        <p:spPr>
          <a:xfrm>
            <a:off x="9131284" y="1721677"/>
            <a:ext cx="118765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1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테스트</a:t>
            </a:r>
            <a:r>
              <a:rPr lang="en-US" altLang="ko-KR" sz="11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R2</a:t>
            </a:r>
          </a:p>
          <a:p>
            <a:pPr algn="l"/>
            <a:r>
              <a:rPr lang="ko-KR" altLang="en-US" sz="11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테스트</a:t>
            </a:r>
            <a:r>
              <a:rPr lang="en-US" altLang="ko-KR" sz="11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MAE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07C681-6AC3-0D90-2876-8BBDA263986D}"/>
              </a:ext>
            </a:extLst>
          </p:cNvPr>
          <p:cNvSpPr txBox="1"/>
          <p:nvPr/>
        </p:nvSpPr>
        <p:spPr>
          <a:xfrm>
            <a:off x="10167925" y="1721677"/>
            <a:ext cx="101059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100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-0.17</a:t>
            </a:r>
          </a:p>
          <a:p>
            <a:pPr algn="l"/>
            <a:r>
              <a:rPr lang="en-US" altLang="ko-KR" sz="1100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34453.58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19DD5D-612F-8040-1379-D9FDD56D5970}"/>
              </a:ext>
            </a:extLst>
          </p:cNvPr>
          <p:cNvSpPr txBox="1"/>
          <p:nvPr/>
        </p:nvSpPr>
        <p:spPr>
          <a:xfrm>
            <a:off x="8404362" y="5809111"/>
            <a:ext cx="7269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333333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15</a:t>
            </a:r>
            <a:r>
              <a:rPr lang="ko-KR" altLang="en-US" sz="1100" dirty="0">
                <a:solidFill>
                  <a:srgbClr val="333333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</a:t>
            </a:r>
            <a:endParaRPr lang="en-US" altLang="ko-KR" sz="1100" dirty="0">
              <a:solidFill>
                <a:srgbClr val="333333"/>
              </a:solidFill>
              <a:effectLst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7009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229C29-DD2E-95D6-2A99-5611CB7AF37E}"/>
              </a:ext>
            </a:extLst>
          </p:cNvPr>
          <p:cNvSpPr txBox="1"/>
          <p:nvPr/>
        </p:nvSpPr>
        <p:spPr>
          <a:xfrm>
            <a:off x="778864" y="590717"/>
            <a:ext cx="3109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모델 해석</a:t>
            </a:r>
            <a:endParaRPr lang="en-US" altLang="ko-KR" sz="1600" b="1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C4AEAC7-CDFA-83B7-9D9F-C34DFE4E3405}"/>
              </a:ext>
            </a:extLst>
          </p:cNvPr>
          <p:cNvCxnSpPr>
            <a:cxnSpLocks/>
          </p:cNvCxnSpPr>
          <p:nvPr/>
        </p:nvCxnSpPr>
        <p:spPr>
          <a:xfrm>
            <a:off x="494780" y="505965"/>
            <a:ext cx="1094323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FCF0270-7D21-19DD-CD10-DD0B1A7602E7}"/>
              </a:ext>
            </a:extLst>
          </p:cNvPr>
          <p:cNvSpPr txBox="1"/>
          <p:nvPr/>
        </p:nvSpPr>
        <p:spPr>
          <a:xfrm>
            <a:off x="1798437" y="1391626"/>
            <a:ext cx="94347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거시경제지표 중에서도 부동산시장에 영향을 미치는 기준금리 및 국제유가의 영향력이 더 클 것이다</a:t>
            </a:r>
            <a:endParaRPr lang="en-US" altLang="ko-KR" sz="14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sz="14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ko-KR" altLang="en-US" sz="1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9FD80-F262-C7EE-25C3-52F389296E2C}"/>
              </a:ext>
            </a:extLst>
          </p:cNvPr>
          <p:cNvSpPr txBox="1"/>
          <p:nvPr/>
        </p:nvSpPr>
        <p:spPr>
          <a:xfrm>
            <a:off x="1160423" y="1391626"/>
            <a:ext cx="8565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가설</a:t>
            </a:r>
            <a:b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</a:br>
            <a:endParaRPr lang="en-US" altLang="ko-KR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0FE623-AF2A-456A-C24A-2A0C3DA1E103}"/>
              </a:ext>
            </a:extLst>
          </p:cNvPr>
          <p:cNvSpPr txBox="1"/>
          <p:nvPr/>
        </p:nvSpPr>
        <p:spPr>
          <a:xfrm>
            <a:off x="5272094" y="2605692"/>
            <a:ext cx="736748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100" b="1" dirty="0">
                <a:solidFill>
                  <a:srgbClr val="212121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훈련</a:t>
            </a:r>
            <a:r>
              <a:rPr lang="en-US" altLang="ko-KR" sz="11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R2</a:t>
            </a:r>
          </a:p>
          <a:p>
            <a:pPr algn="l"/>
            <a:r>
              <a:rPr lang="ko-KR" altLang="en-US" sz="11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검증</a:t>
            </a:r>
            <a:r>
              <a:rPr lang="en-US" altLang="ko-KR" sz="11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R2</a:t>
            </a:r>
            <a:endParaRPr lang="en-US" altLang="ko-KR" sz="1100" dirty="0">
              <a:solidFill>
                <a:srgbClr val="212121"/>
              </a:solidFill>
              <a:effectLst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l"/>
            <a:endParaRPr lang="en-US" altLang="ko-KR" sz="1100" b="1" dirty="0">
              <a:solidFill>
                <a:srgbClr val="21212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l"/>
            <a:r>
              <a:rPr lang="ko-KR" altLang="en-US" sz="11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훈련</a:t>
            </a:r>
            <a:r>
              <a:rPr lang="en-US" altLang="ko-KR" sz="11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MAE</a:t>
            </a:r>
            <a:endParaRPr lang="en-US" altLang="ko-KR" sz="1100" dirty="0">
              <a:solidFill>
                <a:srgbClr val="21212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l"/>
            <a:r>
              <a:rPr lang="ko-KR" altLang="en-US" sz="11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검증</a:t>
            </a:r>
            <a:r>
              <a:rPr lang="en-US" altLang="ko-KR" sz="11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MAE</a:t>
            </a:r>
            <a:endParaRPr lang="en-US" altLang="ko-KR" sz="1100" dirty="0">
              <a:solidFill>
                <a:srgbClr val="21212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5A31E1-915C-51D2-131A-DD8E6A12DED4}"/>
              </a:ext>
            </a:extLst>
          </p:cNvPr>
          <p:cNvSpPr txBox="1"/>
          <p:nvPr/>
        </p:nvSpPr>
        <p:spPr>
          <a:xfrm>
            <a:off x="6008842" y="2605692"/>
            <a:ext cx="1187652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100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0.94</a:t>
            </a:r>
          </a:p>
          <a:p>
            <a:pPr algn="l"/>
            <a:r>
              <a:rPr lang="en-US" altLang="ko-KR" sz="1100" b="1" dirty="0">
                <a:solidFill>
                  <a:srgbClr val="333F50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0.56</a:t>
            </a:r>
          </a:p>
          <a:p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4833.38</a:t>
            </a:r>
            <a:endParaRPr lang="en-US" altLang="ko-KR" sz="1100" dirty="0">
              <a:solidFill>
                <a:srgbClr val="21212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38286.80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9E4D5B-61DF-90BF-C0F0-6283B3A79AAD}"/>
              </a:ext>
            </a:extLst>
          </p:cNvPr>
          <p:cNvSpPr txBox="1"/>
          <p:nvPr/>
        </p:nvSpPr>
        <p:spPr>
          <a:xfrm>
            <a:off x="5239175" y="2182078"/>
            <a:ext cx="2112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+</a:t>
            </a:r>
            <a:r>
              <a:rPr lang="ko-KR" altLang="en-US" sz="14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달러환율</a:t>
            </a:r>
            <a:r>
              <a:rPr lang="en-US" altLang="ko-KR" sz="14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+</a:t>
            </a:r>
            <a:r>
              <a:rPr lang="ko-KR" altLang="en-US" sz="14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국제유가 추가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400204-E141-6F49-D570-CFE71165740C}"/>
              </a:ext>
            </a:extLst>
          </p:cNvPr>
          <p:cNvSpPr txBox="1"/>
          <p:nvPr/>
        </p:nvSpPr>
        <p:spPr>
          <a:xfrm>
            <a:off x="1957828" y="2605692"/>
            <a:ext cx="736748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100" b="1" dirty="0">
                <a:solidFill>
                  <a:srgbClr val="212121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훈련</a:t>
            </a:r>
            <a:r>
              <a:rPr lang="en-US" altLang="ko-KR" sz="11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R2</a:t>
            </a:r>
          </a:p>
          <a:p>
            <a:pPr algn="l"/>
            <a:r>
              <a:rPr lang="ko-KR" altLang="en-US" sz="11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검증</a:t>
            </a:r>
            <a:r>
              <a:rPr lang="en-US" altLang="ko-KR" sz="11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R2</a:t>
            </a:r>
            <a:endParaRPr lang="en-US" altLang="ko-KR" sz="1100" dirty="0">
              <a:solidFill>
                <a:srgbClr val="212121"/>
              </a:solidFill>
              <a:effectLst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l"/>
            <a:endParaRPr lang="en-US" altLang="ko-KR" sz="1100" b="1" dirty="0">
              <a:solidFill>
                <a:srgbClr val="21212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l"/>
            <a:r>
              <a:rPr lang="ko-KR" altLang="en-US" sz="11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훈련</a:t>
            </a:r>
            <a:r>
              <a:rPr lang="en-US" altLang="ko-KR" sz="11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MAE</a:t>
            </a:r>
            <a:endParaRPr lang="en-US" altLang="ko-KR" sz="1100" dirty="0">
              <a:solidFill>
                <a:srgbClr val="21212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l"/>
            <a:r>
              <a:rPr lang="ko-KR" altLang="en-US" sz="11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검증</a:t>
            </a:r>
            <a:r>
              <a:rPr lang="en-US" altLang="ko-KR" sz="11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MAE</a:t>
            </a:r>
            <a:endParaRPr lang="en-US" altLang="ko-KR" sz="1100" dirty="0">
              <a:solidFill>
                <a:srgbClr val="21212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A3EAC2-036D-05E7-A9FB-CB1FE4AAF41D}"/>
              </a:ext>
            </a:extLst>
          </p:cNvPr>
          <p:cNvSpPr txBox="1"/>
          <p:nvPr/>
        </p:nvSpPr>
        <p:spPr>
          <a:xfrm>
            <a:off x="2990382" y="2605692"/>
            <a:ext cx="839067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100" b="1" dirty="0">
                <a:solidFill>
                  <a:schemeClr val="accent1">
                    <a:lumMod val="7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0.96</a:t>
            </a:r>
          </a:p>
          <a:p>
            <a:pPr algn="l"/>
            <a:r>
              <a:rPr lang="en-US" altLang="ko-KR" sz="1100" b="1" dirty="0">
                <a:solidFill>
                  <a:schemeClr val="accent1">
                    <a:lumMod val="7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0.66</a:t>
            </a:r>
            <a:endParaRPr lang="en-US" altLang="ko-KR" sz="1100" b="1" dirty="0">
              <a:solidFill>
                <a:schemeClr val="accent1">
                  <a:lumMod val="75000"/>
                </a:schemeClr>
              </a:solidFill>
              <a:effectLst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sz="1100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4171.44</a:t>
            </a:r>
          </a:p>
          <a:p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17927.00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B2ADD9-D85A-4B67-F0AE-BB0A86011737}"/>
              </a:ext>
            </a:extLst>
          </p:cNvPr>
          <p:cNvSpPr txBox="1"/>
          <p:nvPr/>
        </p:nvSpPr>
        <p:spPr>
          <a:xfrm>
            <a:off x="7543711" y="2182078"/>
            <a:ext cx="14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+</a:t>
            </a:r>
            <a:r>
              <a:rPr lang="ko-KR" altLang="en-US" sz="14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기준금리 추가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B775F4-5ACD-9DFE-AF54-A46BA8F75BFA}"/>
              </a:ext>
            </a:extLst>
          </p:cNvPr>
          <p:cNvSpPr txBox="1"/>
          <p:nvPr/>
        </p:nvSpPr>
        <p:spPr>
          <a:xfrm>
            <a:off x="7543711" y="2605692"/>
            <a:ext cx="736748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100" b="1" dirty="0">
                <a:solidFill>
                  <a:srgbClr val="212121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훈련</a:t>
            </a:r>
            <a:r>
              <a:rPr lang="en-US" altLang="ko-KR" sz="11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R2</a:t>
            </a:r>
          </a:p>
          <a:p>
            <a:pPr algn="l"/>
            <a:r>
              <a:rPr lang="ko-KR" altLang="en-US" sz="11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검증</a:t>
            </a:r>
            <a:r>
              <a:rPr lang="en-US" altLang="ko-KR" sz="11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R2</a:t>
            </a:r>
            <a:endParaRPr lang="en-US" altLang="ko-KR" sz="1100" dirty="0">
              <a:solidFill>
                <a:srgbClr val="212121"/>
              </a:solidFill>
              <a:effectLst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l"/>
            <a:endParaRPr lang="en-US" altLang="ko-KR" sz="1100" b="1" dirty="0">
              <a:solidFill>
                <a:srgbClr val="21212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l"/>
            <a:r>
              <a:rPr lang="ko-KR" altLang="en-US" sz="11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훈련</a:t>
            </a:r>
            <a:r>
              <a:rPr lang="en-US" altLang="ko-KR" sz="11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MAE</a:t>
            </a:r>
            <a:endParaRPr lang="en-US" altLang="ko-KR" sz="1100" dirty="0">
              <a:solidFill>
                <a:srgbClr val="21212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l"/>
            <a:r>
              <a:rPr lang="ko-KR" altLang="en-US" sz="11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검증</a:t>
            </a:r>
            <a:r>
              <a:rPr lang="en-US" altLang="ko-KR" sz="11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MAE</a:t>
            </a:r>
            <a:endParaRPr lang="en-US" altLang="ko-KR" sz="1100" dirty="0">
              <a:solidFill>
                <a:srgbClr val="21212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C88E9D-7F76-4153-44CD-91A05090B46A}"/>
              </a:ext>
            </a:extLst>
          </p:cNvPr>
          <p:cNvSpPr txBox="1"/>
          <p:nvPr/>
        </p:nvSpPr>
        <p:spPr>
          <a:xfrm>
            <a:off x="8280459" y="2605692"/>
            <a:ext cx="1187652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100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0.95</a:t>
            </a:r>
          </a:p>
          <a:p>
            <a:pPr algn="l"/>
            <a:r>
              <a:rPr lang="en-US" altLang="ko-KR" sz="1100" b="1" dirty="0">
                <a:solidFill>
                  <a:schemeClr val="tx2">
                    <a:lumMod val="75000"/>
                  </a:schemeClr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0.55</a:t>
            </a:r>
          </a:p>
          <a:p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3956.91</a:t>
            </a:r>
            <a:endParaRPr lang="en-US" altLang="ko-KR" sz="1100" dirty="0">
              <a:solidFill>
                <a:srgbClr val="21212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20592.45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FFF4C9-3044-0279-F9E8-005A9178E396}"/>
              </a:ext>
            </a:extLst>
          </p:cNvPr>
          <p:cNvSpPr txBox="1"/>
          <p:nvPr/>
        </p:nvSpPr>
        <p:spPr>
          <a:xfrm>
            <a:off x="1957828" y="2182078"/>
            <a:ext cx="178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CPI + </a:t>
            </a:r>
            <a:r>
              <a:rPr lang="ko-KR" altLang="en-US" sz="14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최저임금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61D343-EAB5-466A-7DC2-EA2FB5EC0358}"/>
              </a:ext>
            </a:extLst>
          </p:cNvPr>
          <p:cNvSpPr txBox="1"/>
          <p:nvPr/>
        </p:nvSpPr>
        <p:spPr>
          <a:xfrm>
            <a:off x="1588682" y="4223987"/>
            <a:ext cx="757359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1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최저임금 및</a:t>
            </a:r>
            <a:r>
              <a:rPr lang="en-US" altLang="ko-KR" sz="11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CPI 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특성을</a:t>
            </a:r>
            <a:r>
              <a:rPr lang="ko-KR" altLang="en-US" sz="11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추가한 모델이 검증데이터셋에서 제일 높은 예측력을 보임</a:t>
            </a:r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위 모델에 </a:t>
            </a:r>
            <a:r>
              <a:rPr lang="ko-KR" altLang="en-US" sz="11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달러환율</a:t>
            </a:r>
            <a:r>
              <a:rPr lang="en-US" altLang="ko-KR" sz="11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국제유가</a:t>
            </a:r>
            <a:r>
              <a:rPr lang="en-US" altLang="ko-KR" sz="11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기준금리 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등의 특성을 추가할 시 </a:t>
            </a:r>
            <a:r>
              <a:rPr lang="en-US" altLang="ko-KR" sz="11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XGBoost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모델에서 검증데이터셋에서의 예측력이 떨어트렸으며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그 외 다른 모델에서는 더욱 예측력을 크게 떨어트리는 요인이 되었음</a:t>
            </a:r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171450" indent="-171450">
              <a:buFontTx/>
              <a:buChar char="-"/>
            </a:pPr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최저임금 및 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CPI 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특성이 검증데이터셋에서 유효한 이유는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선형회귀특성 상 국제유가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달러환율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기준금리처럼 비선형적 특성보다 소비자물가지수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최저임금 등 선형적인 특성을 잘 반영하기 때문으로 추측됨</a:t>
            </a:r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ko-KR" alt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47505-1EA0-7D5D-6EF4-3662D3BF360B}"/>
              </a:ext>
            </a:extLst>
          </p:cNvPr>
          <p:cNvSpPr txBox="1"/>
          <p:nvPr/>
        </p:nvSpPr>
        <p:spPr>
          <a:xfrm>
            <a:off x="8951139" y="167411"/>
            <a:ext cx="3109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</a:rPr>
              <a:t>05 </a:t>
            </a:r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</a:rPr>
              <a:t>모델 해석</a:t>
            </a:r>
            <a:endParaRPr lang="en-US" altLang="ko-KR" sz="1600" b="0" i="0" dirty="0">
              <a:solidFill>
                <a:schemeClr val="bg1">
                  <a:lumMod val="75000"/>
                </a:schemeClr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214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229C29-DD2E-95D6-2A99-5611CB7AF37E}"/>
              </a:ext>
            </a:extLst>
          </p:cNvPr>
          <p:cNvSpPr txBox="1"/>
          <p:nvPr/>
        </p:nvSpPr>
        <p:spPr>
          <a:xfrm>
            <a:off x="778864" y="590717"/>
            <a:ext cx="3109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모델 해석</a:t>
            </a:r>
            <a:endParaRPr lang="en-US" altLang="ko-KR" sz="1600" b="1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C4AEAC7-CDFA-83B7-9D9F-C34DFE4E3405}"/>
              </a:ext>
            </a:extLst>
          </p:cNvPr>
          <p:cNvCxnSpPr>
            <a:cxnSpLocks/>
          </p:cNvCxnSpPr>
          <p:nvPr/>
        </p:nvCxnSpPr>
        <p:spPr>
          <a:xfrm>
            <a:off x="494780" y="505965"/>
            <a:ext cx="1094323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FCF0270-7D21-19DD-CD10-DD0B1A7602E7}"/>
              </a:ext>
            </a:extLst>
          </p:cNvPr>
          <p:cNvSpPr txBox="1"/>
          <p:nvPr/>
        </p:nvSpPr>
        <p:spPr>
          <a:xfrm>
            <a:off x="1177336" y="1728462"/>
            <a:ext cx="913273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검증단계에서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1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최저임금 및</a:t>
            </a:r>
            <a:r>
              <a:rPr lang="en-US" altLang="ko-KR" sz="11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CPI 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특성을 추가한 모델이 훈련데이터셋에 대한 과소적합을 해소시키는 것을 보아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</a:p>
          <a:p>
            <a:pPr marL="285750" indent="-285750">
              <a:buFontTx/>
              <a:buChar char="-"/>
            </a:pP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가설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에서 </a:t>
            </a:r>
            <a:r>
              <a:rPr lang="ko-KR" altLang="en-US" sz="11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거시경제지표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가 타겟 예측에 영향력을 가짐을 알 수 있었음</a:t>
            </a:r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그러나 테스트셋의 순열중요도에선 거시경제지표의 중요도가 낮게 나옴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이는 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cpi, 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최저임금 특성 상 테스트셋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(2022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년 자료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에서 </a:t>
            </a:r>
            <a:r>
              <a:rPr lang="ko-KR" altLang="en-US" sz="11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단일값을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가졌기 때문으로 추측되며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월별 지표가 있다면 정확한 특성 중요도를 살필 수 있을 것</a:t>
            </a:r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각 순열중요도를 살필 때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전용</a:t>
            </a:r>
            <a:r>
              <a:rPr lang="ko-KR" altLang="en-US" sz="1100" b="0" i="0" dirty="0">
                <a:solidFill>
                  <a:srgbClr val="212121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면적유형</a:t>
            </a:r>
            <a:r>
              <a:rPr lang="en-US" altLang="ko-KR" sz="1100" b="0" i="0" dirty="0">
                <a:solidFill>
                  <a:srgbClr val="212121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Y</a:t>
            </a:r>
            <a:r>
              <a:rPr lang="ko-KR" altLang="en-US" sz="1100" b="0" i="0" dirty="0">
                <a:solidFill>
                  <a:srgbClr val="212121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좌표</a:t>
            </a:r>
            <a:r>
              <a:rPr lang="en-US" altLang="ko-KR" sz="1100" b="0" i="0" dirty="0">
                <a:solidFill>
                  <a:srgbClr val="212121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지역권</a:t>
            </a:r>
            <a:r>
              <a:rPr lang="en-US" altLang="ko-KR" sz="1100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 b="0" i="0" dirty="0">
                <a:solidFill>
                  <a:srgbClr val="212121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구별공원면적</a:t>
            </a:r>
            <a:r>
              <a:rPr lang="en-US" altLang="ko-KR" sz="1100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100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등이 두 데이터셋에서 모두 높은 중요도를 차지한 것을 보아</a:t>
            </a:r>
            <a:endParaRPr lang="en-US" altLang="ko-KR" sz="1100" dirty="0">
              <a:solidFill>
                <a:srgbClr val="21212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1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입지적 특성이 모델 설명력에서 중요한 영향을 가짐을 알 수 있음</a:t>
            </a:r>
            <a:endParaRPr lang="en-US" altLang="ko-KR" sz="1100" b="1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ko-KR" altLang="en-US" sz="11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9FD80-F262-C7EE-25C3-52F389296E2C}"/>
              </a:ext>
            </a:extLst>
          </p:cNvPr>
          <p:cNvSpPr txBox="1"/>
          <p:nvPr/>
        </p:nvSpPr>
        <p:spPr>
          <a:xfrm>
            <a:off x="1160423" y="1391626"/>
            <a:ext cx="8565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가설 </a:t>
            </a:r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b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</a:br>
            <a:endParaRPr lang="en-US" altLang="ko-KR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5AC99B9-BE97-57A4-3DFA-9C1996503A6B}"/>
              </a:ext>
            </a:extLst>
          </p:cNvPr>
          <p:cNvGrpSpPr/>
          <p:nvPr/>
        </p:nvGrpSpPr>
        <p:grpSpPr>
          <a:xfrm>
            <a:off x="5968326" y="3597487"/>
            <a:ext cx="3081515" cy="2555530"/>
            <a:chOff x="5934859" y="3855002"/>
            <a:chExt cx="3223043" cy="267290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7DD8489-8DEE-85E4-0C02-42F5337EF61C}"/>
                </a:ext>
              </a:extLst>
            </p:cNvPr>
            <p:cNvSpPr txBox="1"/>
            <p:nvPr/>
          </p:nvSpPr>
          <p:spPr>
            <a:xfrm>
              <a:off x="5934859" y="3855002"/>
              <a:ext cx="3223043" cy="321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Permutation </a:t>
              </a:r>
              <a:r>
                <a:rPr lang="en-US" altLang="ko-KR" sz="1400" dirty="0" err="1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importances</a:t>
              </a:r>
              <a:r>
                <a:rPr lang="en-US" altLang="ko-KR" sz="14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(</a:t>
              </a:r>
              <a:r>
                <a:rPr lang="ko-KR" altLang="en-US" sz="14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테스트셋</a:t>
              </a:r>
              <a:r>
                <a:rPr lang="en-US" altLang="ko-KR" sz="14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)</a:t>
              </a:r>
              <a:endPara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A52790A-5193-FAB7-15DD-50C71843B71C}"/>
                </a:ext>
              </a:extLst>
            </p:cNvPr>
            <p:cNvSpPr txBox="1"/>
            <p:nvPr/>
          </p:nvSpPr>
          <p:spPr>
            <a:xfrm>
              <a:off x="5934859" y="4258421"/>
              <a:ext cx="2977221" cy="22694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900" b="1" dirty="0">
                  <a:solidFill>
                    <a:srgbClr val="21212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전용</a:t>
              </a:r>
              <a:r>
                <a:rPr lang="ko-KR" altLang="en-US" sz="900" b="1" i="0" dirty="0">
                  <a:solidFill>
                    <a:srgbClr val="212121"/>
                  </a:solidFill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면적유형</a:t>
              </a:r>
              <a:endParaRPr lang="en-US" altLang="ko-KR" sz="900" b="1" i="0" dirty="0">
                <a:solidFill>
                  <a:srgbClr val="212121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r>
                <a:rPr lang="en-US" altLang="ko-KR" sz="900" b="1" i="0" dirty="0">
                  <a:solidFill>
                    <a:srgbClr val="212121"/>
                  </a:solidFill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Y</a:t>
              </a:r>
              <a:r>
                <a:rPr lang="ko-KR" altLang="en-US" sz="900" b="1" i="0" dirty="0">
                  <a:solidFill>
                    <a:srgbClr val="212121"/>
                  </a:solidFill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좌표</a:t>
              </a:r>
              <a:endParaRPr lang="en-US" altLang="ko-KR" sz="900" b="1" i="0" dirty="0">
                <a:solidFill>
                  <a:srgbClr val="212121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r>
                <a:rPr lang="ko-KR" altLang="en-US" sz="900" b="1" dirty="0">
                  <a:solidFill>
                    <a:srgbClr val="21212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지역권</a:t>
              </a:r>
              <a:endParaRPr lang="en-US" altLang="ko-KR" sz="900" b="1" i="0" dirty="0">
                <a:solidFill>
                  <a:srgbClr val="212121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r>
                <a:rPr lang="ko-KR" altLang="en-US" sz="900" b="1" i="0" dirty="0">
                  <a:solidFill>
                    <a:srgbClr val="212121"/>
                  </a:solidFill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구별공원면적</a:t>
              </a:r>
              <a:endParaRPr lang="en-US" altLang="ko-KR" sz="900" b="1" i="0" dirty="0">
                <a:solidFill>
                  <a:srgbClr val="212121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r>
                <a:rPr lang="ko-KR" altLang="en-US" sz="900" b="1" dirty="0">
                  <a:solidFill>
                    <a:srgbClr val="21212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브랜드유형</a:t>
              </a:r>
              <a:endParaRPr lang="en-US" altLang="ko-KR" sz="900" b="1" i="0" dirty="0">
                <a:solidFill>
                  <a:srgbClr val="212121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r>
                <a:rPr lang="ko-KR" altLang="en-US" sz="900" dirty="0" err="1">
                  <a:solidFill>
                    <a:srgbClr val="21212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건물연식</a:t>
              </a:r>
              <a:endParaRPr lang="en-US" altLang="ko-KR" sz="900" b="0" i="0" dirty="0">
                <a:solidFill>
                  <a:srgbClr val="212121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r>
                <a:rPr lang="ko-KR" altLang="en-US" sz="900" dirty="0">
                  <a:solidFill>
                    <a:srgbClr val="21212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구별공원개수</a:t>
              </a:r>
              <a:endParaRPr lang="en-US" altLang="ko-KR" sz="900" b="0" i="0" dirty="0">
                <a:solidFill>
                  <a:srgbClr val="212121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r>
                <a:rPr lang="ko-KR" altLang="en-US" sz="900" b="0" i="0" dirty="0" err="1">
                  <a:solidFill>
                    <a:srgbClr val="212121"/>
                  </a:solidFill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리버뷰여부</a:t>
              </a:r>
              <a:endParaRPr lang="en-US" altLang="ko-KR" sz="900" b="0" i="0" dirty="0">
                <a:solidFill>
                  <a:srgbClr val="212121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r>
                <a:rPr lang="ko-KR" altLang="en-US" sz="900" dirty="0">
                  <a:solidFill>
                    <a:srgbClr val="21212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층수</a:t>
              </a:r>
              <a:endParaRPr lang="en-US" altLang="ko-KR" sz="900" b="0" i="0" dirty="0">
                <a:solidFill>
                  <a:srgbClr val="212121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r>
                <a:rPr lang="ko-KR" altLang="en-US" sz="900" b="0" i="0" dirty="0">
                  <a:solidFill>
                    <a:srgbClr val="212121"/>
                  </a:solidFill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용적률</a:t>
              </a:r>
              <a:endParaRPr lang="en-US" altLang="ko-KR" sz="900" b="0" i="0" dirty="0">
                <a:solidFill>
                  <a:srgbClr val="212121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r>
                <a:rPr lang="ko-KR" altLang="en-US" sz="900" b="0" i="0" dirty="0">
                  <a:solidFill>
                    <a:srgbClr val="212121"/>
                  </a:solidFill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전체세대수</a:t>
              </a:r>
              <a:endParaRPr lang="en-US" altLang="ko-KR" sz="900" b="0" i="0" dirty="0">
                <a:solidFill>
                  <a:srgbClr val="212121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r>
                <a:rPr lang="ko-KR" altLang="en-US" sz="900" b="1" i="0" dirty="0">
                  <a:solidFill>
                    <a:srgbClr val="9E3928"/>
                  </a:solidFill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최저임금</a:t>
              </a:r>
              <a:endParaRPr lang="en-US" altLang="ko-KR" sz="900" b="1" i="0" dirty="0">
                <a:solidFill>
                  <a:srgbClr val="9E3928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r>
                <a:rPr lang="en-US" altLang="ko-KR" sz="900" b="1" dirty="0">
                  <a:solidFill>
                    <a:srgbClr val="9E3928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CPI</a:t>
              </a:r>
              <a:endParaRPr lang="en-US" altLang="ko-KR" sz="900" b="1" i="0" dirty="0">
                <a:solidFill>
                  <a:srgbClr val="9E3928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r>
                <a:rPr lang="en-US" altLang="ko-KR" sz="900" dirty="0">
                  <a:solidFill>
                    <a:srgbClr val="21212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X</a:t>
              </a:r>
              <a:r>
                <a:rPr lang="ko-KR" altLang="en-US" sz="900" dirty="0">
                  <a:solidFill>
                    <a:srgbClr val="21212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좌표</a:t>
              </a:r>
              <a:endParaRPr lang="en-US" altLang="ko-KR" sz="900" b="0" i="0" dirty="0">
                <a:solidFill>
                  <a:srgbClr val="212121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r>
                <a:rPr lang="ko-KR" altLang="en-US" sz="900" b="0" i="0" dirty="0">
                  <a:solidFill>
                    <a:srgbClr val="212121"/>
                  </a:solidFill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주차대수 </a:t>
              </a:r>
              <a:endParaRPr lang="ko-KR" altLang="en-US" sz="900" dirty="0"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DD53A3F-4B03-15A9-F164-7AAB19F71730}"/>
                </a:ext>
              </a:extLst>
            </p:cNvPr>
            <p:cNvSpPr txBox="1"/>
            <p:nvPr/>
          </p:nvSpPr>
          <p:spPr>
            <a:xfrm>
              <a:off x="6855999" y="4258420"/>
              <a:ext cx="702666" cy="22694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900" b="1" i="0" dirty="0">
                  <a:solidFill>
                    <a:srgbClr val="212121"/>
                  </a:solidFill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0.573</a:t>
              </a:r>
            </a:p>
            <a:p>
              <a:r>
                <a:rPr lang="en-US" altLang="ko-KR" sz="900" b="1" i="0" dirty="0">
                  <a:solidFill>
                    <a:srgbClr val="212121"/>
                  </a:solidFill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0.143</a:t>
              </a:r>
            </a:p>
            <a:p>
              <a:r>
                <a:rPr lang="en-US" altLang="ko-KR" sz="900" b="1" i="0" dirty="0">
                  <a:solidFill>
                    <a:srgbClr val="212121"/>
                  </a:solidFill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0.107</a:t>
              </a:r>
            </a:p>
            <a:p>
              <a:r>
                <a:rPr lang="en-US" altLang="ko-KR" sz="900" b="1" i="0" dirty="0">
                  <a:solidFill>
                    <a:srgbClr val="212121"/>
                  </a:solidFill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0.087</a:t>
              </a:r>
            </a:p>
            <a:p>
              <a:r>
                <a:rPr lang="en-US" altLang="ko-KR" sz="900" b="1" i="0" dirty="0">
                  <a:solidFill>
                    <a:srgbClr val="212121"/>
                  </a:solidFill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0.047</a:t>
              </a:r>
            </a:p>
            <a:p>
              <a:r>
                <a:rPr lang="en-US" altLang="ko-KR" sz="900" b="0" i="0" dirty="0">
                  <a:solidFill>
                    <a:srgbClr val="212121"/>
                  </a:solidFill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0.036</a:t>
              </a:r>
            </a:p>
            <a:p>
              <a:r>
                <a:rPr lang="en-US" altLang="ko-KR" sz="900" b="0" i="0" dirty="0">
                  <a:solidFill>
                    <a:srgbClr val="212121"/>
                  </a:solidFill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0.025</a:t>
              </a:r>
            </a:p>
            <a:p>
              <a:r>
                <a:rPr lang="en-US" altLang="ko-KR" sz="900" b="0" i="0" dirty="0">
                  <a:solidFill>
                    <a:srgbClr val="212121"/>
                  </a:solidFill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0.014</a:t>
              </a:r>
            </a:p>
            <a:p>
              <a:r>
                <a:rPr lang="en-US" altLang="ko-KR" sz="900" b="0" i="0" dirty="0">
                  <a:solidFill>
                    <a:srgbClr val="212121"/>
                  </a:solidFill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0.010</a:t>
              </a:r>
            </a:p>
            <a:p>
              <a:r>
                <a:rPr lang="en-US" altLang="ko-KR" sz="900" b="0" i="0" dirty="0">
                  <a:solidFill>
                    <a:srgbClr val="212121"/>
                  </a:solidFill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0.009</a:t>
              </a:r>
            </a:p>
            <a:p>
              <a:r>
                <a:rPr lang="en-US" altLang="ko-KR" sz="900" b="0" i="0" dirty="0">
                  <a:solidFill>
                    <a:srgbClr val="212121"/>
                  </a:solidFill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0.004</a:t>
              </a:r>
            </a:p>
            <a:p>
              <a:r>
                <a:rPr lang="en-US" altLang="ko-KR" sz="900" b="0" i="0" dirty="0">
                  <a:solidFill>
                    <a:srgbClr val="212121"/>
                  </a:solidFill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0.000</a:t>
              </a:r>
            </a:p>
            <a:p>
              <a:r>
                <a:rPr lang="en-US" altLang="ko-KR" sz="900" b="0" i="0" dirty="0">
                  <a:solidFill>
                    <a:srgbClr val="212121"/>
                  </a:solidFill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0.000</a:t>
              </a:r>
            </a:p>
            <a:p>
              <a:r>
                <a:rPr lang="en-US" altLang="ko-KR" sz="900" b="0" i="0" dirty="0">
                  <a:solidFill>
                    <a:srgbClr val="212121"/>
                  </a:solidFill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-0.002</a:t>
              </a:r>
            </a:p>
            <a:p>
              <a:r>
                <a:rPr lang="en-US" altLang="ko-KR" sz="900" b="0" i="0" dirty="0">
                  <a:solidFill>
                    <a:srgbClr val="212121"/>
                  </a:solidFill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-0.002</a:t>
              </a:r>
              <a:endParaRPr lang="ko-KR" altLang="en-US" sz="900" dirty="0"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44E2FF6-91BC-5B00-9CD6-B7E35386BE30}"/>
              </a:ext>
            </a:extLst>
          </p:cNvPr>
          <p:cNvSpPr txBox="1"/>
          <p:nvPr/>
        </p:nvSpPr>
        <p:spPr>
          <a:xfrm>
            <a:off x="1865549" y="1391625"/>
            <a:ext cx="9434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시계열예측에서 매물의 내외부특성보다 거시경제지표가 끼치는 영향력이 더 클 것이다</a:t>
            </a:r>
            <a:endParaRPr lang="en-US" altLang="ko-KR" sz="14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A6703C-50EF-3ED6-F6F0-5B30B87FFDDB}"/>
              </a:ext>
            </a:extLst>
          </p:cNvPr>
          <p:cNvSpPr txBox="1"/>
          <p:nvPr/>
        </p:nvSpPr>
        <p:spPr>
          <a:xfrm>
            <a:off x="8951139" y="167411"/>
            <a:ext cx="3109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</a:rPr>
              <a:t>05 </a:t>
            </a:r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</a:rPr>
              <a:t>모델 해석</a:t>
            </a:r>
            <a:endParaRPr lang="en-US" altLang="ko-KR" sz="1600" b="0" i="0" dirty="0">
              <a:solidFill>
                <a:schemeClr val="bg1">
                  <a:lumMod val="75000"/>
                </a:schemeClr>
              </a:solidFill>
              <a:effectLst/>
              <a:latin typeface="Roboto" panose="02000000000000000000" pitchFamily="2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05053A6-70C2-EC36-8115-170A9F987227}"/>
              </a:ext>
            </a:extLst>
          </p:cNvPr>
          <p:cNvGrpSpPr/>
          <p:nvPr/>
        </p:nvGrpSpPr>
        <p:grpSpPr>
          <a:xfrm>
            <a:off x="1058805" y="3577082"/>
            <a:ext cx="3081515" cy="2694027"/>
            <a:chOff x="5934859" y="3855002"/>
            <a:chExt cx="3223043" cy="281775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7A71EB-BF05-F75B-DAE9-CEE628327CB9}"/>
                </a:ext>
              </a:extLst>
            </p:cNvPr>
            <p:cNvSpPr txBox="1"/>
            <p:nvPr/>
          </p:nvSpPr>
          <p:spPr>
            <a:xfrm>
              <a:off x="5934859" y="3855002"/>
              <a:ext cx="3223043" cy="321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Permutation </a:t>
              </a:r>
              <a:r>
                <a:rPr lang="en-US" altLang="ko-KR" sz="1400" dirty="0" err="1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importances</a:t>
              </a:r>
              <a:r>
                <a:rPr lang="en-US" altLang="ko-KR" sz="14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(</a:t>
              </a:r>
              <a:r>
                <a:rPr lang="ko-KR" altLang="en-US" sz="1400" dirty="0" err="1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훈련셋</a:t>
              </a:r>
              <a:r>
                <a:rPr lang="en-US" altLang="ko-KR" sz="14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)</a:t>
              </a:r>
              <a:endPara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6B6AC02-5701-8109-7803-9C1059BC2139}"/>
                </a:ext>
              </a:extLst>
            </p:cNvPr>
            <p:cNvSpPr txBox="1"/>
            <p:nvPr/>
          </p:nvSpPr>
          <p:spPr>
            <a:xfrm>
              <a:off x="5934859" y="4258421"/>
              <a:ext cx="2977221" cy="22694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900" b="1" dirty="0">
                  <a:solidFill>
                    <a:srgbClr val="21212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지역권</a:t>
              </a:r>
              <a:endParaRPr lang="en-US" altLang="ko-KR" sz="9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r>
                <a:rPr lang="ko-KR" altLang="en-US" sz="900" b="1" dirty="0">
                  <a:solidFill>
                    <a:srgbClr val="21212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전용면적유형</a:t>
              </a:r>
              <a:endParaRPr lang="en-US" altLang="ko-KR" sz="9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r>
                <a:rPr lang="ko-KR" altLang="en-US" sz="900" b="1" dirty="0">
                  <a:solidFill>
                    <a:srgbClr val="21212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구별공원면적</a:t>
              </a:r>
              <a:endParaRPr lang="en-US" altLang="ko-KR" sz="9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r>
                <a:rPr lang="ko-KR" altLang="en-US" sz="900" b="1" dirty="0">
                  <a:solidFill>
                    <a:srgbClr val="9E3928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최저임금</a:t>
              </a:r>
              <a:endParaRPr lang="en-US" altLang="ko-KR" sz="900" b="1" dirty="0">
                <a:solidFill>
                  <a:srgbClr val="9E392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r>
                <a:rPr lang="en-US" altLang="ko-KR" sz="900" b="1" dirty="0">
                  <a:solidFill>
                    <a:srgbClr val="21212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Y</a:t>
              </a:r>
              <a:r>
                <a:rPr lang="ko-KR" altLang="en-US" sz="900" b="1" dirty="0">
                  <a:solidFill>
                    <a:srgbClr val="21212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좌표</a:t>
              </a:r>
              <a:endParaRPr lang="en-US" altLang="ko-KR" sz="900" b="1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r>
                <a:rPr lang="ko-KR" altLang="en-US" sz="900" dirty="0" err="1">
                  <a:solidFill>
                    <a:srgbClr val="21212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건물연식</a:t>
              </a:r>
              <a:endParaRPr lang="en-US" altLang="ko-KR" sz="900" b="0" i="0" dirty="0">
                <a:solidFill>
                  <a:srgbClr val="212121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r>
                <a:rPr lang="ko-KR" altLang="en-US" sz="900" dirty="0">
                  <a:solidFill>
                    <a:srgbClr val="21212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주차대수</a:t>
              </a:r>
              <a:endParaRPr lang="en-US" altLang="ko-KR" sz="900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r>
                <a:rPr lang="ko-KR" altLang="en-US" sz="900" dirty="0">
                  <a:solidFill>
                    <a:srgbClr val="21212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전체세대수</a:t>
              </a:r>
              <a:endParaRPr lang="en-US" altLang="ko-KR" sz="900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r>
                <a:rPr lang="en-US" altLang="ko-KR" sz="900" b="0" i="0" dirty="0">
                  <a:solidFill>
                    <a:srgbClr val="212121"/>
                  </a:solidFill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X</a:t>
              </a:r>
              <a:r>
                <a:rPr lang="ko-KR" altLang="en-US" sz="900" b="0" i="0" dirty="0">
                  <a:solidFill>
                    <a:srgbClr val="212121"/>
                  </a:solidFill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좌표</a:t>
              </a:r>
              <a:endParaRPr lang="en-US" altLang="ko-KR" sz="900" b="0" i="0" dirty="0">
                <a:solidFill>
                  <a:srgbClr val="212121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r>
                <a:rPr lang="ko-KR" altLang="en-US" sz="900" dirty="0">
                  <a:solidFill>
                    <a:srgbClr val="21212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브랜드그룹</a:t>
              </a:r>
              <a:endParaRPr lang="en-US" altLang="ko-KR" sz="900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r>
                <a:rPr lang="en-US" altLang="ko-KR" sz="900" b="1" i="0" dirty="0">
                  <a:solidFill>
                    <a:srgbClr val="9E3928"/>
                  </a:solidFill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CPI</a:t>
              </a:r>
            </a:p>
            <a:p>
              <a:r>
                <a:rPr lang="ko-KR" altLang="en-US" sz="900" dirty="0">
                  <a:solidFill>
                    <a:srgbClr val="21212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구별공원개수</a:t>
              </a:r>
              <a:endParaRPr lang="en-US" altLang="ko-KR" sz="900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r>
                <a:rPr lang="ko-KR" altLang="en-US" sz="900" dirty="0" err="1">
                  <a:solidFill>
                    <a:srgbClr val="21212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리버뷰여부</a:t>
              </a:r>
              <a:endParaRPr lang="en-US" altLang="ko-KR" sz="900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r>
                <a:rPr lang="ko-KR" altLang="en-US" sz="900" dirty="0">
                  <a:solidFill>
                    <a:srgbClr val="21212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층수</a:t>
              </a:r>
              <a:endParaRPr lang="en-US" altLang="ko-KR" sz="900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r>
                <a:rPr lang="ko-KR" altLang="en-US" sz="900" dirty="0">
                  <a:solidFill>
                    <a:srgbClr val="21212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용적률</a:t>
              </a:r>
              <a:endParaRPr lang="en-US" altLang="ko-KR" sz="900" dirty="0">
                <a:solidFill>
                  <a:srgbClr val="21212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F30B28E-45B7-3412-7D84-E6164747F5F3}"/>
                </a:ext>
              </a:extLst>
            </p:cNvPr>
            <p:cNvSpPr txBox="1"/>
            <p:nvPr/>
          </p:nvSpPr>
          <p:spPr>
            <a:xfrm>
              <a:off x="6855998" y="4258420"/>
              <a:ext cx="702666" cy="24143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900" b="1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0.458</a:t>
              </a:r>
            </a:p>
            <a:p>
              <a:r>
                <a:rPr lang="en-US" altLang="ko-KR" sz="900" b="1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0.337</a:t>
              </a:r>
            </a:p>
            <a:p>
              <a:r>
                <a:rPr lang="en-US" altLang="ko-KR" sz="900" b="1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0.168</a:t>
              </a:r>
            </a:p>
            <a:p>
              <a:r>
                <a:rPr lang="en-US" altLang="ko-KR" sz="900" b="1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0.141</a:t>
              </a:r>
            </a:p>
            <a:p>
              <a:r>
                <a:rPr lang="en-US" altLang="ko-KR" sz="900" b="1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0.133</a:t>
              </a:r>
            </a:p>
            <a:p>
              <a:r>
                <a:rPr lang="en-US" altLang="ko-KR" sz="9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0.113</a:t>
              </a:r>
            </a:p>
            <a:p>
              <a:r>
                <a:rPr lang="en-US" altLang="ko-KR" sz="9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0.085</a:t>
              </a:r>
            </a:p>
            <a:p>
              <a:r>
                <a:rPr lang="en-US" altLang="ko-KR" sz="9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0.072</a:t>
              </a:r>
            </a:p>
            <a:p>
              <a:r>
                <a:rPr lang="en-US" altLang="ko-KR" sz="9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0.055</a:t>
              </a:r>
            </a:p>
            <a:p>
              <a:r>
                <a:rPr lang="en-US" altLang="ko-KR" sz="9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0.030</a:t>
              </a:r>
            </a:p>
            <a:p>
              <a:r>
                <a:rPr lang="en-US" altLang="ko-KR" sz="9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0.027</a:t>
              </a:r>
            </a:p>
            <a:p>
              <a:r>
                <a:rPr lang="en-US" altLang="ko-KR" sz="9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0.025</a:t>
              </a:r>
            </a:p>
            <a:p>
              <a:r>
                <a:rPr lang="en-US" altLang="ko-KR" sz="9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0.025</a:t>
              </a:r>
            </a:p>
            <a:p>
              <a:r>
                <a:rPr lang="en-US" altLang="ko-KR" sz="9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0.013</a:t>
              </a:r>
            </a:p>
            <a:p>
              <a:r>
                <a:rPr lang="en-US" altLang="ko-KR" sz="9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0.013</a:t>
              </a:r>
            </a:p>
            <a:p>
              <a:endParaRPr lang="ko-KR" altLang="en-US" sz="900" dirty="0"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72431EC5-497D-8D92-B1E9-F5E5D21526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6"/>
          <a:stretch/>
        </p:blipFill>
        <p:spPr bwMode="auto">
          <a:xfrm>
            <a:off x="2385287" y="3941536"/>
            <a:ext cx="32985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E25E62D-FAD7-4F93-CA55-5DDDEF5999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25"/>
          <a:stretch/>
        </p:blipFill>
        <p:spPr bwMode="auto">
          <a:xfrm>
            <a:off x="7391569" y="3937384"/>
            <a:ext cx="3224518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00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FC940E-C6B5-2DDE-312A-D1B134E86930}"/>
              </a:ext>
            </a:extLst>
          </p:cNvPr>
          <p:cNvSpPr txBox="1"/>
          <p:nvPr/>
        </p:nvSpPr>
        <p:spPr>
          <a:xfrm>
            <a:off x="778864" y="590717"/>
            <a:ext cx="3109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모델 해석</a:t>
            </a:r>
            <a:endParaRPr lang="en-US" altLang="ko-KR" sz="1600" b="1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99402BA-C9CA-6DC6-05CE-605E4CD06A28}"/>
              </a:ext>
            </a:extLst>
          </p:cNvPr>
          <p:cNvCxnSpPr>
            <a:cxnSpLocks/>
          </p:cNvCxnSpPr>
          <p:nvPr/>
        </p:nvCxnSpPr>
        <p:spPr>
          <a:xfrm>
            <a:off x="494780" y="505965"/>
            <a:ext cx="1094323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B8F91B2-B98F-836B-CF60-381BCFB94222}"/>
              </a:ext>
            </a:extLst>
          </p:cNvPr>
          <p:cNvSpPr txBox="1"/>
          <p:nvPr/>
        </p:nvSpPr>
        <p:spPr>
          <a:xfrm>
            <a:off x="1419082" y="1940865"/>
            <a:ext cx="962088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전용면적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은 훈련데이터셋에선 </a:t>
            </a:r>
            <a:r>
              <a:rPr lang="ko-KR" altLang="en-US" sz="11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실거래가와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높은 상관관계를 보인데 반해</a:t>
            </a:r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최근 데이터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검증데이터셋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를 예측할 땐 너무 높은 상관관계를 보여 오히려 다른 특성의 중요도를 떨어트리는 노이즈로 작용함</a:t>
            </a:r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장기적인 예측에는 전용면적 자체가 아닌 면적유형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소형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~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대형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을 넣는 것이 과적합을 해소하는 경향을 보였음</a:t>
            </a:r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ko-KR" altLang="en-US" sz="11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전년도 </a:t>
            </a:r>
            <a:r>
              <a:rPr lang="ko-KR" altLang="en-US" sz="1100" b="1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구별실거래가</a:t>
            </a:r>
            <a:r>
              <a:rPr lang="ko-KR" altLang="en-US" sz="11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순위 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역시 전용면적과 같이 검증셋에서 노이즈로 작용했음</a:t>
            </a:r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ko-KR" altLang="en-US" sz="11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위 두 내용은 최근 실거래가 데이터들이 특이패턴을 가졌음을 시사하며</a:t>
            </a:r>
            <a:r>
              <a:rPr lang="en-US" altLang="ko-KR" sz="11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특이패턴을 가질 땐 특성을 유형화하는 것이 예측력 향상에 도움이 된다는 것을 알 수 있음</a:t>
            </a:r>
            <a:endParaRPr lang="en-US" altLang="ko-KR" sz="1100" b="1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제일 높은 설명력을 보인 특성으로 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특성 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PDP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을 작성했을 때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특정 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y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좌표에 대형유형이 밀집되어 있음</a:t>
            </a:r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이를 통해 동남권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강남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서초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송파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관악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 단순히 </a:t>
            </a:r>
            <a:r>
              <a:rPr lang="ko-KR" altLang="en-US" sz="11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실거래가가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높을 뿐만 아니라</a:t>
            </a:r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넓은 면적의 매물 역시 많다는 사실을 알 수 있으며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</a:t>
            </a:r>
          </a:p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선형적인 관계를 가지기에 두 특성의 상호의존도 역시 높음을 알 수 있었음</a:t>
            </a:r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D0FA11-27E3-D217-703C-22A466C6EF34}"/>
              </a:ext>
            </a:extLst>
          </p:cNvPr>
          <p:cNvSpPr txBox="1"/>
          <p:nvPr/>
        </p:nvSpPr>
        <p:spPr>
          <a:xfrm>
            <a:off x="1160422" y="1391626"/>
            <a:ext cx="28662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그 외 모델에 대한 설명</a:t>
            </a:r>
            <a:endParaRPr lang="en-US" altLang="ko-KR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BEF741-88F3-308A-22B8-A83411190200}"/>
              </a:ext>
            </a:extLst>
          </p:cNvPr>
          <p:cNvSpPr txBox="1"/>
          <p:nvPr/>
        </p:nvSpPr>
        <p:spPr>
          <a:xfrm>
            <a:off x="1160423" y="1949254"/>
            <a:ext cx="23335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</a:t>
            </a:r>
          </a:p>
          <a:p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</a:t>
            </a:r>
          </a:p>
          <a:p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</a:t>
            </a:r>
          </a:p>
          <a:p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7330F7C-B4A7-1363-98CE-9CD6154C5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829" y="3171971"/>
            <a:ext cx="3073909" cy="328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A8A0E2D-FA0B-BE46-71AB-B1EB127A64CA}"/>
              </a:ext>
            </a:extLst>
          </p:cNvPr>
          <p:cNvSpPr txBox="1"/>
          <p:nvPr/>
        </p:nvSpPr>
        <p:spPr>
          <a:xfrm>
            <a:off x="8951139" y="167411"/>
            <a:ext cx="3109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</a:rPr>
              <a:t>05 </a:t>
            </a:r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</a:rPr>
              <a:t>모델 해석</a:t>
            </a:r>
            <a:endParaRPr lang="en-US" altLang="ko-KR" sz="1600" b="0" i="0" dirty="0">
              <a:solidFill>
                <a:schemeClr val="bg1">
                  <a:lumMod val="75000"/>
                </a:schemeClr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247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9854ED-8E76-1DF8-DD0B-0583218092BE}"/>
              </a:ext>
            </a:extLst>
          </p:cNvPr>
          <p:cNvSpPr txBox="1"/>
          <p:nvPr/>
        </p:nvSpPr>
        <p:spPr>
          <a:xfrm>
            <a:off x="778864" y="590717"/>
            <a:ext cx="3109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INDEX</a:t>
            </a:r>
            <a:endParaRPr lang="en-US" altLang="ko-KR" sz="16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7FD20AD-AC51-7EFD-3731-BB14774C757F}"/>
              </a:ext>
            </a:extLst>
          </p:cNvPr>
          <p:cNvCxnSpPr>
            <a:cxnSpLocks/>
          </p:cNvCxnSpPr>
          <p:nvPr/>
        </p:nvCxnSpPr>
        <p:spPr>
          <a:xfrm>
            <a:off x="494780" y="505965"/>
            <a:ext cx="1094323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A2B7E6-6C1B-04F2-D3CD-057CC1F38EA9}"/>
              </a:ext>
            </a:extLst>
          </p:cNvPr>
          <p:cNvSpPr txBox="1"/>
          <p:nvPr/>
        </p:nvSpPr>
        <p:spPr>
          <a:xfrm>
            <a:off x="6186181" y="1253448"/>
            <a:ext cx="258031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01 시나리오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이슈 및 선행사례</a:t>
            </a:r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아파트 부동산시장의 특징</a:t>
            </a:r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171450" indent="-171450">
              <a:buFontTx/>
              <a:buChar char="-"/>
            </a:pPr>
            <a:endParaRPr lang="ko-KR" altLang="en-US" sz="11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02 문제정의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선행연구</a:t>
            </a:r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목표 정의 및 가설 제시</a:t>
            </a:r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171450" indent="-171450">
              <a:buFontTx/>
              <a:buChar char="-"/>
            </a:pPr>
            <a:endParaRPr lang="ko-KR" altLang="en-US" sz="11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03 EDA &amp; </a:t>
            </a:r>
            <a:r>
              <a:rPr lang="ko-KR" altLang="en-US" sz="11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Feature</a:t>
            </a:r>
            <a:r>
              <a:rPr lang="ko-KR" altLang="en-US" sz="1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Engineering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 정보</a:t>
            </a:r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EDA &amp; </a:t>
            </a:r>
            <a:r>
              <a:rPr lang="ko-KR" altLang="en-US" sz="11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processing</a:t>
            </a:r>
            <a:endParaRPr lang="ko-KR" altLang="en-US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최종 데이터</a:t>
            </a:r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 분석</a:t>
            </a:r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171450" indent="-171450">
              <a:buFontTx/>
              <a:buChar char="-"/>
            </a:pPr>
            <a:endParaRPr lang="ko-KR" altLang="en-US" sz="11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04 모델링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모델링 준비과정</a:t>
            </a:r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모델 학습 및 튜닝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모델 최종평가</a:t>
            </a:r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171450" indent="-171450">
              <a:buFontTx/>
              <a:buChar char="-"/>
            </a:pPr>
            <a:endParaRPr lang="ko-KR" altLang="en-US" sz="11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05 모델해석</a:t>
            </a:r>
          </a:p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가설1</a:t>
            </a:r>
          </a:p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가설2</a:t>
            </a:r>
          </a:p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그 외 모델에 대한 설명</a:t>
            </a:r>
          </a:p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의의와 한계점</a:t>
            </a:r>
          </a:p>
        </p:txBody>
      </p:sp>
    </p:spTree>
    <p:extLst>
      <p:ext uri="{BB962C8B-B14F-4D97-AF65-F5344CB8AC3E}">
        <p14:creationId xmlns:p14="http://schemas.microsoft.com/office/powerpoint/2010/main" val="1179167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229C29-DD2E-95D6-2A99-5611CB7AF37E}"/>
              </a:ext>
            </a:extLst>
          </p:cNvPr>
          <p:cNvSpPr txBox="1"/>
          <p:nvPr/>
        </p:nvSpPr>
        <p:spPr>
          <a:xfrm>
            <a:off x="778864" y="590717"/>
            <a:ext cx="3109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의의와 한계점</a:t>
            </a:r>
            <a:endParaRPr lang="en-US" altLang="ko-KR" sz="1600" b="1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C4AEAC7-CDFA-83B7-9D9F-C34DFE4E3405}"/>
              </a:ext>
            </a:extLst>
          </p:cNvPr>
          <p:cNvCxnSpPr>
            <a:cxnSpLocks/>
          </p:cNvCxnSpPr>
          <p:nvPr/>
        </p:nvCxnSpPr>
        <p:spPr>
          <a:xfrm>
            <a:off x="494780" y="505965"/>
            <a:ext cx="1094323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FCF0270-7D21-19DD-CD10-DD0B1A7602E7}"/>
              </a:ext>
            </a:extLst>
          </p:cNvPr>
          <p:cNvSpPr txBox="1"/>
          <p:nvPr/>
        </p:nvSpPr>
        <p:spPr>
          <a:xfrm>
            <a:off x="1177335" y="1829130"/>
            <a:ext cx="88978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시계열 정보를 넣어 모델의 </a:t>
            </a:r>
            <a:r>
              <a:rPr lang="ko-KR" altLang="en-US" sz="14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과적합</a:t>
            </a:r>
            <a:r>
              <a:rPr lang="en-US" altLang="ko-KR" sz="1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1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과거 데이터 패턴을 과도하게 학습</a:t>
            </a:r>
            <a:r>
              <a:rPr lang="en-US" altLang="ko-KR" sz="1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  <a:r>
              <a:rPr lang="ko-KR" altLang="en-US" sz="1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을 방지할 수 있음을 확인함</a:t>
            </a:r>
            <a:endParaRPr lang="en-US" altLang="ko-KR" sz="14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특히 </a:t>
            </a:r>
            <a:r>
              <a:rPr lang="en-US" altLang="ko-KR" sz="1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CPI,</a:t>
            </a:r>
            <a:r>
              <a:rPr lang="ko-KR" altLang="en-US" sz="1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최저임금과 같은 선형적 거시경제지표는 선형모델의 예측력을 높이나</a:t>
            </a:r>
            <a:r>
              <a:rPr lang="en-US" altLang="ko-KR" sz="1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모든 거시경제지표가 예측과 유관하진 않음을 알 수 있었음</a:t>
            </a:r>
            <a:r>
              <a:rPr lang="en-US" altLang="ko-KR" sz="1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	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9FD80-F262-C7EE-25C3-52F389296E2C}"/>
              </a:ext>
            </a:extLst>
          </p:cNvPr>
          <p:cNvSpPr txBox="1"/>
          <p:nvPr/>
        </p:nvSpPr>
        <p:spPr>
          <a:xfrm>
            <a:off x="1160423" y="1391626"/>
            <a:ext cx="8565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의의</a:t>
            </a:r>
            <a:endParaRPr lang="en-US" altLang="ko-KR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96DE2F-7BB3-83B6-7A38-A6C9A0FB0806}"/>
              </a:ext>
            </a:extLst>
          </p:cNvPr>
          <p:cNvSpPr txBox="1"/>
          <p:nvPr/>
        </p:nvSpPr>
        <p:spPr>
          <a:xfrm>
            <a:off x="1194247" y="3600606"/>
            <a:ext cx="9602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시계열 데이터 특성 상 사용모델의 한계가 있어 최근 데이터에 대한 과소적합을 완전히 해소하지 못했음</a:t>
            </a:r>
            <a:endParaRPr lang="en-US" altLang="ko-KR" sz="14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실거래가에</a:t>
            </a:r>
            <a:r>
              <a:rPr lang="ko-KR" altLang="en-US" sz="1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영향을 미치는 입지적 특성</a:t>
            </a:r>
            <a:r>
              <a:rPr lang="en-US" altLang="ko-KR" sz="1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1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상권</a:t>
            </a:r>
            <a:r>
              <a:rPr lang="en-US" altLang="ko-KR" sz="1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교통권</a:t>
            </a:r>
            <a:r>
              <a:rPr lang="en-US" altLang="ko-KR" sz="1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지역 </a:t>
            </a:r>
            <a:r>
              <a:rPr lang="ko-KR" altLang="en-US" sz="14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범죄율</a:t>
            </a:r>
            <a:r>
              <a:rPr lang="en-US" altLang="ko-KR" sz="1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등</a:t>
            </a:r>
            <a:r>
              <a:rPr lang="en-US" altLang="ko-KR" sz="1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  <a:r>
              <a:rPr lang="ko-KR" altLang="en-US" sz="1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을</a:t>
            </a:r>
            <a:r>
              <a:rPr lang="en-US" altLang="ko-KR" sz="1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추가하여 과소적합을 해소할 수 있을 것으로 추측함</a:t>
            </a:r>
            <a:endParaRPr lang="en-US" altLang="ko-KR" sz="14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FE133C-5EAD-D8F8-9BEE-20915CB39A5A}"/>
              </a:ext>
            </a:extLst>
          </p:cNvPr>
          <p:cNvSpPr txBox="1"/>
          <p:nvPr/>
        </p:nvSpPr>
        <p:spPr>
          <a:xfrm>
            <a:off x="1177335" y="3163102"/>
            <a:ext cx="8565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한계점</a:t>
            </a:r>
            <a:endParaRPr lang="en-US" altLang="ko-KR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90AC30-175A-CBE8-8BBD-856103278779}"/>
              </a:ext>
            </a:extLst>
          </p:cNvPr>
          <p:cNvSpPr txBox="1"/>
          <p:nvPr/>
        </p:nvSpPr>
        <p:spPr>
          <a:xfrm>
            <a:off x="8951139" y="167411"/>
            <a:ext cx="3109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</a:rPr>
              <a:t>05 </a:t>
            </a:r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</a:rPr>
              <a:t>모델 해석</a:t>
            </a:r>
            <a:endParaRPr lang="en-US" altLang="ko-KR" sz="1600" b="0" i="0" dirty="0">
              <a:solidFill>
                <a:schemeClr val="bg1">
                  <a:lumMod val="75000"/>
                </a:schemeClr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600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BDEEC14-A2AC-E03A-DD13-24F468D6E273}"/>
              </a:ext>
            </a:extLst>
          </p:cNvPr>
          <p:cNvSpPr/>
          <p:nvPr/>
        </p:nvSpPr>
        <p:spPr>
          <a:xfrm>
            <a:off x="184558" y="169002"/>
            <a:ext cx="11752976" cy="650024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02B140-D230-4351-8994-4DD130CA79B5}"/>
              </a:ext>
            </a:extLst>
          </p:cNvPr>
          <p:cNvSpPr txBox="1"/>
          <p:nvPr/>
        </p:nvSpPr>
        <p:spPr>
          <a:xfrm>
            <a:off x="2198256" y="3017982"/>
            <a:ext cx="7147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>
                    <a:lumMod val="8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감사합니다</a:t>
            </a:r>
            <a:endParaRPr lang="en-US" altLang="ko-KR" sz="2800" dirty="0">
              <a:solidFill>
                <a:schemeClr val="bg1">
                  <a:lumMod val="8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9661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507FF1-C60E-0798-6E4E-E8CC33E2F0C3}"/>
              </a:ext>
            </a:extLst>
          </p:cNvPr>
          <p:cNvSpPr txBox="1"/>
          <p:nvPr/>
        </p:nvSpPr>
        <p:spPr>
          <a:xfrm>
            <a:off x="778864" y="590717"/>
            <a:ext cx="3109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</a:t>
            </a:r>
            <a:r>
              <a:rPr lang="en-US" altLang="ko-KR" sz="1600" b="1" dirty="0">
                <a:solidFill>
                  <a:srgbClr val="212121"/>
                </a:solidFill>
                <a:latin typeface="Roboto" panose="02000000000000000000" pitchFamily="2" charset="0"/>
              </a:rPr>
              <a:t>HAT’s our ISSUE?</a:t>
            </a:r>
            <a:endParaRPr lang="en-US" altLang="ko-KR" sz="16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E8FE7A-CB8F-B360-A64A-17011958548A}"/>
              </a:ext>
            </a:extLst>
          </p:cNvPr>
          <p:cNvSpPr txBox="1"/>
          <p:nvPr/>
        </p:nvSpPr>
        <p:spPr>
          <a:xfrm>
            <a:off x="3414319" y="1681260"/>
            <a:ext cx="4983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“ 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부동산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직거래 서비스를 위한 편의기능 제공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“</a:t>
            </a:r>
          </a:p>
          <a:p>
            <a:endParaRPr lang="en-US" altLang="ko-KR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C45064B-C763-81C0-E48A-C635A70D8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149" y="2897185"/>
            <a:ext cx="4070538" cy="106362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4DB0A21-1AE4-D884-E6FF-143144F736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714"/>
          <a:stretch/>
        </p:blipFill>
        <p:spPr>
          <a:xfrm>
            <a:off x="1853149" y="4105348"/>
            <a:ext cx="4391374" cy="146575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2479075-746C-9002-8759-64AB6E18A0B5}"/>
              </a:ext>
            </a:extLst>
          </p:cNvPr>
          <p:cNvSpPr txBox="1"/>
          <p:nvPr/>
        </p:nvSpPr>
        <p:spPr>
          <a:xfrm>
            <a:off x="6094446" y="6642556"/>
            <a:ext cx="609755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기사 https://www.edaily.co.kr/news/read?newsId=01302166625994912&amp;mediaCodeNo=257&amp;OutLnkChk=Y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42E28EE-1626-A166-001A-1D2B60DCB23C}"/>
              </a:ext>
            </a:extLst>
          </p:cNvPr>
          <p:cNvCxnSpPr>
            <a:cxnSpLocks/>
          </p:cNvCxnSpPr>
          <p:nvPr/>
        </p:nvCxnSpPr>
        <p:spPr>
          <a:xfrm>
            <a:off x="494780" y="505965"/>
            <a:ext cx="1094323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000D2459-2B50-9685-3C45-AD5751050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8469" y="2906933"/>
            <a:ext cx="3109554" cy="79246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4D85CA8-37D8-13AF-E682-BA312574405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0415"/>
          <a:stretch/>
        </p:blipFill>
        <p:spPr>
          <a:xfrm>
            <a:off x="6775838" y="4041315"/>
            <a:ext cx="2694815" cy="7056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0AD109-BFCB-A782-2C91-8865F00D1F31}"/>
              </a:ext>
            </a:extLst>
          </p:cNvPr>
          <p:cNvSpPr txBox="1"/>
          <p:nvPr/>
        </p:nvSpPr>
        <p:spPr>
          <a:xfrm>
            <a:off x="8951139" y="167411"/>
            <a:ext cx="3109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0" dirty="0">
                <a:solidFill>
                  <a:schemeClr val="bg1">
                    <a:lumMod val="75000"/>
                  </a:schemeClr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01 </a:t>
            </a:r>
            <a:r>
              <a:rPr lang="ko-KR" altLang="en-US" sz="1600" b="1" i="0" dirty="0">
                <a:solidFill>
                  <a:schemeClr val="bg1">
                    <a:lumMod val="75000"/>
                  </a:schemeClr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시나리오</a:t>
            </a:r>
            <a:endParaRPr lang="en-US" altLang="ko-KR" sz="1600" b="0" i="0" dirty="0">
              <a:solidFill>
                <a:schemeClr val="bg1">
                  <a:lumMod val="75000"/>
                </a:schemeClr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5321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직사각형 7172">
            <a:extLst>
              <a:ext uri="{FF2B5EF4-FFF2-40B4-BE49-F238E27FC236}">
                <a16:creationId xmlns:a16="http://schemas.microsoft.com/office/drawing/2014/main" id="{545F8459-B966-4FB0-AB6B-F1E7A93DA13F}"/>
              </a:ext>
            </a:extLst>
          </p:cNvPr>
          <p:cNvSpPr/>
          <p:nvPr/>
        </p:nvSpPr>
        <p:spPr>
          <a:xfrm>
            <a:off x="1161803" y="4300682"/>
            <a:ext cx="709509" cy="5732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71" name="직사각형 7170">
            <a:extLst>
              <a:ext uri="{FF2B5EF4-FFF2-40B4-BE49-F238E27FC236}">
                <a16:creationId xmlns:a16="http://schemas.microsoft.com/office/drawing/2014/main" id="{33441861-B283-6903-3A09-C71E51691726}"/>
              </a:ext>
            </a:extLst>
          </p:cNvPr>
          <p:cNvSpPr/>
          <p:nvPr/>
        </p:nvSpPr>
        <p:spPr>
          <a:xfrm>
            <a:off x="1173946" y="2168555"/>
            <a:ext cx="709509" cy="5732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69" name="직사각형 7168">
            <a:extLst>
              <a:ext uri="{FF2B5EF4-FFF2-40B4-BE49-F238E27FC236}">
                <a16:creationId xmlns:a16="http://schemas.microsoft.com/office/drawing/2014/main" id="{33588BFE-DFCA-4195-0EDF-BE605F4176E7}"/>
              </a:ext>
            </a:extLst>
          </p:cNvPr>
          <p:cNvSpPr/>
          <p:nvPr/>
        </p:nvSpPr>
        <p:spPr>
          <a:xfrm>
            <a:off x="5946416" y="2446533"/>
            <a:ext cx="680887" cy="252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194C4D-B888-A729-A7AC-A76D9A19B6D5}"/>
              </a:ext>
            </a:extLst>
          </p:cNvPr>
          <p:cNvSpPr txBox="1"/>
          <p:nvPr/>
        </p:nvSpPr>
        <p:spPr>
          <a:xfrm>
            <a:off x="778864" y="590717"/>
            <a:ext cx="3109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b="1" dirty="0">
                <a:solidFill>
                  <a:srgbClr val="212121"/>
                </a:solidFill>
                <a:latin typeface="Roboto" panose="02000000000000000000" pitchFamily="2" charset="0"/>
              </a:rPr>
              <a:t>CASE</a:t>
            </a:r>
            <a:r>
              <a:rPr lang="ko-KR" altLang="en-US" sz="1600" b="1" dirty="0">
                <a:solidFill>
                  <a:srgbClr val="212121"/>
                </a:solidFill>
                <a:latin typeface="Roboto" panose="02000000000000000000" pitchFamily="2" charset="0"/>
              </a:rPr>
              <a:t> </a:t>
            </a:r>
            <a:r>
              <a:rPr lang="en-US" altLang="ko-KR" sz="1600" b="1" dirty="0">
                <a:solidFill>
                  <a:srgbClr val="212121"/>
                </a:solidFill>
                <a:latin typeface="Roboto" panose="02000000000000000000" pitchFamily="2" charset="0"/>
              </a:rPr>
              <a:t>Study</a:t>
            </a:r>
            <a:endParaRPr lang="en-US" altLang="ko-KR" sz="160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DF730C-6D0E-3999-5370-63B41725CCE1}"/>
              </a:ext>
            </a:extLst>
          </p:cNvPr>
          <p:cNvSpPr txBox="1"/>
          <p:nvPr/>
        </p:nvSpPr>
        <p:spPr>
          <a:xfrm>
            <a:off x="955734" y="1525788"/>
            <a:ext cx="126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국내사례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2AE14D-FE24-AE26-8514-3F31850BCC72}"/>
              </a:ext>
            </a:extLst>
          </p:cNvPr>
          <p:cNvSpPr txBox="1"/>
          <p:nvPr/>
        </p:nvSpPr>
        <p:spPr>
          <a:xfrm>
            <a:off x="5648204" y="1525788"/>
            <a:ext cx="2992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해외사례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88387F-EC56-BEDE-4996-ADD8F88B19A5}"/>
              </a:ext>
            </a:extLst>
          </p:cNvPr>
          <p:cNvSpPr txBox="1"/>
          <p:nvPr/>
        </p:nvSpPr>
        <p:spPr>
          <a:xfrm>
            <a:off x="5963982" y="2379716"/>
            <a:ext cx="1938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질로우</a:t>
            </a:r>
            <a:endParaRPr lang="en-US" altLang="ko-KR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F693C52-0227-B501-C015-711CF666759F}"/>
              </a:ext>
            </a:extLst>
          </p:cNvPr>
          <p:cNvCxnSpPr>
            <a:cxnSpLocks/>
          </p:cNvCxnSpPr>
          <p:nvPr/>
        </p:nvCxnSpPr>
        <p:spPr>
          <a:xfrm>
            <a:off x="494780" y="505965"/>
            <a:ext cx="1094323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745C282-1398-BD37-C58C-4BC18E39E538}"/>
              </a:ext>
            </a:extLst>
          </p:cNvPr>
          <p:cNvSpPr txBox="1"/>
          <p:nvPr/>
        </p:nvSpPr>
        <p:spPr>
          <a:xfrm>
            <a:off x="1115736" y="2411870"/>
            <a:ext cx="11609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직거래앱</a:t>
            </a:r>
            <a:endParaRPr lang="en-US" altLang="ko-KR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04D54B-DAA3-EDEB-87FE-05DABA33A8E4}"/>
              </a:ext>
            </a:extLst>
          </p:cNvPr>
          <p:cNvSpPr txBox="1"/>
          <p:nvPr/>
        </p:nvSpPr>
        <p:spPr>
          <a:xfrm>
            <a:off x="5845748" y="3623833"/>
            <a:ext cx="458787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미국 내 부동산 거래의 시작점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(2006.08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~ )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제스티메이트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Zestimate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주택가격예측 시스템 제공</a:t>
            </a:r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부동산매물정보와 </a:t>
            </a:r>
            <a:r>
              <a:rPr lang="ko-KR" altLang="en-US" sz="11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계층적지리정보를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결합하여 빅데이터를 구축하여 시세를 예측하고 사용자가 제공한 사진 데이터를 제공하여 거래의 신뢰성을 높임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9C9BA9-8485-2021-F2C1-11631808A06D}"/>
              </a:ext>
            </a:extLst>
          </p:cNvPr>
          <p:cNvSpPr txBox="1"/>
          <p:nvPr/>
        </p:nvSpPr>
        <p:spPr>
          <a:xfrm>
            <a:off x="1881158" y="5282547"/>
            <a:ext cx="20290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부동산 직거래 서비스 시작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5FFCD8-3766-5501-0EBC-16AB86B57C15}"/>
              </a:ext>
            </a:extLst>
          </p:cNvPr>
          <p:cNvSpPr txBox="1"/>
          <p:nvPr/>
        </p:nvSpPr>
        <p:spPr>
          <a:xfrm>
            <a:off x="1251008" y="3517338"/>
            <a:ext cx="29183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직방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           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피터팬   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      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다방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        </a:t>
            </a:r>
            <a:r>
              <a:rPr lang="ko-KR" altLang="en-US" sz="11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집토스</a:t>
            </a:r>
            <a:endParaRPr lang="ko-KR" altLang="en-US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6F0B7A-88EC-6D6A-AD4B-CD5867BA4506}"/>
              </a:ext>
            </a:extLst>
          </p:cNvPr>
          <p:cNvSpPr txBox="1"/>
          <p:nvPr/>
        </p:nvSpPr>
        <p:spPr>
          <a:xfrm>
            <a:off x="1115736" y="4814453"/>
            <a:ext cx="11609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당근마켓</a:t>
            </a:r>
          </a:p>
        </p:txBody>
      </p:sp>
      <p:pic>
        <p:nvPicPr>
          <p:cNvPr id="7170" name="Picture 2" descr="직방 - Google Play 앱">
            <a:extLst>
              <a:ext uri="{FF2B5EF4-FFF2-40B4-BE49-F238E27FC236}">
                <a16:creationId xmlns:a16="http://schemas.microsoft.com/office/drawing/2014/main" id="{8128F750-2179-8D1D-249F-BCD6D87E7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736" y="2733369"/>
            <a:ext cx="755576" cy="75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피터팬의 좋은방 구하기 - Apps on Google Play">
            <a:extLst>
              <a:ext uri="{FF2B5EF4-FFF2-40B4-BE49-F238E27FC236}">
                <a16:creationId xmlns:a16="http://schemas.microsoft.com/office/drawing/2014/main" id="{CD71322B-B9F9-397B-D308-B5AFC62B8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372" y="2692135"/>
            <a:ext cx="822482" cy="82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다방 – 대한민국 대표 부동산 앱 - Apps on Google Play">
            <a:extLst>
              <a:ext uri="{FF2B5EF4-FFF2-40B4-BE49-F238E27FC236}">
                <a16:creationId xmlns:a16="http://schemas.microsoft.com/office/drawing/2014/main" id="{EB9AEBBC-157F-47B7-B7E5-F237D58E9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360" y="2858348"/>
            <a:ext cx="469652" cy="46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Ziptoss (집토스) - Tech in Asia">
            <a:extLst>
              <a:ext uri="{FF2B5EF4-FFF2-40B4-BE49-F238E27FC236}">
                <a16:creationId xmlns:a16="http://schemas.microsoft.com/office/drawing/2014/main" id="{22F2EACC-BDC6-44E3-0965-F1A56236D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815" y="2829202"/>
            <a:ext cx="523965" cy="52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B013E55-A02B-2581-0FD7-2703E1C759D1}"/>
              </a:ext>
            </a:extLst>
          </p:cNvPr>
          <p:cNvSpPr txBox="1"/>
          <p:nvPr/>
        </p:nvSpPr>
        <p:spPr>
          <a:xfrm>
            <a:off x="1858288" y="3682675"/>
            <a:ext cx="9487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좋은방구하기</a:t>
            </a:r>
            <a:endParaRPr lang="ko-KR" altLang="en-US" sz="1100" dirty="0"/>
          </a:p>
        </p:txBody>
      </p:sp>
      <p:pic>
        <p:nvPicPr>
          <p:cNvPr id="7178" name="Picture 10" descr="부동산 업계 1위로 등극한 질로우 , 부동산 원스탑 솔루션을 만들어가는 질로우">
            <a:extLst>
              <a:ext uri="{FF2B5EF4-FFF2-40B4-BE49-F238E27FC236}">
                <a16:creationId xmlns:a16="http://schemas.microsoft.com/office/drawing/2014/main" id="{CD45ECCA-D49E-7A89-9CC3-2A10C0449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982" y="2948557"/>
            <a:ext cx="2044438" cy="424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당신 근처의 당근마켓">
            <a:extLst>
              <a:ext uri="{FF2B5EF4-FFF2-40B4-BE49-F238E27FC236}">
                <a16:creationId xmlns:a16="http://schemas.microsoft.com/office/drawing/2014/main" id="{DBC74FAD-5EF5-CA4C-8C1C-EA23D0001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780" y="5120270"/>
            <a:ext cx="542318" cy="54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55E67F-76E9-DDD3-26E0-121BA69DCA7A}"/>
              </a:ext>
            </a:extLst>
          </p:cNvPr>
          <p:cNvSpPr txBox="1"/>
          <p:nvPr/>
        </p:nvSpPr>
        <p:spPr>
          <a:xfrm>
            <a:off x="8951139" y="167411"/>
            <a:ext cx="3109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0" dirty="0">
                <a:solidFill>
                  <a:schemeClr val="bg1">
                    <a:lumMod val="75000"/>
                  </a:schemeClr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01 </a:t>
            </a:r>
            <a:r>
              <a:rPr lang="ko-KR" altLang="en-US" sz="1600" b="1" i="0" dirty="0">
                <a:solidFill>
                  <a:schemeClr val="bg1">
                    <a:lumMod val="75000"/>
                  </a:schemeClr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시나리오</a:t>
            </a:r>
            <a:endParaRPr lang="en-US" altLang="ko-KR" sz="1600" b="0" i="0" dirty="0">
              <a:solidFill>
                <a:schemeClr val="bg1">
                  <a:lumMod val="75000"/>
                </a:schemeClr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0627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2D2FBFE-A12D-3DE2-53D7-D2F35DC7B038}"/>
              </a:ext>
            </a:extLst>
          </p:cNvPr>
          <p:cNvSpPr/>
          <p:nvPr/>
        </p:nvSpPr>
        <p:spPr>
          <a:xfrm>
            <a:off x="8069698" y="1345355"/>
            <a:ext cx="3062493" cy="258908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FBBD3DF-4DB7-4153-6CCA-2DDFB114253F}"/>
              </a:ext>
            </a:extLst>
          </p:cNvPr>
          <p:cNvSpPr/>
          <p:nvPr/>
        </p:nvSpPr>
        <p:spPr>
          <a:xfrm>
            <a:off x="4522546" y="1388853"/>
            <a:ext cx="3062493" cy="258908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803BDE5-B4DA-D4C2-B030-A99B306986EB}"/>
              </a:ext>
            </a:extLst>
          </p:cNvPr>
          <p:cNvSpPr/>
          <p:nvPr/>
        </p:nvSpPr>
        <p:spPr>
          <a:xfrm>
            <a:off x="988570" y="1388853"/>
            <a:ext cx="3062493" cy="258908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947C816-DE0A-FE9E-C685-1844128F3A4D}"/>
              </a:ext>
            </a:extLst>
          </p:cNvPr>
          <p:cNvSpPr/>
          <p:nvPr/>
        </p:nvSpPr>
        <p:spPr>
          <a:xfrm>
            <a:off x="1" y="4768926"/>
            <a:ext cx="12192000" cy="147318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194C4D-B888-A729-A7AC-A76D9A19B6D5}"/>
              </a:ext>
            </a:extLst>
          </p:cNvPr>
          <p:cNvSpPr txBox="1"/>
          <p:nvPr/>
        </p:nvSpPr>
        <p:spPr>
          <a:xfrm>
            <a:off x="778864" y="590717"/>
            <a:ext cx="3109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21212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아파트 부동산시장의 특징</a:t>
            </a:r>
            <a:endParaRPr lang="en-US" altLang="ko-KR" sz="1600" b="0" i="0" dirty="0">
              <a:solidFill>
                <a:srgbClr val="212121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423FB5F-82EE-097B-65BA-A187838F816B}"/>
              </a:ext>
            </a:extLst>
          </p:cNvPr>
          <p:cNvCxnSpPr>
            <a:cxnSpLocks/>
          </p:cNvCxnSpPr>
          <p:nvPr/>
        </p:nvCxnSpPr>
        <p:spPr>
          <a:xfrm>
            <a:off x="494780" y="505965"/>
            <a:ext cx="1094323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894A5B5-7E6E-111F-11A5-74948BF0C56C}"/>
              </a:ext>
            </a:extLst>
          </p:cNvPr>
          <p:cNvSpPr txBox="1"/>
          <p:nvPr/>
        </p:nvSpPr>
        <p:spPr>
          <a:xfrm>
            <a:off x="2012282" y="1890211"/>
            <a:ext cx="101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레몬마켓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57BA6E-3661-2758-D081-6D7708B2F0DC}"/>
              </a:ext>
            </a:extLst>
          </p:cNvPr>
          <p:cNvSpPr txBox="1"/>
          <p:nvPr/>
        </p:nvSpPr>
        <p:spPr>
          <a:xfrm>
            <a:off x="1194355" y="2480150"/>
            <a:ext cx="2650923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정보의 비대칭성이 큰 시장</a:t>
            </a:r>
            <a:endParaRPr lang="en-US" altLang="ko-KR" sz="105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endParaRPr lang="en-US" altLang="ko-KR" sz="105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10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매물의 정보를 </a:t>
            </a:r>
            <a:endParaRPr lang="en-US" altLang="ko-KR" sz="105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10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일반인이 접근하기 간편하지 않음</a:t>
            </a:r>
            <a:endParaRPr lang="en-US" altLang="ko-KR" sz="105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en-US" altLang="ko-KR" sz="10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10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부동산에 묻거나</a:t>
            </a:r>
            <a:r>
              <a:rPr lang="en-US" altLang="ko-KR" sz="10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0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전월 매물 검색</a:t>
            </a:r>
            <a:r>
              <a:rPr lang="en-US" altLang="ko-KR" sz="10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</a:p>
          <a:p>
            <a:pPr algn="ctr"/>
            <a:endParaRPr lang="en-US" altLang="ko-KR" sz="105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10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깡통매물</a:t>
            </a:r>
            <a:r>
              <a:rPr lang="en-US" altLang="ko-KR" sz="10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0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허위매물 등 리스크가 큼</a:t>
            </a:r>
            <a:endParaRPr lang="en-US" altLang="ko-KR" sz="105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6CC7EB04-767D-E67F-0FD9-F25518C388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86229" y="92927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949AF4-7123-10ED-7ED3-D944D26BA0C5}"/>
              </a:ext>
            </a:extLst>
          </p:cNvPr>
          <p:cNvSpPr txBox="1"/>
          <p:nvPr/>
        </p:nvSpPr>
        <p:spPr>
          <a:xfrm>
            <a:off x="8531829" y="1890211"/>
            <a:ext cx="21382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높은 거래중요도</a:t>
            </a:r>
            <a:endParaRPr lang="en-US" altLang="ko-KR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E56833-B2A9-8525-6D4B-8EFF5AD2ABDF}"/>
              </a:ext>
            </a:extLst>
          </p:cNvPr>
          <p:cNvSpPr txBox="1"/>
          <p:nvPr/>
        </p:nvSpPr>
        <p:spPr>
          <a:xfrm>
            <a:off x="8412154" y="2538873"/>
            <a:ext cx="242791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자산에서 차지하는 비중 및 단위가 큼</a:t>
            </a:r>
            <a:endParaRPr lang="en-US" altLang="ko-KR" sz="105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10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자산 형성 시 우선순위가 높음</a:t>
            </a:r>
            <a:r>
              <a:rPr lang="en-US" altLang="ko-KR" sz="10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10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부의 증식</a:t>
            </a:r>
            <a:r>
              <a:rPr lang="en-US" altLang="ko-KR" sz="10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CAF8B3-EDA7-29D1-BE90-20F4EF84E7F3}"/>
              </a:ext>
            </a:extLst>
          </p:cNvPr>
          <p:cNvSpPr txBox="1"/>
          <p:nvPr/>
        </p:nvSpPr>
        <p:spPr>
          <a:xfrm>
            <a:off x="4527582" y="1890211"/>
            <a:ext cx="3052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큰 시장규모와 생활밀접성</a:t>
            </a:r>
            <a:endParaRPr lang="en-US" altLang="ko-KR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CEBCE1-A4BD-46E4-D749-83AE7D3580F9}"/>
              </a:ext>
            </a:extLst>
          </p:cNvPr>
          <p:cNvSpPr txBox="1"/>
          <p:nvPr/>
        </p:nvSpPr>
        <p:spPr>
          <a:xfrm>
            <a:off x="4631469" y="2480150"/>
            <a:ext cx="2844646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전체인구 아파트 거주비율 </a:t>
            </a:r>
            <a:r>
              <a:rPr lang="en-US" altLang="ko-KR" sz="10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51.5%</a:t>
            </a:r>
          </a:p>
          <a:p>
            <a:pPr algn="ctr"/>
            <a:r>
              <a:rPr lang="ko-KR" altLang="en-US" sz="10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서울시민 아파트 거주비율 </a:t>
            </a:r>
            <a:r>
              <a:rPr lang="en-US" altLang="ko-KR" sz="10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43.5%</a:t>
            </a:r>
          </a:p>
          <a:p>
            <a:pPr algn="ctr"/>
            <a:endParaRPr lang="en-US" altLang="ko-KR" sz="105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10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실거주의 약 </a:t>
            </a:r>
            <a:r>
              <a:rPr lang="en-US" altLang="ko-KR" sz="10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50%</a:t>
            </a:r>
            <a:r>
              <a:rPr lang="ko-KR" altLang="en-US" sz="10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가 아파트이며</a:t>
            </a:r>
            <a:r>
              <a:rPr lang="en-US" altLang="ko-KR" sz="10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</a:t>
            </a:r>
          </a:p>
          <a:p>
            <a:pPr algn="ctr"/>
            <a:r>
              <a:rPr lang="ko-KR" altLang="en-US" sz="10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투자 목적 뿐만 아니라 </a:t>
            </a:r>
            <a:endParaRPr lang="en-US" altLang="ko-KR" sz="105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10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생활과도 밀접한 연관을 가짐</a:t>
            </a:r>
            <a:endParaRPr lang="en-US" altLang="ko-KR" sz="105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4C915A-0256-2E0E-B9B5-3AA1EB09E1CB}"/>
              </a:ext>
            </a:extLst>
          </p:cNvPr>
          <p:cNvSpPr txBox="1"/>
          <p:nvPr/>
        </p:nvSpPr>
        <p:spPr>
          <a:xfrm>
            <a:off x="1280729" y="5213132"/>
            <a:ext cx="9630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아파트 매물의 적정시세를 예측하는 모델을 개발하여</a:t>
            </a:r>
            <a:r>
              <a:rPr lang="en-US" altLang="ko-KR" sz="16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직거래 시 소비자에게 심리적 안전성을 제공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13CFE7-D825-752F-3295-CE902656051F}"/>
              </a:ext>
            </a:extLst>
          </p:cNvPr>
          <p:cNvSpPr txBox="1"/>
          <p:nvPr/>
        </p:nvSpPr>
        <p:spPr>
          <a:xfrm>
            <a:off x="2444925" y="1567710"/>
            <a:ext cx="14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BA5341-E1EA-8A24-9D1E-C6E7C82504C4}"/>
              </a:ext>
            </a:extLst>
          </p:cNvPr>
          <p:cNvSpPr txBox="1"/>
          <p:nvPr/>
        </p:nvSpPr>
        <p:spPr>
          <a:xfrm>
            <a:off x="6030933" y="156771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249572-EBF0-C36A-39B9-FBE6F40FFE63}"/>
              </a:ext>
            </a:extLst>
          </p:cNvPr>
          <p:cNvSpPr txBox="1"/>
          <p:nvPr/>
        </p:nvSpPr>
        <p:spPr>
          <a:xfrm>
            <a:off x="9462922" y="1567710"/>
            <a:ext cx="27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51CDA6-D2A8-D081-94A1-C88B2B2F6EAF}"/>
              </a:ext>
            </a:extLst>
          </p:cNvPr>
          <p:cNvSpPr txBox="1"/>
          <p:nvPr/>
        </p:nvSpPr>
        <p:spPr>
          <a:xfrm>
            <a:off x="8951139" y="167411"/>
            <a:ext cx="3109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0" dirty="0">
                <a:solidFill>
                  <a:schemeClr val="bg1">
                    <a:lumMod val="75000"/>
                  </a:schemeClr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01 </a:t>
            </a:r>
            <a:r>
              <a:rPr lang="ko-KR" altLang="en-US" sz="1600" b="1" i="0" dirty="0">
                <a:solidFill>
                  <a:schemeClr val="bg1">
                    <a:lumMod val="75000"/>
                  </a:schemeClr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시나리오</a:t>
            </a:r>
            <a:endParaRPr lang="en-US" altLang="ko-KR" sz="1600" b="0" i="0" dirty="0">
              <a:solidFill>
                <a:schemeClr val="bg1">
                  <a:lumMod val="75000"/>
                </a:schemeClr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9222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A7851AC-3021-AD56-3E00-34AF54CFBE2E}"/>
              </a:ext>
            </a:extLst>
          </p:cNvPr>
          <p:cNvSpPr txBox="1"/>
          <p:nvPr/>
        </p:nvSpPr>
        <p:spPr>
          <a:xfrm>
            <a:off x="778864" y="590717"/>
            <a:ext cx="3109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i="0" dirty="0">
                <a:solidFill>
                  <a:srgbClr val="21212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선행연구</a:t>
            </a:r>
            <a:endParaRPr lang="en-US" altLang="ko-KR" sz="1600" b="1" i="0" dirty="0">
              <a:solidFill>
                <a:srgbClr val="212121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75A092-52B9-4149-2B0A-13A04A570AD1}"/>
              </a:ext>
            </a:extLst>
          </p:cNvPr>
          <p:cNvSpPr txBox="1"/>
          <p:nvPr/>
        </p:nvSpPr>
        <p:spPr>
          <a:xfrm>
            <a:off x="1252057" y="1562267"/>
            <a:ext cx="19980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아파트 가격형성에 </a:t>
            </a:r>
            <a:endParaRPr lang="en-US" altLang="ko-KR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영향을 주는 요인</a:t>
            </a:r>
            <a:endParaRPr lang="ko-KR" altLang="en-US" sz="14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44F182-B0B2-EDB8-38D9-13E92E1EE60C}"/>
              </a:ext>
            </a:extLst>
          </p:cNvPr>
          <p:cNvSpPr txBox="1"/>
          <p:nvPr/>
        </p:nvSpPr>
        <p:spPr>
          <a:xfrm>
            <a:off x="3357115" y="6492256"/>
            <a:ext cx="87035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7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** </a:t>
            </a:r>
            <a:r>
              <a:rPr lang="ko-KR" altLang="en-US" sz="7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아파트 매매가격 예측에 관한 연구 </a:t>
            </a:r>
            <a:r>
              <a:rPr lang="en-US" altLang="ko-KR" sz="7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</a:t>
            </a:r>
            <a:r>
              <a:rPr lang="ko-KR" altLang="en-US" sz="7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경기도 </a:t>
            </a:r>
            <a:r>
              <a:rPr lang="en-US" altLang="ko-KR" sz="7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</a:t>
            </a:r>
            <a:r>
              <a:rPr lang="ko-KR" altLang="en-US" sz="7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 아파트 기본속성과 </a:t>
            </a:r>
            <a:r>
              <a:rPr lang="ko-KR" altLang="en-US" sz="7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경제⋅교육⋅문화⋅교통</a:t>
            </a:r>
            <a:r>
              <a:rPr lang="ko-KR" altLang="en-US" sz="7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속성을 중심으로 </a:t>
            </a:r>
            <a:r>
              <a:rPr lang="en-US" altLang="ko-KR" sz="7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 </a:t>
            </a:r>
            <a:r>
              <a:rPr lang="ko-KR" altLang="en-US" sz="7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김성훈 외</a:t>
            </a:r>
            <a:endParaRPr lang="en-US" altLang="ko-KR" sz="7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r"/>
            <a:r>
              <a:rPr lang="en-US" altLang="ko-KR" sz="700" dirty="0">
                <a:solidFill>
                  <a:srgbClr val="1D1D1D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***</a:t>
            </a:r>
            <a:r>
              <a:rPr lang="ko-KR" altLang="en-US" sz="700" dirty="0">
                <a:solidFill>
                  <a:srgbClr val="1D1D1D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아파트 가격변동에 영향을 미치는 요인 분석 </a:t>
            </a:r>
            <a:r>
              <a:rPr lang="en-US" altLang="ko-KR" sz="700" dirty="0">
                <a:solidFill>
                  <a:srgbClr val="1D1D1D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</a:t>
            </a:r>
            <a:r>
              <a:rPr lang="ko-KR" altLang="en-US" sz="700" dirty="0">
                <a:solidFill>
                  <a:srgbClr val="1D1D1D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서울특별시 강남구</a:t>
            </a:r>
            <a:r>
              <a:rPr lang="en-US" altLang="ko-KR" sz="700" dirty="0">
                <a:solidFill>
                  <a:srgbClr val="1D1D1D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r>
              <a:rPr lang="ko-KR" altLang="en-US" sz="700" dirty="0">
                <a:solidFill>
                  <a:srgbClr val="1D1D1D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성동구 아파트를 중심으로 </a:t>
            </a:r>
            <a:r>
              <a:rPr lang="en-US" altLang="ko-KR" sz="700" dirty="0">
                <a:solidFill>
                  <a:srgbClr val="1D1D1D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</a:t>
            </a:r>
            <a:r>
              <a:rPr lang="ko-KR" altLang="en-US" sz="700" dirty="0">
                <a:solidFill>
                  <a:srgbClr val="1D1D1D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700" dirty="0" err="1">
                <a:solidFill>
                  <a:srgbClr val="1D1D1D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윤규리</a:t>
            </a:r>
            <a:r>
              <a:rPr lang="ko-KR" altLang="en-US" sz="700" dirty="0">
                <a:solidFill>
                  <a:srgbClr val="1D1D1D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외</a:t>
            </a:r>
            <a:endParaRPr lang="ko-KR" altLang="en-US" sz="700" dirty="0">
              <a:effectLst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157C6A-1155-7F53-294B-F79A38112A04}"/>
              </a:ext>
            </a:extLst>
          </p:cNvPr>
          <p:cNvSpPr txBox="1"/>
          <p:nvPr/>
        </p:nvSpPr>
        <p:spPr>
          <a:xfrm>
            <a:off x="3092043" y="4290289"/>
            <a:ext cx="804923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SOM</a:t>
            </a:r>
            <a:r>
              <a:rPr lang="ko-KR" altLang="en-US" sz="1100" dirty="0">
                <a:solidFill>
                  <a:srgbClr val="000000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과 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LSTM</a:t>
            </a:r>
            <a:r>
              <a:rPr lang="ko-KR" altLang="en-US" sz="1100" dirty="0">
                <a:solidFill>
                  <a:srgbClr val="000000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을 활용한 지역기반의 부동산 가격 예측 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 </a:t>
            </a:r>
            <a:r>
              <a:rPr lang="ko-KR" altLang="en-US" sz="1100" dirty="0">
                <a:solidFill>
                  <a:srgbClr val="000000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신은경 외</a:t>
            </a:r>
            <a:endParaRPr lang="en-US" altLang="ko-KR" sz="1100" dirty="0">
              <a:solidFill>
                <a:srgbClr val="000000"/>
              </a:solidFill>
              <a:effectLst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ko-KR" altLang="en-US" sz="1100" dirty="0" err="1">
                <a:solidFill>
                  <a:srgbClr val="333333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크리깅</a:t>
            </a:r>
            <a:r>
              <a:rPr lang="en-US" altLang="ko-KR" sz="1100" dirty="0">
                <a:solidFill>
                  <a:srgbClr val="333333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(*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지리통계학적 데이터 분석</a:t>
            </a:r>
            <a:r>
              <a:rPr lang="en-US" altLang="ko-KR" sz="1100" dirty="0">
                <a:solidFill>
                  <a:srgbClr val="333333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  <a:r>
              <a:rPr lang="ko-KR" altLang="en-US" sz="1100" dirty="0">
                <a:solidFill>
                  <a:srgbClr val="333333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을 이용한 아파트 가격 예측 </a:t>
            </a:r>
            <a:r>
              <a:rPr lang="en-US" altLang="ko-KR" sz="1100" dirty="0">
                <a:solidFill>
                  <a:srgbClr val="333333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 </a:t>
            </a:r>
            <a:r>
              <a:rPr lang="ko-KR" altLang="en-US" sz="1100" dirty="0">
                <a:solidFill>
                  <a:srgbClr val="333333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소성현 외</a:t>
            </a:r>
            <a:endParaRPr lang="en-US" altLang="ko-KR" sz="1100" dirty="0">
              <a:solidFill>
                <a:srgbClr val="333333"/>
              </a:solidFill>
              <a:effectLst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ko-KR" altLang="en-US" sz="11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머신러닝을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활용한 서울시 아파트 물리적 특성 변수들의 비선형 영향 분석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</a:t>
            </a:r>
            <a:r>
              <a:rPr lang="ko-KR" altLang="en-US" sz="11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다변량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적응 회귀 </a:t>
            </a:r>
            <a:r>
              <a:rPr lang="ko-KR" altLang="en-US" sz="11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스플라인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모형의 적용 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 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오지훈 외</a:t>
            </a:r>
          </a:p>
          <a:p>
            <a:pPr algn="ctr"/>
            <a:endParaRPr lang="en-US" altLang="ko-KR" sz="1100" dirty="0">
              <a:solidFill>
                <a:srgbClr val="000000"/>
              </a:solidFill>
              <a:effectLst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endParaRPr lang="en-US" altLang="ko-KR" sz="1100" dirty="0">
              <a:solidFill>
                <a:srgbClr val="000000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· · ·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03EFD10-1CF5-9870-AA5A-AC90D576E985}"/>
              </a:ext>
            </a:extLst>
          </p:cNvPr>
          <p:cNvCxnSpPr>
            <a:cxnSpLocks/>
          </p:cNvCxnSpPr>
          <p:nvPr/>
        </p:nvCxnSpPr>
        <p:spPr>
          <a:xfrm>
            <a:off x="494780" y="505965"/>
            <a:ext cx="1094323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10EF819-E719-B5D7-AE4C-CD72C1DBE8C6}"/>
              </a:ext>
            </a:extLst>
          </p:cNvPr>
          <p:cNvSpPr txBox="1"/>
          <p:nvPr/>
        </p:nvSpPr>
        <p:spPr>
          <a:xfrm>
            <a:off x="1252057" y="4221114"/>
            <a:ext cx="1571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입지적특성에 관한 </a:t>
            </a:r>
            <a:endParaRPr lang="en-US" altLang="ko-KR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선행 연구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A10E21-75A9-9685-E0E7-B103FF12EAC5}"/>
              </a:ext>
            </a:extLst>
          </p:cNvPr>
          <p:cNvSpPr txBox="1"/>
          <p:nvPr/>
        </p:nvSpPr>
        <p:spPr>
          <a:xfrm>
            <a:off x="3095238" y="2900609"/>
            <a:ext cx="5699223" cy="93871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평형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용적률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평면구조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방개수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난방형태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층수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욕실수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방의규모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아파트구조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경과년수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***</a:t>
            </a:r>
          </a:p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단지규모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세대수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부대시설 접근성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공용공간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주차장규모</a:t>
            </a:r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상권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대중교통수단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시장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도심유무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역세권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편익시설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학군</a:t>
            </a:r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방향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조망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소음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단열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혐오시설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범죄율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프라이버시</a:t>
            </a:r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브랜드가치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건설회사 지명도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가격상승기대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BDB9E2-6B45-6527-D910-D5ACDEE7EB9C}"/>
              </a:ext>
            </a:extLst>
          </p:cNvPr>
          <p:cNvSpPr txBox="1"/>
          <p:nvPr/>
        </p:nvSpPr>
        <p:spPr>
          <a:xfrm>
            <a:off x="1326505" y="2908820"/>
            <a:ext cx="1571539" cy="93871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ko-KR" altLang="en-US" sz="1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물리적 특성</a:t>
            </a:r>
            <a:endParaRPr lang="en-US" altLang="ko-KR" sz="11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1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단지적</a:t>
            </a:r>
            <a:r>
              <a:rPr lang="ko-KR" altLang="en-US" sz="1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특성</a:t>
            </a:r>
            <a:endParaRPr lang="en-US" altLang="ko-KR" sz="11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입지적 특성</a:t>
            </a:r>
            <a:endParaRPr lang="en-US" altLang="ko-KR" sz="11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환경적 특성</a:t>
            </a:r>
            <a:endParaRPr lang="en-US" altLang="ko-KR" sz="11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A58E6B-C67A-D649-44D1-7EBB3BB61682}"/>
              </a:ext>
            </a:extLst>
          </p:cNvPr>
          <p:cNvSpPr txBox="1"/>
          <p:nvPr/>
        </p:nvSpPr>
        <p:spPr>
          <a:xfrm>
            <a:off x="1252057" y="2554044"/>
            <a:ext cx="2413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아파트 가격 결정요인</a:t>
            </a:r>
            <a:endParaRPr lang="ko-KR" altLang="en-US" sz="14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E6854C-DCC9-7F9F-97CD-15C611E4A9E1}"/>
              </a:ext>
            </a:extLst>
          </p:cNvPr>
          <p:cNvSpPr txBox="1"/>
          <p:nvPr/>
        </p:nvSpPr>
        <p:spPr>
          <a:xfrm>
            <a:off x="3124984" y="1613326"/>
            <a:ext cx="60946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아파트 내부요인과 외부요인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지역적 특성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거시경제지표 등 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**</a:t>
            </a:r>
            <a:endParaRPr lang="ko-KR" altLang="en-US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9293900-560C-89C9-22C1-7AF45DB04344}"/>
              </a:ext>
            </a:extLst>
          </p:cNvPr>
          <p:cNvCxnSpPr/>
          <p:nvPr/>
        </p:nvCxnSpPr>
        <p:spPr>
          <a:xfrm>
            <a:off x="2944536" y="1562267"/>
            <a:ext cx="0" cy="63564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BCDCFBA-D317-4F20-D5A7-9DE4903137A9}"/>
              </a:ext>
            </a:extLst>
          </p:cNvPr>
          <p:cNvCxnSpPr>
            <a:cxnSpLocks/>
          </p:cNvCxnSpPr>
          <p:nvPr/>
        </p:nvCxnSpPr>
        <p:spPr>
          <a:xfrm>
            <a:off x="2944536" y="2959332"/>
            <a:ext cx="0" cy="79893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1038793-4335-0149-CF6D-84D0D193B1B4}"/>
              </a:ext>
            </a:extLst>
          </p:cNvPr>
          <p:cNvCxnSpPr/>
          <p:nvPr/>
        </p:nvCxnSpPr>
        <p:spPr>
          <a:xfrm>
            <a:off x="2944536" y="4290289"/>
            <a:ext cx="0" cy="63564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A692D58-9EE3-D2CE-CA5A-34C2F66C7DF4}"/>
              </a:ext>
            </a:extLst>
          </p:cNvPr>
          <p:cNvSpPr txBox="1"/>
          <p:nvPr/>
        </p:nvSpPr>
        <p:spPr>
          <a:xfrm>
            <a:off x="8951139" y="167411"/>
            <a:ext cx="3109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0" dirty="0">
                <a:solidFill>
                  <a:schemeClr val="bg1">
                    <a:lumMod val="75000"/>
                  </a:schemeClr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02 </a:t>
            </a:r>
            <a:r>
              <a:rPr lang="ko-KR" altLang="en-US" sz="1600" b="1" i="0" dirty="0">
                <a:solidFill>
                  <a:schemeClr val="bg1">
                    <a:lumMod val="75000"/>
                  </a:schemeClr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문제정의</a:t>
            </a:r>
            <a:endParaRPr lang="en-US" altLang="ko-KR" sz="1600" b="0" i="0" dirty="0">
              <a:solidFill>
                <a:schemeClr val="bg1">
                  <a:lumMod val="75000"/>
                </a:schemeClr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0945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타원 22">
            <a:extLst>
              <a:ext uri="{FF2B5EF4-FFF2-40B4-BE49-F238E27FC236}">
                <a16:creationId xmlns:a16="http://schemas.microsoft.com/office/drawing/2014/main" id="{ED06DDFF-013B-30B6-F3C4-74838295D8C7}"/>
              </a:ext>
            </a:extLst>
          </p:cNvPr>
          <p:cNvSpPr/>
          <p:nvPr/>
        </p:nvSpPr>
        <p:spPr>
          <a:xfrm>
            <a:off x="8218119" y="1850090"/>
            <a:ext cx="1466037" cy="1466037"/>
          </a:xfrm>
          <a:prstGeom prst="ellipse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E787D0F-7ACF-5F8A-20E9-A1B04ED46009}"/>
              </a:ext>
            </a:extLst>
          </p:cNvPr>
          <p:cNvSpPr/>
          <p:nvPr/>
        </p:nvSpPr>
        <p:spPr>
          <a:xfrm>
            <a:off x="2104884" y="1856673"/>
            <a:ext cx="1466037" cy="1466037"/>
          </a:xfrm>
          <a:prstGeom prst="ellipse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7851AC-3021-AD56-3E00-34AF54CFBE2E}"/>
              </a:ext>
            </a:extLst>
          </p:cNvPr>
          <p:cNvSpPr txBox="1"/>
          <p:nvPr/>
        </p:nvSpPr>
        <p:spPr>
          <a:xfrm>
            <a:off x="778864" y="590717"/>
            <a:ext cx="3109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21212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목표 </a:t>
            </a:r>
            <a:r>
              <a:rPr lang="ko-KR" altLang="en-US" sz="1600" b="1" i="0" dirty="0">
                <a:solidFill>
                  <a:srgbClr val="21212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정의 및 가설 제시</a:t>
            </a:r>
            <a:endParaRPr lang="en-US" altLang="ko-KR" sz="1600" b="1" i="0" dirty="0">
              <a:solidFill>
                <a:srgbClr val="212121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03EFD10-1CF5-9870-AA5A-AC90D576E985}"/>
              </a:ext>
            </a:extLst>
          </p:cNvPr>
          <p:cNvCxnSpPr>
            <a:cxnSpLocks/>
          </p:cNvCxnSpPr>
          <p:nvPr/>
        </p:nvCxnSpPr>
        <p:spPr>
          <a:xfrm>
            <a:off x="494780" y="505965"/>
            <a:ext cx="1094323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70F0753-2A9C-A393-44BD-853E49D7D1D5}"/>
              </a:ext>
            </a:extLst>
          </p:cNvPr>
          <p:cNvSpPr txBox="1"/>
          <p:nvPr/>
        </p:nvSpPr>
        <p:spPr>
          <a:xfrm>
            <a:off x="2332139" y="3851021"/>
            <a:ext cx="7170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전통적인 매물내부특성</a:t>
            </a:r>
            <a:r>
              <a:rPr lang="en-US" altLang="ko-KR" sz="1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1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물리</a:t>
            </a:r>
            <a:r>
              <a:rPr lang="en-US" altLang="ko-KR" sz="1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</a:t>
            </a:r>
            <a:r>
              <a:rPr lang="ko-KR" altLang="en-US" sz="1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단지</a:t>
            </a:r>
            <a:r>
              <a:rPr lang="en-US" altLang="ko-KR" sz="1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  <a:r>
              <a:rPr lang="ko-KR" altLang="en-US" sz="1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과 외부특성</a:t>
            </a:r>
            <a:r>
              <a:rPr lang="en-US" altLang="ko-KR" sz="1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1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입지</a:t>
            </a:r>
            <a:r>
              <a:rPr lang="en-US" altLang="ko-KR" sz="1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</a:t>
            </a:r>
            <a:r>
              <a:rPr lang="ko-KR" altLang="en-US" sz="1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환경</a:t>
            </a:r>
            <a:r>
              <a:rPr lang="en-US" altLang="ko-KR" sz="1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</a:t>
            </a:r>
            <a:r>
              <a:rPr lang="ko-KR" altLang="en-US" sz="1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기타특성</a:t>
            </a:r>
            <a:r>
              <a:rPr lang="en-US" altLang="ko-KR" sz="1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  <a:r>
              <a:rPr lang="ko-KR" altLang="en-US" sz="1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에 거시경제지표를 도입하여</a:t>
            </a:r>
            <a:r>
              <a:rPr lang="en-US" altLang="ko-KR" sz="1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</a:p>
          <a:p>
            <a:pPr algn="ctr"/>
            <a:r>
              <a:rPr lang="ko-KR" altLang="en-US" sz="1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일시적이 아닌 장기적 추세를 반영하는 아파트 실거래가 예측 모델 제공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AC264D-605E-5295-416A-D17F8A35F2F5}"/>
              </a:ext>
            </a:extLst>
          </p:cNvPr>
          <p:cNvSpPr txBox="1"/>
          <p:nvPr/>
        </p:nvSpPr>
        <p:spPr>
          <a:xfrm>
            <a:off x="2212672" y="2303004"/>
            <a:ext cx="119962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매물</a:t>
            </a:r>
            <a:endParaRPr lang="en-US" altLang="ko-KR" sz="1400" b="1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내부특성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5E3B202-FBAF-5ABB-2FC2-405B38C65B89}"/>
              </a:ext>
            </a:extLst>
          </p:cNvPr>
          <p:cNvSpPr/>
          <p:nvPr/>
        </p:nvSpPr>
        <p:spPr>
          <a:xfrm>
            <a:off x="4243317" y="1856673"/>
            <a:ext cx="1466037" cy="1466037"/>
          </a:xfrm>
          <a:prstGeom prst="ellipse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0D6C90-CA52-3CA5-5495-78A0A9D08614}"/>
              </a:ext>
            </a:extLst>
          </p:cNvPr>
          <p:cNvSpPr txBox="1"/>
          <p:nvPr/>
        </p:nvSpPr>
        <p:spPr>
          <a:xfrm>
            <a:off x="4353003" y="2303004"/>
            <a:ext cx="119962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매물 </a:t>
            </a:r>
            <a:endParaRPr lang="en-US" altLang="ko-KR" sz="14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외부특성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EE1C07-0A05-8D8B-C79E-17B98C08B9BC}"/>
              </a:ext>
            </a:extLst>
          </p:cNvPr>
          <p:cNvSpPr txBox="1"/>
          <p:nvPr/>
        </p:nvSpPr>
        <p:spPr>
          <a:xfrm>
            <a:off x="8344583" y="2432513"/>
            <a:ext cx="119962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거시경제지표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20D885C-94F8-B2E7-3841-AC74711F2008}"/>
              </a:ext>
            </a:extLst>
          </p:cNvPr>
          <p:cNvSpPr/>
          <p:nvPr/>
        </p:nvSpPr>
        <p:spPr>
          <a:xfrm rot="10800000">
            <a:off x="6562356" y="2165821"/>
            <a:ext cx="866741" cy="841159"/>
          </a:xfrm>
          <a:prstGeom prst="rightArrow">
            <a:avLst>
              <a:gd name="adj1" fmla="val 50000"/>
              <a:gd name="adj2" fmla="val 6097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B3264FF-4774-6A7C-7095-C8BCECF7E27F}"/>
              </a:ext>
            </a:extLst>
          </p:cNvPr>
          <p:cNvSpPr/>
          <p:nvPr/>
        </p:nvSpPr>
        <p:spPr>
          <a:xfrm>
            <a:off x="1792013" y="1627464"/>
            <a:ext cx="4303987" cy="1968928"/>
          </a:xfrm>
          <a:prstGeom prst="round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4B9DB1-1E7D-D941-1B21-12287BDAB425}"/>
              </a:ext>
            </a:extLst>
          </p:cNvPr>
          <p:cNvSpPr txBox="1"/>
          <p:nvPr/>
        </p:nvSpPr>
        <p:spPr>
          <a:xfrm>
            <a:off x="1529673" y="5218282"/>
            <a:ext cx="8274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  </a:t>
            </a:r>
            <a:r>
              <a:rPr lang="ko-KR" altLang="en-US" sz="1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시계열예측에서 매물의 내외부특성보다 거시경제지표가 끼치는 영향력이 더 클 것이다</a:t>
            </a:r>
            <a:endParaRPr lang="en-US" altLang="ko-KR" sz="14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sz="1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  </a:t>
            </a:r>
            <a:r>
              <a:rPr lang="ko-KR" altLang="en-US" sz="1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거시경제지표 중에서도 부동산시장에 영향을 미치는 기준금리 및 국제유가의 영향력이 더 클 것이다</a:t>
            </a:r>
            <a:endParaRPr lang="en-US" altLang="ko-KR" sz="14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ko-KR" altLang="en-US" sz="1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86136B-6A4A-549D-121D-0B85C91CA437}"/>
              </a:ext>
            </a:extLst>
          </p:cNvPr>
          <p:cNvSpPr txBox="1"/>
          <p:nvPr/>
        </p:nvSpPr>
        <p:spPr>
          <a:xfrm>
            <a:off x="1512761" y="1241824"/>
            <a:ext cx="1371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목표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912407-DE92-A00F-1997-21DAE6FFC2E1}"/>
              </a:ext>
            </a:extLst>
          </p:cNvPr>
          <p:cNvSpPr txBox="1"/>
          <p:nvPr/>
        </p:nvSpPr>
        <p:spPr>
          <a:xfrm>
            <a:off x="1512761" y="4780778"/>
            <a:ext cx="8565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가설</a:t>
            </a:r>
            <a:b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</a:br>
            <a:endParaRPr lang="en-US" altLang="ko-KR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DB6B31-FD6F-2716-9E45-3C8B2DA6F62A}"/>
              </a:ext>
            </a:extLst>
          </p:cNvPr>
          <p:cNvSpPr txBox="1"/>
          <p:nvPr/>
        </p:nvSpPr>
        <p:spPr>
          <a:xfrm>
            <a:off x="8951139" y="167411"/>
            <a:ext cx="3109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0" dirty="0">
                <a:solidFill>
                  <a:schemeClr val="bg1">
                    <a:lumMod val="75000"/>
                  </a:schemeClr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02 </a:t>
            </a:r>
            <a:r>
              <a:rPr lang="ko-KR" altLang="en-US" sz="1600" b="1" i="0" dirty="0">
                <a:solidFill>
                  <a:schemeClr val="bg1">
                    <a:lumMod val="75000"/>
                  </a:schemeClr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문제정의</a:t>
            </a:r>
            <a:endParaRPr lang="en-US" altLang="ko-KR" sz="1600" b="0" i="0" dirty="0">
              <a:solidFill>
                <a:schemeClr val="bg1">
                  <a:lumMod val="75000"/>
                </a:schemeClr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0408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그룹 65">
            <a:extLst>
              <a:ext uri="{FF2B5EF4-FFF2-40B4-BE49-F238E27FC236}">
                <a16:creationId xmlns:a16="http://schemas.microsoft.com/office/drawing/2014/main" id="{0630FFDB-D068-21AF-C9B0-05D9384BA4F9}"/>
              </a:ext>
            </a:extLst>
          </p:cNvPr>
          <p:cNvGrpSpPr/>
          <p:nvPr/>
        </p:nvGrpSpPr>
        <p:grpSpPr>
          <a:xfrm>
            <a:off x="613900" y="1695453"/>
            <a:ext cx="5591553" cy="4216564"/>
            <a:chOff x="757667" y="1227353"/>
            <a:chExt cx="5591553" cy="421656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23D13D8-2D85-58B9-1859-9C16CCE93BD3}"/>
                </a:ext>
              </a:extLst>
            </p:cNvPr>
            <p:cNvSpPr txBox="1"/>
            <p:nvPr/>
          </p:nvSpPr>
          <p:spPr>
            <a:xfrm>
              <a:off x="2308473" y="1742764"/>
              <a:ext cx="2667579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기준금리</a:t>
              </a:r>
              <a:endPara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r>
                <a:rPr lang="ko-KR" altLang="en-US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국제유가</a:t>
              </a:r>
              <a:r>
                <a:rPr lang="en-US" altLang="ko-KR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(</a:t>
              </a:r>
              <a:r>
                <a:rPr lang="ko-KR" altLang="en-US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두바이유</a:t>
              </a:r>
              <a:r>
                <a:rPr lang="en-US" altLang="ko-KR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)</a:t>
              </a:r>
            </a:p>
            <a:p>
              <a:r>
                <a:rPr lang="ko-KR" altLang="en-US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달러환율</a:t>
              </a:r>
              <a:endPara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r>
                <a:rPr lang="en-US" altLang="ko-KR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CPI</a:t>
              </a:r>
              <a:r>
                <a:rPr lang="ko-KR" altLang="en-US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소비자물가지수</a:t>
              </a:r>
              <a:endPara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r>
                <a:rPr lang="ko-KR" altLang="en-US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최저임금</a:t>
              </a:r>
              <a:endPara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B800FCC-AF79-4904-0D65-BDE2358FA94C}"/>
                </a:ext>
              </a:extLst>
            </p:cNvPr>
            <p:cNvSpPr txBox="1"/>
            <p:nvPr/>
          </p:nvSpPr>
          <p:spPr>
            <a:xfrm>
              <a:off x="4618001" y="1742764"/>
              <a:ext cx="1731219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한국은행</a:t>
              </a:r>
              <a:endPara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r>
                <a:rPr lang="en-US" altLang="ko-KR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KOSIS</a:t>
              </a:r>
            </a:p>
            <a:p>
              <a:r>
                <a:rPr lang="ko-KR" altLang="en-US" sz="1100" dirty="0" err="1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서울외국환중개</a:t>
              </a:r>
              <a:endPara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r>
                <a:rPr lang="ko-KR" altLang="en-US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통계청최저임금위원회</a:t>
              </a:r>
              <a:endPara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r>
                <a:rPr lang="en-US" altLang="ko-KR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KOSIS, </a:t>
              </a:r>
              <a:r>
                <a:rPr lang="en-US" altLang="ko-KR" sz="1100" dirty="0" err="1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petronet</a:t>
              </a:r>
              <a:endPara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C54BE74-50D8-A159-128F-DC505AA1C08E}"/>
                </a:ext>
              </a:extLst>
            </p:cNvPr>
            <p:cNvSpPr txBox="1"/>
            <p:nvPr/>
          </p:nvSpPr>
          <p:spPr>
            <a:xfrm>
              <a:off x="2308473" y="2759217"/>
              <a:ext cx="2667579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계약일자</a:t>
              </a:r>
              <a:r>
                <a:rPr lang="en-US" altLang="ko-KR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(</a:t>
              </a:r>
              <a:r>
                <a:rPr lang="ko-KR" altLang="en-US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연월일</a:t>
              </a:r>
              <a:r>
                <a:rPr lang="en-US" altLang="ko-KR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)</a:t>
              </a:r>
            </a:p>
            <a:p>
              <a:r>
                <a:rPr lang="ko-KR" altLang="en-US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아파트명</a:t>
              </a:r>
              <a:endPara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r>
                <a:rPr lang="ko-KR" altLang="en-US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매물위치</a:t>
              </a:r>
              <a:r>
                <a:rPr lang="en-US" altLang="ko-KR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(</a:t>
              </a:r>
              <a:r>
                <a:rPr lang="ko-KR" altLang="en-US" sz="1100" dirty="0" err="1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시군구</a:t>
              </a:r>
              <a:r>
                <a:rPr lang="en-US" altLang="ko-KR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,</a:t>
              </a:r>
              <a:r>
                <a:rPr lang="ko-KR" altLang="en-US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번지</a:t>
              </a:r>
              <a:r>
                <a:rPr lang="en-US" altLang="ko-KR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, </a:t>
              </a:r>
              <a:r>
                <a:rPr lang="ko-KR" altLang="en-US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도로명주소</a:t>
              </a:r>
              <a:r>
                <a:rPr lang="en-US" altLang="ko-KR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)</a:t>
              </a:r>
            </a:p>
            <a:p>
              <a:r>
                <a:rPr lang="ko-KR" altLang="en-US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전용면적</a:t>
              </a:r>
              <a:r>
                <a:rPr lang="en-US" altLang="ko-KR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(</a:t>
              </a:r>
              <a:r>
                <a:rPr lang="ko-KR" altLang="en-US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㎡</a:t>
              </a:r>
              <a:r>
                <a:rPr lang="en-US" altLang="ko-KR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)</a:t>
              </a:r>
            </a:p>
            <a:p>
              <a:r>
                <a:rPr lang="ko-KR" altLang="en-US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거래금액</a:t>
              </a:r>
              <a:r>
                <a:rPr lang="en-US" altLang="ko-KR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(</a:t>
              </a:r>
              <a:r>
                <a:rPr lang="ko-KR" altLang="en-US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만원</a:t>
              </a:r>
              <a:r>
                <a:rPr lang="en-US" altLang="ko-KR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)</a:t>
              </a:r>
              <a:endParaRPr lang="en-US" altLang="ko-KR" sz="1100" b="1" dirty="0"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r>
                <a:rPr lang="ko-KR" altLang="en-US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건축연도</a:t>
              </a:r>
              <a:endPara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r>
                <a:rPr lang="ko-KR" altLang="en-US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해제사유발생일</a:t>
              </a:r>
              <a:endPara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r>
                <a:rPr lang="ko-KR" altLang="en-US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거래유형</a:t>
              </a:r>
              <a:r>
                <a:rPr lang="en-US" altLang="ko-KR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(</a:t>
              </a:r>
              <a:r>
                <a:rPr lang="ko-KR" altLang="en-US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직거래</a:t>
              </a:r>
              <a:r>
                <a:rPr lang="en-US" altLang="ko-KR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, </a:t>
              </a:r>
              <a:r>
                <a:rPr lang="ko-KR" altLang="en-US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중개</a:t>
              </a:r>
              <a:r>
                <a:rPr lang="en-US" altLang="ko-KR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)</a:t>
              </a:r>
            </a:p>
            <a:p>
              <a:r>
                <a:rPr lang="ko-KR" altLang="en-US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중개사소재지</a:t>
              </a:r>
              <a:endPara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endPara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F81F63E-2E82-892A-1893-0EF380A3A041}"/>
                </a:ext>
              </a:extLst>
            </p:cNvPr>
            <p:cNvSpPr txBox="1"/>
            <p:nvPr/>
          </p:nvSpPr>
          <p:spPr>
            <a:xfrm>
              <a:off x="4618001" y="2759217"/>
              <a:ext cx="173121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국토교통부</a:t>
              </a:r>
              <a:endPara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r>
                <a:rPr lang="ko-KR" altLang="en-US" sz="1100" dirty="0" err="1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실거래가공개시스템</a:t>
              </a:r>
              <a:endPara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r>
                <a:rPr lang="en-US" altLang="ko-KR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(</a:t>
              </a:r>
              <a:r>
                <a:rPr lang="ko-KR" altLang="en-US" sz="1100" dirty="0" err="1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아파트실거래가</a:t>
              </a:r>
              <a:r>
                <a:rPr lang="en-US" altLang="ko-KR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)</a:t>
              </a:r>
              <a:endPara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D78639E-B9C9-4DDF-759B-58AAB55352BE}"/>
                </a:ext>
              </a:extLst>
            </p:cNvPr>
            <p:cNvSpPr txBox="1"/>
            <p:nvPr/>
          </p:nvSpPr>
          <p:spPr>
            <a:xfrm>
              <a:off x="2308473" y="4674476"/>
              <a:ext cx="266757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구별공원면적</a:t>
              </a:r>
              <a:r>
                <a:rPr lang="en-US" altLang="ko-KR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(</a:t>
              </a:r>
              <a:r>
                <a:rPr lang="ko-KR" altLang="en-US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연도별</a:t>
              </a:r>
              <a:r>
                <a:rPr lang="en-US" altLang="ko-KR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, </a:t>
              </a:r>
              <a:r>
                <a:rPr lang="ko-KR" altLang="en-US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㎢</a:t>
              </a:r>
              <a:r>
                <a:rPr lang="en-US" altLang="ko-KR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)</a:t>
              </a:r>
            </a:p>
            <a:p>
              <a:r>
                <a:rPr lang="ko-KR" altLang="en-US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구별공원개수</a:t>
              </a:r>
              <a:r>
                <a:rPr lang="en-US" altLang="ko-KR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(</a:t>
              </a:r>
              <a:r>
                <a:rPr lang="ko-KR" altLang="en-US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연도별</a:t>
              </a:r>
              <a:r>
                <a:rPr lang="en-US" altLang="ko-KR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)</a:t>
              </a:r>
            </a:p>
            <a:p>
              <a:r>
                <a:rPr lang="ko-KR" altLang="en-US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구별공원면적비</a:t>
              </a:r>
              <a:r>
                <a:rPr lang="en-US" altLang="ko-KR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(</a:t>
              </a:r>
              <a:r>
                <a:rPr lang="ko-KR" altLang="en-US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연도별</a:t>
              </a:r>
              <a:r>
                <a:rPr lang="en-US" altLang="ko-KR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)</a:t>
              </a:r>
            </a:p>
            <a:p>
              <a:r>
                <a:rPr lang="ko-KR" altLang="en-US" sz="1100" dirty="0" err="1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리버뷰여부</a:t>
              </a:r>
              <a:endPara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633F49F-E289-2068-A398-959F1D37ECB7}"/>
                </a:ext>
              </a:extLst>
            </p:cNvPr>
            <p:cNvSpPr txBox="1"/>
            <p:nvPr/>
          </p:nvSpPr>
          <p:spPr>
            <a:xfrm>
              <a:off x="4618001" y="4674476"/>
              <a:ext cx="17312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KOSIS</a:t>
              </a:r>
            </a:p>
            <a:p>
              <a:endPara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endPara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r>
                <a:rPr lang="ko-KR" altLang="en-US" sz="1100" dirty="0" err="1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크롤링</a:t>
              </a:r>
              <a:r>
                <a:rPr lang="en-US" altLang="ko-KR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(</a:t>
              </a:r>
              <a:r>
                <a:rPr lang="ko-KR" altLang="en-US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네이버지도</a:t>
              </a:r>
              <a:r>
                <a:rPr lang="en-US" altLang="ko-KR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)</a:t>
              </a:r>
              <a:endPara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8E99172-F93F-0E20-B3DF-FE3AEAA76C63}"/>
                </a:ext>
              </a:extLst>
            </p:cNvPr>
            <p:cNvSpPr txBox="1"/>
            <p:nvPr/>
          </p:nvSpPr>
          <p:spPr>
            <a:xfrm>
              <a:off x="1038897" y="1742764"/>
              <a:ext cx="15855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거시경제지표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905BD51-0D64-068C-2F74-31960CB4215E}"/>
                </a:ext>
              </a:extLst>
            </p:cNvPr>
            <p:cNvSpPr txBox="1"/>
            <p:nvPr/>
          </p:nvSpPr>
          <p:spPr>
            <a:xfrm>
              <a:off x="1038897" y="2759217"/>
              <a:ext cx="15855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물리적정보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2313DA8-5D9A-722A-BDA2-ED79CFE79D1E}"/>
                </a:ext>
              </a:extLst>
            </p:cNvPr>
            <p:cNvSpPr txBox="1"/>
            <p:nvPr/>
          </p:nvSpPr>
          <p:spPr>
            <a:xfrm>
              <a:off x="1090568" y="1227353"/>
              <a:ext cx="8137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구분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D0EF41C-C570-8277-091F-9B24AF295A50}"/>
                </a:ext>
              </a:extLst>
            </p:cNvPr>
            <p:cNvSpPr txBox="1"/>
            <p:nvPr/>
          </p:nvSpPr>
          <p:spPr>
            <a:xfrm>
              <a:off x="2383629" y="1227353"/>
              <a:ext cx="19714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데이터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330715B-0B8E-D949-A675-ED26146644BE}"/>
                </a:ext>
              </a:extLst>
            </p:cNvPr>
            <p:cNvSpPr txBox="1"/>
            <p:nvPr/>
          </p:nvSpPr>
          <p:spPr>
            <a:xfrm>
              <a:off x="4740933" y="1227353"/>
              <a:ext cx="12821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기관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0F4F605-A529-BB7F-8F12-7A758B41E8D8}"/>
                </a:ext>
              </a:extLst>
            </p:cNvPr>
            <p:cNvSpPr txBox="1"/>
            <p:nvPr/>
          </p:nvSpPr>
          <p:spPr>
            <a:xfrm>
              <a:off x="1038897" y="4674476"/>
              <a:ext cx="15855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입지적정보</a:t>
              </a: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F39D082C-19B5-24E2-1A3F-C682726AD0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7667" y="1544589"/>
              <a:ext cx="526562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95E2EB08-09C0-8DC5-DEFA-E1E7C443CB96}"/>
              </a:ext>
            </a:extLst>
          </p:cNvPr>
          <p:cNvGrpSpPr/>
          <p:nvPr/>
        </p:nvGrpSpPr>
        <p:grpSpPr>
          <a:xfrm>
            <a:off x="6247245" y="1689089"/>
            <a:ext cx="5682706" cy="3700344"/>
            <a:chOff x="6509294" y="1235742"/>
            <a:chExt cx="5682706" cy="370034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1076660-6DCA-52F2-0EB9-A2A6C5DD1664}"/>
                </a:ext>
              </a:extLst>
            </p:cNvPr>
            <p:cNvSpPr txBox="1"/>
            <p:nvPr/>
          </p:nvSpPr>
          <p:spPr>
            <a:xfrm>
              <a:off x="7852836" y="1671365"/>
              <a:ext cx="2667579" cy="2631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아파트명</a:t>
              </a:r>
              <a:endPara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r>
                <a:rPr lang="ko-KR" altLang="en-US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매물위치</a:t>
              </a:r>
              <a:r>
                <a:rPr lang="en-US" altLang="ko-KR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(</a:t>
              </a:r>
              <a:r>
                <a:rPr lang="ko-KR" altLang="en-US" sz="1100" dirty="0" err="1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시군구</a:t>
              </a:r>
              <a:r>
                <a:rPr lang="en-US" altLang="ko-KR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, </a:t>
              </a:r>
              <a:r>
                <a:rPr lang="ko-KR" altLang="en-US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도로명주소</a:t>
              </a:r>
              <a:r>
                <a:rPr lang="en-US" altLang="ko-KR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,</a:t>
              </a:r>
              <a:r>
                <a:rPr lang="ko-KR" altLang="en-US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</a:t>
              </a:r>
              <a:r>
                <a:rPr lang="en-US" altLang="ko-KR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x, y</a:t>
              </a:r>
              <a:r>
                <a:rPr lang="ko-KR" altLang="en-US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좌표</a:t>
              </a:r>
              <a:r>
                <a:rPr lang="en-US" altLang="ko-KR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)</a:t>
              </a:r>
            </a:p>
            <a:p>
              <a:r>
                <a:rPr lang="ko-KR" altLang="en-US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건설사</a:t>
              </a:r>
              <a:r>
                <a:rPr lang="en-US" altLang="ko-KR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(</a:t>
              </a:r>
              <a:r>
                <a:rPr lang="ko-KR" altLang="en-US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시공사</a:t>
              </a:r>
              <a:r>
                <a:rPr lang="en-US" altLang="ko-KR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), </a:t>
              </a:r>
              <a:r>
                <a:rPr lang="ko-KR" altLang="en-US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시행사</a:t>
              </a:r>
              <a:endPara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r>
                <a:rPr lang="ko-KR" altLang="en-US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전체세대수</a:t>
              </a:r>
              <a:r>
                <a:rPr lang="en-US" altLang="ko-KR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, </a:t>
              </a:r>
              <a:r>
                <a:rPr lang="ko-KR" altLang="en-US" sz="1100" dirty="0" err="1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전용면적별세대수</a:t>
              </a:r>
              <a:endPara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r>
                <a:rPr lang="ko-KR" altLang="en-US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분양형태</a:t>
              </a:r>
              <a:endPara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r>
                <a:rPr lang="ko-KR" altLang="en-US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관리방식</a:t>
              </a:r>
              <a:endPara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r>
                <a:rPr lang="ko-KR" altLang="en-US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복도유형</a:t>
              </a:r>
              <a:endPara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r>
                <a:rPr lang="ko-KR" altLang="en-US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난방방식</a:t>
              </a:r>
              <a:endPara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r>
                <a:rPr lang="ko-KR" altLang="en-US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연면적</a:t>
              </a:r>
              <a:endPara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r>
                <a:rPr lang="ko-KR" altLang="en-US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건축면적</a:t>
              </a:r>
              <a:endPara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r>
                <a:rPr lang="ko-KR" altLang="en-US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주거전용면적</a:t>
              </a:r>
              <a:endPara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r>
                <a:rPr lang="ko-KR" altLang="en-US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주차대수</a:t>
              </a:r>
              <a:endPara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r>
                <a:rPr lang="ko-KR" altLang="en-US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세대전기계약방법</a:t>
              </a:r>
              <a:endPara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r>
                <a:rPr lang="ko-KR" altLang="en-US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청소비관리형태</a:t>
              </a:r>
              <a:endPara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endPara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4593363-066A-D460-E805-85FA3C68A30C}"/>
                </a:ext>
              </a:extLst>
            </p:cNvPr>
            <p:cNvSpPr txBox="1"/>
            <p:nvPr/>
          </p:nvSpPr>
          <p:spPr>
            <a:xfrm>
              <a:off x="10460781" y="1671365"/>
              <a:ext cx="173121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서울열린데이터광장</a:t>
              </a:r>
              <a:endPara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r>
                <a:rPr lang="en-US" altLang="ko-KR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(</a:t>
              </a:r>
              <a:r>
                <a:rPr lang="ko-KR" altLang="en-US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서울시공동주택정보</a:t>
              </a:r>
              <a:r>
                <a:rPr lang="en-US" altLang="ko-KR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)</a:t>
              </a:r>
              <a:endPara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C0BFE90-0205-B087-42F7-7173848FB55B}"/>
                </a:ext>
              </a:extLst>
            </p:cNvPr>
            <p:cNvSpPr txBox="1"/>
            <p:nvPr/>
          </p:nvSpPr>
          <p:spPr>
            <a:xfrm>
              <a:off x="7852836" y="4674476"/>
              <a:ext cx="11504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브랜드순위</a:t>
              </a:r>
              <a:endPara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3F0BAF7-258D-8087-808D-D87574E5B60D}"/>
                </a:ext>
              </a:extLst>
            </p:cNvPr>
            <p:cNvSpPr txBox="1"/>
            <p:nvPr/>
          </p:nvSpPr>
          <p:spPr>
            <a:xfrm>
              <a:off x="10460781" y="4674476"/>
              <a:ext cx="17312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부동산</a:t>
              </a:r>
              <a:r>
                <a:rPr lang="en-US" altLang="ko-KR" sz="11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114</a:t>
              </a:r>
              <a:endPara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F108274-579F-5B9F-DE91-FA9C5FD5E44B}"/>
                </a:ext>
              </a:extLst>
            </p:cNvPr>
            <p:cNvSpPr txBox="1"/>
            <p:nvPr/>
          </p:nvSpPr>
          <p:spPr>
            <a:xfrm>
              <a:off x="6579918" y="1671365"/>
              <a:ext cx="15855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단지적정보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DCF5CE1-0ABF-6CD8-9289-A9CEC0B9A5FF}"/>
                </a:ext>
              </a:extLst>
            </p:cNvPr>
            <p:cNvSpPr txBox="1"/>
            <p:nvPr/>
          </p:nvSpPr>
          <p:spPr>
            <a:xfrm>
              <a:off x="6509294" y="4674476"/>
              <a:ext cx="15855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기타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1D53007-E28D-C51C-A003-B55E0962B0AE}"/>
                </a:ext>
              </a:extLst>
            </p:cNvPr>
            <p:cNvSpPr txBox="1"/>
            <p:nvPr/>
          </p:nvSpPr>
          <p:spPr>
            <a:xfrm>
              <a:off x="6734961" y="1235742"/>
              <a:ext cx="8137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구분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1A1A2C8-9068-BDFE-AB49-12BA480D3468}"/>
                </a:ext>
              </a:extLst>
            </p:cNvPr>
            <p:cNvSpPr txBox="1"/>
            <p:nvPr/>
          </p:nvSpPr>
          <p:spPr>
            <a:xfrm>
              <a:off x="8344463" y="1235742"/>
              <a:ext cx="12821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데이터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19EE65F-F5C9-9937-9FD9-4E9FDEFF6B80}"/>
                </a:ext>
              </a:extLst>
            </p:cNvPr>
            <p:cNvSpPr txBox="1"/>
            <p:nvPr/>
          </p:nvSpPr>
          <p:spPr>
            <a:xfrm>
              <a:off x="10633174" y="1235742"/>
              <a:ext cx="10611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기관</a:t>
              </a: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43059AA1-BCE5-2ADD-3D80-60CC013825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59460" y="1544589"/>
              <a:ext cx="526562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766174A7-AC9A-14F5-07D5-A4B96D6D1575}"/>
              </a:ext>
            </a:extLst>
          </p:cNvPr>
          <p:cNvSpPr txBox="1"/>
          <p:nvPr/>
        </p:nvSpPr>
        <p:spPr>
          <a:xfrm>
            <a:off x="778864" y="590717"/>
            <a:ext cx="3109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21212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데이터 정보</a:t>
            </a:r>
            <a:endParaRPr lang="en-US" altLang="ko-KR" sz="1600" b="1" i="0" dirty="0">
              <a:solidFill>
                <a:srgbClr val="212121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1EC79518-5CB3-EDC5-11BB-A3227B9F2586}"/>
              </a:ext>
            </a:extLst>
          </p:cNvPr>
          <p:cNvCxnSpPr>
            <a:cxnSpLocks/>
          </p:cNvCxnSpPr>
          <p:nvPr/>
        </p:nvCxnSpPr>
        <p:spPr>
          <a:xfrm>
            <a:off x="494780" y="505965"/>
            <a:ext cx="1094323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E1CE8D2-B5E0-5D32-1586-CB2D407B8BF7}"/>
              </a:ext>
            </a:extLst>
          </p:cNvPr>
          <p:cNvSpPr txBox="1"/>
          <p:nvPr/>
        </p:nvSpPr>
        <p:spPr>
          <a:xfrm>
            <a:off x="812216" y="1165869"/>
            <a:ext cx="5500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Roboto" panose="02000000000000000000" pitchFamily="2" charset="0"/>
              </a:rPr>
              <a:t> </a:t>
            </a:r>
            <a:r>
              <a:rPr lang="ko-KR" altLang="en-US" sz="1400" b="1" dirty="0">
                <a:solidFill>
                  <a:srgbClr val="262F40"/>
                </a:solidFill>
                <a:effectLst/>
                <a:latin typeface="Roboto" panose="02000000000000000000" pitchFamily="2" charset="0"/>
              </a:rPr>
              <a:t>📝 </a:t>
            </a:r>
            <a:r>
              <a:rPr lang="en-US" altLang="ko-KR" sz="1400" b="1" dirty="0">
                <a:latin typeface="Roboto" panose="02000000000000000000" pitchFamily="2" charset="0"/>
                <a:ea typeface="Roboto" panose="02000000000000000000" pitchFamily="2" charset="0"/>
              </a:rPr>
              <a:t>Data Description 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총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869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246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(2013~2022)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의 아파트 실거래가 정보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sz="14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77F82-952E-C646-A5A1-CD366D33116D}"/>
              </a:ext>
            </a:extLst>
          </p:cNvPr>
          <p:cNvSpPr txBox="1"/>
          <p:nvPr/>
        </p:nvSpPr>
        <p:spPr>
          <a:xfrm>
            <a:off x="8951139" y="167411"/>
            <a:ext cx="3109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</a:rPr>
              <a:t>03 EDA &amp; Feature Engineering</a:t>
            </a:r>
            <a:endParaRPr lang="en-US" altLang="ko-KR" sz="1600" b="0" i="0" dirty="0">
              <a:solidFill>
                <a:schemeClr val="bg1">
                  <a:lumMod val="75000"/>
                </a:schemeClr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128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9B807A-E817-40F2-971C-EB447CE072FA}"/>
              </a:ext>
            </a:extLst>
          </p:cNvPr>
          <p:cNvSpPr txBox="1"/>
          <p:nvPr/>
        </p:nvSpPr>
        <p:spPr>
          <a:xfrm>
            <a:off x="778864" y="590717"/>
            <a:ext cx="3109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b="1" dirty="0">
                <a:solidFill>
                  <a:srgbClr val="212121"/>
                </a:solidFill>
                <a:latin typeface="Roboto" panose="02000000000000000000" pitchFamily="2" charset="0"/>
              </a:rPr>
              <a:t>EDA &amp; Feature Engineering</a:t>
            </a:r>
            <a:endParaRPr lang="en-US" altLang="ko-KR" sz="16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E8553FA-B245-753E-9E12-D1BDB823B1EC}"/>
              </a:ext>
            </a:extLst>
          </p:cNvPr>
          <p:cNvCxnSpPr>
            <a:cxnSpLocks/>
          </p:cNvCxnSpPr>
          <p:nvPr/>
        </p:nvCxnSpPr>
        <p:spPr>
          <a:xfrm>
            <a:off x="494780" y="505965"/>
            <a:ext cx="1094323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788A48A-C7D5-66B3-3555-646E5FA8D268}"/>
              </a:ext>
            </a:extLst>
          </p:cNvPr>
          <p:cNvSpPr txBox="1"/>
          <p:nvPr/>
        </p:nvSpPr>
        <p:spPr>
          <a:xfrm>
            <a:off x="900557" y="1649678"/>
            <a:ext cx="4554621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용적률 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(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건축면적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/ 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연면적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1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건물연식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(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거래연도 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– 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건축연도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</a:p>
          <a:p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전용면적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㎡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유형</a:t>
            </a:r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초소형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(33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미만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0,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소형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(33~65) 1,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중소형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(65~85) 2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중대형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(85~135) 3,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대형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(135~) 4</a:t>
            </a:r>
          </a:p>
          <a:p>
            <a:pPr marL="171450" indent="-171450">
              <a:buFontTx/>
              <a:buChar char="-"/>
            </a:pPr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인코딩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11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양식출현순서에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따라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</a:p>
          <a:p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난방방식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중앙난방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1,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지역난방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2,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개별난방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3,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기타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</a:t>
            </a:r>
          </a:p>
          <a:p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복도유형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복도식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1,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계단식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2,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혼합식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3,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타워형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4,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기타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</a:t>
            </a:r>
          </a:p>
          <a:p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171450" indent="-171450">
              <a:buFontTx/>
              <a:buChar char="-"/>
            </a:pPr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지역권 동남권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동북권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서남권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서북권</a:t>
            </a:r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동남권</a:t>
            </a:r>
            <a:r>
              <a:rPr lang="en-US" altLang="ko-KR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서초 강남 송파 관악</a:t>
            </a:r>
            <a:r>
              <a:rPr lang="en-US" altLang="ko-KR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  <a:r>
              <a:rPr lang="ko-KR" altLang="en-US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</a:t>
            </a:r>
            <a:r>
              <a:rPr lang="en-US" altLang="ko-KR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서남권</a:t>
            </a:r>
            <a:r>
              <a:rPr lang="en-US" altLang="ko-KR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강서 양천 구로 </a:t>
            </a:r>
            <a:r>
              <a:rPr lang="ko-KR" alt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영등</a:t>
            </a:r>
            <a:r>
              <a:rPr lang="ko-KR" altLang="en-US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동작 관악 금천</a:t>
            </a:r>
            <a:r>
              <a:rPr lang="en-US" altLang="ko-KR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 2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동북권</a:t>
            </a:r>
            <a:r>
              <a:rPr lang="en-US" altLang="ko-KR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도봉 노원 강북 성북 동대문 중랑 성동 광진</a:t>
            </a:r>
            <a:r>
              <a:rPr lang="en-US" altLang="ko-KR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  <a:r>
              <a:rPr lang="ko-KR" altLang="en-US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</a:t>
            </a:r>
            <a:r>
              <a:rPr lang="en-US" altLang="ko-KR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서북권</a:t>
            </a:r>
            <a:r>
              <a:rPr lang="en-US" altLang="ko-KR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은평 서대문 마포 종로 중구 용산</a:t>
            </a:r>
            <a:r>
              <a:rPr lang="en-US" altLang="ko-KR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 4</a:t>
            </a:r>
          </a:p>
          <a:p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구 순위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: 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전년도 </a:t>
            </a:r>
            <a:r>
              <a:rPr lang="ko-KR" altLang="en-US" sz="11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매매평균가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순위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(1~25)</a:t>
            </a:r>
          </a:p>
          <a:p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브랜드그룹 </a:t>
            </a:r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하이엔드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도메인지식바탕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 4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10</a:t>
            </a:r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년연속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브랜드인지도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top10 3, 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일부연도 브랜드인지도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top10 2,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그 외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</a:t>
            </a:r>
          </a:p>
          <a:p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6CFC7B-8DDD-E1D7-C5CD-5D07AEA4D636}"/>
              </a:ext>
            </a:extLst>
          </p:cNvPr>
          <p:cNvSpPr txBox="1"/>
          <p:nvPr/>
        </p:nvSpPr>
        <p:spPr>
          <a:xfrm>
            <a:off x="812216" y="1165869"/>
            <a:ext cx="33048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Roboto" panose="02000000000000000000" pitchFamily="2" charset="0"/>
              </a:rPr>
              <a:t> </a:t>
            </a:r>
            <a:r>
              <a:rPr lang="ko-KR" altLang="en-US" sz="1400" b="1" dirty="0">
                <a:solidFill>
                  <a:srgbClr val="262F40"/>
                </a:solidFill>
                <a:effectLst/>
                <a:latin typeface="Roboto" panose="02000000000000000000" pitchFamily="2" charset="0"/>
              </a:rPr>
              <a:t>📝 </a:t>
            </a:r>
            <a:r>
              <a:rPr lang="en-US" altLang="ko-KR" sz="1400" b="1" dirty="0">
                <a:latin typeface="Roboto" panose="02000000000000000000" pitchFamily="2" charset="0"/>
                <a:ea typeface="Roboto" panose="02000000000000000000" pitchFamily="2" charset="0"/>
              </a:rPr>
              <a:t>Data Processing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2F3BEC7C-AB9F-BB2B-9FD1-FAEE4DE4E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5596" y="713828"/>
            <a:ext cx="681487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9F1A88-F981-64B9-7EC6-73C3E63331A9}"/>
              </a:ext>
            </a:extLst>
          </p:cNvPr>
          <p:cNvSpPr txBox="1"/>
          <p:nvPr/>
        </p:nvSpPr>
        <p:spPr>
          <a:xfrm>
            <a:off x="6096000" y="1649678"/>
            <a:ext cx="3492617" cy="297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실거래가</a:t>
            </a:r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1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하이엔드아파트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대부분 </a:t>
            </a:r>
            <a:r>
              <a:rPr lang="ko-KR" altLang="en-US" sz="11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아웃라이어이며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</a:p>
          <a:p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- 5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천 이하 매물은 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16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년도 이전에만 존재하므로 삭제</a:t>
            </a:r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100" b="0" i="1" dirty="0">
                <a:solidFill>
                  <a:schemeClr val="bg1">
                    <a:lumMod val="65000"/>
                  </a:schemeClr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</a:t>
            </a:r>
            <a:r>
              <a:rPr lang="ko-KR" altLang="en-US" sz="1100" b="0" i="1" dirty="0">
                <a:solidFill>
                  <a:schemeClr val="bg1">
                    <a:lumMod val="65000"/>
                  </a:schemeClr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억 이상 </a:t>
            </a:r>
            <a:r>
              <a:rPr lang="en-US" altLang="ko-KR" sz="1100" i="1" dirty="0">
                <a:solidFill>
                  <a:schemeClr val="bg1">
                    <a:lumMod val="6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</a:t>
            </a:r>
            <a:r>
              <a:rPr lang="en-US" altLang="ko-KR" sz="1100" b="0" i="1" dirty="0">
                <a:solidFill>
                  <a:schemeClr val="bg1">
                    <a:lumMod val="65000"/>
                  </a:schemeClr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16493</a:t>
            </a:r>
            <a:r>
              <a:rPr lang="ko-KR" altLang="en-US" sz="1100" b="0" i="1" dirty="0">
                <a:solidFill>
                  <a:schemeClr val="bg1">
                    <a:lumMod val="65000"/>
                  </a:schemeClr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 </a:t>
            </a:r>
            <a:r>
              <a:rPr lang="en-US" altLang="ko-KR" sz="1100" b="0" i="1" dirty="0">
                <a:solidFill>
                  <a:schemeClr val="bg1">
                    <a:lumMod val="65000"/>
                  </a:schemeClr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1100" b="0" i="1" dirty="0" err="1">
                <a:solidFill>
                  <a:schemeClr val="bg1">
                    <a:lumMod val="65000"/>
                  </a:schemeClr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타워팰리스</a:t>
            </a:r>
            <a:r>
              <a:rPr lang="ko-KR" altLang="en-US" sz="1100" b="0" i="1" dirty="0">
                <a:solidFill>
                  <a:schemeClr val="bg1">
                    <a:lumMod val="65000"/>
                  </a:schemeClr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등</a:t>
            </a:r>
            <a:r>
              <a:rPr lang="en-US" altLang="ko-KR" sz="1100" b="0" i="1" dirty="0">
                <a:solidFill>
                  <a:schemeClr val="bg1">
                    <a:lumMod val="65000"/>
                  </a:schemeClr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100" b="0" i="1" dirty="0">
                <a:solidFill>
                  <a:schemeClr val="bg1">
                    <a:lumMod val="65000"/>
                  </a:schemeClr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5</a:t>
            </a:r>
            <a:r>
              <a:rPr lang="ko-KR" altLang="en-US" sz="1100" b="0" i="1" dirty="0">
                <a:solidFill>
                  <a:schemeClr val="bg1">
                    <a:lumMod val="65000"/>
                  </a:schemeClr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천 이하 </a:t>
            </a:r>
            <a:r>
              <a:rPr lang="en-US" altLang="ko-KR" sz="1100" i="1" dirty="0">
                <a:solidFill>
                  <a:schemeClr val="bg1">
                    <a:lumMod val="6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</a:t>
            </a:r>
            <a:r>
              <a:rPr lang="en-US" altLang="ko-KR" sz="1100" b="0" i="1" dirty="0">
                <a:solidFill>
                  <a:schemeClr val="bg1">
                    <a:lumMod val="65000"/>
                  </a:schemeClr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10</a:t>
            </a:r>
            <a:r>
              <a:rPr lang="ko-KR" altLang="en-US" sz="1100" b="0" i="1" dirty="0">
                <a:solidFill>
                  <a:schemeClr val="bg1">
                    <a:lumMod val="65000"/>
                  </a:schemeClr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 </a:t>
            </a:r>
            <a:r>
              <a:rPr lang="en-US" altLang="ko-KR" sz="1100" b="0" i="1" dirty="0">
                <a:solidFill>
                  <a:schemeClr val="bg1">
                    <a:lumMod val="65000"/>
                  </a:schemeClr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 16</a:t>
            </a:r>
            <a:r>
              <a:rPr lang="ko-KR" altLang="en-US" sz="1100" b="0" i="1" dirty="0">
                <a:solidFill>
                  <a:schemeClr val="bg1">
                    <a:lumMod val="65000"/>
                  </a:schemeClr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년도 이전</a:t>
            </a:r>
            <a:endParaRPr lang="en-US" altLang="ko-KR" sz="1100" b="0" i="1" dirty="0">
              <a:solidFill>
                <a:schemeClr val="bg1">
                  <a:lumMod val="65000"/>
                </a:schemeClr>
              </a:solidFill>
              <a:effectLst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171450" indent="-171450">
              <a:buFontTx/>
              <a:buChar char="-"/>
            </a:pPr>
            <a:endParaRPr lang="en-US" altLang="ko-KR" sz="1100" i="1" dirty="0">
              <a:solidFill>
                <a:schemeClr val="bg1">
                  <a:lumMod val="6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1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리버뷰여부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0,1</a:t>
            </a:r>
          </a:p>
          <a:p>
            <a:pPr marL="171450" indent="-171450">
              <a:buFontTx/>
              <a:buChar char="-"/>
            </a:pPr>
            <a:endParaRPr lang="en-US" altLang="ko-KR" sz="1100" b="0" i="1" dirty="0">
              <a:solidFill>
                <a:schemeClr val="bg1">
                  <a:lumMod val="65000"/>
                </a:schemeClr>
              </a:solidFill>
              <a:effectLst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171450" indent="-171450">
              <a:buFontTx/>
              <a:buChar char="-"/>
            </a:pPr>
            <a:endParaRPr lang="en-US" altLang="ko-KR" sz="1100" i="1" dirty="0">
              <a:solidFill>
                <a:srgbClr val="408080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1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결측치</a:t>
            </a:r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CPI 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최신치로 부여</a:t>
            </a:r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sz="1100" b="0" i="1" dirty="0">
              <a:solidFill>
                <a:srgbClr val="408080"/>
              </a:solidFill>
              <a:effectLst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데이터프레임 결합 </a:t>
            </a:r>
            <a:endParaRPr lang="en-US" altLang="ko-KR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– 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물리적정보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도로명주소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</a:p>
          <a:p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거시경제지표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연월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D6DF3D-FACC-E0BA-FB08-1581B1D8DEF7}"/>
              </a:ext>
            </a:extLst>
          </p:cNvPr>
          <p:cNvSpPr txBox="1"/>
          <p:nvPr/>
        </p:nvSpPr>
        <p:spPr>
          <a:xfrm>
            <a:off x="8951139" y="167411"/>
            <a:ext cx="3109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</a:rPr>
              <a:t>03 EDA &amp; Feature Engineering</a:t>
            </a:r>
            <a:endParaRPr lang="en-US" altLang="ko-KR" sz="1600" b="0" i="0" dirty="0">
              <a:solidFill>
                <a:schemeClr val="bg1">
                  <a:lumMod val="75000"/>
                </a:schemeClr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888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2037</Words>
  <Application>Microsoft Office PowerPoint</Application>
  <PresentationFormat>와이드스크린</PresentationFormat>
  <Paragraphs>656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KoPub돋움체 Bold</vt:lpstr>
      <vt:lpstr>KoPub돋움체 Light</vt:lpstr>
      <vt:lpstr>맑은 고딕</vt:lpstr>
      <vt:lpstr>Arial</vt:lpstr>
      <vt:lpstr>Roboto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SIMJIEUN</dc:creator>
  <cp:lastModifiedBy>SIMJIEUN</cp:lastModifiedBy>
  <cp:revision>16</cp:revision>
  <dcterms:created xsi:type="dcterms:W3CDTF">2022-12-04T12:19:28Z</dcterms:created>
  <dcterms:modified xsi:type="dcterms:W3CDTF">2022-12-05T06:49:42Z</dcterms:modified>
</cp:coreProperties>
</file>