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ntico"/>
      <p:regular r:id="rId17"/>
      <p:bold r:id="rId18"/>
      <p:italic r:id="rId19"/>
      <p:boldItalic r:id="rId20"/>
    </p:embeddedFont>
    <p:embeddedFont>
      <p:font typeface="Titillium Web"/>
      <p:regular r:id="rId21"/>
      <p:bold r:id="rId22"/>
      <p:italic r:id="rId23"/>
      <p:boldItalic r:id="rId24"/>
    </p:embeddedFont>
    <p:embeddedFont>
      <p:font typeface="Titillium Web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M7XxT0O4xP46A0Y/XVMjTPZf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7EB16C-C314-41EB-8479-33DDD4A5A30E}">
  <a:tblStyle styleId="{D07EB16C-C314-41EB-8479-33DDD4A5A3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boldItalic.fntdata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bold.fntdata"/><Relationship Id="rId25" Type="http://schemas.openxmlformats.org/officeDocument/2006/relationships/font" Target="fonts/TitilliumWebLight-regular.fntdata"/><Relationship Id="rId28" Type="http://schemas.openxmlformats.org/officeDocument/2006/relationships/font" Target="fonts/TitilliumWebLight-boldItalic.fntdata"/><Relationship Id="rId27" Type="http://schemas.openxmlformats.org/officeDocument/2006/relationships/font" Target="fonts/TitilliumWeb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ntico-regular.fntdata"/><Relationship Id="rId16" Type="http://schemas.openxmlformats.org/officeDocument/2006/relationships/slide" Target="slides/slide11.xml"/><Relationship Id="rId19" Type="http://schemas.openxmlformats.org/officeDocument/2006/relationships/font" Target="fonts/Quantico-italic.fntdata"/><Relationship Id="rId18" Type="http://schemas.openxmlformats.org/officeDocument/2006/relationships/font" Target="fonts/Quantic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84ea0f31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284ea0f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156"/>
                </a:srgbClr>
              </a:gs>
              <a:gs pos="100000">
                <a:srgbClr val="000000">
                  <a:alpha val="30588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08303F">
                  <a:alpha val="14901"/>
                </a:srgbClr>
              </a:gs>
              <a:gs pos="100000">
                <a:srgbClr val="17727E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198D8C">
                  <a:alpha val="14901"/>
                </a:srgbClr>
              </a:gs>
              <a:gs pos="100000">
                <a:srgbClr val="08303F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156"/>
                </a:srgbClr>
              </a:gs>
              <a:gs pos="100000">
                <a:srgbClr val="000000">
                  <a:alpha val="30588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8" name="Google Shape;18;p15"/>
          <p:cNvSpPr txBox="1"/>
          <p:nvPr>
            <p:ph idx="2" type="body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08303F">
                  <a:alpha val="14901"/>
                </a:srgbClr>
              </a:gs>
              <a:gs pos="100000">
                <a:srgbClr val="17727E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198D8C">
                  <a:alpha val="14901"/>
                </a:srgbClr>
              </a:gs>
              <a:gs pos="100000">
                <a:srgbClr val="08303F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1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4901"/>
                </a:srgbClr>
              </a:gs>
              <a:gs pos="100000">
                <a:srgbClr val="000000">
                  <a:alpha val="14901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08303F">
                  <a:alpha val="14901"/>
                </a:srgbClr>
              </a:gs>
              <a:gs pos="100000">
                <a:srgbClr val="17727E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198D8C">
                  <a:alpha val="14901"/>
                </a:srgbClr>
              </a:gs>
              <a:gs pos="100000">
                <a:srgbClr val="08303F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1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28" name="Google Shape;28;p1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156"/>
                </a:srgbClr>
              </a:gs>
              <a:gs pos="100000">
                <a:srgbClr val="000000">
                  <a:alpha val="30588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7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08303F">
                  <a:alpha val="14901"/>
                </a:srgbClr>
              </a:gs>
              <a:gs pos="100000">
                <a:srgbClr val="17727E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198D8C">
                  <a:alpha val="14901"/>
                </a:srgbClr>
              </a:gs>
              <a:gs pos="100000">
                <a:srgbClr val="08303F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1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4901"/>
                </a:srgbClr>
              </a:gs>
              <a:gs pos="100000">
                <a:srgbClr val="000000">
                  <a:alpha val="14901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8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08303F">
                  <a:alpha val="14901"/>
                </a:srgbClr>
              </a:gs>
              <a:gs pos="100000">
                <a:srgbClr val="17727E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rgbClr val="198D8C">
                  <a:alpha val="14901"/>
                </a:srgbClr>
              </a:gs>
              <a:gs pos="100000">
                <a:srgbClr val="08303F">
                  <a:alpha val="1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7" name="Google Shape;47;p1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nly curves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156"/>
                </a:srgbClr>
              </a:gs>
              <a:gs pos="100000">
                <a:srgbClr val="000000">
                  <a:alpha val="30588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b="0" i="0" sz="30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dZ8DVNReI7E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lbyshinoj/" TargetMode="External"/><Relationship Id="rId4" Type="http://schemas.openxmlformats.org/officeDocument/2006/relationships/hyperlink" Target="https://www.linkedin.com/in/gifton-paul-immanuel-3831211ab/" TargetMode="External"/><Relationship Id="rId5" Type="http://schemas.openxmlformats.org/officeDocument/2006/relationships/hyperlink" Target="https://www.linkedin.com/in/steeve-p-p-87a998249/" TargetMode="External"/><Relationship Id="rId6" Type="http://schemas.openxmlformats.org/officeDocument/2006/relationships/hyperlink" Target="https://www.linkedin.com/in/jeslinhashl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M9Pn7CASCQ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569669" y="996309"/>
            <a:ext cx="7193400" cy="11598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TN Police Hackathon</a:t>
            </a:r>
            <a:endParaRPr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569669" y="2688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{D07EB16C-C314-41EB-8479-33DDD4A5A30E}</a:tableStyleId>
              </a:tblPr>
              <a:tblGrid>
                <a:gridCol w="3997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u="none" cap="none" strike="noStrike">
                          <a:solidFill>
                            <a:srgbClr val="C1F6F4"/>
                          </a:solidFill>
                        </a:rPr>
                        <a:t>SLICING AND SPLICING VOIP TRAFFIC</a:t>
                      </a:r>
                      <a:endParaRPr b="0" sz="1600" u="none" cap="none" strike="noStrike">
                        <a:solidFill>
                          <a:srgbClr val="C1F6F4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7" name="Google Shape;57;p1"/>
          <p:cNvGraphicFramePr/>
          <p:nvPr/>
        </p:nvGraphicFramePr>
        <p:xfrm>
          <a:off x="6039871" y="46780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{D07EB16C-C314-41EB-8479-33DDD4A5A30E}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39C1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NAME: NETWORK SHARKS</a:t>
                      </a:r>
                      <a:endParaRPr b="0" sz="1400" u="none" cap="none" strike="noStrike">
                        <a:solidFill>
                          <a:srgbClr val="39C1DD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84ea0f31b_0_0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Demo(IP-Logger)</a:t>
            </a:r>
            <a:endParaRPr/>
          </a:p>
        </p:txBody>
      </p:sp>
      <p:sp>
        <p:nvSpPr>
          <p:cNvPr id="130" name="Google Shape;130;g2284ea0f31b_0_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g2284ea0f31b_0_0"/>
          <p:cNvSpPr txBox="1"/>
          <p:nvPr/>
        </p:nvSpPr>
        <p:spPr>
          <a:xfrm>
            <a:off x="1840400" y="4999300"/>
            <a:ext cx="39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descr="The data will be displayed in the discord server" id="132" name="Google Shape;132;g2284ea0f31b_0_0" title="IP Logger using discord serv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975" y="1505575"/>
            <a:ext cx="6331901" cy="35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Network Shark can come in handy for a Network Investigation team to investigate a capture and trying to get useful data from it for further analysis and for seeing and analyse their cases through the </a:t>
            </a:r>
            <a:r>
              <a:rPr lang="en" sz="1700"/>
              <a:t>generated PDF reports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IP logger can be used to trick the user into clicking the link, which would get us their location details, ISP details and all useful information.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 </a:t>
            </a:r>
            <a:r>
              <a:rPr lang="en"/>
              <a:t>Members</a:t>
            </a:r>
            <a:r>
              <a:rPr lang="en"/>
              <a:t>(Skills sets)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75274" y="1575125"/>
            <a:ext cx="7977809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Alby Shinoj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Security, Infosec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sng" strike="noStrike">
                <a:solidFill>
                  <a:srgbClr val="39C1D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https://www.linkedin.com/in/albyshinoj/</a:t>
            </a:r>
            <a:endParaRPr b="0" i="0" sz="1700" u="none" strike="noStrike">
              <a:solidFill>
                <a:srgbClr val="39C1D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Gifton Paul Immanuel 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Scripting, Network Programming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sng" strike="noStrike">
                <a:solidFill>
                  <a:srgbClr val="39C1D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https://www.linkedin.com/in/gifton-paul-immanuel-3831211ab/</a:t>
            </a:r>
            <a:endParaRPr b="0" i="0" sz="1700" u="none" strike="noStrike">
              <a:solidFill>
                <a:srgbClr val="39C1D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Steeve P P</a:t>
            </a:r>
            <a:endParaRPr b="0" i="0" sz="1700" u="none" strike="noStrike">
              <a:solidFill>
                <a:srgbClr val="C1F6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Science, Network Programming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sng" strike="noStrike">
                <a:solidFill>
                  <a:srgbClr val="39C1D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https://www.linkedin.com/in/steeve-p-p-87a998249/</a:t>
            </a:r>
            <a:endParaRPr b="0" i="0" sz="1700" u="none" strike="noStrike">
              <a:solidFill>
                <a:srgbClr val="39C1D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Jeslin Hashly</a:t>
            </a:r>
            <a:endParaRPr b="0" i="0" sz="1700" u="none" strike="noStrike">
              <a:solidFill>
                <a:srgbClr val="C1F6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 Tools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0" i="0" lang="en" sz="1700" u="sng" strike="noStrike">
                <a:solidFill>
                  <a:srgbClr val="39C1D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https://www.linkedin.com/in/jeslinhashly/</a:t>
            </a:r>
            <a:endParaRPr b="0" i="0" sz="1700" u="none" strike="noStrike">
              <a:solidFill>
                <a:srgbClr val="39C1D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b="0"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software to extract important information from VoIP traffic .</a:t>
            </a:r>
            <a:endParaRPr b="0">
              <a:solidFill>
                <a:srgbClr val="C1F6F4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 -(</a:t>
            </a:r>
            <a:r>
              <a:rPr lang="en" sz="1800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geolocation</a:t>
            </a:r>
            <a: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strike="noStrike">
              <a:solidFill>
                <a:srgbClr val="C1F6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Talkers invo</a:t>
            </a:r>
            <a:r>
              <a:rPr lang="en" sz="1800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lved</a:t>
            </a:r>
            <a:endParaRPr b="0" i="0" sz="1800" u="none" strike="noStrike">
              <a:solidFill>
                <a:srgbClr val="C1F6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1800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Decoded audio files</a:t>
            </a:r>
            <a:endParaRPr b="0" i="0" sz="1800" u="none" strike="noStrike">
              <a:solidFill>
                <a:srgbClr val="C1F6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Time/Duration of calls</a:t>
            </a:r>
            <a:b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975274" y="1575125"/>
            <a:ext cx="7429109" cy="1198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br>
              <a:rPr lang="en">
                <a:solidFill>
                  <a:srgbClr val="C1F6F4"/>
                </a:solidFill>
              </a:rPr>
            </a:br>
            <a:r>
              <a:rPr lang="en">
                <a:solidFill>
                  <a:srgbClr val="C1F6F4"/>
                </a:solidFill>
              </a:rPr>
              <a:t>	</a:t>
            </a:r>
            <a: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VoIP/Telegram Message Tracking</a:t>
            </a:r>
            <a:endParaRPr>
              <a:solidFill>
                <a:srgbClr val="C1F6F4"/>
              </a:solidFill>
            </a:endParaRPr>
          </a:p>
        </p:txBody>
      </p:sp>
      <p:sp>
        <p:nvSpPr>
          <p:cNvPr id="77" name="Google Shape;77;p4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8" name="Google Shape;78;p4"/>
          <p:cNvSpPr txBox="1"/>
          <p:nvPr>
            <p:ph idx="2" type="body"/>
          </p:nvPr>
        </p:nvSpPr>
        <p:spPr>
          <a:xfrm>
            <a:off x="975250" y="2682178"/>
            <a:ext cx="7005900" cy="1704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b="1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IDENTIFIED:</a:t>
            </a:r>
            <a:b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1800" u="none" strike="noStrike">
                <a:solidFill>
                  <a:srgbClr val="C1F6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Develop methods to extract relevant information from VoIP/Telegram and assist law enforcement agencies in criminal investigations.</a:t>
            </a:r>
            <a:endParaRPr>
              <a:solidFill>
                <a:srgbClr val="C1F6F4"/>
              </a:solidFill>
            </a:endParaRPr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1139950" y="2012075"/>
            <a:ext cx="39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1036950" y="1764850"/>
            <a:ext cx="7437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procedure of the</a:t>
            </a: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software written in python, which have functions to return and display the useful information in either readable tabular format and a chart representation.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These include functions like: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-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Converting packets to raw audio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-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Raw audio to wav format [using sox]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-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IP_communication details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-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Duration of the call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-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Packet composition chart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-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etc., 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These can be carried out in a GUI application, which uses </a:t>
            </a: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customtkinter</a:t>
            </a: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for its UI and </a:t>
            </a: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pyshark</a:t>
            </a: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for analyzing the data.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And for telegram, we can make the victim click our generated </a:t>
            </a: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IP logger </a:t>
            </a: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that would also redirect to a new site rather than crashing.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7000">
              <a:schemeClr val="accent3"/>
            </a:gs>
            <a:gs pos="100000">
              <a:schemeClr val="accent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975300" y="98961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88" y="1383225"/>
            <a:ext cx="6902825" cy="36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" name="Google Shape;101;p8"/>
          <p:cNvGraphicFramePr/>
          <p:nvPr/>
        </p:nvGraphicFramePr>
        <p:xfrm>
          <a:off x="975250" y="1718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{D07EB16C-C314-41EB-8479-33DDD4A5A30E}</a:tableStyleId>
              </a:tblPr>
              <a:tblGrid>
                <a:gridCol w="7269475"/>
              </a:tblGrid>
              <a:tr h="210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C1F6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Development of a</a:t>
                      </a:r>
                      <a:r>
                        <a:rPr lang="en">
                          <a:solidFill>
                            <a:srgbClr val="C1F6F4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rgbClr val="C1F6F4"/>
                          </a:solidFill>
                        </a:rPr>
                        <a:t>GUI software</a:t>
                      </a:r>
                      <a:r>
                        <a:rPr lang="en">
                          <a:solidFill>
                            <a:srgbClr val="C1F6F4"/>
                          </a:solidFill>
                        </a:rPr>
                        <a:t> </a:t>
                      </a:r>
                      <a:r>
                        <a:rPr b="0" i="0" lang="en" sz="1400" u="none" cap="none" strike="noStrike">
                          <a:solidFill>
                            <a:srgbClr val="C1F6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that would parse through the packets and return I</a:t>
                      </a:r>
                      <a:r>
                        <a:rPr b="1" i="0" lang="en" sz="1400" u="none" cap="none" strike="noStrike">
                          <a:solidFill>
                            <a:srgbClr val="C1F6F4"/>
                          </a:solidFill>
                        </a:rPr>
                        <a:t>P addresses involved, </a:t>
                      </a:r>
                      <a:r>
                        <a:rPr b="1" lang="en">
                          <a:solidFill>
                            <a:srgbClr val="C1F6F4"/>
                          </a:solidFill>
                        </a:rPr>
                        <a:t>d</a:t>
                      </a:r>
                      <a:r>
                        <a:rPr b="1" i="0" lang="en" sz="1400" u="none" cap="none" strike="noStrike">
                          <a:solidFill>
                            <a:srgbClr val="C1F6F4"/>
                          </a:solidFill>
                        </a:rPr>
                        <a:t>uration of the call, and percentage of packets, decr</a:t>
                      </a:r>
                      <a:r>
                        <a:rPr b="1" lang="en">
                          <a:solidFill>
                            <a:srgbClr val="C1F6F4"/>
                          </a:solidFill>
                        </a:rPr>
                        <a:t>ypt SRTP</a:t>
                      </a:r>
                      <a:r>
                        <a:rPr b="0" i="0" lang="en" sz="1400" u="none" cap="none" strike="noStrike">
                          <a:solidFill>
                            <a:srgbClr val="C1F6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also would </a:t>
                      </a:r>
                      <a:r>
                        <a:rPr b="1" i="0" lang="en" sz="1400" u="none" cap="none" strike="noStrike">
                          <a:solidFill>
                            <a:srgbClr val="C1F6F4"/>
                          </a:solidFill>
                        </a:rPr>
                        <a:t>decode the packets</a:t>
                      </a:r>
                      <a:r>
                        <a:rPr b="0" i="0" lang="en" sz="1400" u="none" cap="none" strike="noStrike">
                          <a:solidFill>
                            <a:srgbClr val="C1F6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into a raw audio file</a:t>
                      </a:r>
                      <a:r>
                        <a:rPr lang="en">
                          <a:solidFill>
                            <a:srgbClr val="C1F6F4"/>
                          </a:solidFill>
                        </a:rPr>
                        <a:t> which would be further converted to</a:t>
                      </a:r>
                      <a:r>
                        <a:rPr b="1" lang="en">
                          <a:solidFill>
                            <a:srgbClr val="C1F6F4"/>
                          </a:solidFill>
                        </a:rPr>
                        <a:t> wav format.</a:t>
                      </a:r>
                      <a:r>
                        <a:rPr b="0" i="0" lang="en" sz="1400" u="none" cap="none" strike="noStrike">
                          <a:solidFill>
                            <a:srgbClr val="C1F6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The report</a:t>
                      </a:r>
                      <a:r>
                        <a:rPr lang="en">
                          <a:solidFill>
                            <a:srgbClr val="C1F6F4"/>
                          </a:solidFill>
                        </a:rPr>
                        <a:t> will be generated in a</a:t>
                      </a:r>
                      <a:r>
                        <a:rPr b="1" lang="en">
                          <a:solidFill>
                            <a:srgbClr val="C1F6F4"/>
                          </a:solidFill>
                        </a:rPr>
                        <a:t> PDF format </a:t>
                      </a:r>
                      <a:r>
                        <a:rPr lang="en">
                          <a:solidFill>
                            <a:srgbClr val="C1F6F4"/>
                          </a:solidFill>
                        </a:rPr>
                        <a:t>which would help the department for easy and deep packet analysis. </a:t>
                      </a:r>
                      <a:endParaRPr>
                        <a:solidFill>
                          <a:srgbClr val="C1F6F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F6F4"/>
                          </a:solidFill>
                        </a:rPr>
                        <a:t>         Telegram’s users’ IP addresses can be found through </a:t>
                      </a:r>
                      <a:r>
                        <a:rPr b="1" lang="en">
                          <a:solidFill>
                            <a:srgbClr val="C1F6F4"/>
                          </a:solidFill>
                        </a:rPr>
                        <a:t>wireshark capture</a:t>
                      </a:r>
                      <a:r>
                        <a:rPr lang="en">
                          <a:solidFill>
                            <a:srgbClr val="C1F6F4"/>
                          </a:solidFill>
                        </a:rPr>
                        <a:t> if their setting is favourable. From this IP we find the location, ISP details etc.</a:t>
                      </a:r>
                      <a:endParaRPr sz="1400" u="none" cap="none" strike="noStrike">
                        <a:solidFill>
                          <a:srgbClr val="C1F6F4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Proof of Concept</a:t>
            </a:r>
            <a:endParaRPr/>
          </a:p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" name="Google Shape;108;p9"/>
          <p:cNvGrpSpPr/>
          <p:nvPr/>
        </p:nvGrpSpPr>
        <p:grpSpPr>
          <a:xfrm>
            <a:off x="5632317" y="2111312"/>
            <a:ext cx="3305700" cy="2859236"/>
            <a:chOff x="5632317" y="1189775"/>
            <a:chExt cx="3305700" cy="3483050"/>
          </a:xfrm>
        </p:grpSpPr>
        <p:sp>
          <p:nvSpPr>
            <p:cNvPr id="109" name="Google Shape;109;p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Feasibility</a:t>
              </a:r>
              <a:endParaRPr b="0" i="0" sz="1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10" name="Google Shape;110;p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For the smooth running of this software, it is recommended to have it up and running in a Linux device with good CPU and a good internet connection. And the dependencies are not so hard to install..</a:t>
              </a:r>
              <a:endParaRPr b="0" i="0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11" name="Google Shape;111;p9"/>
          <p:cNvGrpSpPr/>
          <p:nvPr/>
        </p:nvGrpSpPr>
        <p:grpSpPr>
          <a:xfrm>
            <a:off x="0" y="2111488"/>
            <a:ext cx="3546900" cy="2859060"/>
            <a:chOff x="0" y="1189989"/>
            <a:chExt cx="3546900" cy="3482836"/>
          </a:xfrm>
        </p:grpSpPr>
        <p:sp>
          <p:nvSpPr>
            <p:cNvPr id="112" name="Google Shape;112;p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Economically good</a:t>
              </a:r>
              <a:endParaRPr b="0" i="0" sz="1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13" name="Google Shape;113;p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The subscription to enterprise software and applications for analysis can be avoided by using this Open source GUI software. </a:t>
              </a:r>
              <a:endParaRPr b="0" i="0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2944204" y="2111312"/>
            <a:ext cx="3305700" cy="2859236"/>
            <a:chOff x="2944204" y="1189775"/>
            <a:chExt cx="3305700" cy="3483050"/>
          </a:xfrm>
        </p:grpSpPr>
        <p:sp>
          <p:nvSpPr>
            <p:cNvPr id="115" name="Google Shape;115;p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Additional features</a:t>
              </a:r>
              <a:endParaRPr b="0" i="0" sz="1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16" name="Google Shape;116;p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The additional features include converting the raw audio file into a wav file. Generating the report in the form of PDF. And also having a section for exact geolocation,</a:t>
              </a:r>
              <a:endParaRPr b="0" i="0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Demo(VoIP analyzer and decrypted tool)</a:t>
            </a:r>
            <a:endParaRPr/>
          </a:p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1840400" y="4999300"/>
            <a:ext cx="39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24" name="Google Shape;124;p10" title="Network Sharks | GUI VoIP analyzer and decrypted tool | TN Hackathon 20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325" y="1526824"/>
            <a:ext cx="6294108" cy="35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Alby Shinoj</dc:creator>
</cp:coreProperties>
</file>