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72" r:id="rId5"/>
  </p:sldMasterIdLst>
  <p:notesMasterIdLst>
    <p:notesMasterId r:id="rId55"/>
  </p:notesMasterIdLst>
  <p:sldIdLst>
    <p:sldId id="282" r:id="rId6"/>
    <p:sldId id="327" r:id="rId7"/>
    <p:sldId id="313" r:id="rId8"/>
    <p:sldId id="328" r:id="rId9"/>
    <p:sldId id="329" r:id="rId10"/>
    <p:sldId id="357" r:id="rId11"/>
    <p:sldId id="358" r:id="rId12"/>
    <p:sldId id="361" r:id="rId13"/>
    <p:sldId id="360" r:id="rId14"/>
    <p:sldId id="401" r:id="rId15"/>
    <p:sldId id="362" r:id="rId16"/>
    <p:sldId id="366" r:id="rId17"/>
    <p:sldId id="299" r:id="rId18"/>
    <p:sldId id="363" r:id="rId19"/>
    <p:sldId id="400" r:id="rId20"/>
    <p:sldId id="365" r:id="rId21"/>
    <p:sldId id="367" r:id="rId22"/>
    <p:sldId id="368" r:id="rId23"/>
    <p:sldId id="369" r:id="rId24"/>
    <p:sldId id="399" r:id="rId25"/>
    <p:sldId id="370" r:id="rId26"/>
    <p:sldId id="371" r:id="rId27"/>
    <p:sldId id="380" r:id="rId28"/>
    <p:sldId id="372" r:id="rId29"/>
    <p:sldId id="398" r:id="rId30"/>
    <p:sldId id="374" r:id="rId31"/>
    <p:sldId id="375" r:id="rId32"/>
    <p:sldId id="376" r:id="rId33"/>
    <p:sldId id="377" r:id="rId34"/>
    <p:sldId id="397" r:id="rId35"/>
    <p:sldId id="378" r:id="rId36"/>
    <p:sldId id="379" r:id="rId37"/>
    <p:sldId id="381" r:id="rId38"/>
    <p:sldId id="382" r:id="rId39"/>
    <p:sldId id="396" r:id="rId40"/>
    <p:sldId id="383" r:id="rId41"/>
    <p:sldId id="384" r:id="rId42"/>
    <p:sldId id="385" r:id="rId43"/>
    <p:sldId id="395" r:id="rId44"/>
    <p:sldId id="386" r:id="rId45"/>
    <p:sldId id="387" r:id="rId46"/>
    <p:sldId id="388" r:id="rId47"/>
    <p:sldId id="394" r:id="rId48"/>
    <p:sldId id="389" r:id="rId49"/>
    <p:sldId id="390" r:id="rId50"/>
    <p:sldId id="391" r:id="rId51"/>
    <p:sldId id="393" r:id="rId52"/>
    <p:sldId id="402" r:id="rId53"/>
    <p:sldId id="392" r:id="rId5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8F3D370-3B3A-6B44-A259-DCF5D1406EB1}">
          <p14:sldIdLst>
            <p14:sldId id="282"/>
            <p14:sldId id="327"/>
            <p14:sldId id="313"/>
            <p14:sldId id="328"/>
            <p14:sldId id="329"/>
            <p14:sldId id="357"/>
            <p14:sldId id="358"/>
            <p14:sldId id="361"/>
            <p14:sldId id="360"/>
            <p14:sldId id="401"/>
            <p14:sldId id="362"/>
            <p14:sldId id="366"/>
            <p14:sldId id="299"/>
            <p14:sldId id="363"/>
            <p14:sldId id="400"/>
            <p14:sldId id="365"/>
            <p14:sldId id="367"/>
            <p14:sldId id="368"/>
            <p14:sldId id="369"/>
            <p14:sldId id="399"/>
            <p14:sldId id="370"/>
            <p14:sldId id="371"/>
            <p14:sldId id="380"/>
            <p14:sldId id="372"/>
            <p14:sldId id="398"/>
            <p14:sldId id="374"/>
            <p14:sldId id="375"/>
            <p14:sldId id="376"/>
            <p14:sldId id="377"/>
            <p14:sldId id="397"/>
            <p14:sldId id="378"/>
            <p14:sldId id="379"/>
            <p14:sldId id="381"/>
            <p14:sldId id="382"/>
            <p14:sldId id="396"/>
            <p14:sldId id="383"/>
            <p14:sldId id="384"/>
            <p14:sldId id="385"/>
            <p14:sldId id="395"/>
            <p14:sldId id="386"/>
            <p14:sldId id="387"/>
            <p14:sldId id="388"/>
            <p14:sldId id="394"/>
            <p14:sldId id="389"/>
            <p14:sldId id="390"/>
            <p14:sldId id="391"/>
            <p14:sldId id="393"/>
            <p14:sldId id="402"/>
            <p14:sldId id="392"/>
          </p14:sldIdLst>
        </p14:section>
        <p14:section name="Content Slide" id="{6DB62D19-7BD8-1741-B88B-948A2295909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72F9"/>
    <a:srgbClr val="EAE3FF"/>
    <a:srgbClr val="FF8F37"/>
    <a:srgbClr val="FF00E8"/>
    <a:srgbClr val="0861FF"/>
    <a:srgbClr val="00F8AF"/>
    <a:srgbClr val="7800CD"/>
    <a:srgbClr val="772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944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38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67F6B-C01E-DF48-BDAB-F8BEE9FC621F}" type="datetimeFigureOut">
              <a:rPr lang="en-TH" smtClean="0"/>
              <a:t>18/10/2025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328EC-0548-8748-8484-A1E83F151F6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3438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5A0BD14-FC30-0A4E-AC45-07CEDFC46AF6}"/>
              </a:ext>
            </a:extLst>
          </p:cNvPr>
          <p:cNvGrpSpPr/>
          <p:nvPr userDrawn="1"/>
        </p:nvGrpSpPr>
        <p:grpSpPr>
          <a:xfrm>
            <a:off x="6043692" y="727023"/>
            <a:ext cx="6148308" cy="6130977"/>
            <a:chOff x="6043692" y="727023"/>
            <a:chExt cx="6148308" cy="6130977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70BADA31-6D30-144B-AFB3-26535CDB94A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40000"/>
            </a:blip>
            <a:srcRect r="20845" b="21068"/>
            <a:stretch/>
          </p:blipFill>
          <p:spPr>
            <a:xfrm>
              <a:off x="6043692" y="727023"/>
              <a:ext cx="6148308" cy="6130977"/>
            </a:xfrm>
            <a:prstGeom prst="rect">
              <a:avLst/>
            </a:prstGeom>
          </p:spPr>
        </p:pic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F6831D7D-88C7-B248-93ED-0966D473145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10000"/>
            </a:blip>
            <a:srcRect t="-2" r="20845" b="26528"/>
            <a:stretch/>
          </p:blipFill>
          <p:spPr>
            <a:xfrm>
              <a:off x="6043692" y="1151039"/>
              <a:ext cx="6148308" cy="5706961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D634B5D4-8495-CF4B-B4C4-50E97082A2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5AC510F5-7338-1B43-8EAC-DC0099354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85186"/>
            <a:ext cx="7144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504B7F-C2C0-1145-A215-EEBF05D90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747604"/>
            <a:ext cx="7144265" cy="53265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is here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253078A-848D-7344-B3A2-F8E54EF97B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8541" y="746231"/>
            <a:ext cx="2975909" cy="404914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TH" dirty="0"/>
              <a:t>1 Jan 2022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D98A21C-1D73-7241-B016-EB3B64648B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0" y="749473"/>
            <a:ext cx="1155125" cy="13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cover -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4E696EA-F44C-9441-B9EE-24CB278C2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20845" b="21068"/>
          <a:stretch/>
        </p:blipFill>
        <p:spPr>
          <a:xfrm>
            <a:off x="6043692" y="727023"/>
            <a:ext cx="6148308" cy="61309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E33A39-DB85-C840-A7D9-92DEB45AF6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EB347E3-F56F-1B4A-B6F7-E4A8758D0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84893" y="1843246"/>
            <a:ext cx="5707108" cy="3472465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A9890CC-AC92-C94C-8D56-DB30C251E0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008" y="4691102"/>
            <a:ext cx="5617284" cy="53265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Charles Darwin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66C324-7379-DB4B-9FB9-D7BCB3566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79" y="1843246"/>
            <a:ext cx="5633314" cy="2681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15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“It is not the strongest or the most intelligent who will survive but those who can best manage change.”</a:t>
            </a:r>
            <a:endParaRPr lang="en-TH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F2F4C36-BD23-9545-9789-C11530CA1F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de cover - Single num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4F7AD16-D70D-6840-A718-2CCDFBE511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20845" b="21068"/>
          <a:stretch/>
        </p:blipFill>
        <p:spPr>
          <a:xfrm>
            <a:off x="6043692" y="727023"/>
            <a:ext cx="6148308" cy="6130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75D07F-3D64-3742-96CC-0A7A934F96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1F1F827-F7D1-D14B-8228-A2825B746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6072" y="2786096"/>
            <a:ext cx="81334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the agenda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D2FE2-C0A8-864C-95A6-F9760CCFA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3187" y="2786096"/>
            <a:ext cx="1786164" cy="1325563"/>
          </a:xfrm>
        </p:spPr>
        <p:txBody>
          <a:bodyPr anchor="ctr">
            <a:noAutofit/>
          </a:bodyPr>
          <a:lstStyle>
            <a:lvl1pPr marL="0" indent="0" algn="r">
              <a:buNone/>
              <a:defRPr sz="10000" b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2pPr>
            <a:lvl3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3pPr>
            <a:lvl4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4pPr>
            <a:lvl5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5pPr>
          </a:lstStyle>
          <a:p>
            <a:pPr lvl="0"/>
            <a:r>
              <a:rPr lang="en-US" dirty="0"/>
              <a:t>1</a:t>
            </a:r>
            <a:endParaRPr lang="en-TH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784E3CA-6DCE-2746-A31B-39204EC817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de cover - No num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6DBAC24-2413-E545-A770-55AD543F67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20845" b="21068"/>
          <a:stretch/>
        </p:blipFill>
        <p:spPr>
          <a:xfrm>
            <a:off x="6043692" y="727023"/>
            <a:ext cx="6148308" cy="6130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B55003-D7A8-C940-920E-21884DD022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1F1F827-F7D1-D14B-8228-A2825B746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619" y="2766218"/>
            <a:ext cx="85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the agenda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02C2833-E176-6648-9099-9E8DAFA806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07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de cover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4E696EA-F44C-9441-B9EE-24CB278C2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20845" b="21068"/>
          <a:stretch/>
        </p:blipFill>
        <p:spPr>
          <a:xfrm>
            <a:off x="6043692" y="727023"/>
            <a:ext cx="6148308" cy="61309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E33A39-DB85-C840-A7D9-92DEB45AF6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EB347E3-F56F-1B4A-B6F7-E4A8758D0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84893" y="1843246"/>
            <a:ext cx="5707108" cy="3472465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A9890CC-AC92-C94C-8D56-DB30C251E0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008" y="4691102"/>
            <a:ext cx="5617284" cy="53265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Charles Darwin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66C324-7379-DB4B-9FB9-D7BCB3566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79" y="1843246"/>
            <a:ext cx="5633314" cy="2681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15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“It is not the strongest or the most intelligent who will survive but those who can best manage change.”</a:t>
            </a:r>
            <a:endParaRPr lang="en-TH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9C9AFEA-4F13-7143-BFA3-192FBC561DA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65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cover - Single number - Gradient BG">
    <p:bg>
      <p:bgPr>
        <a:gradFill>
          <a:gsLst>
            <a:gs pos="25000">
              <a:schemeClr val="accent1"/>
            </a:gs>
            <a:gs pos="80000">
              <a:schemeClr val="accent2">
                <a:alpha val="70000"/>
              </a:schemeClr>
            </a:gs>
            <a:gs pos="99000">
              <a:schemeClr val="accent3">
                <a:alpha val="50000"/>
              </a:schemeClr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A761295-9673-8144-B507-BB2EEFF3D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biLevel thresh="25000"/>
          </a:blip>
          <a:srcRect r="20845" b="21068"/>
          <a:stretch/>
        </p:blipFill>
        <p:spPr>
          <a:xfrm>
            <a:off x="6043692" y="727023"/>
            <a:ext cx="6148308" cy="613097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960D3B-FF7C-0541-8883-44DFF15BA1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0F24454-F677-A24E-8781-751F75F12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6072" y="2786096"/>
            <a:ext cx="81334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agenda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CC69E81-76B6-C24A-A6B1-C9D165E5A7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3187" y="2786096"/>
            <a:ext cx="1786164" cy="1325563"/>
          </a:xfrm>
        </p:spPr>
        <p:txBody>
          <a:bodyPr anchor="ctr">
            <a:noAutofit/>
          </a:bodyPr>
          <a:lstStyle>
            <a:lvl1pPr marL="0" indent="0" algn="r">
              <a:buNone/>
              <a:defRPr sz="100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2pPr>
            <a:lvl3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3pPr>
            <a:lvl4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4pPr>
            <a:lvl5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5pPr>
          </a:lstStyle>
          <a:p>
            <a:pPr lvl="0"/>
            <a:r>
              <a:rPr lang="en-US" dirty="0"/>
              <a:t>1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74214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side cover - Single number - Gradient BG">
    <p:bg>
      <p:bgPr>
        <a:gradFill>
          <a:gsLst>
            <a:gs pos="25000">
              <a:schemeClr val="accent1"/>
            </a:gs>
            <a:gs pos="80000">
              <a:schemeClr val="accent2">
                <a:alpha val="70000"/>
              </a:schemeClr>
            </a:gs>
            <a:gs pos="100000">
              <a:schemeClr val="accent3">
                <a:alpha val="50000"/>
              </a:schemeClr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6EBC326-7016-0F4B-A921-64BE42AFA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biLevel thresh="25000"/>
          </a:blip>
          <a:srcRect r="20845" b="21068"/>
          <a:stretch/>
        </p:blipFill>
        <p:spPr>
          <a:xfrm>
            <a:off x="6043692" y="727023"/>
            <a:ext cx="6148308" cy="6130977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D6D3292-F0FA-6F49-A9D5-F376B3596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619" y="2766218"/>
            <a:ext cx="85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agenda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7DB9761-90EC-F740-94F4-F5052324DA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16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side cover - Single number - Gradient BG">
    <p:bg>
      <p:bgPr>
        <a:gradFill>
          <a:gsLst>
            <a:gs pos="25000">
              <a:schemeClr val="accent1"/>
            </a:gs>
            <a:gs pos="80000">
              <a:schemeClr val="accent2">
                <a:alpha val="70000"/>
              </a:schemeClr>
            </a:gs>
            <a:gs pos="100000">
              <a:schemeClr val="accent3">
                <a:alpha val="50000"/>
              </a:schemeClr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A9C9094-77DA-3044-99DC-62DC61B12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biLevel thresh="25000"/>
          </a:blip>
          <a:srcRect r="20845" b="21068"/>
          <a:stretch/>
        </p:blipFill>
        <p:spPr>
          <a:xfrm>
            <a:off x="6043692" y="727023"/>
            <a:ext cx="6148308" cy="6130977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C0D3722-F2B4-A343-854E-1219FC547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84893" y="1843246"/>
            <a:ext cx="5707108" cy="3472465"/>
          </a:xfrm>
          <a:solidFill>
            <a:schemeClr val="tx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F4540D-32B8-544D-BCB0-DD0248556A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008" y="4691102"/>
            <a:ext cx="5617284" cy="53265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Charles Darwin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97BA4CD-63C4-6B40-A1EF-910B813974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79" y="1843246"/>
            <a:ext cx="5633314" cy="2681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15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“It is not the strongest or the most intelligent who will survive but those who can best manage change.”</a:t>
            </a:r>
            <a:endParaRPr lang="en-TH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7F29979-E33D-C441-9333-99C91E43CC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content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F4A8E1-EDB7-3D47-8898-D2E648735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51B5A0-20D2-8349-A124-E138D92169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This is a page title</a:t>
            </a:r>
            <a:endParaRPr lang="en-T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862C74-B82F-D04D-BB15-FE512FE9C5B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4983" y="1476680"/>
            <a:ext cx="11282029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/>
              <a:t>Subtitle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FA1A-89CE-D24D-908D-E9CE52D963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613" y="2065692"/>
            <a:ext cx="11281399" cy="433546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1E56714-C560-0B4A-8AF6-017F6B2668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49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Char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9E5F7D3-BA5C-0A4C-95FA-CAE18ED6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3230EB-9360-0D44-ADBD-6DA8D57386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This is a page title</a:t>
            </a:r>
            <a:endParaRPr lang="en-TH"/>
          </a:p>
        </p:txBody>
      </p:sp>
      <p:sp>
        <p:nvSpPr>
          <p:cNvPr id="6" name="Chart Placeholder 12">
            <a:extLst>
              <a:ext uri="{FF2B5EF4-FFF2-40B4-BE49-F238E27FC236}">
                <a16:creationId xmlns:a16="http://schemas.microsoft.com/office/drawing/2014/main" id="{5826E6EC-39C8-5648-A274-11BAB04F229B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54985" y="1487423"/>
            <a:ext cx="5616306" cy="5030087"/>
          </a:xfrm>
          <a:prstGeom prst="rect">
            <a:avLst/>
          </a:prstGeom>
        </p:spPr>
        <p:txBody>
          <a:bodyPr tIns="914400" anchor="ctr" anchorCtr="0">
            <a:normAutofit/>
          </a:bodyPr>
          <a:lstStyle>
            <a:lvl1pPr marL="0" indent="0" algn="ctr">
              <a:buNone/>
              <a:defRPr sz="1600"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/>
              <a:t>Insert or create a chart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D4453A8-BD1B-C144-8062-53306685FD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336255" y="1476680"/>
            <a:ext cx="5400757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/>
              <a:t>Subtitle</a:t>
            </a:r>
            <a:endParaRPr lang="en-TH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6C4AF0F-4B5E-EB45-9440-28A50C9B7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6255" y="2033195"/>
            <a:ext cx="5400758" cy="4484315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F9E45ED-01BB-BB49-9A66-7027CBFB8C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98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CD85D8A-2311-D04B-A3C4-E9FF1AD92252}"/>
              </a:ext>
            </a:extLst>
          </p:cNvPr>
          <p:cNvGrpSpPr/>
          <p:nvPr userDrawn="1"/>
        </p:nvGrpSpPr>
        <p:grpSpPr>
          <a:xfrm>
            <a:off x="6043692" y="727023"/>
            <a:ext cx="6148308" cy="6130977"/>
            <a:chOff x="6043692" y="727023"/>
            <a:chExt cx="6148308" cy="6130977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C96DAF1-866D-A543-A723-71C8C6689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</a:blip>
            <a:srcRect r="20845" b="21068"/>
            <a:stretch/>
          </p:blipFill>
          <p:spPr>
            <a:xfrm>
              <a:off x="6043692" y="727023"/>
              <a:ext cx="6148308" cy="6130977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6893559-5AC0-3542-A012-3ED6641927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10000"/>
            </a:blip>
            <a:srcRect t="-1" r="20845" b="32021"/>
            <a:stretch/>
          </p:blipFill>
          <p:spPr>
            <a:xfrm>
              <a:off x="6043692" y="1577737"/>
              <a:ext cx="6148308" cy="528026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EDBCC1E-6C09-B14A-A394-DB0F18472B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449CF-0829-1148-BE29-62067582A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29729"/>
            <a:ext cx="8969188" cy="132556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kind participation</a:t>
            </a:r>
            <a:endParaRPr lang="en-TH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A11926F-5E87-1D4C-A682-DE38204F39C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0" y="749473"/>
            <a:ext cx="1155125" cy="13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9F83513-3813-9B44-93CF-7866DD7058B7}"/>
              </a:ext>
            </a:extLst>
          </p:cNvPr>
          <p:cNvGrpSpPr/>
          <p:nvPr userDrawn="1"/>
        </p:nvGrpSpPr>
        <p:grpSpPr>
          <a:xfrm>
            <a:off x="6043692" y="727023"/>
            <a:ext cx="6148308" cy="6130977"/>
            <a:chOff x="6043692" y="727023"/>
            <a:chExt cx="6148308" cy="6130977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1D8AFCFB-1976-944C-A682-FD690FE39E7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40000"/>
            </a:blip>
            <a:srcRect r="20845" b="21068"/>
            <a:stretch/>
          </p:blipFill>
          <p:spPr>
            <a:xfrm>
              <a:off x="6043692" y="727023"/>
              <a:ext cx="6148308" cy="6130977"/>
            </a:xfrm>
            <a:prstGeom prst="rect">
              <a:avLst/>
            </a:prstGeom>
          </p:spPr>
        </p:pic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7E0FAC90-5A7F-5142-9186-47C9F13C2D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10000"/>
            </a:blip>
            <a:srcRect t="-2" r="20845" b="26528"/>
            <a:stretch/>
          </p:blipFill>
          <p:spPr>
            <a:xfrm>
              <a:off x="6043692" y="1151039"/>
              <a:ext cx="6148308" cy="5706961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A64AE35-C9C9-3C43-B8C9-9B6645B877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6F91240F-805A-2940-B898-E14BA71A48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85186"/>
            <a:ext cx="7144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of presentation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7616D-2636-BB40-AB2F-1B223D6579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747604"/>
            <a:ext cx="7144265" cy="53265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Subtitle is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A95C-5267-1B40-8309-23A6EFE08D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8541" y="746231"/>
            <a:ext cx="2975909" cy="404914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TH" dirty="0"/>
              <a:t>1 Jan 2022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8A953BC-448F-F948-A8F7-8D348FB46A0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0" y="746231"/>
            <a:ext cx="1155125" cy="13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5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2C9C7BE-FCBC-3149-8F08-017E22DB8C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4B06E4-66BC-0842-8415-AC06BCF9D1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This is a page title</a:t>
            </a:r>
            <a:endParaRPr lang="en-TH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949013-E618-CD47-8F76-4B2B9C154C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97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9ABBC6B-C881-A349-A9EB-679A22C51B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23DC1-47E4-E44C-881A-1408CF5281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E1A0A3-52A4-FE45-9907-D5853488D8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4" y="453257"/>
            <a:ext cx="10334935" cy="1069975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Long sentence case title, This is the dummy text for longer sentence for more flexibility</a:t>
            </a:r>
            <a:endParaRPr lang="en-TH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8A16838-57E3-EF4D-BDFC-A038107199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5F4A8E1-EDB7-3D47-8898-D2E648735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51B5A0-20D2-8349-A124-E138D92169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This is a page title</a:t>
            </a:r>
            <a:endParaRPr lang="en-TH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862C74-B82F-D04D-BB15-FE512FE9C5B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4983" y="1476680"/>
            <a:ext cx="11282029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/>
              <a:t>Subtitle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FA1A-89CE-D24D-908D-E9CE52D963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613" y="2065692"/>
            <a:ext cx="11281399" cy="433546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1E56714-C560-0B4A-8AF6-017F6B2668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164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5141149-20CB-3E49-86DB-E3290F353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4" y="453257"/>
            <a:ext cx="10334935" cy="1069975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Long sentence case title, This is the dummy text for longer sentence for more flexibility</a:t>
            </a:r>
            <a:endParaRPr lang="en-T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FA3B5B7-7EE0-C544-B2AF-1BB74FFF6FA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4983" y="1658767"/>
            <a:ext cx="11282029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/>
              <a:t>Subtitle</a:t>
            </a:r>
            <a:endParaRPr lang="en-TH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8F7C87-48BC-0B41-83CA-07032ED5BE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613" y="2182047"/>
            <a:ext cx="11281399" cy="433546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A83601A-6F65-664E-B3BF-87D3BB868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49BD44-6B72-8943-A9DC-4DC20D72B1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5EA4B2F-9C68-B648-9F7F-951113B778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with image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0E3CF2A-C45D-2D44-9738-F81911AF0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E0CCBB-F92B-904B-9CCE-EED49B911A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C03787-D4E7-1743-A3EB-98CAFDDC7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This is a page title</a:t>
            </a:r>
            <a:endParaRPr lang="en-TH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1F1B525-96E5-6A42-8443-11ACD5526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44256" y="1404540"/>
            <a:ext cx="3667837" cy="5000204"/>
          </a:xfrm>
          <a:solidFill>
            <a:schemeClr val="tx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5D282DB-A18C-F64B-B514-185EF3F102E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4983" y="1404539"/>
            <a:ext cx="7308737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/>
              <a:t>Subtitle</a:t>
            </a:r>
            <a:endParaRPr lang="en-TH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E5EE885-0659-AA4C-86BF-BDBDFD9E56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5614" y="1934940"/>
            <a:ext cx="7308736" cy="4466215"/>
          </a:xfrm>
        </p:spPr>
        <p:txBody>
          <a:bodyPr numCol="2" spcCol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 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FD4CA75-217C-564B-B84C-1AA7AEDF32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53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with image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0B9A417-E5F2-5240-868D-61DDD3812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AE4F40-8DB4-4244-80C5-41A94071A2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5A0714-4827-CF44-91D3-38A639BFF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4" y="453257"/>
            <a:ext cx="10334935" cy="1069975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Long sentence case title, This is the dummy text for longer sentence for more flexibility</a:t>
            </a:r>
            <a:endParaRPr lang="en-TH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3D47D47-1F19-F942-AA02-AF3E9FA6C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44256" y="1697194"/>
            <a:ext cx="3667837" cy="4707549"/>
          </a:xfrm>
          <a:solidFill>
            <a:schemeClr val="tx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BA4B81B-5AC5-794B-9719-C51AEE258D14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4984" y="1697194"/>
            <a:ext cx="7308736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/>
              <a:t>Subtitle</a:t>
            </a:r>
            <a:endParaRPr lang="en-TH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FD3B63-BD26-0F4D-9138-D1380B976B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5614" y="2268379"/>
            <a:ext cx="7308736" cy="4132776"/>
          </a:xfrm>
        </p:spPr>
        <p:txBody>
          <a:bodyPr numCol="2" spcCol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 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3ED6D20-17B8-6D4B-BE2D-48EDFF93A1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72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3 Column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91459E4-E1CC-B844-B590-6365630425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C3FE82-112D-1F4C-A3EF-D1ABFB233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C03787-D4E7-1743-A3EB-98CAFDDC7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This is a page title</a:t>
            </a:r>
            <a:endParaRPr lang="en-TH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E03D822-30A7-D241-AFB7-1DA473FB0C2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4983" y="1404539"/>
            <a:ext cx="11282029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/>
              <a:t>Subtitle</a:t>
            </a:r>
            <a:endParaRPr lang="en-TH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42FFAFF-30B8-8E4B-9BF0-68B3BBB202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5614" y="1934940"/>
            <a:ext cx="11281398" cy="4466215"/>
          </a:xfrm>
        </p:spPr>
        <p:txBody>
          <a:bodyPr numCol="3" spcCol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 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 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 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2C6358B-8456-2F44-B807-50E7BD06E9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3 Column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DC0DF4B-C6A4-2047-97D2-5F103284A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C2E72D-4D02-9A46-9366-3DE143F521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3F8E227-38E2-964F-A410-B2E583BC9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4" y="453257"/>
            <a:ext cx="10334935" cy="1069975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Long sentence case title, This is the dummy text for longer sentence for more flexibility</a:t>
            </a:r>
            <a:endParaRPr lang="en-T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B91AE47-4B59-D643-8F38-C299E2FB64A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4983" y="1707611"/>
            <a:ext cx="11282029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/>
              <a:t>Subtitle</a:t>
            </a:r>
            <a:endParaRPr lang="en-TH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C08F4D-6057-7C4C-BBD8-CA9ECBAB30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5614" y="2289213"/>
            <a:ext cx="11281398" cy="4115530"/>
          </a:xfrm>
        </p:spPr>
        <p:txBody>
          <a:bodyPr numCol="3" spcCol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 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 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 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FBD593C-4E47-1C40-AEA3-26E4538087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F1A493E-4C99-1D4B-B061-8D529F3B6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58446-7948-734F-9CF7-54507D8AD4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This is a page title</a:t>
            </a:r>
            <a:endParaRPr lang="en-TH" dirty="0"/>
          </a:p>
        </p:txBody>
      </p:sp>
      <p:sp>
        <p:nvSpPr>
          <p:cNvPr id="6" name="Chart Placeholder 12">
            <a:extLst>
              <a:ext uri="{FF2B5EF4-FFF2-40B4-BE49-F238E27FC236}">
                <a16:creationId xmlns:a16="http://schemas.microsoft.com/office/drawing/2014/main" id="{5826E6EC-39C8-5648-A274-11BAB04F229B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54985" y="1487423"/>
            <a:ext cx="11282030" cy="4917319"/>
          </a:xfrm>
          <a:prstGeom prst="rect">
            <a:avLst/>
          </a:prstGeom>
        </p:spPr>
        <p:txBody>
          <a:bodyPr tIns="914400" anchor="ctr" anchorCtr="0">
            <a:normAutofit/>
          </a:bodyPr>
          <a:lstStyle>
            <a:lvl1pPr marL="0" indent="0" algn="ctr">
              <a:buNone/>
              <a:defRPr sz="1600"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Insert or create a chart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BA76225-D2C5-B84F-BED5-22D9C58AB7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78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Char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9E5F7D3-BA5C-0A4C-95FA-CAE18ED6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3230EB-9360-0D44-ADBD-6DA8D57386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This is a page title</a:t>
            </a:r>
            <a:endParaRPr lang="en-TH" dirty="0"/>
          </a:p>
        </p:txBody>
      </p:sp>
      <p:sp>
        <p:nvSpPr>
          <p:cNvPr id="6" name="Chart Placeholder 12">
            <a:extLst>
              <a:ext uri="{FF2B5EF4-FFF2-40B4-BE49-F238E27FC236}">
                <a16:creationId xmlns:a16="http://schemas.microsoft.com/office/drawing/2014/main" id="{5826E6EC-39C8-5648-A274-11BAB04F229B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54985" y="1487423"/>
            <a:ext cx="5616306" cy="5030087"/>
          </a:xfrm>
          <a:prstGeom prst="rect">
            <a:avLst/>
          </a:prstGeom>
        </p:spPr>
        <p:txBody>
          <a:bodyPr tIns="914400" anchor="ctr" anchorCtr="0">
            <a:normAutofit/>
          </a:bodyPr>
          <a:lstStyle>
            <a:lvl1pPr marL="0" indent="0" algn="ctr">
              <a:buNone/>
              <a:defRPr sz="1600"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Insert or create a chart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D4453A8-BD1B-C144-8062-53306685FD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336255" y="1476680"/>
            <a:ext cx="5400757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/>
              <a:t>Subtitle</a:t>
            </a:r>
            <a:endParaRPr lang="en-TH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6C4AF0F-4B5E-EB45-9440-28A50C9B7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6255" y="2033195"/>
            <a:ext cx="5400758" cy="4484315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F9E45ED-01BB-BB49-9A66-7027CBFB8C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7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Image BG">
    <p:bg>
      <p:bgPr>
        <a:gradFill>
          <a:gsLst>
            <a:gs pos="80000">
              <a:schemeClr val="accent2">
                <a:alpha val="70000"/>
              </a:schemeClr>
            </a:gs>
            <a:gs pos="100000">
              <a:schemeClr val="accent3">
                <a:alpha val="50000"/>
              </a:schemeClr>
            </a:gs>
            <a:gs pos="25000">
              <a:schemeClr val="accent1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D0418A41-00EC-4041-9B69-6B13C9D057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22" t="12985" r="15270" b="53219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C25602-5313-8B4C-A93E-EBAC1F36CD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0">
                <a:schemeClr val="accent2">
                  <a:alpha val="70000"/>
                </a:schemeClr>
              </a:gs>
              <a:gs pos="100000">
                <a:schemeClr val="accent3">
                  <a:alpha val="50000"/>
                </a:schemeClr>
              </a:gs>
              <a:gs pos="25000">
                <a:schemeClr val="accent1">
                  <a:alpha val="7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14FFB9-11F3-BE46-BC91-3D18623FF7B8}"/>
              </a:ext>
            </a:extLst>
          </p:cNvPr>
          <p:cNvGrpSpPr/>
          <p:nvPr userDrawn="1"/>
        </p:nvGrpSpPr>
        <p:grpSpPr>
          <a:xfrm>
            <a:off x="6043692" y="727023"/>
            <a:ext cx="6148308" cy="6130977"/>
            <a:chOff x="6043692" y="727023"/>
            <a:chExt cx="6148308" cy="6130977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ABECE332-FF1E-5E4E-811A-2DE2FF5294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biLevel thresh="25000"/>
              <a:alphaModFix amt="40000"/>
            </a:blip>
            <a:srcRect r="20845" b="21068"/>
            <a:stretch/>
          </p:blipFill>
          <p:spPr>
            <a:xfrm>
              <a:off x="6043692" y="727023"/>
              <a:ext cx="6148308" cy="6130977"/>
            </a:xfrm>
            <a:prstGeom prst="rect">
              <a:avLst/>
            </a:prstGeom>
          </p:spPr>
        </p:pic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0F1CA3DB-DB39-EA49-8FE6-A67E1FCF70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10000"/>
              <a:biLevel thresh="25000"/>
            </a:blip>
            <a:srcRect t="-2" r="20845" b="26528"/>
            <a:stretch/>
          </p:blipFill>
          <p:spPr>
            <a:xfrm>
              <a:off x="6043692" y="1151039"/>
              <a:ext cx="6148308" cy="5706961"/>
            </a:xfrm>
            <a:prstGeom prst="rect">
              <a:avLst/>
            </a:prstGeom>
          </p:spPr>
        </p:pic>
      </p:grp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19E192A-7EA7-FD4F-9218-3ADA0ED55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85186"/>
            <a:ext cx="7144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6BED0A9-D3AF-D243-99A8-C952D9BE5A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747604"/>
            <a:ext cx="7144265" cy="53265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is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2173E79-C504-314E-88C8-C75099143E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8541" y="746231"/>
            <a:ext cx="2975909" cy="404914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TH" dirty="0"/>
              <a:t>1 Jan 2022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B9CF379-5771-EB41-AEA1-7337CF9C4B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0" y="749473"/>
            <a:ext cx="1155125" cy="13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DFE2CA7-ECE9-3949-B462-32D78E53AE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6D403-5554-284E-9A41-4D8726BD61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6" y="1841507"/>
            <a:ext cx="4579593" cy="1812072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This is your awesome quote or title</a:t>
            </a:r>
            <a:endParaRPr lang="en-T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05BD852-7CF0-A846-A971-FA6EC8AF977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271248" y="1841507"/>
            <a:ext cx="6478568" cy="397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/>
              <a:t>Subtitle</a:t>
            </a:r>
            <a:endParaRPr lang="en-TH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C37594-1CC0-7747-9B28-650A6AB89B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247" y="2388198"/>
            <a:ext cx="6478568" cy="412931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E895229-D6BA-7547-851A-56FDF78958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03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D1029B0-29B1-1145-B2BF-3C9AC10E6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C2582-7AC0-2148-9472-D3D0F895E9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350AC-1514-6341-AE81-56093E864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1416" y="1606361"/>
            <a:ext cx="4475599" cy="1069975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Long sentence case title, This is the dummy text</a:t>
            </a:r>
            <a:endParaRPr lang="en-TH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C9E185E-AB74-E04E-984D-6B93FB9BC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" y="0"/>
            <a:ext cx="6796217" cy="6858000"/>
          </a:xfrm>
          <a:solidFill>
            <a:schemeClr val="tx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14A6F60-C979-984E-833E-B762FE5DD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61412" y="2775472"/>
            <a:ext cx="4475599" cy="3742037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235F13B-5C58-9C42-AB74-D4095BB94D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C9A260F-9F5A-5C41-8671-E4E9CE992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6E3F8C-4D59-514C-8FD6-FC65D5D009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350AC-1514-6341-AE81-56093E864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3830" y="1576756"/>
            <a:ext cx="5216185" cy="1069975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Long sentence case title,</a:t>
            </a:r>
            <a:br>
              <a:rPr lang="en-US" dirty="0"/>
            </a:br>
            <a:r>
              <a:rPr lang="en-US" dirty="0"/>
              <a:t>This is the dummy text</a:t>
            </a:r>
            <a:endParaRPr lang="en-T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DF319-CC14-E84A-99D7-8EBF7C33E400}"/>
              </a:ext>
            </a:extLst>
          </p:cNvPr>
          <p:cNvSpPr/>
          <p:nvPr userDrawn="1"/>
        </p:nvSpPr>
        <p:spPr>
          <a:xfrm>
            <a:off x="1" y="0"/>
            <a:ext cx="47183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B1C547A3-0A9B-CC48-8320-D4E14625D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65969" y="1576756"/>
            <a:ext cx="4930031" cy="3586238"/>
          </a:xfrm>
          <a:solidFill>
            <a:schemeClr val="tx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9DFBC07-3C4D-AF45-92B5-AC5AF631C0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43832" y="2775472"/>
            <a:ext cx="5216184" cy="3742037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78F95DE-39BA-CA46-B7E6-A22EE5C81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78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01D7A03-3B69-CD48-9AB7-BF3015A18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E5896F-F2FC-7449-B35A-BD863B283E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2B48659-0B09-6D48-985A-C0CC65E370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1" y="1493626"/>
            <a:ext cx="7027054" cy="1069975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Long sentence case title,</a:t>
            </a:r>
            <a:br>
              <a:rPr lang="en-US" dirty="0"/>
            </a:br>
            <a:r>
              <a:rPr lang="en-US" dirty="0"/>
              <a:t>This is the dummy text</a:t>
            </a:r>
            <a:endParaRPr lang="en-TH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2D35BF-8DFF-564A-BA45-091E5D703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4047744" cy="6858000"/>
          </a:xfrm>
          <a:solidFill>
            <a:schemeClr val="tx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891BB4-F649-1C44-B44C-CB69C1CFCC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2961" y="2787781"/>
            <a:ext cx="7027054" cy="3702011"/>
          </a:xfrm>
        </p:spPr>
        <p:txBody>
          <a:bodyPr numCol="2" spcCol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Excepteur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occaecat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cupidatat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proident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sunt in culpa. Lorem ipsum dolor sit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et dolore magna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Ut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 minim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veniam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nostrud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exercitation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ullamco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laboris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nisi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aliquip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consequat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Duis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irure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reprehenderit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voluptate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cillum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dolore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fugiat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pariatur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Bullet 3</a:t>
            </a:r>
            <a:endParaRPr lang="en-TH" sz="1400" dirty="0">
              <a:solidFill>
                <a:schemeClr val="tx1">
                  <a:lumMod val="85000"/>
                  <a:lumOff val="1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280F6AD-4C11-344D-B473-48607DC51A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576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ograph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6 Biography</a:t>
            </a:r>
            <a:endParaRPr lang="en-TH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ACA1D65E-8811-9A41-B3C1-A1597CC13A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985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E72DFDE-5DF4-2A41-A31A-D3E43F7304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62487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ED8C7EF-B706-7F42-9088-D4114FB47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69989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278399-4DBA-3E49-ACC9-8873A4B3CC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491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3238CDC-85F5-AC4A-A683-476B8BB5F4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84993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18830A50-64B1-8D4E-950C-66732993CB8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92497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2A190A41-26F7-1741-8538-4608757D01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486" y="3058647"/>
            <a:ext cx="1729453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7800F017-ECCC-8343-9A7D-D229FF7207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486" y="3058647"/>
            <a:ext cx="1729453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983EE747-83EB-B84C-A69C-894B1A5F71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9989" y="3058647"/>
            <a:ext cx="1729453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BAB948C8-B89A-B34D-9718-D4D341541D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7491" y="3058647"/>
            <a:ext cx="1729453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3F56A986-38FD-004D-BF71-F22D4A0297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84993" y="3058647"/>
            <a:ext cx="1729453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3053C7E6-46EE-F146-93F6-925A70C99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92497" y="3058647"/>
            <a:ext cx="1729453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DEFE1B4-89FD-4D46-88E9-11A7B6FF8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42A2EF-FB95-1544-95DA-9EF674869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76D027B-3908-4844-9476-601AF81174C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97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ograph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6A6DF55-12A2-814C-AA94-1BB9A0312A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087359-28CD-644E-BFC1-54F46611F8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5 Biography</a:t>
            </a:r>
            <a:endParaRPr lang="en-TH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ACA1D65E-8811-9A41-B3C1-A1597CC13A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985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E72DFDE-5DF4-2A41-A31A-D3E43F7304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46687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ED8C7EF-B706-7F42-9088-D4114FB47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8389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278399-4DBA-3E49-ACC9-8873A4B3CC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0091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3238CDC-85F5-AC4A-A683-476B8BB5F4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21793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EB231CE6-9ACE-9A42-B91F-4396FA95C8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985" y="3058647"/>
            <a:ext cx="1991534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5EB4C38F-2973-F641-A058-342BDB9B6B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6687" y="3058647"/>
            <a:ext cx="1991534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461F10B3-03B6-F144-971F-8585C30DA2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38389" y="3058647"/>
            <a:ext cx="1991534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6A96E248-B849-FD47-90E6-F7DCCB3422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0091" y="3058647"/>
            <a:ext cx="1991534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4FFF2D22-F0A5-064A-913A-97EDE104BEE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21793" y="3058647"/>
            <a:ext cx="1991534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A3FA2AD7-4FB2-464F-8B77-2A8405C352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015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ograph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51DE7E4-F131-FC4F-BD3F-716AA36EA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F272A1-C25A-EC4A-9339-0F1DC0AAD8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985" y="425404"/>
            <a:ext cx="10298359" cy="80517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4 Biography</a:t>
            </a:r>
            <a:endParaRPr lang="en-TH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ACA1D65E-8811-9A41-B3C1-A1597CC13A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6996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E72DFDE-5DF4-2A41-A31A-D3E43F7304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5898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ED8C7EF-B706-7F42-9088-D4114FB47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4800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278399-4DBA-3E49-ACC9-8873A4B3CC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63702" y="1724073"/>
            <a:ext cx="1152000" cy="1152000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0D90050-433D-B242-B216-192B7E3C35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996" y="3058647"/>
            <a:ext cx="2311954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315CA676-B0E3-9C42-A40E-5247D8E8CF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5898" y="3058647"/>
            <a:ext cx="2311954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53AF64-9BB8-DD4F-9605-316F59687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4800" y="3058647"/>
            <a:ext cx="2311954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EB7643ED-8AE6-D94C-8A37-E181496D1D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63702" y="3058647"/>
            <a:ext cx="2311954" cy="313456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0" indent="0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  <a:defRPr sz="1050" b="1" i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5450" indent="-135450">
              <a:lnSpc>
                <a:spcPct val="14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500"/>
              </a:spcAft>
              <a:buNone/>
              <a:defRPr sz="9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Job description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C317BC2-D9C5-D84B-8A01-3FDA6E4A67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892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quote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60D3A99-BD47-6B43-883A-9759C29F2A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3254186" y="587188"/>
            <a:ext cx="5683624" cy="5683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99F5BC-2202-274B-BCB2-BD41480CEF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CC51E33-1AC0-A64A-9BDF-BA1C06FE9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2811" y="2022911"/>
            <a:ext cx="8706373" cy="1955067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“It is not the strongest or the most intelligent who will survive but those who can best manage change.”</a:t>
            </a:r>
            <a:endParaRPr lang="en-TH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265D9A2-261E-6C42-919D-6EE90A4591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42811" y="4186544"/>
            <a:ext cx="8706373" cy="583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Charles Darwin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F711830-F77B-FC4A-A17C-C15215B414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9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qu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6DFD984-0794-4841-B87C-C7D058E1B1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3254186" y="587188"/>
            <a:ext cx="5683624" cy="5683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F007DB-03B3-8845-BE60-05975C364E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CFFE95D-6796-8546-A140-92B8215ACD5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25370F2-14BB-A340-8E3F-91586CAC9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2811" y="2022911"/>
            <a:ext cx="8706373" cy="1955067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“It is not the strongest or the most intelligent who will survive but those who can best manage change.”</a:t>
            </a:r>
            <a:endParaRPr lang="en-T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96120CB-B40A-3E4A-B0E4-69D31B0B6E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42811" y="4186544"/>
            <a:ext cx="8706373" cy="583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Charles Darwin</a:t>
            </a:r>
          </a:p>
        </p:txBody>
      </p:sp>
    </p:spTree>
    <p:extLst>
      <p:ext uri="{BB962C8B-B14F-4D97-AF65-F5344CB8AC3E}">
        <p14:creationId xmlns:p14="http://schemas.microsoft.com/office/powerpoint/2010/main" val="11210428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nside cover - Single number - Gradient BG">
    <p:bg>
      <p:bgPr>
        <a:gradFill>
          <a:gsLst>
            <a:gs pos="25000">
              <a:schemeClr val="accent1"/>
            </a:gs>
            <a:gs pos="80000">
              <a:schemeClr val="accent2">
                <a:alpha val="70000"/>
              </a:schemeClr>
            </a:gs>
            <a:gs pos="100000">
              <a:schemeClr val="accent3">
                <a:alpha val="50000"/>
              </a:schemeClr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6D6286E-C55B-E648-AEE7-96B592D595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biLevel thresh="25000"/>
          </a:blip>
          <a:stretch>
            <a:fillRect/>
          </a:stretch>
        </p:blipFill>
        <p:spPr>
          <a:xfrm>
            <a:off x="3254186" y="587188"/>
            <a:ext cx="5683624" cy="568362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BFBB5D7-EA6D-FD45-99C3-2CB6AB5F56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52D1895-F851-1D4E-9B7A-4D74B21B4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2811" y="2022911"/>
            <a:ext cx="8706373" cy="1955067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“It is not the strongest or the most intelligent who will survive but those who can best manage change.”</a:t>
            </a:r>
            <a:endParaRPr lang="en-TH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617389-C8F9-DA48-ACAD-A6D47ECE72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42811" y="4186544"/>
            <a:ext cx="8706373" cy="583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Charles Darwin</a:t>
            </a:r>
          </a:p>
        </p:txBody>
      </p:sp>
    </p:spTree>
    <p:extLst>
      <p:ext uri="{BB962C8B-B14F-4D97-AF65-F5344CB8AC3E}">
        <p14:creationId xmlns:p14="http://schemas.microsoft.com/office/powerpoint/2010/main" val="168166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Gradient BG">
    <p:bg>
      <p:bgPr>
        <a:gradFill>
          <a:gsLst>
            <a:gs pos="80000">
              <a:schemeClr val="accent2">
                <a:alpha val="70000"/>
              </a:schemeClr>
            </a:gs>
            <a:gs pos="100000">
              <a:schemeClr val="accent3">
                <a:alpha val="50000"/>
              </a:schemeClr>
            </a:gs>
            <a:gs pos="25000">
              <a:schemeClr val="accent1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013D6C6-A6F8-9641-91F2-A42D18FCEF7F}"/>
              </a:ext>
            </a:extLst>
          </p:cNvPr>
          <p:cNvGrpSpPr/>
          <p:nvPr userDrawn="1"/>
        </p:nvGrpSpPr>
        <p:grpSpPr>
          <a:xfrm>
            <a:off x="6043692" y="727023"/>
            <a:ext cx="6148308" cy="6130977"/>
            <a:chOff x="6043692" y="727023"/>
            <a:chExt cx="6148308" cy="6130977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494213DB-FC4E-FA47-AF89-3EE8815244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biLevel thresh="25000"/>
              <a:alphaModFix amt="40000"/>
            </a:blip>
            <a:srcRect r="20845" b="21068"/>
            <a:stretch/>
          </p:blipFill>
          <p:spPr>
            <a:xfrm>
              <a:off x="6043692" y="727023"/>
              <a:ext cx="6148308" cy="6130977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BE6DE753-DE02-0B42-A3A6-820666EC922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10000"/>
              <a:biLevel thresh="25000"/>
            </a:blip>
            <a:srcRect t="-2" r="20845" b="26528"/>
            <a:stretch/>
          </p:blipFill>
          <p:spPr>
            <a:xfrm>
              <a:off x="6043692" y="1151039"/>
              <a:ext cx="6148308" cy="5706961"/>
            </a:xfrm>
            <a:prstGeom prst="rect">
              <a:avLst/>
            </a:prstGeom>
          </p:spPr>
        </p:pic>
      </p:grp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16E8B8-D0CB-1D46-93BB-BB719C8F7A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85186"/>
            <a:ext cx="7144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E87D63-0663-7D48-B418-C72957882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747604"/>
            <a:ext cx="7144265" cy="53265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is here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CEC7D68-2124-A243-A351-3FBB272457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8541" y="746231"/>
            <a:ext cx="2975909" cy="404914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TH" dirty="0"/>
              <a:t>1 Jan 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492E241-3E57-0C40-B2FC-10D14DE5C2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749473"/>
            <a:ext cx="1155125" cy="13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73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CD85D8A-2311-D04B-A3C4-E9FF1AD92252}"/>
              </a:ext>
            </a:extLst>
          </p:cNvPr>
          <p:cNvGrpSpPr/>
          <p:nvPr userDrawn="1"/>
        </p:nvGrpSpPr>
        <p:grpSpPr>
          <a:xfrm>
            <a:off x="6043692" y="727023"/>
            <a:ext cx="6148308" cy="6130977"/>
            <a:chOff x="6043692" y="727023"/>
            <a:chExt cx="6148308" cy="6130977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C96DAF1-866D-A543-A723-71C8C6689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</a:blip>
            <a:srcRect r="20845" b="21068"/>
            <a:stretch/>
          </p:blipFill>
          <p:spPr>
            <a:xfrm>
              <a:off x="6043692" y="727023"/>
              <a:ext cx="6148308" cy="6130977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6893559-5AC0-3542-A012-3ED6641927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10000"/>
            </a:blip>
            <a:srcRect t="-1" r="20845" b="32021"/>
            <a:stretch/>
          </p:blipFill>
          <p:spPr>
            <a:xfrm>
              <a:off x="6043692" y="1577737"/>
              <a:ext cx="6148308" cy="528026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EDBCC1E-6C09-B14A-A394-DB0F18472B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449CF-0829-1148-BE29-62067582A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29729"/>
            <a:ext cx="8969188" cy="132556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kind participation</a:t>
            </a:r>
            <a:endParaRPr lang="en-TH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A11926F-5E87-1D4C-A682-DE38204F39C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0" y="749473"/>
            <a:ext cx="1155125" cy="13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954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CD85D8A-2311-D04B-A3C4-E9FF1AD92252}"/>
              </a:ext>
            </a:extLst>
          </p:cNvPr>
          <p:cNvGrpSpPr/>
          <p:nvPr userDrawn="1"/>
        </p:nvGrpSpPr>
        <p:grpSpPr>
          <a:xfrm>
            <a:off x="6043692" y="727023"/>
            <a:ext cx="6148308" cy="6130977"/>
            <a:chOff x="6043692" y="727023"/>
            <a:chExt cx="6148308" cy="6130977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C96DAF1-866D-A543-A723-71C8C6689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</a:blip>
            <a:srcRect r="20845" b="21068"/>
            <a:stretch/>
          </p:blipFill>
          <p:spPr>
            <a:xfrm>
              <a:off x="6043692" y="727023"/>
              <a:ext cx="6148308" cy="6130977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6893559-5AC0-3542-A012-3ED6641927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10000"/>
            </a:blip>
            <a:srcRect t="-1" r="20845" b="32021"/>
            <a:stretch/>
          </p:blipFill>
          <p:spPr>
            <a:xfrm>
              <a:off x="6043692" y="1577737"/>
              <a:ext cx="6148308" cy="528026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EDBCC1E-6C09-B14A-A394-DB0F18472B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E449CF-0829-1148-BE29-62067582A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29729"/>
            <a:ext cx="8969188" cy="132556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kind participation</a:t>
            </a:r>
            <a:endParaRPr lang="en-TH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49FFBFA-5681-F641-BDD0-22125E0443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0" y="749473"/>
            <a:ext cx="1155125" cy="13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1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bg>
      <p:bgPr>
        <a:gradFill>
          <a:gsLst>
            <a:gs pos="25000">
              <a:schemeClr val="accent1"/>
            </a:gs>
            <a:gs pos="80000">
              <a:schemeClr val="accent2">
                <a:alpha val="70000"/>
              </a:schemeClr>
            </a:gs>
            <a:gs pos="100000">
              <a:schemeClr val="accent3">
                <a:alpha val="50000"/>
              </a:schemeClr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CD85D8A-2311-D04B-A3C4-E9FF1AD92252}"/>
              </a:ext>
            </a:extLst>
          </p:cNvPr>
          <p:cNvGrpSpPr/>
          <p:nvPr userDrawn="1"/>
        </p:nvGrpSpPr>
        <p:grpSpPr>
          <a:xfrm>
            <a:off x="6043692" y="727023"/>
            <a:ext cx="6148308" cy="6130977"/>
            <a:chOff x="6043692" y="727023"/>
            <a:chExt cx="6148308" cy="6130977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C96DAF1-866D-A543-A723-71C8C6689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biLevel thresh="25000"/>
            </a:blip>
            <a:srcRect r="20845" b="21068"/>
            <a:stretch/>
          </p:blipFill>
          <p:spPr>
            <a:xfrm>
              <a:off x="6043692" y="727023"/>
              <a:ext cx="6148308" cy="6130977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6893559-5AC0-3542-A012-3ED6641927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10000"/>
              <a:biLevel thresh="25000"/>
            </a:blip>
            <a:srcRect t="-1" r="20845" b="32021"/>
            <a:stretch/>
          </p:blipFill>
          <p:spPr>
            <a:xfrm>
              <a:off x="6043692" y="1577737"/>
              <a:ext cx="6148308" cy="52802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E449CF-0829-1148-BE29-62067582A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29729"/>
            <a:ext cx="8969188" cy="132556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kind participation</a:t>
            </a:r>
            <a:endParaRPr lang="en-TH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A11926F-5E87-1D4C-A682-DE38204F39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749473"/>
            <a:ext cx="1155125" cy="13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1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942A8A0-4440-A04B-863C-210964CEE1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B6A9B-5759-7F45-9FD2-88AD2670CC24}"/>
              </a:ext>
            </a:extLst>
          </p:cNvPr>
          <p:cNvSpPr/>
          <p:nvPr userDrawn="1"/>
        </p:nvSpPr>
        <p:spPr>
          <a:xfrm>
            <a:off x="1" y="0"/>
            <a:ext cx="48682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95C923-E137-D641-B006-75B5AE4DFD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228" y="2584284"/>
            <a:ext cx="3602429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T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1FC79F4-FCFB-6442-86F4-4AB305B5A6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20543" y="2584284"/>
            <a:ext cx="4868258" cy="198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788705-6F5A-234B-BF00-E5DD1E7D59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1396198" y="3379745"/>
            <a:ext cx="6858000" cy="9851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1F00E5C-7EC4-AA4F-BBA6-608AFB95A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5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942A8A0-4440-A04B-863C-210964CEE1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B6A9B-5759-7F45-9FD2-88AD2670CC24}"/>
              </a:ext>
            </a:extLst>
          </p:cNvPr>
          <p:cNvSpPr/>
          <p:nvPr userDrawn="1"/>
        </p:nvSpPr>
        <p:spPr>
          <a:xfrm>
            <a:off x="1" y="0"/>
            <a:ext cx="48682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95C923-E137-D641-B006-75B5AE4DFD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228" y="2584284"/>
            <a:ext cx="3602429" cy="13255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en-T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1FC79F4-FCFB-6442-86F4-4AB305B5A6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20543" y="2584284"/>
            <a:ext cx="4868258" cy="198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788705-6F5A-234B-BF00-E5DD1E7D59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1396198" y="3379745"/>
            <a:ext cx="6858000" cy="9851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9792373-730C-BA4D-B6DA-C5BA981E49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942A8A0-4440-A04B-863C-210964CEE1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-1" r="24458" b="25744"/>
          <a:stretch/>
        </p:blipFill>
        <p:spPr>
          <a:xfrm>
            <a:off x="8831178" y="3554383"/>
            <a:ext cx="3360821" cy="3303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8B6A9B-5759-7F45-9FD2-88AD2670CC24}"/>
              </a:ext>
            </a:extLst>
          </p:cNvPr>
          <p:cNvSpPr/>
          <p:nvPr userDrawn="1"/>
        </p:nvSpPr>
        <p:spPr>
          <a:xfrm>
            <a:off x="1" y="0"/>
            <a:ext cx="4868258" cy="6858000"/>
          </a:xfrm>
          <a:prstGeom prst="rect">
            <a:avLst/>
          </a:prstGeom>
          <a:gradFill>
            <a:gsLst>
              <a:gs pos="80000">
                <a:schemeClr val="accent2">
                  <a:alpha val="70000"/>
                </a:schemeClr>
              </a:gs>
              <a:gs pos="100000">
                <a:schemeClr val="accent3">
                  <a:alpha val="50000"/>
                </a:schemeClr>
              </a:gs>
              <a:gs pos="25000">
                <a:schemeClr val="accent1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95C923-E137-D641-B006-75B5AE4DFD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228" y="2584284"/>
            <a:ext cx="3602429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TH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1FC79F4-FCFB-6442-86F4-4AB305B5A6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20543" y="2584284"/>
            <a:ext cx="4868258" cy="198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1F00E5C-7EC4-AA4F-BBA6-608AFB95A6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cover - Single numb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4F7AD16-D70D-6840-A718-2CCDFBE511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20845" b="21068"/>
          <a:stretch/>
        </p:blipFill>
        <p:spPr>
          <a:xfrm>
            <a:off x="6043692" y="727023"/>
            <a:ext cx="6148308" cy="6130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75D07F-3D64-3742-96CC-0A7A934F96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1F1F827-F7D1-D14B-8228-A2825B746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6072" y="2786096"/>
            <a:ext cx="81334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agenda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D2FE2-C0A8-864C-95A6-F9760CCFA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3187" y="2786096"/>
            <a:ext cx="1786164" cy="1325563"/>
          </a:xfrm>
        </p:spPr>
        <p:txBody>
          <a:bodyPr anchor="ctr">
            <a:noAutofit/>
          </a:bodyPr>
          <a:lstStyle>
            <a:lvl1pPr marL="0" indent="0" algn="r">
              <a:buNone/>
              <a:defRPr sz="100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2pPr>
            <a:lvl3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3pPr>
            <a:lvl4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4pPr>
            <a:lvl5pPr>
              <a:defRPr b="1">
                <a:latin typeface="DB HeaventRounded Bold" panose="02000506090000020004" pitchFamily="2" charset="-34"/>
                <a:cs typeface="DB HeaventRounded Bold" panose="02000506090000020004" pitchFamily="2" charset="-34"/>
              </a:defRPr>
            </a:lvl5pPr>
          </a:lstStyle>
          <a:p>
            <a:pPr lvl="0"/>
            <a:r>
              <a:rPr lang="en-US" dirty="0"/>
              <a:t>1</a:t>
            </a:r>
            <a:endParaRPr lang="en-TH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4928A5A-918D-1441-BD75-5C6B22EE914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cover - No numb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6DBAC24-2413-E545-A770-55AD543F67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20845" b="21068"/>
          <a:stretch/>
        </p:blipFill>
        <p:spPr>
          <a:xfrm>
            <a:off x="6043692" y="727023"/>
            <a:ext cx="6148308" cy="6130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B55003-D7A8-C940-920E-21884DD022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757060"/>
            <a:ext cx="12192000" cy="100940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1F1F827-F7D1-D14B-8228-A2825B746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619" y="2766218"/>
            <a:ext cx="8564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agenda</a:t>
            </a:r>
            <a:br>
              <a:rPr lang="en-US" dirty="0"/>
            </a:br>
            <a:r>
              <a:rPr lang="en-US" dirty="0"/>
              <a:t>Two line max</a:t>
            </a:r>
            <a:endParaRPr lang="en-TH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54A5EB9-D599-034C-92BE-D20E46E6C2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9212" y="399467"/>
            <a:ext cx="800603" cy="9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0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5C692-12DC-D74E-9E87-2E048977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82B45-AFEC-8B4D-BF94-4757A750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17A7-EE0A-E246-9FAD-4DFFADDDC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E8F7E035-1F73-1E43-B491-46CE433FDFA7}" type="datetimeFigureOut">
              <a:rPr lang="en-TH" smtClean="0"/>
              <a:pPr/>
              <a:t>18/10/2025 R</a:t>
            </a:fld>
            <a:endParaRPr lang="en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BBE9-82AF-5F4B-A8BD-3C1A5DA7B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597E-5CC2-1B4B-8B66-682F4B874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0209F5B0-368F-6F47-A969-D12C8CBF8C7E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1358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4" r:id="rId3"/>
    <p:sldLayoutId id="2147483708" r:id="rId4"/>
    <p:sldLayoutId id="2147483650" r:id="rId5"/>
    <p:sldLayoutId id="2147483713" r:id="rId6"/>
    <p:sldLayoutId id="2147483714" r:id="rId7"/>
    <p:sldLayoutId id="2147483655" r:id="rId8"/>
    <p:sldLayoutId id="2147483687" r:id="rId9"/>
    <p:sldLayoutId id="2147483659" r:id="rId10"/>
    <p:sldLayoutId id="2147483717" r:id="rId11"/>
    <p:sldLayoutId id="2147483718" r:id="rId12"/>
    <p:sldLayoutId id="2147483719" r:id="rId13"/>
    <p:sldLayoutId id="2147483705" r:id="rId14"/>
    <p:sldLayoutId id="2147483710" r:id="rId15"/>
    <p:sldLayoutId id="2147483711" r:id="rId16"/>
    <p:sldLayoutId id="2147483720" r:id="rId17"/>
    <p:sldLayoutId id="2147483721" r:id="rId18"/>
    <p:sldLayoutId id="2147483722" r:id="rId1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40" baseline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0" i="0" kern="1200">
          <a:solidFill>
            <a:schemeClr val="tx2"/>
          </a:solidFill>
          <a:latin typeface="Noto Sans Med" panose="020B0502040504020204" pitchFamily="34" charset="0"/>
          <a:ea typeface="Noto Sans Med" panose="020B0502040504020204" pitchFamily="34" charset="0"/>
          <a:cs typeface="Noto Sans Med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5C692-12DC-D74E-9E87-2E048977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82B45-AFEC-8B4D-BF94-4757A750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17A7-EE0A-E246-9FAD-4DFFADDDC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E8F7E035-1F73-1E43-B491-46CE433FDFA7}" type="datetimeFigureOut">
              <a:rPr lang="en-TH" smtClean="0"/>
              <a:pPr/>
              <a:t>18/10/2025 R</a:t>
            </a:fld>
            <a:endParaRPr lang="en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BBE9-82AF-5F4B-A8BD-3C1A5DA7B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597E-5CC2-1B4B-8B66-682F4B874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0209F5B0-368F-6F47-A969-D12C8CBF8C7E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5906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3" r:id="rId3"/>
    <p:sldLayoutId id="2147483702" r:id="rId4"/>
    <p:sldLayoutId id="2147483681" r:id="rId5"/>
    <p:sldLayoutId id="2147483691" r:id="rId6"/>
    <p:sldLayoutId id="2147483677" r:id="rId7"/>
    <p:sldLayoutId id="2147483692" r:id="rId8"/>
    <p:sldLayoutId id="2147483684" r:id="rId9"/>
    <p:sldLayoutId id="2147483685" r:id="rId10"/>
    <p:sldLayoutId id="2147483693" r:id="rId11"/>
    <p:sldLayoutId id="2147483679" r:id="rId12"/>
    <p:sldLayoutId id="2147483682" r:id="rId13"/>
    <p:sldLayoutId id="2147483680" r:id="rId14"/>
    <p:sldLayoutId id="2147483696" r:id="rId15"/>
    <p:sldLayoutId id="2147483697" r:id="rId16"/>
    <p:sldLayoutId id="2147483698" r:id="rId17"/>
    <p:sldLayoutId id="2147483694" r:id="rId18"/>
    <p:sldLayoutId id="2147483695" r:id="rId19"/>
    <p:sldLayoutId id="2147483712" r:id="rId20"/>
    <p:sldLayoutId id="2147483699" r:id="rId21"/>
    <p:sldLayoutId id="2147483715" r:id="rId22"/>
    <p:sldLayoutId id="2147483716" r:id="rId2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spc="40" baseline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Noto Sans Med" panose="020B0502040504020204" pitchFamily="34" charset="0"/>
          <a:ea typeface="Noto Sans Med" panose="020B0502040504020204" pitchFamily="34" charset="0"/>
          <a:cs typeface="Noto Sans Med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6C02-6AE1-594F-A5CC-6F3868E3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186"/>
            <a:ext cx="7144265" cy="1325563"/>
          </a:xfrm>
        </p:spPr>
        <p:txBody>
          <a:bodyPr>
            <a:normAutofit fontScale="90000"/>
          </a:bodyPr>
          <a:lstStyle/>
          <a:p>
            <a:r>
              <a:rPr lang="en-TH" dirty="0"/>
              <a:t>NodeJs for backend &amp;</a:t>
            </a:r>
            <a:br>
              <a:rPr lang="en-TH" dirty="0"/>
            </a:br>
            <a:r>
              <a:rPr lang="en-TH" dirty="0"/>
              <a:t>Microservices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F0F7-951A-A442-9849-5E82D3B7730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4747604"/>
            <a:ext cx="7144265" cy="532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H" sz="2000" dirty="0">
                <a:solidFill>
                  <a:schemeClr val="bg1"/>
                </a:solidFill>
              </a:rPr>
              <a:t>NestJs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ABC19-9079-44B4-C20C-B4E8ADDE5EE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341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A2D3-451B-E534-CA64-70B1D7A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1E8-1161-B0BB-11BE-4E34387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1582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296E-58C2-645C-12EA-FB7FBC65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2DCA-091D-4B02-5060-3BE15682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Controllers/DTO/Validation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9C449-80DA-6C8D-8EDC-0221DE576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T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572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B11D-4948-E690-13ED-739FF7EE4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3AA6-BC21-E97B-18D3-4833A1D7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E61D-3788-52B5-923E-35B5B708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68" y="2831322"/>
            <a:ext cx="5425257" cy="831486"/>
          </a:xfrm>
        </p:spPr>
        <p:txBody>
          <a:bodyPr>
            <a:normAutofit/>
          </a:bodyPr>
          <a:lstStyle/>
          <a:p>
            <a:r>
              <a:rPr lang="en-TH" dirty="0"/>
              <a:t>Routing in Controller</a:t>
            </a:r>
          </a:p>
          <a:p>
            <a:r>
              <a:rPr lang="en-TH" dirty="0"/>
              <a:t>DTO + class-validator + ValidationPipe</a:t>
            </a:r>
          </a:p>
        </p:txBody>
      </p:sp>
    </p:spTree>
    <p:extLst>
      <p:ext uri="{BB962C8B-B14F-4D97-AF65-F5344CB8AC3E}">
        <p14:creationId xmlns:p14="http://schemas.microsoft.com/office/powerpoint/2010/main" val="24671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3672-9CC0-2A47-ADDC-E6FC2C92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121" y="2495412"/>
            <a:ext cx="5216185" cy="1069975"/>
          </a:xfrm>
        </p:spPr>
        <p:txBody>
          <a:bodyPr>
            <a:normAutofit/>
          </a:bodyPr>
          <a:lstStyle/>
          <a:p>
            <a:r>
              <a:rPr lang="en-US" dirty="0"/>
              <a:t>Controller &amp; Routing</a:t>
            </a:r>
            <a:endParaRPr lang="en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B15BC-5ABF-874A-B70A-D3572971AB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121" y="3429000"/>
            <a:ext cx="5216185" cy="106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TH" dirty="0"/>
              <a:t>@Controller, @Get / @Post / @Patch / @Delete</a:t>
            </a:r>
          </a:p>
          <a:p>
            <a:r>
              <a:rPr lang="en-TH" dirty="0"/>
              <a:t>@Param / @Query / @Body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FAFA9-DBD1-C783-9A07-397C29DE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8" y="1982798"/>
            <a:ext cx="5855352" cy="289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E003E-4FA3-C4C3-E089-4F1461EA7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AF4E-A0F4-7B00-0FC9-F8BB054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&amp; Validation</a:t>
            </a:r>
            <a:endParaRPr lang="en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57700-7D2D-4348-ABBB-4BD0A65976DF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48753B-593C-EE51-906D-5A4C5A25C3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675" y="1432831"/>
            <a:ext cx="5503779" cy="460623"/>
          </a:xfrm>
        </p:spPr>
        <p:txBody>
          <a:bodyPr>
            <a:normAutofit/>
          </a:bodyPr>
          <a:lstStyle/>
          <a:p>
            <a:r>
              <a:rPr lang="en-TH" sz="1800" dirty="0">
                <a:latin typeface="Sarabun" pitchFamily="2" charset="-34"/>
                <a:cs typeface="Sarabun" pitchFamily="2" charset="-34"/>
              </a:rPr>
              <a:t>Install class-validatio/tronsformer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B4088D6-9314-3AAA-B20F-2B4FA695127B}"/>
              </a:ext>
            </a:extLst>
          </p:cNvPr>
          <p:cNvSpPr txBox="1">
            <a:spLocks/>
          </p:cNvSpPr>
          <p:nvPr/>
        </p:nvSpPr>
        <p:spPr>
          <a:xfrm>
            <a:off x="453675" y="1893454"/>
            <a:ext cx="5503779" cy="46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H" sz="1800" dirty="0">
                <a:latin typeface="Sarabun" pitchFamily="2" charset="-34"/>
                <a:cs typeface="Sarabun" pitchFamily="2" charset="-34"/>
              </a:rPr>
              <a:t>Apply ValidationPipe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5E5AB2C-749B-66DF-11C5-6D829A0EF4DD}"/>
              </a:ext>
            </a:extLst>
          </p:cNvPr>
          <p:cNvSpPr txBox="1">
            <a:spLocks/>
          </p:cNvSpPr>
          <p:nvPr/>
        </p:nvSpPr>
        <p:spPr>
          <a:xfrm>
            <a:off x="453675" y="2354077"/>
            <a:ext cx="5503779" cy="46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800" dirty="0">
                <a:latin typeface="Sarabun" pitchFamily="2" charset="-34"/>
                <a:cs typeface="Sarabun" pitchFamily="2" charset="-34"/>
              </a:rPr>
              <a:t>ตัวอย่าง</a:t>
            </a:r>
            <a:r>
              <a:rPr lang="en-US" sz="1800" dirty="0">
                <a:latin typeface="Sarabun" pitchFamily="2" charset="-34"/>
                <a:cs typeface="Sarabun" pitchFamily="2" charset="-34"/>
              </a:rPr>
              <a:t>: @</a:t>
            </a:r>
            <a:r>
              <a:rPr lang="en-US" sz="1800" dirty="0" err="1">
                <a:latin typeface="Sarabun" pitchFamily="2" charset="-34"/>
                <a:cs typeface="Sarabun" pitchFamily="2" charset="-34"/>
              </a:rPr>
              <a:t>IsString</a:t>
            </a:r>
            <a:r>
              <a:rPr lang="en-US" sz="1800" dirty="0">
                <a:latin typeface="Sarabun" pitchFamily="2" charset="-34"/>
                <a:cs typeface="Sarabun" pitchFamily="2" charset="-34"/>
              </a:rPr>
              <a:t>(), @</a:t>
            </a:r>
            <a:r>
              <a:rPr lang="en-US" sz="1800" dirty="0" err="1">
                <a:latin typeface="Sarabun" pitchFamily="2" charset="-34"/>
                <a:cs typeface="Sarabun" pitchFamily="2" charset="-34"/>
              </a:rPr>
              <a:t>IsNotEmpty</a:t>
            </a:r>
            <a:r>
              <a:rPr lang="en-US" sz="1800" dirty="0">
                <a:latin typeface="Sarabun" pitchFamily="2" charset="-34"/>
                <a:cs typeface="Sarabun" pitchFamily="2" charset="-34"/>
              </a:rPr>
              <a:t>(), @</a:t>
            </a:r>
            <a:r>
              <a:rPr lang="en-US" sz="1800" dirty="0" err="1">
                <a:latin typeface="Sarabun" pitchFamily="2" charset="-34"/>
                <a:cs typeface="Sarabun" pitchFamily="2" charset="-34"/>
              </a:rPr>
              <a:t>IsOption</a:t>
            </a:r>
            <a:r>
              <a:rPr lang="en-US" sz="1800" dirty="0">
                <a:latin typeface="Sarabun" pitchFamily="2" charset="-34"/>
                <a:cs typeface="Sarabun" pitchFamily="2" charset="-34"/>
              </a:rPr>
              <a:t>()</a:t>
            </a:r>
            <a:endParaRPr lang="en-TH" sz="18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3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A2D3-451B-E534-CA64-70B1D7A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1E8-1161-B0BB-11BE-4E34387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4304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89ED-5ECB-B043-09C8-DA3BD3F0F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8F62-9768-C438-C876-E887C14C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H" dirty="0"/>
              <a:t>Service / Modules / DI + Custom Providers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A59E-D8E1-46B6-A5FA-F73323916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T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456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DF0B-A632-D920-C3C7-3ED82B2D9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AD37-C7CE-EE16-B0B5-C41A2BFE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0935-AFD7-2FE0-CAC6-645175F4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431" y="2421287"/>
            <a:ext cx="6482823" cy="2015426"/>
          </a:xfrm>
        </p:spPr>
        <p:txBody>
          <a:bodyPr>
            <a:normAutofit/>
          </a:bodyPr>
          <a:lstStyle/>
          <a:p>
            <a:r>
              <a:rPr lang="th-TH" dirty="0">
                <a:latin typeface="Sarabun" pitchFamily="2" charset="-34"/>
                <a:cs typeface="Sarabun" pitchFamily="2" charset="-34"/>
              </a:rPr>
              <a:t>แยก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Business logic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ไปไว้ที่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Service</a:t>
            </a:r>
          </a:p>
          <a:p>
            <a:r>
              <a:rPr lang="th-TH" dirty="0">
                <a:latin typeface="Sarabun" pitchFamily="2" charset="-34"/>
                <a:cs typeface="Sarabun" pitchFamily="2" charset="-34"/>
              </a:rPr>
              <a:t>เข้าใจ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Dependency Injection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และ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Provider</a:t>
            </a:r>
          </a:p>
          <a:p>
            <a:r>
              <a:rPr lang="th-TH" dirty="0">
                <a:latin typeface="Sarabun" pitchFamily="2" charset="-34"/>
                <a:cs typeface="Sarabun" pitchFamily="2" charset="-34"/>
              </a:rPr>
              <a:t>ใช้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Custom Providers: </a:t>
            </a:r>
            <a:r>
              <a:rPr lang="en-US" dirty="0" err="1">
                <a:latin typeface="Sarabun" pitchFamily="2" charset="-34"/>
                <a:cs typeface="Sarabun" pitchFamily="2" charset="-34"/>
              </a:rPr>
              <a:t>useValue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, </a:t>
            </a:r>
            <a:r>
              <a:rPr lang="en-US" dirty="0" err="1">
                <a:latin typeface="Sarabun" pitchFamily="2" charset="-34"/>
                <a:cs typeface="Sarabun" pitchFamily="2" charset="-34"/>
              </a:rPr>
              <a:t>useClass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, </a:t>
            </a:r>
            <a:r>
              <a:rPr lang="en-US" dirty="0" err="1">
                <a:latin typeface="Sarabun" pitchFamily="2" charset="-34"/>
                <a:cs typeface="Sarabun" pitchFamily="2" charset="-34"/>
              </a:rPr>
              <a:t>useFactory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, </a:t>
            </a:r>
            <a:r>
              <a:rPr lang="en-US" dirty="0" err="1">
                <a:latin typeface="Sarabun" pitchFamily="2" charset="-34"/>
                <a:cs typeface="Sarabun" pitchFamily="2" charset="-34"/>
              </a:rPr>
              <a:t>useExisting</a:t>
            </a:r>
            <a:endParaRPr lang="en-US" dirty="0">
              <a:latin typeface="Sarabun" pitchFamily="2" charset="-34"/>
              <a:cs typeface="Sarabun" pitchFamily="2" charset="-34"/>
            </a:endParaRPr>
          </a:p>
          <a:p>
            <a:r>
              <a:rPr lang="th-TH" dirty="0">
                <a:latin typeface="Sarabun" pitchFamily="2" charset="-34"/>
                <a:cs typeface="Sarabun" pitchFamily="2" charset="-34"/>
              </a:rPr>
              <a:t>เข้าใจ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Injection Tokens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และการฉีดด้วย @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Inject</a:t>
            </a:r>
            <a:endParaRPr lang="en-TH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751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D38E9-2C2F-0994-3DE3-CCAB7ED8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78C7-9BB9-4FD7-C847-4C52DB74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Concepts</a:t>
            </a:r>
            <a:endParaRPr lang="en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83468-C538-D376-F446-C8FF49A102AA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4EBFE9-1C8C-D4D5-4443-44F988415C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3348" y="2544353"/>
            <a:ext cx="5503779" cy="589403"/>
          </a:xfrm>
        </p:spPr>
        <p:txBody>
          <a:bodyPr>
            <a:normAutofit/>
          </a:bodyPr>
          <a:lstStyle/>
          <a:p>
            <a:r>
              <a:rPr lang="en-TH" sz="2400" dirty="0">
                <a:latin typeface="Sarabun" pitchFamily="2" charset="-34"/>
                <a:cs typeface="Sarabun" pitchFamily="2" charset="-34"/>
              </a:rPr>
              <a:t>Provider =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สิ่งที่ถูก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inject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6DF68C8-C24C-1FC2-54B8-6A63B018992E}"/>
              </a:ext>
            </a:extLst>
          </p:cNvPr>
          <p:cNvSpPr txBox="1">
            <a:spLocks/>
          </p:cNvSpPr>
          <p:nvPr/>
        </p:nvSpPr>
        <p:spPr>
          <a:xfrm>
            <a:off x="6263348" y="3429000"/>
            <a:ext cx="5503779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H" sz="2400" dirty="0">
                <a:latin typeface="Sarabun" pitchFamily="2" charset="-34"/>
                <a:cs typeface="Sarabun" pitchFamily="2" charset="-34"/>
              </a:rPr>
              <a:t>Token =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กุญแจอ้างอิง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provider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C32AC45-9C1E-40CF-5D9D-3C374CF40544}"/>
              </a:ext>
            </a:extLst>
          </p:cNvPr>
          <p:cNvSpPr txBox="1">
            <a:spLocks/>
          </p:cNvSpPr>
          <p:nvPr/>
        </p:nvSpPr>
        <p:spPr>
          <a:xfrm>
            <a:off x="6263348" y="4313647"/>
            <a:ext cx="5503779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@Inject(token)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ระบุ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provider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ที่ต้องการ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0EDBD-BE40-E7EE-B2CD-7058CB987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7" y="2366820"/>
            <a:ext cx="5550509" cy="29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59E1E-54C1-9DCA-7A61-A9737DB5F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A7D1-9C52-2B9D-6C7E-504E2F9C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Providers</a:t>
            </a:r>
            <a:endParaRPr lang="en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20F7B-B20B-7380-467E-38C88A7B0BF8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9139AA-AFCC-89E4-E0C3-26BFBB8F1F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675" y="1432831"/>
            <a:ext cx="5503779" cy="58940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useValue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: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ค่าคงที่/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Config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F951254-D70A-A6B2-6716-27920AC52840}"/>
              </a:ext>
            </a:extLst>
          </p:cNvPr>
          <p:cNvSpPr txBox="1">
            <a:spLocks/>
          </p:cNvSpPr>
          <p:nvPr/>
        </p:nvSpPr>
        <p:spPr>
          <a:xfrm>
            <a:off x="453674" y="2037750"/>
            <a:ext cx="9964943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useClass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: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เลือก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implementation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ต่างกันตามบริบท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02112B0-628B-9BCF-75C8-A55B6AECD81B}"/>
              </a:ext>
            </a:extLst>
          </p:cNvPr>
          <p:cNvSpPr txBox="1">
            <a:spLocks/>
          </p:cNvSpPr>
          <p:nvPr/>
        </p:nvSpPr>
        <p:spPr>
          <a:xfrm>
            <a:off x="453674" y="2642669"/>
            <a:ext cx="6741452" cy="589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useFactory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: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ประกอบ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instance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จาก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dependencies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อื่น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2563761-51CC-5A28-2490-EF7E9424F140}"/>
              </a:ext>
            </a:extLst>
          </p:cNvPr>
          <p:cNvSpPr txBox="1">
            <a:spLocks/>
          </p:cNvSpPr>
          <p:nvPr/>
        </p:nvSpPr>
        <p:spPr>
          <a:xfrm>
            <a:off x="453674" y="3247588"/>
            <a:ext cx="7304871" cy="589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useExisting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: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ตั้งชื่อ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alias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ให้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provider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เดิม (ไม่สร้าง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instance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ใหม่)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ADDFB25-58C2-C91B-CB21-0F7D76324640}"/>
              </a:ext>
            </a:extLst>
          </p:cNvPr>
          <p:cNvSpPr txBox="1">
            <a:spLocks/>
          </p:cNvSpPr>
          <p:nvPr/>
        </p:nvSpPr>
        <p:spPr>
          <a:xfrm>
            <a:off x="453673" y="4162724"/>
            <a:ext cx="9299927" cy="860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400" dirty="0">
                <a:latin typeface="Sarabun" pitchFamily="2" charset="-34"/>
                <a:cs typeface="Sarabun" pitchFamily="2" charset="-34"/>
              </a:rPr>
              <a:t>ใช้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Injection Tokens (string/symbol)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คู่กับ @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Inject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เพื่ออ้างอิง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provider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255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57AC998-B47E-7AE1-829D-4FE6DB40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927" y="415689"/>
            <a:ext cx="7144265" cy="1325563"/>
          </a:xfrm>
        </p:spPr>
        <p:txBody>
          <a:bodyPr/>
          <a:lstStyle/>
          <a:p>
            <a:r>
              <a:rPr lang="en-TH" dirty="0"/>
              <a:t>Learning </a:t>
            </a:r>
            <a:r>
              <a:rPr lang="en-US" dirty="0"/>
              <a:t>O</a:t>
            </a:r>
            <a:r>
              <a:rPr lang="en-TH" dirty="0"/>
              <a:t>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F35A8-F86D-B04D-AC15-E43DFF1391CB}"/>
              </a:ext>
            </a:extLst>
          </p:cNvPr>
          <p:cNvSpPr txBox="1"/>
          <p:nvPr/>
        </p:nvSpPr>
        <p:spPr>
          <a:xfrm>
            <a:off x="2257927" y="2745097"/>
            <a:ext cx="5409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dirty="0">
                <a:solidFill>
                  <a:schemeClr val="bg1"/>
                </a:solidFill>
              </a:rPr>
              <a:t>สร้าง </a:t>
            </a:r>
            <a:r>
              <a:rPr lang="en-US" dirty="0">
                <a:solidFill>
                  <a:schemeClr val="bg1"/>
                </a:solidFill>
              </a:rPr>
              <a:t>REST API </a:t>
            </a:r>
            <a:r>
              <a:rPr lang="th-TH" dirty="0">
                <a:solidFill>
                  <a:schemeClr val="bg1"/>
                </a:solidFill>
              </a:rPr>
              <a:t>ที่พร้อมใช้งานจริงด้วย </a:t>
            </a:r>
            <a:r>
              <a:rPr lang="en-US" dirty="0" err="1">
                <a:solidFill>
                  <a:schemeClr val="bg1"/>
                </a:solidFill>
              </a:rPr>
              <a:t>NestJS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th-TH" dirty="0" err="1">
                <a:solidFill>
                  <a:schemeClr val="bg1"/>
                </a:solidFill>
              </a:rPr>
              <a:t>โปรเจกต์</a:t>
            </a:r>
            <a:r>
              <a:rPr lang="th-TH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Tasks API)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>
                <a:solidFill>
                  <a:schemeClr val="bg1"/>
                </a:solidFill>
              </a:rPr>
              <a:t>เข้าใจสถาปัตยกรรม, โครงสร้าง</a:t>
            </a:r>
            <a:r>
              <a:rPr lang="th-TH" dirty="0" err="1">
                <a:solidFill>
                  <a:schemeClr val="bg1"/>
                </a:solidFill>
              </a:rPr>
              <a:t>โปรเจกต์</a:t>
            </a:r>
            <a:r>
              <a:rPr lang="th-TH" dirty="0">
                <a:solidFill>
                  <a:schemeClr val="bg1"/>
                </a:solidFill>
              </a:rPr>
              <a:t>, และแนวทางที่ทดสอบได้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>
                <a:solidFill>
                  <a:schemeClr val="bg1"/>
                </a:solidFill>
              </a:rPr>
              <a:t>ครอบคลุมตั้งแต่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Controllers/DTO/Validation</a:t>
            </a:r>
            <a:endParaRPr lang="th-TH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Services/DI </a:t>
            </a:r>
            <a:endParaRPr lang="th-TH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Middleware/Security</a:t>
            </a:r>
            <a:endParaRPr lang="th-TH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Database</a:t>
            </a:r>
            <a:endParaRPr lang="th-TH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Auth</a:t>
            </a:r>
            <a:endParaRPr lang="th-TH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Config/Cache</a:t>
            </a:r>
            <a:endParaRPr lang="th-TH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Testing</a:t>
            </a:r>
            <a:endParaRPr lang="th-TH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Deploy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Able to apply to work</a:t>
            </a:r>
            <a:endParaRPr lang="en-TH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068CB-8420-9808-796B-DB4762CADA8F}"/>
              </a:ext>
            </a:extLst>
          </p:cNvPr>
          <p:cNvSpPr txBox="1"/>
          <p:nvPr/>
        </p:nvSpPr>
        <p:spPr>
          <a:xfrm>
            <a:off x="2257927" y="1544768"/>
            <a:ext cx="8689473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>
                <a:solidFill>
                  <a:schemeClr val="tx2"/>
                </a:solidFill>
                <a:latin typeface="Noto Sans Med" panose="020B0502040504020204" pitchFamily="34" charset="0"/>
                <a:ea typeface="Noto Sans Med" panose="020B0502040504020204" pitchFamily="34" charset="0"/>
                <a:cs typeface="Noto Sans Med" panose="020B050204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The purpose of this class is to build on the results of </a:t>
            </a:r>
            <a:br>
              <a:rPr lang="th-TH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each individual’s self-assessment in the Skill Matrix</a:t>
            </a:r>
            <a:r>
              <a:rPr lang="en-US" dirty="0">
                <a:solidFill>
                  <a:schemeClr val="bg1"/>
                </a:solidFill>
              </a:rPr>
              <a:t>, together </a:t>
            </a:r>
            <a:r>
              <a:rPr lang="en-US" b="1" dirty="0">
                <a:solidFill>
                  <a:schemeClr val="bg1"/>
                </a:solidFill>
              </a:rPr>
              <a:t>with the manager’s review</a:t>
            </a:r>
            <a:r>
              <a:rPr lang="en-US" dirty="0">
                <a:solidFill>
                  <a:schemeClr val="bg1"/>
                </a:solidFill>
              </a:rPr>
              <a:t>, so that everyone receives </a:t>
            </a:r>
            <a:r>
              <a:rPr lang="en-US" b="1" dirty="0">
                <a:solidFill>
                  <a:schemeClr val="bg1"/>
                </a:solidFill>
              </a:rPr>
              <a:t>training tailored to their current skill level.</a:t>
            </a:r>
          </a:p>
        </p:txBody>
      </p:sp>
    </p:spTree>
    <p:extLst>
      <p:ext uri="{BB962C8B-B14F-4D97-AF65-F5344CB8AC3E}">
        <p14:creationId xmlns:p14="http://schemas.microsoft.com/office/powerpoint/2010/main" val="36054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A2D3-451B-E534-CA64-70B1D7A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1E8-1161-B0BB-11BE-4E34387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3847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1320-961F-64D2-85D2-9101EBA0B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9F07-7AF4-B442-5D55-2A87AC00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H" dirty="0"/>
              <a:t>Middleware / Basic Guards / Interceptors / Filters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1D03-DE87-EF0C-AF2E-F06E82B92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T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3462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264EF-5DD5-AC84-7E12-715FEF14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FA25-A154-D6DA-0829-E43F3F1D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A59A-332E-CB7F-89C3-C46532806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959" y="2950069"/>
            <a:ext cx="6482823" cy="478931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Sarabun" pitchFamily="2" charset="-34"/>
                <a:cs typeface="Sarabun" pitchFamily="2" charset="-34"/>
              </a:rPr>
              <a:t>เข้าใจ </a:t>
            </a:r>
            <a:r>
              <a:rPr lang="en-US" sz="2800" dirty="0">
                <a:latin typeface="Sarabun" pitchFamily="2" charset="-34"/>
                <a:cs typeface="Sarabun" pitchFamily="2" charset="-34"/>
              </a:rPr>
              <a:t>Request lifecycle</a:t>
            </a:r>
            <a:endParaRPr lang="en-TH" sz="28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0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1CDC4-FA02-F923-A443-5C2FBD24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D6D1-2A11-95CC-0C0A-F97A95D8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  <a:endParaRPr lang="en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1A6C5-610C-A055-FDBA-FFD7AD24C49C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9953634-39C5-D425-C9DF-80DBAC9D4053}"/>
              </a:ext>
            </a:extLst>
          </p:cNvPr>
          <p:cNvSpPr txBox="1"/>
          <p:nvPr/>
        </p:nvSpPr>
        <p:spPr>
          <a:xfrm>
            <a:off x="453677" y="1492986"/>
            <a:ext cx="1873888" cy="1213270"/>
          </a:xfrm>
          <a:custGeom>
            <a:avLst/>
            <a:gdLst>
              <a:gd name="T0" fmla="*/ 7349 w 9135"/>
              <a:gd name="T1" fmla="*/ 4439 h 4440"/>
              <a:gd name="T2" fmla="*/ 0 w 9135"/>
              <a:gd name="T3" fmla="*/ 4439 h 4440"/>
              <a:gd name="T4" fmla="*/ 1786 w 9135"/>
              <a:gd name="T5" fmla="*/ 2219 h 4440"/>
              <a:gd name="T6" fmla="*/ 0 w 9135"/>
              <a:gd name="T7" fmla="*/ 0 h 4440"/>
              <a:gd name="T8" fmla="*/ 7349 w 9135"/>
              <a:gd name="T9" fmla="*/ 0 h 4440"/>
              <a:gd name="T10" fmla="*/ 9134 w 9135"/>
              <a:gd name="T11" fmla="*/ 2219 h 4440"/>
              <a:gd name="T12" fmla="*/ 7349 w 9135"/>
              <a:gd name="T13" fmla="*/ 4439 h 4440"/>
            </a:gdLst>
            <a:ahLst/>
            <a:cxnLst/>
            <a:rect l="0" t="0" r="r" b="b"/>
            <a:pathLst>
              <a:path w="9135" h="4440">
                <a:moveTo>
                  <a:pt x="7349" y="4439"/>
                </a:moveTo>
                <a:lnTo>
                  <a:pt x="0" y="4439"/>
                </a:lnTo>
                <a:lnTo>
                  <a:pt x="1786" y="2219"/>
                </a:lnTo>
                <a:lnTo>
                  <a:pt x="0" y="0"/>
                </a:lnTo>
                <a:lnTo>
                  <a:pt x="7349" y="0"/>
                </a:lnTo>
                <a:lnTo>
                  <a:pt x="9134" y="2219"/>
                </a:lnTo>
                <a:lnTo>
                  <a:pt x="7349" y="4439"/>
                </a:lnTo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Client</a:t>
            </a:r>
            <a:endParaRPr kumimoji="1" lang="zh-CN" altLang="en-US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6E75F7C-E304-08E6-FB0D-49BB3CCC2CE4}"/>
              </a:ext>
            </a:extLst>
          </p:cNvPr>
          <p:cNvSpPr txBox="1"/>
          <p:nvPr/>
        </p:nvSpPr>
        <p:spPr>
          <a:xfrm>
            <a:off x="2152074" y="1492986"/>
            <a:ext cx="1873889" cy="1213270"/>
          </a:xfrm>
          <a:custGeom>
            <a:avLst/>
            <a:gdLst>
              <a:gd name="T0" fmla="*/ 7348 w 9133"/>
              <a:gd name="T1" fmla="*/ 4439 h 4440"/>
              <a:gd name="T2" fmla="*/ 0 w 9133"/>
              <a:gd name="T3" fmla="*/ 4439 h 4440"/>
              <a:gd name="T4" fmla="*/ 1785 w 9133"/>
              <a:gd name="T5" fmla="*/ 2219 h 4440"/>
              <a:gd name="T6" fmla="*/ 0 w 9133"/>
              <a:gd name="T7" fmla="*/ 0 h 4440"/>
              <a:gd name="T8" fmla="*/ 7348 w 9133"/>
              <a:gd name="T9" fmla="*/ 0 h 4440"/>
              <a:gd name="T10" fmla="*/ 9132 w 9133"/>
              <a:gd name="T11" fmla="*/ 2219 h 4440"/>
              <a:gd name="T12" fmla="*/ 7348 w 9133"/>
              <a:gd name="T13" fmla="*/ 4439 h 4440"/>
            </a:gdLst>
            <a:ahLst/>
            <a:cxnLst/>
            <a:rect l="0" t="0" r="r" b="b"/>
            <a:pathLst>
              <a:path w="9133" h="444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2" y="2219"/>
                </a:lnTo>
                <a:lnTo>
                  <a:pt x="7348" y="443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dirty="0">
                <a:solidFill>
                  <a:srgbClr val="9372F9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    Middleware</a:t>
            </a:r>
            <a:endParaRPr kumimoji="1" lang="zh-CN" altLang="en-US" dirty="0">
              <a:solidFill>
                <a:srgbClr val="9372F9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6952CB2-FCB2-4043-AD09-25FA4A72A649}"/>
              </a:ext>
            </a:extLst>
          </p:cNvPr>
          <p:cNvSpPr txBox="1"/>
          <p:nvPr/>
        </p:nvSpPr>
        <p:spPr>
          <a:xfrm>
            <a:off x="3850472" y="1492986"/>
            <a:ext cx="1873888" cy="1213270"/>
          </a:xfrm>
          <a:custGeom>
            <a:avLst/>
            <a:gdLst>
              <a:gd name="T0" fmla="*/ 7349 w 9135"/>
              <a:gd name="T1" fmla="*/ 4439 h 4440"/>
              <a:gd name="T2" fmla="*/ 0 w 9135"/>
              <a:gd name="T3" fmla="*/ 4439 h 4440"/>
              <a:gd name="T4" fmla="*/ 1786 w 9135"/>
              <a:gd name="T5" fmla="*/ 2219 h 4440"/>
              <a:gd name="T6" fmla="*/ 0 w 9135"/>
              <a:gd name="T7" fmla="*/ 0 h 4440"/>
              <a:gd name="T8" fmla="*/ 7349 w 9135"/>
              <a:gd name="T9" fmla="*/ 0 h 4440"/>
              <a:gd name="T10" fmla="*/ 9134 w 9135"/>
              <a:gd name="T11" fmla="*/ 2219 h 4440"/>
              <a:gd name="T12" fmla="*/ 7349 w 9135"/>
              <a:gd name="T13" fmla="*/ 4439 h 4440"/>
            </a:gdLst>
            <a:ahLst/>
            <a:cxnLst/>
            <a:rect l="0" t="0" r="r" b="b"/>
            <a:pathLst>
              <a:path w="9135" h="4440">
                <a:moveTo>
                  <a:pt x="7349" y="4439"/>
                </a:moveTo>
                <a:lnTo>
                  <a:pt x="0" y="4439"/>
                </a:lnTo>
                <a:lnTo>
                  <a:pt x="1786" y="2219"/>
                </a:lnTo>
                <a:lnTo>
                  <a:pt x="0" y="0"/>
                </a:lnTo>
                <a:lnTo>
                  <a:pt x="7349" y="0"/>
                </a:lnTo>
                <a:lnTo>
                  <a:pt x="9134" y="2219"/>
                </a:lnTo>
                <a:lnTo>
                  <a:pt x="7349" y="4439"/>
                </a:lnTo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Guards</a:t>
            </a:r>
            <a:endParaRPr kumimoji="1" lang="zh-CN" altLang="en-US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D863457-4E14-5843-2479-5AEB6BEB551D}"/>
              </a:ext>
            </a:extLst>
          </p:cNvPr>
          <p:cNvSpPr txBox="1"/>
          <p:nvPr/>
        </p:nvSpPr>
        <p:spPr>
          <a:xfrm>
            <a:off x="5530697" y="1492986"/>
            <a:ext cx="1873889" cy="1213270"/>
          </a:xfrm>
          <a:custGeom>
            <a:avLst/>
            <a:gdLst>
              <a:gd name="T0" fmla="*/ 7348 w 9133"/>
              <a:gd name="T1" fmla="*/ 4439 h 4440"/>
              <a:gd name="T2" fmla="*/ 0 w 9133"/>
              <a:gd name="T3" fmla="*/ 4439 h 4440"/>
              <a:gd name="T4" fmla="*/ 1785 w 9133"/>
              <a:gd name="T5" fmla="*/ 2219 h 4440"/>
              <a:gd name="T6" fmla="*/ 0 w 9133"/>
              <a:gd name="T7" fmla="*/ 0 h 4440"/>
              <a:gd name="T8" fmla="*/ 7348 w 9133"/>
              <a:gd name="T9" fmla="*/ 0 h 4440"/>
              <a:gd name="T10" fmla="*/ 9132 w 9133"/>
              <a:gd name="T11" fmla="*/ 2219 h 4440"/>
              <a:gd name="T12" fmla="*/ 7348 w 9133"/>
              <a:gd name="T13" fmla="*/ 4439 h 4440"/>
            </a:gdLst>
            <a:ahLst/>
            <a:cxnLst/>
            <a:rect l="0" t="0" r="r" b="b"/>
            <a:pathLst>
              <a:path w="9133" h="444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2" y="2219"/>
                </a:lnTo>
                <a:lnTo>
                  <a:pt x="7348" y="443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dirty="0">
                <a:solidFill>
                  <a:srgbClr val="9372F9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    Interceptors</a:t>
            </a:r>
            <a:endParaRPr kumimoji="1" lang="zh-CN" altLang="en-US" dirty="0">
              <a:solidFill>
                <a:srgbClr val="9372F9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2FA2313-B51B-6EF7-2BA3-E154C912A41E}"/>
              </a:ext>
            </a:extLst>
          </p:cNvPr>
          <p:cNvSpPr txBox="1"/>
          <p:nvPr/>
        </p:nvSpPr>
        <p:spPr>
          <a:xfrm>
            <a:off x="7229094" y="1492986"/>
            <a:ext cx="1873888" cy="1213270"/>
          </a:xfrm>
          <a:custGeom>
            <a:avLst/>
            <a:gdLst>
              <a:gd name="T0" fmla="*/ 7349 w 9135"/>
              <a:gd name="T1" fmla="*/ 4439 h 4440"/>
              <a:gd name="T2" fmla="*/ 0 w 9135"/>
              <a:gd name="T3" fmla="*/ 4439 h 4440"/>
              <a:gd name="T4" fmla="*/ 1786 w 9135"/>
              <a:gd name="T5" fmla="*/ 2219 h 4440"/>
              <a:gd name="T6" fmla="*/ 0 w 9135"/>
              <a:gd name="T7" fmla="*/ 0 h 4440"/>
              <a:gd name="T8" fmla="*/ 7349 w 9135"/>
              <a:gd name="T9" fmla="*/ 0 h 4440"/>
              <a:gd name="T10" fmla="*/ 9134 w 9135"/>
              <a:gd name="T11" fmla="*/ 2219 h 4440"/>
              <a:gd name="T12" fmla="*/ 7349 w 9135"/>
              <a:gd name="T13" fmla="*/ 4439 h 4440"/>
            </a:gdLst>
            <a:ahLst/>
            <a:cxnLst/>
            <a:rect l="0" t="0" r="r" b="b"/>
            <a:pathLst>
              <a:path w="9135" h="4440">
                <a:moveTo>
                  <a:pt x="7349" y="4439"/>
                </a:moveTo>
                <a:lnTo>
                  <a:pt x="0" y="4439"/>
                </a:lnTo>
                <a:lnTo>
                  <a:pt x="1786" y="2219"/>
                </a:lnTo>
                <a:lnTo>
                  <a:pt x="0" y="0"/>
                </a:lnTo>
                <a:lnTo>
                  <a:pt x="7349" y="0"/>
                </a:lnTo>
                <a:lnTo>
                  <a:pt x="9134" y="2219"/>
                </a:lnTo>
                <a:lnTo>
                  <a:pt x="7349" y="4439"/>
                </a:lnTo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 Controller</a:t>
            </a:r>
            <a:endParaRPr kumimoji="1" lang="zh-CN" altLang="en-US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755BA91-A229-0743-148D-4907506AEC0A}"/>
              </a:ext>
            </a:extLst>
          </p:cNvPr>
          <p:cNvSpPr txBox="1"/>
          <p:nvPr/>
        </p:nvSpPr>
        <p:spPr>
          <a:xfrm>
            <a:off x="8909320" y="1492986"/>
            <a:ext cx="1873889" cy="1213270"/>
          </a:xfrm>
          <a:custGeom>
            <a:avLst/>
            <a:gdLst>
              <a:gd name="T0" fmla="*/ 7348 w 9133"/>
              <a:gd name="T1" fmla="*/ 4439 h 4440"/>
              <a:gd name="T2" fmla="*/ 0 w 9133"/>
              <a:gd name="T3" fmla="*/ 4439 h 4440"/>
              <a:gd name="T4" fmla="*/ 1785 w 9133"/>
              <a:gd name="T5" fmla="*/ 2219 h 4440"/>
              <a:gd name="T6" fmla="*/ 0 w 9133"/>
              <a:gd name="T7" fmla="*/ 0 h 4440"/>
              <a:gd name="T8" fmla="*/ 7348 w 9133"/>
              <a:gd name="T9" fmla="*/ 0 h 4440"/>
              <a:gd name="T10" fmla="*/ 9132 w 9133"/>
              <a:gd name="T11" fmla="*/ 2219 h 4440"/>
              <a:gd name="T12" fmla="*/ 7348 w 9133"/>
              <a:gd name="T13" fmla="*/ 4439 h 4440"/>
            </a:gdLst>
            <a:ahLst/>
            <a:cxnLst/>
            <a:rect l="0" t="0" r="r" b="b"/>
            <a:pathLst>
              <a:path w="9133" h="444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2" y="2219"/>
                </a:lnTo>
                <a:lnTo>
                  <a:pt x="7348" y="443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dirty="0">
                <a:solidFill>
                  <a:srgbClr val="9372F9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  Service</a:t>
            </a:r>
            <a:endParaRPr kumimoji="1" lang="zh-CN" altLang="en-US" dirty="0">
              <a:solidFill>
                <a:srgbClr val="9372F9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53A0CA82-9325-AA22-CC8C-AA533EF86BD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162731" y="3429000"/>
            <a:ext cx="1873888" cy="1213270"/>
          </a:xfrm>
          <a:custGeom>
            <a:avLst/>
            <a:gdLst>
              <a:gd name="T0" fmla="*/ 7349 w 9135"/>
              <a:gd name="T1" fmla="*/ 4439 h 4440"/>
              <a:gd name="T2" fmla="*/ 0 w 9135"/>
              <a:gd name="T3" fmla="*/ 4439 h 4440"/>
              <a:gd name="T4" fmla="*/ 1786 w 9135"/>
              <a:gd name="T5" fmla="*/ 2219 h 4440"/>
              <a:gd name="T6" fmla="*/ 0 w 9135"/>
              <a:gd name="T7" fmla="*/ 0 h 4440"/>
              <a:gd name="T8" fmla="*/ 7349 w 9135"/>
              <a:gd name="T9" fmla="*/ 0 h 4440"/>
              <a:gd name="T10" fmla="*/ 9134 w 9135"/>
              <a:gd name="T11" fmla="*/ 2219 h 4440"/>
              <a:gd name="T12" fmla="*/ 7349 w 9135"/>
              <a:gd name="T13" fmla="*/ 4439 h 4440"/>
            </a:gdLst>
            <a:ahLst/>
            <a:cxnLst/>
            <a:rect l="0" t="0" r="r" b="b"/>
            <a:pathLst>
              <a:path w="9135" h="4440">
                <a:moveTo>
                  <a:pt x="7349" y="4439"/>
                </a:moveTo>
                <a:lnTo>
                  <a:pt x="0" y="4439"/>
                </a:lnTo>
                <a:lnTo>
                  <a:pt x="1786" y="2219"/>
                </a:lnTo>
                <a:lnTo>
                  <a:pt x="0" y="0"/>
                </a:lnTo>
                <a:lnTo>
                  <a:pt x="7349" y="0"/>
                </a:lnTo>
                <a:lnTo>
                  <a:pt x="9134" y="2219"/>
                </a:lnTo>
                <a:lnTo>
                  <a:pt x="7349" y="4439"/>
                </a:lnTo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sz="110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7E68-AEAE-55F7-987F-D54F312DBC6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1530" y="3795281"/>
            <a:ext cx="1255598" cy="480709"/>
          </a:xfrm>
          <a:prstGeom prst="rect">
            <a:avLst/>
          </a:pr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Sarabun" pitchFamily="2" charset="-34"/>
                <a:cs typeface="Sarabun" pitchFamily="2" charset="-34"/>
              </a:rPr>
              <a:t>Interceptors (resp)</a:t>
            </a:r>
            <a:endParaRPr kumimoji="1" lang="zh-CN" altLang="en-US" sz="1200" dirty="0">
              <a:solidFill>
                <a:schemeClr val="bg1"/>
              </a:solidFill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D1E5344-5930-8EC8-BE5E-20C09520F3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1869818" y="3429000"/>
            <a:ext cx="1873889" cy="1213270"/>
          </a:xfrm>
          <a:custGeom>
            <a:avLst/>
            <a:gdLst>
              <a:gd name="T0" fmla="*/ 7348 w 9133"/>
              <a:gd name="T1" fmla="*/ 4439 h 4440"/>
              <a:gd name="T2" fmla="*/ 0 w 9133"/>
              <a:gd name="T3" fmla="*/ 4439 h 4440"/>
              <a:gd name="T4" fmla="*/ 1785 w 9133"/>
              <a:gd name="T5" fmla="*/ 2219 h 4440"/>
              <a:gd name="T6" fmla="*/ 0 w 9133"/>
              <a:gd name="T7" fmla="*/ 0 h 4440"/>
              <a:gd name="T8" fmla="*/ 7348 w 9133"/>
              <a:gd name="T9" fmla="*/ 0 h 4440"/>
              <a:gd name="T10" fmla="*/ 9132 w 9133"/>
              <a:gd name="T11" fmla="*/ 2219 h 4440"/>
              <a:gd name="T12" fmla="*/ 7348 w 9133"/>
              <a:gd name="T13" fmla="*/ 4439 h 4440"/>
            </a:gdLst>
            <a:ahLst/>
            <a:cxnLst/>
            <a:rect l="0" t="0" r="r" b="b"/>
            <a:pathLst>
              <a:path w="9133" h="444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2" y="2219"/>
                </a:lnTo>
                <a:lnTo>
                  <a:pt x="7348" y="443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dirty="0">
                <a:solidFill>
                  <a:srgbClr val="9372F9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    </a:t>
            </a:r>
            <a:endParaRPr kumimoji="1" lang="zh-CN" altLang="en-US" dirty="0">
              <a:solidFill>
                <a:srgbClr val="9372F9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7D393-AFA0-0257-9478-27E9544DDA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68817" y="3901431"/>
            <a:ext cx="1273105" cy="268407"/>
          </a:xfrm>
          <a:prstGeom prst="rect">
            <a:avLst/>
          </a:prstGeom>
          <a:solidFill>
            <a:srgbClr val="EAE3FF"/>
          </a:solidFill>
          <a:ln cap="sq">
            <a:solidFill>
              <a:srgbClr val="EAE3FF"/>
            </a:solidFill>
          </a:ln>
          <a:effectLst/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TH" sz="1100" dirty="0">
                <a:solidFill>
                  <a:srgbClr val="9372F9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Exception Filters</a:t>
            </a:r>
          </a:p>
        </p:txBody>
      </p:sp>
    </p:spTree>
    <p:extLst>
      <p:ext uri="{BB962C8B-B14F-4D97-AF65-F5344CB8AC3E}">
        <p14:creationId xmlns:p14="http://schemas.microsoft.com/office/powerpoint/2010/main" val="42204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9817A-D7CD-AE26-967F-684DAE05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386E-DEA2-B1A0-A2A5-0389EA01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Sarabun" pitchFamily="2" charset="-34"/>
                <a:cs typeface="Sarabun" pitchFamily="2" charset="-34"/>
              </a:rPr>
              <a:t>กลไกสำคัญ</a:t>
            </a:r>
            <a:endParaRPr lang="en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03313-1E2C-D592-44A5-86E4B8535DDB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5B98D6-14C4-D034-B2DE-3AE4CABF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" y="1474069"/>
            <a:ext cx="6062824" cy="137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E9B23F-F339-5736-C52D-BE4B8B7D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86" y="1261608"/>
            <a:ext cx="6062824" cy="18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EDCAE2F-234B-2090-1D6E-5ADB34946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6" y="3692185"/>
            <a:ext cx="4955384" cy="23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0E3D14B-15F2-058B-73E2-8CE0027F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2" y="3357256"/>
            <a:ext cx="52895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194352CB-46B4-1CDD-86EF-1857B29D1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47035" y="2791895"/>
            <a:ext cx="4931125" cy="24646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Sarabun" pitchFamily="2" charset="-34"/>
                <a:cs typeface="Sarabun" pitchFamily="2" charset="-34"/>
              </a:rPr>
              <a:t>Guards: Auth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8F0FA2F-F522-D4F2-96AF-1B2B35BB4B84}"/>
              </a:ext>
            </a:extLst>
          </p:cNvPr>
          <p:cNvSpPr txBox="1">
            <a:spLocks/>
          </p:cNvSpPr>
          <p:nvPr/>
        </p:nvSpPr>
        <p:spPr>
          <a:xfrm>
            <a:off x="825439" y="2791895"/>
            <a:ext cx="4931125" cy="246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arabun" pitchFamily="2" charset="-34"/>
                <a:cs typeface="Sarabun" pitchFamily="2" charset="-34"/>
              </a:rPr>
              <a:t>Middleware: logging, preprocess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A085F9C-337F-36F0-1BF4-34A09A33B1FD}"/>
              </a:ext>
            </a:extLst>
          </p:cNvPr>
          <p:cNvSpPr txBox="1">
            <a:spLocks/>
          </p:cNvSpPr>
          <p:nvPr/>
        </p:nvSpPr>
        <p:spPr>
          <a:xfrm>
            <a:off x="823926" y="5908994"/>
            <a:ext cx="4931125" cy="246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Sarabun" pitchFamily="2" charset="-34"/>
                <a:cs typeface="Sarabun" pitchFamily="2" charset="-34"/>
              </a:rPr>
              <a:t>Interceptors: logging / transform / cache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07EF3D4-3E65-E1A8-FA30-6201F05EB230}"/>
              </a:ext>
            </a:extLst>
          </p:cNvPr>
          <p:cNvSpPr txBox="1">
            <a:spLocks/>
          </p:cNvSpPr>
          <p:nvPr/>
        </p:nvSpPr>
        <p:spPr>
          <a:xfrm>
            <a:off x="6147034" y="5908994"/>
            <a:ext cx="4931125" cy="246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arabun" pitchFamily="2" charset="-34"/>
                <a:cs typeface="Sarabun" pitchFamily="2" charset="-34"/>
              </a:rPr>
              <a:t>Filter: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รูปแบบ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error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กลาง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22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build="p"/>
      <p:bldP spid="22" grpId="0" build="p"/>
      <p:bldP spid="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A2D3-451B-E534-CA64-70B1D7A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1E8-1161-B0BB-11BE-4E34387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68617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908BE-DAB7-C568-1919-A9DEF045B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9E5C-6F02-F207-AFC3-FF2536AF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Database + TypeORM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EE3A-CF04-E80B-AF85-077E8A5D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9769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F1BAE-6213-24EF-D576-09A3E491B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D6AD-5F28-06EA-BE15-1E6C818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A426-5DA9-CB76-DD18-3338F105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486" y="2823107"/>
            <a:ext cx="6482823" cy="1211785"/>
          </a:xfrm>
        </p:spPr>
        <p:txBody>
          <a:bodyPr>
            <a:normAutofit/>
          </a:bodyPr>
          <a:lstStyle/>
          <a:p>
            <a:r>
              <a:rPr lang="th-TH" dirty="0">
                <a:latin typeface="Sarabun" pitchFamily="2" charset="-34"/>
                <a:cs typeface="Sarabun" pitchFamily="2" charset="-34"/>
              </a:rPr>
              <a:t>เชื่อมต่อฐานข้อมูล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MySQL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ด้วย </a:t>
            </a:r>
            <a:r>
              <a:rPr lang="en-US" dirty="0" err="1">
                <a:latin typeface="Sarabun" pitchFamily="2" charset="-34"/>
                <a:cs typeface="Sarabun" pitchFamily="2" charset="-34"/>
              </a:rPr>
              <a:t>TypeORM</a:t>
            </a:r>
            <a:endParaRPr lang="en-US" dirty="0">
              <a:latin typeface="Sarabun" pitchFamily="2" charset="-34"/>
              <a:cs typeface="Sarabun" pitchFamily="2" charset="-34"/>
            </a:endParaRPr>
          </a:p>
          <a:p>
            <a:r>
              <a:rPr lang="th-TH" dirty="0">
                <a:latin typeface="Sarabun" pitchFamily="2" charset="-34"/>
                <a:cs typeface="Sarabun" pitchFamily="2" charset="-34"/>
              </a:rPr>
              <a:t>สร้าง </a:t>
            </a:r>
            <a:r>
              <a:rPr lang="en-TH" dirty="0">
                <a:latin typeface="Sarabun" pitchFamily="2" charset="-34"/>
                <a:cs typeface="Sarabun" pitchFamily="2" charset="-34"/>
              </a:rPr>
              <a:t>Entity / Repository</a:t>
            </a:r>
            <a:endParaRPr lang="th-TH" dirty="0">
              <a:latin typeface="Sarabun" pitchFamily="2" charset="-34"/>
              <a:cs typeface="Sarabun" pitchFamily="2" charset="-34"/>
            </a:endParaRPr>
          </a:p>
          <a:p>
            <a:r>
              <a:rPr lang="th-TH" dirty="0">
                <a:latin typeface="Sarabun" pitchFamily="2" charset="-34"/>
                <a:cs typeface="Sarabun" pitchFamily="2" charset="-34"/>
              </a:rPr>
              <a:t>ใช้งาน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Migration</a:t>
            </a:r>
            <a:endParaRPr lang="en-TH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71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4475-A406-DBA5-3C97-8109240F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BCA1-23D4-880D-2A2F-415E67C6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Sarabun" pitchFamily="2" charset="-34"/>
                <a:cs typeface="Sarabun" pitchFamily="2" charset="-34"/>
              </a:rPr>
              <a:t>เตรียม </a:t>
            </a:r>
            <a:r>
              <a:rPr lang="en-US" sz="2800" dirty="0">
                <a:latin typeface="Sarabun" pitchFamily="2" charset="-34"/>
                <a:cs typeface="Sarabun" pitchFamily="2" charset="-34"/>
              </a:rPr>
              <a:t>Data base</a:t>
            </a:r>
            <a:endParaRPr lang="en-TH" sz="28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2DF73-B64D-DA4C-DA83-E481AAADDCCB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F9198-ABB5-E8AF-3859-C9A5049F1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675" y="1432831"/>
            <a:ext cx="5503779" cy="589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Docker-compose: mysql:8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E16E3C3-DD19-3AD5-2426-BC5AC1EEF0B1}"/>
              </a:ext>
            </a:extLst>
          </p:cNvPr>
          <p:cNvSpPr txBox="1">
            <a:spLocks/>
          </p:cNvSpPr>
          <p:nvPr/>
        </p:nvSpPr>
        <p:spPr>
          <a:xfrm>
            <a:off x="453674" y="2037750"/>
            <a:ext cx="9964943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ENV: DB_HOST / POST / USER / PASS / NAME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12CBD5D-A391-0043-7B2B-B019B848014B}"/>
              </a:ext>
            </a:extLst>
          </p:cNvPr>
          <p:cNvSpPr txBox="1">
            <a:spLocks/>
          </p:cNvSpPr>
          <p:nvPr/>
        </p:nvSpPr>
        <p:spPr>
          <a:xfrm>
            <a:off x="453674" y="2642669"/>
            <a:ext cx="6741452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Dev: synchronize: true (Prod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หลีกเลี่ยง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)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70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D78B-65AE-0512-821F-8E9ADDF7E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4032-E25A-CBD8-10D4-48C5D1BF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arabun" pitchFamily="2" charset="-34"/>
                <a:cs typeface="Sarabun" pitchFamily="2" charset="-34"/>
              </a:rPr>
              <a:t>Entities &amp; Repository</a:t>
            </a:r>
            <a:endParaRPr lang="en-TH" sz="28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D80FC-8CA6-AA92-0DEC-53D10F9BB8E1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25A39F-4FE4-39C8-994D-2FBCC67CA6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675" y="1432831"/>
            <a:ext cx="7517307" cy="589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@Entity / @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PrimaryGeneratedColumn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 / @Column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0422065-0899-8F1E-C1CA-9B97022F1B58}"/>
              </a:ext>
            </a:extLst>
          </p:cNvPr>
          <p:cNvSpPr txBox="1">
            <a:spLocks/>
          </p:cNvSpPr>
          <p:nvPr/>
        </p:nvSpPr>
        <p:spPr>
          <a:xfrm>
            <a:off x="453674" y="2037750"/>
            <a:ext cx="9964943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TypeOrmModule.forFeature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([Task])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2FC73A8-48A8-017C-2E1E-F947A2EC7216}"/>
              </a:ext>
            </a:extLst>
          </p:cNvPr>
          <p:cNvSpPr txBox="1">
            <a:spLocks/>
          </p:cNvSpPr>
          <p:nvPr/>
        </p:nvSpPr>
        <p:spPr>
          <a:xfrm>
            <a:off x="453673" y="2642669"/>
            <a:ext cx="7129381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@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InjectRepository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(Task) repo: Repository &lt;Task&gt;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57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4E00-2363-EB49-9EC1-C99C2860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818B-686A-E446-A659-36B72206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75" y="1447947"/>
            <a:ext cx="5425257" cy="3598236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NestJS</a:t>
            </a:r>
            <a:endParaRPr lang="en-TH" dirty="0"/>
          </a:p>
          <a:p>
            <a:r>
              <a:rPr lang="en-TH" dirty="0"/>
              <a:t>Controller/DTO/Validation</a:t>
            </a:r>
          </a:p>
          <a:p>
            <a:r>
              <a:rPr lang="en-TH" dirty="0"/>
              <a:t>Service/Modules/DI + Custom Providers</a:t>
            </a:r>
          </a:p>
          <a:p>
            <a:r>
              <a:rPr lang="en-TH" dirty="0"/>
              <a:t>Middleware/Basic Guards/Interceptors/Filters</a:t>
            </a:r>
          </a:p>
          <a:p>
            <a:r>
              <a:rPr lang="en-TH" dirty="0"/>
              <a:t>Database + TypeORM</a:t>
            </a:r>
          </a:p>
          <a:p>
            <a:r>
              <a:rPr lang="en-TH" dirty="0"/>
              <a:t>Auth (JWT)/Guard &amp; Roles</a:t>
            </a:r>
          </a:p>
          <a:p>
            <a:r>
              <a:rPr lang="en-TH" dirty="0"/>
              <a:t>Config/Cache</a:t>
            </a:r>
          </a:p>
          <a:p>
            <a:r>
              <a:rPr lang="en-TH" dirty="0"/>
              <a:t>Testing (Unittest)</a:t>
            </a:r>
          </a:p>
          <a:p>
            <a:r>
              <a:rPr lang="en-TH" dirty="0"/>
              <a:t>Deploy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9928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A2D3-451B-E534-CA64-70B1D7A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1E8-1161-B0BB-11BE-4E34387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19535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F3664-9FA6-EC3A-8705-7F2D0F026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9DE9-D090-AE69-F086-ECE75706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Auth(JWT) / Guards &amp;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A17A-6281-8DA0-C123-9C8D0B9A1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648294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4EB1-91ED-F95E-960C-E7B37D0B5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2E16-D86D-08F5-A86B-14AE4C1A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3092-3B3E-C698-266B-2270FB05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486" y="2618992"/>
            <a:ext cx="6482823" cy="1256145"/>
          </a:xfrm>
        </p:spPr>
        <p:txBody>
          <a:bodyPr>
            <a:normAutofit/>
          </a:bodyPr>
          <a:lstStyle/>
          <a:p>
            <a:r>
              <a:rPr lang="th-TH" dirty="0">
                <a:latin typeface="Sarabun" pitchFamily="2" charset="-34"/>
                <a:cs typeface="Sarabun" pitchFamily="2" charset="-34"/>
              </a:rPr>
              <a:t>ทำระบบ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Login/Signup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เบื้องต้น</a:t>
            </a:r>
            <a:endParaRPr lang="en-US" dirty="0">
              <a:latin typeface="Sarabun" pitchFamily="2" charset="-34"/>
              <a:cs typeface="Sarabun" pitchFamily="2" charset="-34"/>
            </a:endParaRPr>
          </a:p>
          <a:p>
            <a:r>
              <a:rPr lang="th-TH" dirty="0">
                <a:latin typeface="Sarabun" pitchFamily="2" charset="-34"/>
                <a:cs typeface="Sarabun" pitchFamily="2" charset="-34"/>
              </a:rPr>
              <a:t>ออก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JWT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และตรวจสอบสิทธิ์ด้วย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Guards</a:t>
            </a:r>
          </a:p>
          <a:p>
            <a:r>
              <a:rPr lang="th-TH" dirty="0">
                <a:latin typeface="Sarabun" pitchFamily="2" charset="-34"/>
                <a:cs typeface="Sarabun" pitchFamily="2" charset="-34"/>
              </a:rPr>
              <a:t>ใส่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Role-based Authorization</a:t>
            </a:r>
            <a:endParaRPr lang="en-TH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19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091B-DBEA-8F01-F849-DC29933D9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29C3-2670-BEA3-A8EE-0D8B7E85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>
                <a:latin typeface="Sarabun" pitchFamily="2" charset="-34"/>
                <a:cs typeface="Sarabun" pitchFamily="2" charset="-34"/>
              </a:rPr>
              <a:t>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169C5-8650-ABFB-F4A8-FFB2743E95B1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D75047-1A79-7C60-09C0-43818CAF7C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675" y="1432831"/>
            <a:ext cx="7517307" cy="589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Signup -&gt; Password hashing (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bcrypt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)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F4FD4C1-06FF-7074-4F2C-1ACD44016A1D}"/>
              </a:ext>
            </a:extLst>
          </p:cNvPr>
          <p:cNvSpPr txBox="1">
            <a:spLocks/>
          </p:cNvSpPr>
          <p:nvPr/>
        </p:nvSpPr>
        <p:spPr>
          <a:xfrm>
            <a:off x="453674" y="2037750"/>
            <a:ext cx="9964943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Login -&gt; Passport Local/JWT strategies, JWT 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access_token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C4180C-78B8-A006-7CE5-C319454337A3}"/>
              </a:ext>
            </a:extLst>
          </p:cNvPr>
          <p:cNvSpPr txBox="1">
            <a:spLocks/>
          </p:cNvSpPr>
          <p:nvPr/>
        </p:nvSpPr>
        <p:spPr>
          <a:xfrm>
            <a:off x="453673" y="2642669"/>
            <a:ext cx="7129381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Sarabun" pitchFamily="2" charset="-34"/>
                <a:cs typeface="Sarabun" pitchFamily="2" charset="-34"/>
              </a:rPr>
              <a:t>แนบ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Authorization: Bearer &lt;token&gt;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FBB47E76-0668-C656-1BB5-8BA6DEC679F8}"/>
              </a:ext>
            </a:extLst>
          </p:cNvPr>
          <p:cNvSpPr txBox="1">
            <a:spLocks/>
          </p:cNvSpPr>
          <p:nvPr/>
        </p:nvSpPr>
        <p:spPr>
          <a:xfrm>
            <a:off x="453673" y="3247588"/>
            <a:ext cx="7129381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@Roles + 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RolesGuard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191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6F3A-EF2B-2A29-74F0-C1EEBE7EF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7D34-D8A3-5B13-3522-EF6023E2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>
                <a:latin typeface="Sarabun" pitchFamily="2" charset="-34"/>
                <a:cs typeface="Sarabun" pitchFamily="2" charset="-34"/>
              </a:rPr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CE08B-669C-268A-052D-5AC9D25FB330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C6D011-E1F4-BC17-39EB-9C94E24B45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675" y="1432831"/>
            <a:ext cx="7517307" cy="589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Authn (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ยืนยันตัวตน)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vs 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Authz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 (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กำหนดสิทธิ์)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7AA78C6-50F4-1357-74C5-8A8DBCA56283}"/>
              </a:ext>
            </a:extLst>
          </p:cNvPr>
          <p:cNvSpPr txBox="1">
            <a:spLocks/>
          </p:cNvSpPr>
          <p:nvPr/>
        </p:nvSpPr>
        <p:spPr>
          <a:xfrm>
            <a:off x="453674" y="2037750"/>
            <a:ext cx="9964943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JWT Guard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ตรวจสอบ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token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ใน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header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3D7C02-454A-517A-6594-D49FCDB13CD2}"/>
              </a:ext>
            </a:extLst>
          </p:cNvPr>
          <p:cNvSpPr txBox="1">
            <a:spLocks/>
          </p:cNvSpPr>
          <p:nvPr/>
        </p:nvSpPr>
        <p:spPr>
          <a:xfrm>
            <a:off x="453673" y="2642669"/>
            <a:ext cx="7129381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RolesGuard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ใช้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metadata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เพื่อตรวจสิทธิ์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69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A2D3-451B-E534-CA64-70B1D7A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1E8-1161-B0BB-11BE-4E34387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754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E57A6-FB4C-52FF-A4CB-98E5CA7FD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4F1E-8BA6-8898-8EB7-17FA16C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Config,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CA23B-EB6C-4880-27F2-DAFBAB50C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99571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98004-0FA5-6CF0-BCAA-3C5E7EAF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0312-6FBF-A912-40D0-523A3367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1007-0355-B05E-D92D-F9CEEFC4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249" y="2842061"/>
            <a:ext cx="6482823" cy="810008"/>
          </a:xfrm>
        </p:spPr>
        <p:txBody>
          <a:bodyPr>
            <a:normAutofit/>
          </a:bodyPr>
          <a:lstStyle/>
          <a:p>
            <a:r>
              <a:rPr lang="th-TH" dirty="0">
                <a:latin typeface="Sarabun" pitchFamily="2" charset="-34"/>
                <a:cs typeface="Sarabun" pitchFamily="2" charset="-34"/>
              </a:rPr>
              <a:t>จัดการ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ENV / Config</a:t>
            </a:r>
          </a:p>
          <a:p>
            <a:r>
              <a:rPr lang="en-US" dirty="0">
                <a:latin typeface="Sarabun" pitchFamily="2" charset="-34"/>
                <a:cs typeface="Sarabun" pitchFamily="2" charset="-34"/>
              </a:rPr>
              <a:t>Cache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เพิ่มประสิทธิภาพ</a:t>
            </a:r>
            <a:endParaRPr lang="en-TH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261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96933-F77B-BDEC-B833-182C4BD7E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7AB1-9BB5-0CE7-C0AD-BDBA6DFC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arabun" pitchFamily="2" charset="-34"/>
                <a:cs typeface="Sarabun" pitchFamily="2" charset="-34"/>
              </a:rPr>
              <a:t>Config &amp; Caching</a:t>
            </a:r>
            <a:endParaRPr lang="en-TH" sz="28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28B09-94E4-14A1-3F18-E48C0BAEB123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1E4E33-57D1-A6B5-55AE-E1AC02011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675" y="1432831"/>
            <a:ext cx="7517307" cy="589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@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nestjs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/config + .env per environment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E6B7357-5AFB-4A71-D906-AC5A338A45D3}"/>
              </a:ext>
            </a:extLst>
          </p:cNvPr>
          <p:cNvSpPr txBox="1">
            <a:spLocks/>
          </p:cNvSpPr>
          <p:nvPr/>
        </p:nvSpPr>
        <p:spPr>
          <a:xfrm>
            <a:off x="453674" y="2037750"/>
            <a:ext cx="9964943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ConfigModule.forRoot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({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isGlobal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: true})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6845E41-5340-4AF3-D3F4-E280198D2FA9}"/>
              </a:ext>
            </a:extLst>
          </p:cNvPr>
          <p:cNvSpPr txBox="1">
            <a:spLocks/>
          </p:cNvSpPr>
          <p:nvPr/>
        </p:nvSpPr>
        <p:spPr>
          <a:xfrm>
            <a:off x="453673" y="2642669"/>
            <a:ext cx="8265454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CanfigService.get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(‘PORT’) </a:t>
            </a:r>
            <a:r>
              <a:rPr lang="th-TH" sz="2400" dirty="0">
                <a:latin typeface="Sarabun" pitchFamily="2" charset="-34"/>
                <a:cs typeface="Sarabun" pitchFamily="2" charset="-34"/>
              </a:rPr>
              <a:t>และ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schema validation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392B16F-F17B-4583-6C86-ADA2EB588918}"/>
              </a:ext>
            </a:extLst>
          </p:cNvPr>
          <p:cNvSpPr txBox="1">
            <a:spLocks/>
          </p:cNvSpPr>
          <p:nvPr/>
        </p:nvSpPr>
        <p:spPr>
          <a:xfrm>
            <a:off x="453673" y="3247588"/>
            <a:ext cx="8265454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CacheModule.register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()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96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A2D3-451B-E534-CA64-70B1D7A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1E8-1161-B0BB-11BE-4E34387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2257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42970-BD95-DDD2-0CA0-A8B44678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F807-443D-3F4A-0CFB-577F8194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/>
              <a:t>Preparation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4D1F-9AFE-34C1-A501-6BC71FDEF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141" y="2290405"/>
            <a:ext cx="5425257" cy="1913320"/>
          </a:xfrm>
        </p:spPr>
        <p:txBody>
          <a:bodyPr>
            <a:normAutofit/>
          </a:bodyPr>
          <a:lstStyle/>
          <a:p>
            <a:r>
              <a:rPr lang="en-US" dirty="0"/>
              <a:t>Node.js LTS,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NestCLI</a:t>
            </a:r>
            <a:endParaRPr lang="en-TH" dirty="0"/>
          </a:p>
          <a:p>
            <a:r>
              <a:rPr lang="en-TH" dirty="0"/>
              <a:t>Any text editer (VSCode, Webstorm), ESLine + Prettier</a:t>
            </a:r>
          </a:p>
          <a:p>
            <a:r>
              <a:rPr lang="en-TH" dirty="0"/>
              <a:t>Postman</a:t>
            </a:r>
          </a:p>
          <a:p>
            <a:r>
              <a:rPr lang="en-TH" dirty="0"/>
              <a:t>Docker Desktop</a:t>
            </a:r>
          </a:p>
        </p:txBody>
      </p:sp>
    </p:spTree>
    <p:extLst>
      <p:ext uri="{BB962C8B-B14F-4D97-AF65-F5344CB8AC3E}">
        <p14:creationId xmlns:p14="http://schemas.microsoft.com/office/powerpoint/2010/main" val="40725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C99F1-DA2F-1A78-50AE-F581D4A3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B019-E39B-4132-A608-CB2A3C6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Testing (Unit/E2E)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6F1A-86B2-21D2-93F9-783CFEAAB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139889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26BCE-F26A-6E32-0B3E-617D628F3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57F7-F2C6-676B-BCBD-175321B7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0BFA-C7A3-E5A6-8AC9-44EF2506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67" y="2679695"/>
            <a:ext cx="6482823" cy="1498610"/>
          </a:xfrm>
        </p:spPr>
        <p:txBody>
          <a:bodyPr>
            <a:normAutofit fontScale="92500" lnSpcReduction="10000"/>
          </a:bodyPr>
          <a:lstStyle/>
          <a:p>
            <a:r>
              <a:rPr lang="th-TH" dirty="0">
                <a:latin typeface="Sarabun" pitchFamily="2" charset="-34"/>
                <a:cs typeface="Sarabun" pitchFamily="2" charset="-34"/>
              </a:rPr>
              <a:t>เขียน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Unit Test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สำหรับ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Services/Controllers</a:t>
            </a:r>
            <a:endParaRPr lang="th-TH" dirty="0">
              <a:latin typeface="Sarabun" pitchFamily="2" charset="-34"/>
              <a:cs typeface="Sarabun" pitchFamily="2" charset="-34"/>
            </a:endParaRPr>
          </a:p>
          <a:p>
            <a:r>
              <a:rPr lang="th-TH" dirty="0">
                <a:latin typeface="Sarabun" pitchFamily="2" charset="-34"/>
                <a:cs typeface="Sarabun" pitchFamily="2" charset="-34"/>
              </a:rPr>
              <a:t>ใช้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Jest + </a:t>
            </a:r>
            <a:r>
              <a:rPr lang="en-US" dirty="0" err="1">
                <a:latin typeface="Sarabun" pitchFamily="2" charset="-34"/>
                <a:cs typeface="Sarabun" pitchFamily="2" charset="-34"/>
              </a:rPr>
              <a:t>TestingModule</a:t>
            </a:r>
            <a:endParaRPr lang="th-TH" dirty="0">
              <a:latin typeface="Sarabun" pitchFamily="2" charset="-34"/>
              <a:cs typeface="Sarabun" pitchFamily="2" charset="-34"/>
            </a:endParaRPr>
          </a:p>
          <a:p>
            <a:r>
              <a:rPr lang="th-TH" dirty="0">
                <a:latin typeface="Sarabun" pitchFamily="2" charset="-34"/>
                <a:cs typeface="Sarabun" pitchFamily="2" charset="-34"/>
              </a:rPr>
              <a:t>เขียน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E2E Test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ด้วย </a:t>
            </a:r>
            <a:r>
              <a:rPr lang="en-US" dirty="0" err="1">
                <a:latin typeface="Sarabun" pitchFamily="2" charset="-34"/>
                <a:cs typeface="Sarabun" pitchFamily="2" charset="-34"/>
              </a:rPr>
              <a:t>Supertest</a:t>
            </a:r>
            <a:endParaRPr lang="en-US" dirty="0">
              <a:latin typeface="Sarabun" pitchFamily="2" charset="-34"/>
              <a:cs typeface="Sarabun" pitchFamily="2" charset="-34"/>
            </a:endParaRPr>
          </a:p>
          <a:p>
            <a:r>
              <a:rPr lang="en-US" dirty="0">
                <a:latin typeface="Sarabun" pitchFamily="2" charset="-34"/>
                <a:cs typeface="Sarabun" pitchFamily="2" charset="-34"/>
              </a:rPr>
              <a:t>Mock providers</a:t>
            </a:r>
            <a:endParaRPr lang="en-TH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213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B1C59-394E-8394-CB65-843675069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FCA1-9CED-0877-2B16-2CFF3DFB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arabun" pitchFamily="2" charset="-34"/>
                <a:cs typeface="Sarabun" pitchFamily="2" charset="-34"/>
              </a:rPr>
              <a:t>Testing</a:t>
            </a:r>
            <a:endParaRPr lang="en-TH" sz="28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016F2-C958-F7D8-E356-3CCEAEEE97CE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B804D7-B9E0-5443-931F-6C672C0E7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675" y="1432831"/>
            <a:ext cx="7517307" cy="589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Unit vs E2E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E561A898-1BC3-BE3C-92F5-9E7DA73A97B6}"/>
              </a:ext>
            </a:extLst>
          </p:cNvPr>
          <p:cNvSpPr txBox="1">
            <a:spLocks/>
          </p:cNvSpPr>
          <p:nvPr/>
        </p:nvSpPr>
        <p:spPr>
          <a:xfrm>
            <a:off x="453674" y="2037750"/>
            <a:ext cx="9964943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arabun" pitchFamily="2" charset="-34"/>
                <a:cs typeface="Sarabun" pitchFamily="2" charset="-34"/>
              </a:rPr>
              <a:t>TestingModule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, provider overrides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EAD195B-A366-B6D8-29A3-96224DF7891A}"/>
              </a:ext>
            </a:extLst>
          </p:cNvPr>
          <p:cNvSpPr txBox="1">
            <a:spLocks/>
          </p:cNvSpPr>
          <p:nvPr/>
        </p:nvSpPr>
        <p:spPr>
          <a:xfrm>
            <a:off x="453673" y="2642669"/>
            <a:ext cx="8265454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Sarabun" pitchFamily="2" charset="-34"/>
                <a:cs typeface="Sarabun" pitchFamily="2" charset="-34"/>
              </a:rPr>
              <a:t>จัดโครง 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describe / it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1852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A2D3-451B-E534-CA64-70B1D7A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1E8-1161-B0BB-11BE-4E34387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97568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8D0F2-D266-986D-85FC-A8233984F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E0F8-8614-BC16-7E84-C7D1983E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93750-ECD1-4E2B-B6E5-DAB94DC0D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983966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001CF-4B17-9171-2009-E76D537A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D859-B921-16D4-341C-D90F658D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2800" dirty="0"/>
              <a:t>Session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90C5-3799-0E35-BB0A-037B1200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67" y="3064153"/>
            <a:ext cx="6482823" cy="577283"/>
          </a:xfrm>
        </p:spPr>
        <p:txBody>
          <a:bodyPr>
            <a:normAutofit/>
          </a:bodyPr>
          <a:lstStyle/>
          <a:p>
            <a:r>
              <a:rPr lang="th-TH" dirty="0">
                <a:latin typeface="Sarabun" pitchFamily="2" charset="-34"/>
                <a:cs typeface="Sarabun" pitchFamily="2" charset="-34"/>
              </a:rPr>
              <a:t>เตรียม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Deploy </a:t>
            </a:r>
            <a:r>
              <a:rPr lang="th-TH" dirty="0">
                <a:latin typeface="Sarabun" pitchFamily="2" charset="-34"/>
                <a:cs typeface="Sarabun" pitchFamily="2" charset="-34"/>
              </a:rPr>
              <a:t>ด้วย </a:t>
            </a:r>
            <a:r>
              <a:rPr lang="en-US" dirty="0">
                <a:latin typeface="Sarabun" pitchFamily="2" charset="-34"/>
                <a:cs typeface="Sarabun" pitchFamily="2" charset="-34"/>
              </a:rPr>
              <a:t>Docker/Compose</a:t>
            </a:r>
            <a:endParaRPr lang="en-TH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92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E762-BEC0-F105-1802-BA7169CF4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7A9D-3558-D83E-7768-62FCAC88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Sarabun" pitchFamily="2" charset="-34"/>
                <a:cs typeface="Sarabun" pitchFamily="2" charset="-34"/>
              </a:rPr>
              <a:t>Dockerize</a:t>
            </a:r>
            <a:endParaRPr lang="en-TH" sz="28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54687-D0C3-2E01-9008-FA9DBAE6AED9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DE96DC-92F1-E9FB-3624-98A0E291D8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3675" y="1432831"/>
            <a:ext cx="7517307" cy="589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Multi-stage 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Dockerfile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BF43F49-85C3-2191-59A4-460BA5B39449}"/>
              </a:ext>
            </a:extLst>
          </p:cNvPr>
          <p:cNvSpPr txBox="1">
            <a:spLocks/>
          </p:cNvSpPr>
          <p:nvPr/>
        </p:nvSpPr>
        <p:spPr>
          <a:xfrm>
            <a:off x="453674" y="2037750"/>
            <a:ext cx="9964943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Docker-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compose.prod.yml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 (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api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 + </a:t>
            </a:r>
            <a:r>
              <a:rPr lang="en-US" sz="2400" dirty="0" err="1">
                <a:latin typeface="Sarabun" pitchFamily="2" charset="-34"/>
                <a:cs typeface="Sarabun" pitchFamily="2" charset="-34"/>
              </a:rPr>
              <a:t>db</a:t>
            </a:r>
            <a:r>
              <a:rPr lang="en-US" sz="2400" dirty="0">
                <a:latin typeface="Sarabun" pitchFamily="2" charset="-34"/>
                <a:cs typeface="Sarabun" pitchFamily="2" charset="-34"/>
              </a:rPr>
              <a:t>)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83EC299-B57B-B7AC-FE85-45AA6C2C0386}"/>
              </a:ext>
            </a:extLst>
          </p:cNvPr>
          <p:cNvSpPr txBox="1">
            <a:spLocks/>
          </p:cNvSpPr>
          <p:nvPr/>
        </p:nvSpPr>
        <p:spPr>
          <a:xfrm>
            <a:off x="453673" y="2642669"/>
            <a:ext cx="8265454" cy="58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arabun" pitchFamily="2" charset="-34"/>
                <a:cs typeface="Sarabun" pitchFamily="2" charset="-34"/>
              </a:rPr>
              <a:t>ENV management</a:t>
            </a:r>
            <a:endParaRPr lang="en-TH" sz="2400" dirty="0">
              <a:latin typeface="Sarabun" pitchFamily="2" charset="-34"/>
              <a:cs typeface="Sarabu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56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2A2D3-451B-E534-CA64-70B1D7A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1E8-1161-B0BB-11BE-4E34387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04874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818D-9E9F-69A2-CE95-0799A5BF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74BE-685E-637F-0443-5BD6AADD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456" y="2934377"/>
            <a:ext cx="8596987" cy="1325563"/>
          </a:xfrm>
        </p:spPr>
        <p:txBody>
          <a:bodyPr>
            <a:normAutofit fontScale="90000"/>
          </a:bodyPr>
          <a:lstStyle/>
          <a:p>
            <a:r>
              <a:rPr lang="en-TH" dirty="0"/>
              <a:t>WORKSHOP Fundamental &amp; Functional Programing</a:t>
            </a:r>
          </a:p>
        </p:txBody>
      </p:sp>
    </p:spTree>
    <p:extLst>
      <p:ext uri="{BB962C8B-B14F-4D97-AF65-F5344CB8AC3E}">
        <p14:creationId xmlns:p14="http://schemas.microsoft.com/office/powerpoint/2010/main" val="2265424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718E2-5ADB-1269-0FE3-582AA7D99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ECD2-F3D1-5FC4-E82C-2DD35861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0091"/>
            <a:ext cx="7144265" cy="1605722"/>
          </a:xfrm>
        </p:spPr>
        <p:txBody>
          <a:bodyPr>
            <a:normAutofit/>
          </a:bodyPr>
          <a:lstStyle/>
          <a:p>
            <a:r>
              <a:rPr lang="en-TH" dirty="0"/>
              <a:t>Thank you</a:t>
            </a:r>
            <a:br>
              <a:rPr lang="en-TH" dirty="0"/>
            </a:br>
            <a:r>
              <a:rPr lang="en-TH" dirty="0"/>
              <a:t>for your kind participation</a:t>
            </a:r>
          </a:p>
        </p:txBody>
      </p:sp>
    </p:spTree>
    <p:extLst>
      <p:ext uri="{BB962C8B-B14F-4D97-AF65-F5344CB8AC3E}">
        <p14:creationId xmlns:p14="http://schemas.microsoft.com/office/powerpoint/2010/main" val="98748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8D2F7-A349-F45C-E0EE-B7926BE41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FEE0-5F8C-18CD-3717-550C16A7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NestJS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74DAB-6286-2187-F832-C85C8DEA0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T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89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E133E-CB9C-D3E6-C924-7232A950B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F1B7-970D-E8E7-CD3C-9AE5A15D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Nest </a:t>
            </a:r>
            <a:r>
              <a:rPr lang="en-US" dirty="0" err="1"/>
              <a:t>Js</a:t>
            </a:r>
            <a:r>
              <a:rPr lang="en-US" dirty="0"/>
              <a:t> ?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90CD-D030-FB6F-1FD2-8BB784B702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TH" dirty="0"/>
              <a:t>Benefits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FB4E8822-00C8-63D9-3627-F2D563852DB8}"/>
              </a:ext>
            </a:extLst>
          </p:cNvPr>
          <p:cNvSpPr txBox="1"/>
          <p:nvPr/>
        </p:nvSpPr>
        <p:spPr>
          <a:xfrm>
            <a:off x="817134" y="2499749"/>
            <a:ext cx="2878407" cy="2111375"/>
          </a:xfrm>
          <a:custGeom>
            <a:avLst/>
            <a:gdLst>
              <a:gd name="T0" fmla="*/ 7349 w 9135"/>
              <a:gd name="T1" fmla="*/ 4439 h 4440"/>
              <a:gd name="T2" fmla="*/ 0 w 9135"/>
              <a:gd name="T3" fmla="*/ 4439 h 4440"/>
              <a:gd name="T4" fmla="*/ 1786 w 9135"/>
              <a:gd name="T5" fmla="*/ 2219 h 4440"/>
              <a:gd name="T6" fmla="*/ 0 w 9135"/>
              <a:gd name="T7" fmla="*/ 0 h 4440"/>
              <a:gd name="T8" fmla="*/ 7349 w 9135"/>
              <a:gd name="T9" fmla="*/ 0 h 4440"/>
              <a:gd name="T10" fmla="*/ 9134 w 9135"/>
              <a:gd name="T11" fmla="*/ 2219 h 4440"/>
              <a:gd name="T12" fmla="*/ 7349 w 9135"/>
              <a:gd name="T13" fmla="*/ 4439 h 4440"/>
            </a:gdLst>
            <a:ahLst/>
            <a:cxnLst/>
            <a:rect l="0" t="0" r="r" b="b"/>
            <a:pathLst>
              <a:path w="9135" h="4440">
                <a:moveTo>
                  <a:pt x="7349" y="4439"/>
                </a:moveTo>
                <a:lnTo>
                  <a:pt x="0" y="4439"/>
                </a:lnTo>
                <a:lnTo>
                  <a:pt x="1786" y="2219"/>
                </a:lnTo>
                <a:lnTo>
                  <a:pt x="0" y="0"/>
                </a:lnTo>
                <a:lnTo>
                  <a:pt x="7349" y="0"/>
                </a:lnTo>
                <a:lnTo>
                  <a:pt x="9134" y="2219"/>
                </a:lnTo>
                <a:lnTo>
                  <a:pt x="7349" y="4439"/>
                </a:lnTo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DA99231-AF1E-4641-D1A4-23771AC8122B}"/>
              </a:ext>
            </a:extLst>
          </p:cNvPr>
          <p:cNvSpPr txBox="1"/>
          <p:nvPr/>
        </p:nvSpPr>
        <p:spPr>
          <a:xfrm>
            <a:off x="8521597" y="2499749"/>
            <a:ext cx="2877018" cy="2111375"/>
          </a:xfrm>
          <a:custGeom>
            <a:avLst/>
            <a:gdLst>
              <a:gd name="T0" fmla="*/ 7348 w 9134"/>
              <a:gd name="T1" fmla="*/ 4439 h 4440"/>
              <a:gd name="T2" fmla="*/ 0 w 9134"/>
              <a:gd name="T3" fmla="*/ 4439 h 4440"/>
              <a:gd name="T4" fmla="*/ 1785 w 9134"/>
              <a:gd name="T5" fmla="*/ 2219 h 4440"/>
              <a:gd name="T6" fmla="*/ 0 w 9134"/>
              <a:gd name="T7" fmla="*/ 0 h 4440"/>
              <a:gd name="T8" fmla="*/ 7348 w 9134"/>
              <a:gd name="T9" fmla="*/ 0 h 4440"/>
              <a:gd name="T10" fmla="*/ 9133 w 9134"/>
              <a:gd name="T11" fmla="*/ 2219 h 4440"/>
              <a:gd name="T12" fmla="*/ 7348 w 9134"/>
              <a:gd name="T13" fmla="*/ 4439 h 4440"/>
            </a:gdLst>
            <a:ahLst/>
            <a:cxnLst/>
            <a:rect l="0" t="0" r="r" b="b"/>
            <a:pathLst>
              <a:path w="9134" h="444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3" y="2219"/>
                </a:lnTo>
                <a:lnTo>
                  <a:pt x="7348" y="443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62AF1FE5-21A4-A223-8D77-51C6F86EC857}"/>
              </a:ext>
            </a:extLst>
          </p:cNvPr>
          <p:cNvSpPr txBox="1"/>
          <p:nvPr/>
        </p:nvSpPr>
        <p:spPr>
          <a:xfrm>
            <a:off x="3385751" y="2499749"/>
            <a:ext cx="2877019" cy="2111375"/>
          </a:xfrm>
          <a:custGeom>
            <a:avLst/>
            <a:gdLst>
              <a:gd name="T0" fmla="*/ 7348 w 9133"/>
              <a:gd name="T1" fmla="*/ 4439 h 4440"/>
              <a:gd name="T2" fmla="*/ 0 w 9133"/>
              <a:gd name="T3" fmla="*/ 4439 h 4440"/>
              <a:gd name="T4" fmla="*/ 1785 w 9133"/>
              <a:gd name="T5" fmla="*/ 2219 h 4440"/>
              <a:gd name="T6" fmla="*/ 0 w 9133"/>
              <a:gd name="T7" fmla="*/ 0 h 4440"/>
              <a:gd name="T8" fmla="*/ 7348 w 9133"/>
              <a:gd name="T9" fmla="*/ 0 h 4440"/>
              <a:gd name="T10" fmla="*/ 9132 w 9133"/>
              <a:gd name="T11" fmla="*/ 2219 h 4440"/>
              <a:gd name="T12" fmla="*/ 7348 w 9133"/>
              <a:gd name="T13" fmla="*/ 4439 h 4440"/>
            </a:gdLst>
            <a:ahLst/>
            <a:cxnLst/>
            <a:rect l="0" t="0" r="r" b="b"/>
            <a:pathLst>
              <a:path w="9133" h="444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2" y="2219"/>
                </a:lnTo>
                <a:lnTo>
                  <a:pt x="7348" y="443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0233A672-BC01-393D-FAA5-6DA15EF8D987}"/>
              </a:ext>
            </a:extLst>
          </p:cNvPr>
          <p:cNvSpPr txBox="1"/>
          <p:nvPr/>
        </p:nvSpPr>
        <p:spPr>
          <a:xfrm>
            <a:off x="5954369" y="2499749"/>
            <a:ext cx="2877018" cy="2111375"/>
          </a:xfrm>
          <a:custGeom>
            <a:avLst/>
            <a:gdLst>
              <a:gd name="T0" fmla="*/ 7347 w 9133"/>
              <a:gd name="T1" fmla="*/ 4439 h 4440"/>
              <a:gd name="T2" fmla="*/ 0 w 9133"/>
              <a:gd name="T3" fmla="*/ 4439 h 4440"/>
              <a:gd name="T4" fmla="*/ 1784 w 9133"/>
              <a:gd name="T5" fmla="*/ 2219 h 4440"/>
              <a:gd name="T6" fmla="*/ 0 w 9133"/>
              <a:gd name="T7" fmla="*/ 0 h 4440"/>
              <a:gd name="T8" fmla="*/ 7347 w 9133"/>
              <a:gd name="T9" fmla="*/ 0 h 4440"/>
              <a:gd name="T10" fmla="*/ 9132 w 9133"/>
              <a:gd name="T11" fmla="*/ 2219 h 4440"/>
              <a:gd name="T12" fmla="*/ 7347 w 9133"/>
              <a:gd name="T13" fmla="*/ 4439 h 4440"/>
            </a:gdLst>
            <a:ahLst/>
            <a:cxnLst/>
            <a:rect l="0" t="0" r="r" b="b"/>
            <a:pathLst>
              <a:path w="9133" h="4440">
                <a:moveTo>
                  <a:pt x="7347" y="4439"/>
                </a:moveTo>
                <a:lnTo>
                  <a:pt x="0" y="4439"/>
                </a:lnTo>
                <a:lnTo>
                  <a:pt x="1784" y="2219"/>
                </a:lnTo>
                <a:lnTo>
                  <a:pt x="0" y="0"/>
                </a:lnTo>
                <a:lnTo>
                  <a:pt x="7347" y="0"/>
                </a:lnTo>
                <a:lnTo>
                  <a:pt x="9132" y="2219"/>
                </a:lnTo>
                <a:lnTo>
                  <a:pt x="7347" y="4439"/>
                </a:lnTo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E31B9518-BE0A-4FD7-FEAF-D928DAB6A159}"/>
              </a:ext>
            </a:extLst>
          </p:cNvPr>
          <p:cNvSpPr txBox="1"/>
          <p:nvPr/>
        </p:nvSpPr>
        <p:spPr>
          <a:xfrm>
            <a:off x="1611015" y="3129864"/>
            <a:ext cx="1547214" cy="1124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Structured and opinionated framework.</a:t>
            </a:r>
            <a:endParaRPr kumimoji="1" lang="zh-CN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6C12209-2091-DF32-0961-5BFC2BB029CA}"/>
              </a:ext>
            </a:extLst>
          </p:cNvPr>
          <p:cNvSpPr txBox="1"/>
          <p:nvPr/>
        </p:nvSpPr>
        <p:spPr>
          <a:xfrm>
            <a:off x="6747024" y="3110814"/>
            <a:ext cx="1515708" cy="1124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Modular architecture for scalability.</a:t>
            </a:r>
            <a:endParaRPr kumimoji="1" lang="zh-CN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2AE75BD-0609-1576-E75E-DFDB3F405619}"/>
              </a:ext>
            </a:extLst>
          </p:cNvPr>
          <p:cNvSpPr txBox="1"/>
          <p:nvPr/>
        </p:nvSpPr>
        <p:spPr>
          <a:xfrm>
            <a:off x="4215046" y="3118434"/>
            <a:ext cx="1489437" cy="1124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Built-in support for Dependency Injection.</a:t>
            </a:r>
            <a:endParaRPr kumimoji="1" lang="zh-CN" altLang="en-US">
              <a:solidFill>
                <a:schemeClr val="accent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E56400E6-46B2-A401-E081-A113C9ACE879}"/>
              </a:ext>
            </a:extLst>
          </p:cNvPr>
          <p:cNvSpPr txBox="1"/>
          <p:nvPr/>
        </p:nvSpPr>
        <p:spPr>
          <a:xfrm>
            <a:off x="9339254" y="3118434"/>
            <a:ext cx="1835427" cy="1124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200">
                <a:ln w="12700">
                  <a:noFill/>
                </a:ln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Better than </a:t>
            </a:r>
            <a:r>
              <a:rPr kumimoji="1" lang="en-US" altLang="zh-CN" sz="1200" b="1" u="sng">
                <a:ln w="12700">
                  <a:noFill/>
                </a:ln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Express</a:t>
            </a:r>
            <a:r>
              <a:rPr kumimoji="1" lang="en-US" altLang="zh-CN" sz="1200">
                <a:ln w="12700">
                  <a:noFill/>
                </a:ln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large-scale applications due to its organization and features.</a:t>
            </a:r>
            <a:endParaRPr kumimoji="1" lang="zh-CN" altLang="en-US" sz="1200">
              <a:solidFill>
                <a:schemeClr val="accent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398A3-5A19-9D55-664C-DBB1E38A4A33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5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A00B4-9E2C-6671-5EB7-5D163D0AC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95F4-FFBF-EC65-07D5-78D956C6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Nest </a:t>
            </a:r>
            <a:r>
              <a:rPr lang="en-US" dirty="0" err="1"/>
              <a:t>Js</a:t>
            </a:r>
            <a:r>
              <a:rPr lang="en-US" dirty="0"/>
              <a:t> ?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308E-FCB9-4BBB-6A37-8389DAC62E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4983" y="1476681"/>
            <a:ext cx="11282029" cy="1618618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TH" dirty="0"/>
              <a:t>TypeScript – first &amp; Opinionated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TH" dirty="0"/>
              <a:t>Modular + DI Container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TH" dirty="0"/>
              <a:t>Decorators – drivent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th-TH" dirty="0"/>
              <a:t>รองรับหลาย </a:t>
            </a:r>
            <a:r>
              <a:rPr lang="en-TH" dirty="0"/>
              <a:t>Transport (REST, Websocket, Microservices)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1376B053-626A-591A-BA0D-4A2318E993E0}"/>
              </a:ext>
            </a:extLst>
          </p:cNvPr>
          <p:cNvSpPr txBox="1"/>
          <p:nvPr/>
        </p:nvSpPr>
        <p:spPr>
          <a:xfrm>
            <a:off x="6747024" y="3110814"/>
            <a:ext cx="1515708" cy="1124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Modular architecture for scalability.</a:t>
            </a:r>
            <a:endParaRPr kumimoji="1" lang="zh-CN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83C63-3D2D-04AA-915E-FD38FBB97E49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6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7CCF-24B8-2D80-5D6A-56482D43D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F825-26E1-0F4F-5813-35429B9C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&amp; Setup </a:t>
            </a:r>
            <a:r>
              <a:rPr lang="en-US" dirty="0" err="1"/>
              <a:t>NestJS</a:t>
            </a:r>
            <a:r>
              <a:rPr lang="en-US" dirty="0"/>
              <a:t> project</a:t>
            </a:r>
            <a:endParaRPr lang="en-TH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79B1D39A-0DB6-B3BC-1CF7-D5B3E1A800F3}"/>
              </a:ext>
            </a:extLst>
          </p:cNvPr>
          <p:cNvSpPr txBox="1"/>
          <p:nvPr/>
        </p:nvSpPr>
        <p:spPr>
          <a:xfrm>
            <a:off x="7716842" y="3049751"/>
            <a:ext cx="1515708" cy="1124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Modular architecture for scalability.</a:t>
            </a:r>
            <a:endParaRPr kumimoji="1" lang="zh-CN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06944-CD20-8736-74D5-2A061509E047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2A5AF6-F291-A19B-CBAF-63D7C6A049B2}"/>
              </a:ext>
            </a:extLst>
          </p:cNvPr>
          <p:cNvGrpSpPr/>
          <p:nvPr/>
        </p:nvGrpSpPr>
        <p:grpSpPr>
          <a:xfrm>
            <a:off x="1424803" y="1931434"/>
            <a:ext cx="3183509" cy="2400511"/>
            <a:chOff x="454983" y="2778928"/>
            <a:chExt cx="3183509" cy="2400511"/>
          </a:xfrm>
        </p:grpSpPr>
        <p:sp>
          <p:nvSpPr>
            <p:cNvPr id="9" name="标题 1">
              <a:extLst>
                <a:ext uri="{FF2B5EF4-FFF2-40B4-BE49-F238E27FC236}">
                  <a16:creationId xmlns:a16="http://schemas.microsoft.com/office/drawing/2014/main" id="{8788049B-62D6-E0FC-60E9-D45CA43790BD}"/>
                </a:ext>
              </a:extLst>
            </p:cNvPr>
            <p:cNvSpPr txBox="1"/>
            <p:nvPr/>
          </p:nvSpPr>
          <p:spPr>
            <a:xfrm>
              <a:off x="750949" y="2839948"/>
              <a:ext cx="2887543" cy="2339491"/>
            </a:xfrm>
            <a:prstGeom prst="round2DiagRect">
              <a:avLst>
                <a:gd name="adj1" fmla="val 29083"/>
                <a:gd name="adj2" fmla="val 0"/>
              </a:avLst>
            </a:prstGeom>
            <a:solidFill>
              <a:schemeClr val="tx1">
                <a:lumMod val="25000"/>
                <a:lumOff val="75000"/>
                <a:alpha val="20000"/>
              </a:schemeClr>
            </a:solidFill>
            <a:ln w="605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D9C990DF-01F9-2912-6E98-2A3BEE9D0EB4}"/>
                </a:ext>
              </a:extLst>
            </p:cNvPr>
            <p:cNvSpPr txBox="1"/>
            <p:nvPr/>
          </p:nvSpPr>
          <p:spPr>
            <a:xfrm>
              <a:off x="1095728" y="3138104"/>
              <a:ext cx="2376623" cy="1714653"/>
            </a:xfrm>
            <a:prstGeom prst="rect">
              <a:avLst/>
            </a:prstGeom>
            <a:noFill/>
            <a:ln w="12700" cap="sq">
              <a:noFill/>
              <a:miter/>
            </a:ln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50000"/>
                </a:lnSpc>
              </a:pPr>
              <a:r>
                <a:rPr kumimoji="1" lang="en-US" altLang="zh-CN" sz="1400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Install CLI: </a:t>
              </a:r>
              <a:r>
                <a:rPr kumimoji="1" lang="en-US" altLang="zh-CN" sz="1400" err="1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npm</a:t>
              </a:r>
              <a:r>
                <a:rPr kumimoji="1" lang="en-US" altLang="zh-CN" sz="1400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kumimoji="1" lang="en-US" altLang="zh-CN" sz="1400" err="1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i</a:t>
              </a:r>
              <a:r>
                <a:rPr kumimoji="1" lang="en-US" altLang="zh-CN" sz="1400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- g @</a:t>
              </a:r>
              <a:r>
                <a:rPr kumimoji="1" lang="en-US" altLang="zh-CN" sz="1400" err="1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nestjs</a:t>
              </a:r>
              <a:r>
                <a:rPr kumimoji="1" lang="en-US" altLang="zh-CN" sz="1400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/cli</a:t>
              </a: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ECB6B503-CBD7-B642-B3EE-7DE4F1E38A83}"/>
                </a:ext>
              </a:extLst>
            </p:cNvPr>
            <p:cNvSpPr txBox="1"/>
            <p:nvPr/>
          </p:nvSpPr>
          <p:spPr>
            <a:xfrm>
              <a:off x="525481" y="2778928"/>
              <a:ext cx="392366" cy="3923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08000" tIns="108000" rIns="108000" bIns="10800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637C6113-D9DA-398E-850C-2A88853B04DD}"/>
                </a:ext>
              </a:extLst>
            </p:cNvPr>
            <p:cNvSpPr txBox="1"/>
            <p:nvPr/>
          </p:nvSpPr>
          <p:spPr>
            <a:xfrm>
              <a:off x="454983" y="2795827"/>
              <a:ext cx="521060" cy="301240"/>
            </a:xfrm>
            <a:prstGeom prst="rect">
              <a:avLst/>
            </a:prstGeom>
            <a:noFill/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2000" dirty="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01</a:t>
              </a:r>
              <a:endParaRPr kumimoji="1" lang="zh-CN" altLang="en-US" dirty="0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7E7C72-0364-4F51-DD52-6E75B934A76B}"/>
              </a:ext>
            </a:extLst>
          </p:cNvPr>
          <p:cNvGrpSpPr/>
          <p:nvPr/>
        </p:nvGrpSpPr>
        <p:grpSpPr>
          <a:xfrm>
            <a:off x="3081930" y="3240428"/>
            <a:ext cx="3218905" cy="2400511"/>
            <a:chOff x="3863960" y="2741775"/>
            <a:chExt cx="3218905" cy="2400511"/>
          </a:xfrm>
        </p:grpSpPr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A1AE7827-7F5D-08BF-E2EE-9F41E25BA37A}"/>
                </a:ext>
              </a:extLst>
            </p:cNvPr>
            <p:cNvSpPr txBox="1"/>
            <p:nvPr/>
          </p:nvSpPr>
          <p:spPr>
            <a:xfrm>
              <a:off x="4142795" y="2839948"/>
              <a:ext cx="2940070" cy="2302338"/>
            </a:xfrm>
            <a:prstGeom prst="round2DiagRect">
              <a:avLst>
                <a:gd name="adj1" fmla="val 29083"/>
                <a:gd name="adj2" fmla="val 0"/>
              </a:avLst>
            </a:prstGeom>
            <a:solidFill>
              <a:schemeClr val="accent1">
                <a:alpha val="10000"/>
              </a:schemeClr>
            </a:solidFill>
            <a:ln w="605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5" name="标题 1">
              <a:extLst>
                <a:ext uri="{FF2B5EF4-FFF2-40B4-BE49-F238E27FC236}">
                  <a16:creationId xmlns:a16="http://schemas.microsoft.com/office/drawing/2014/main" id="{B40E81F7-6FBA-2A6F-30C3-8DD3990C7578}"/>
                </a:ext>
              </a:extLst>
            </p:cNvPr>
            <p:cNvSpPr txBox="1"/>
            <p:nvPr/>
          </p:nvSpPr>
          <p:spPr>
            <a:xfrm>
              <a:off x="4487575" y="3141874"/>
              <a:ext cx="2492168" cy="1709908"/>
            </a:xfrm>
            <a:prstGeom prst="rect">
              <a:avLst/>
            </a:prstGeom>
            <a:noFill/>
            <a:ln w="12700" cap="sq">
              <a:noFill/>
              <a:miter/>
            </a:ln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50000"/>
                </a:lnSpc>
              </a:pPr>
              <a:r>
                <a:rPr kumimoji="1" lang="en-US" altLang="zh-CN" sz="1400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Create project: nest new project- name</a:t>
              </a: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6" name="标题 1">
              <a:extLst>
                <a:ext uri="{FF2B5EF4-FFF2-40B4-BE49-F238E27FC236}">
                  <a16:creationId xmlns:a16="http://schemas.microsoft.com/office/drawing/2014/main" id="{3C276E5B-2CFF-B0B9-CB57-40B507CAF31B}"/>
                </a:ext>
              </a:extLst>
            </p:cNvPr>
            <p:cNvSpPr txBox="1"/>
            <p:nvPr/>
          </p:nvSpPr>
          <p:spPr>
            <a:xfrm>
              <a:off x="3917327" y="2741775"/>
              <a:ext cx="392366" cy="3923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08000" tIns="108000" rIns="108000" bIns="10800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E5E4EEC9-544D-EFD6-CF81-9B99A2F5B14B}"/>
                </a:ext>
              </a:extLst>
            </p:cNvPr>
            <p:cNvSpPr txBox="1"/>
            <p:nvPr/>
          </p:nvSpPr>
          <p:spPr>
            <a:xfrm>
              <a:off x="3863960" y="2784872"/>
              <a:ext cx="521060" cy="301240"/>
            </a:xfrm>
            <a:prstGeom prst="rect">
              <a:avLst/>
            </a:prstGeom>
            <a:noFill/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200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02</a:t>
              </a: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B4B00F-2033-0B2B-048B-1659B4DB7B8A}"/>
              </a:ext>
            </a:extLst>
          </p:cNvPr>
          <p:cNvGrpSpPr/>
          <p:nvPr/>
        </p:nvGrpSpPr>
        <p:grpSpPr>
          <a:xfrm>
            <a:off x="5678061" y="1773680"/>
            <a:ext cx="3183509" cy="2400511"/>
            <a:chOff x="454983" y="2778928"/>
            <a:chExt cx="3183509" cy="2400511"/>
          </a:xfrm>
        </p:grpSpPr>
        <p:sp>
          <p:nvSpPr>
            <p:cNvPr id="33" name="标题 1">
              <a:extLst>
                <a:ext uri="{FF2B5EF4-FFF2-40B4-BE49-F238E27FC236}">
                  <a16:creationId xmlns:a16="http://schemas.microsoft.com/office/drawing/2014/main" id="{E095DB17-3F8B-9E17-4159-3D2C939891C0}"/>
                </a:ext>
              </a:extLst>
            </p:cNvPr>
            <p:cNvSpPr txBox="1"/>
            <p:nvPr/>
          </p:nvSpPr>
          <p:spPr>
            <a:xfrm>
              <a:off x="750949" y="2839948"/>
              <a:ext cx="2887543" cy="2339491"/>
            </a:xfrm>
            <a:prstGeom prst="round2DiagRect">
              <a:avLst>
                <a:gd name="adj1" fmla="val 29083"/>
                <a:gd name="adj2" fmla="val 0"/>
              </a:avLst>
            </a:prstGeom>
            <a:solidFill>
              <a:schemeClr val="tx1">
                <a:lumMod val="25000"/>
                <a:lumOff val="75000"/>
                <a:alpha val="20000"/>
              </a:schemeClr>
            </a:solidFill>
            <a:ln w="605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34" name="标题 1">
              <a:extLst>
                <a:ext uri="{FF2B5EF4-FFF2-40B4-BE49-F238E27FC236}">
                  <a16:creationId xmlns:a16="http://schemas.microsoft.com/office/drawing/2014/main" id="{671BCD82-3C2D-7656-3898-7B7E857B97BC}"/>
                </a:ext>
              </a:extLst>
            </p:cNvPr>
            <p:cNvSpPr txBox="1"/>
            <p:nvPr/>
          </p:nvSpPr>
          <p:spPr>
            <a:xfrm>
              <a:off x="1095728" y="3138104"/>
              <a:ext cx="2376623" cy="1714653"/>
            </a:xfrm>
            <a:prstGeom prst="rect">
              <a:avLst/>
            </a:prstGeom>
            <a:noFill/>
            <a:ln w="12700" cap="sq">
              <a:noFill/>
              <a:miter/>
            </a:ln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50000"/>
                </a:lnSpc>
              </a:pPr>
              <a:r>
                <a:rPr kumimoji="1" lang="en-US" altLang="zh-CN" sz="1400" dirty="0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Go to project: cd project-name</a:t>
              </a:r>
              <a:endParaRPr kumimoji="1" lang="zh-CN" altLang="en-US" dirty="0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35" name="标题 1">
              <a:extLst>
                <a:ext uri="{FF2B5EF4-FFF2-40B4-BE49-F238E27FC236}">
                  <a16:creationId xmlns:a16="http://schemas.microsoft.com/office/drawing/2014/main" id="{DCE13005-C4F3-F1AD-BFED-1666FFA677C7}"/>
                </a:ext>
              </a:extLst>
            </p:cNvPr>
            <p:cNvSpPr txBox="1"/>
            <p:nvPr/>
          </p:nvSpPr>
          <p:spPr>
            <a:xfrm>
              <a:off x="525481" y="2778928"/>
              <a:ext cx="392366" cy="3923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08000" tIns="108000" rIns="108000" bIns="10800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36" name="标题 1">
              <a:extLst>
                <a:ext uri="{FF2B5EF4-FFF2-40B4-BE49-F238E27FC236}">
                  <a16:creationId xmlns:a16="http://schemas.microsoft.com/office/drawing/2014/main" id="{DD72773E-AD8F-B0B5-F31F-B22BBA2B682A}"/>
                </a:ext>
              </a:extLst>
            </p:cNvPr>
            <p:cNvSpPr txBox="1"/>
            <p:nvPr/>
          </p:nvSpPr>
          <p:spPr>
            <a:xfrm>
              <a:off x="454983" y="2795827"/>
              <a:ext cx="521060" cy="301240"/>
            </a:xfrm>
            <a:prstGeom prst="rect">
              <a:avLst/>
            </a:prstGeom>
            <a:noFill/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2000" dirty="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03</a:t>
              </a:r>
              <a:endParaRPr kumimoji="1" lang="zh-CN" altLang="en-US" dirty="0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12BD1A-521A-628F-D68B-F5D0D1353192}"/>
              </a:ext>
            </a:extLst>
          </p:cNvPr>
          <p:cNvGrpSpPr/>
          <p:nvPr/>
        </p:nvGrpSpPr>
        <p:grpSpPr>
          <a:xfrm>
            <a:off x="7335188" y="3240428"/>
            <a:ext cx="3218905" cy="2400511"/>
            <a:chOff x="3863960" y="2741775"/>
            <a:chExt cx="3218905" cy="2400511"/>
          </a:xfrm>
        </p:grpSpPr>
        <p:sp>
          <p:nvSpPr>
            <p:cNvPr id="38" name="标题 1">
              <a:extLst>
                <a:ext uri="{FF2B5EF4-FFF2-40B4-BE49-F238E27FC236}">
                  <a16:creationId xmlns:a16="http://schemas.microsoft.com/office/drawing/2014/main" id="{27A8BA4A-70FD-22AC-3034-4649CACADD9C}"/>
                </a:ext>
              </a:extLst>
            </p:cNvPr>
            <p:cNvSpPr txBox="1"/>
            <p:nvPr/>
          </p:nvSpPr>
          <p:spPr>
            <a:xfrm>
              <a:off x="4142795" y="2839948"/>
              <a:ext cx="2940070" cy="2302338"/>
            </a:xfrm>
            <a:prstGeom prst="round2DiagRect">
              <a:avLst>
                <a:gd name="adj1" fmla="val 29083"/>
                <a:gd name="adj2" fmla="val 0"/>
              </a:avLst>
            </a:prstGeom>
            <a:solidFill>
              <a:schemeClr val="accent1">
                <a:alpha val="10000"/>
              </a:schemeClr>
            </a:solidFill>
            <a:ln w="605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39" name="标题 1">
              <a:extLst>
                <a:ext uri="{FF2B5EF4-FFF2-40B4-BE49-F238E27FC236}">
                  <a16:creationId xmlns:a16="http://schemas.microsoft.com/office/drawing/2014/main" id="{7BEFB299-BFEA-A13F-F8E1-94486F63A663}"/>
                </a:ext>
              </a:extLst>
            </p:cNvPr>
            <p:cNvSpPr txBox="1"/>
            <p:nvPr/>
          </p:nvSpPr>
          <p:spPr>
            <a:xfrm>
              <a:off x="4487575" y="3141874"/>
              <a:ext cx="2492168" cy="1709908"/>
            </a:xfrm>
            <a:prstGeom prst="rect">
              <a:avLst/>
            </a:prstGeom>
            <a:noFill/>
            <a:ln w="12700" cap="sq">
              <a:noFill/>
              <a:miter/>
            </a:ln>
          </p:spPr>
          <p:txBody>
            <a:bodyPr vert="horz" wrap="square" lIns="91440" tIns="45720" rIns="91440" bIns="45720" rtlCol="0" anchor="t"/>
            <a:lstStyle/>
            <a:p>
              <a:pPr algn="l">
                <a:lnSpc>
                  <a:spcPct val="150000"/>
                </a:lnSpc>
              </a:pPr>
              <a:r>
                <a:rPr kumimoji="1" lang="en-US" altLang="zh-CN" sz="1400" dirty="0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Start app: </a:t>
              </a:r>
              <a:r>
                <a:rPr kumimoji="1" lang="en-US" altLang="zh-CN" sz="1400" dirty="0" err="1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npm</a:t>
              </a:r>
              <a:r>
                <a:rPr kumimoji="1" lang="en-US" altLang="zh-CN" sz="1400" dirty="0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run </a:t>
              </a:r>
              <a:r>
                <a:rPr kumimoji="1" lang="en-US" altLang="zh-CN" sz="1400" dirty="0" err="1">
                  <a:ln w="12700">
                    <a:noFill/>
                  </a:ln>
                  <a:solidFill>
                    <a:srgbClr val="404040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start:dev</a:t>
              </a:r>
              <a:endParaRPr kumimoji="1" lang="zh-CN" altLang="en-US" dirty="0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40" name="标题 1">
              <a:extLst>
                <a:ext uri="{FF2B5EF4-FFF2-40B4-BE49-F238E27FC236}">
                  <a16:creationId xmlns:a16="http://schemas.microsoft.com/office/drawing/2014/main" id="{E83D351B-46AF-7BD0-19BA-9B89964D4C67}"/>
                </a:ext>
              </a:extLst>
            </p:cNvPr>
            <p:cNvSpPr txBox="1"/>
            <p:nvPr/>
          </p:nvSpPr>
          <p:spPr>
            <a:xfrm>
              <a:off x="3917327" y="2741775"/>
              <a:ext cx="392366" cy="39236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108000" tIns="108000" rIns="108000" bIns="10800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41" name="标题 1">
              <a:extLst>
                <a:ext uri="{FF2B5EF4-FFF2-40B4-BE49-F238E27FC236}">
                  <a16:creationId xmlns:a16="http://schemas.microsoft.com/office/drawing/2014/main" id="{EE615D52-5C44-FEDF-39AA-17BFFBBC0EE9}"/>
                </a:ext>
              </a:extLst>
            </p:cNvPr>
            <p:cNvSpPr txBox="1"/>
            <p:nvPr/>
          </p:nvSpPr>
          <p:spPr>
            <a:xfrm>
              <a:off x="3863960" y="2784872"/>
              <a:ext cx="521060" cy="301240"/>
            </a:xfrm>
            <a:prstGeom prst="rect">
              <a:avLst/>
            </a:prstGeom>
            <a:noFill/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2000" dirty="0">
                  <a:ln w="12700">
                    <a:noFill/>
                  </a:ln>
                  <a:solidFill>
                    <a:srgbClr val="FFFFFF">
                      <a:alpha val="100000"/>
                    </a:srgb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04</a:t>
              </a:r>
              <a:endParaRPr kumimoji="1" lang="zh-CN" altLang="en-US" dirty="0"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94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154D0-3873-67EE-FACD-B7FBC7470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3CA3-251F-8B76-F2CD-4E54F3A0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Structure Overview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C57EB-1506-B7C0-48AF-65F7062AB54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TH"/>
              <a:t>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5766D-26AF-8ABD-907D-228B6B6BB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main.ts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Entry point, starts the app with </a:t>
            </a:r>
            <a:r>
              <a:rPr lang="en-US" sz="1200" dirty="0" err="1"/>
              <a:t>NestFactory</a:t>
            </a:r>
            <a:r>
              <a:rPr lang="en-US" sz="1200" dirty="0"/>
              <a:t>. You can register global pipes, filters, etc. here.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app.module.ts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The root module of the app. Imports other feature modules and sets up dependencies.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Controllers (*.</a:t>
            </a:r>
            <a:r>
              <a:rPr lang="en-US" b="1" dirty="0" err="1">
                <a:solidFill>
                  <a:schemeClr val="accent1"/>
                </a:solidFill>
              </a:rPr>
              <a:t>controller.ts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Handles incoming HTTP requests and returns responses. (GET, POST, etc.)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Services (*.</a:t>
            </a:r>
            <a:r>
              <a:rPr lang="en-US" b="1" dirty="0" err="1">
                <a:solidFill>
                  <a:schemeClr val="accent1"/>
                </a:solidFill>
              </a:rPr>
              <a:t>service.ts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Contains reusable business logic used by controllers.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Modules (*.</a:t>
            </a:r>
            <a:r>
              <a:rPr lang="en-US" b="1" dirty="0" err="1">
                <a:solidFill>
                  <a:schemeClr val="accent1"/>
                </a:solidFill>
              </a:rPr>
              <a:t>module.ts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Organize related files (controller, service, etc.) into a cohesive feature unit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Interface (*.</a:t>
            </a:r>
            <a:r>
              <a:rPr lang="en-US" b="1" dirty="0" err="1">
                <a:solidFill>
                  <a:schemeClr val="accent1"/>
                </a:solidFill>
              </a:rPr>
              <a:t>interface.ts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Define request models.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6870A-E5F1-73DC-3F0F-F2E196D7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104"/>
          <a:stretch>
            <a:fillRect/>
          </a:stretch>
        </p:blipFill>
        <p:spPr>
          <a:xfrm>
            <a:off x="454985" y="1476680"/>
            <a:ext cx="5400757" cy="455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3337E6-CD61-7C5D-B6D1-1D4E006A8F93}"/>
              </a:ext>
            </a:extLst>
          </p:cNvPr>
          <p:cNvSpPr/>
          <p:nvPr/>
        </p:nvSpPr>
        <p:spPr>
          <a:xfrm rot="16200000" flipH="1">
            <a:off x="5566671" y="-3895933"/>
            <a:ext cx="29030" cy="1025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3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Cover">
  <a:themeElements>
    <a:clrScheme name="SCB XTech Color">
      <a:dk1>
        <a:srgbClr val="212121"/>
      </a:dk1>
      <a:lt1>
        <a:srgbClr val="FFFFFF"/>
      </a:lt1>
      <a:dk2>
        <a:srgbClr val="424242"/>
      </a:dk2>
      <a:lt2>
        <a:srgbClr val="D5D5D5"/>
      </a:lt2>
      <a:accent1>
        <a:srgbClr val="9373F9"/>
      </a:accent1>
      <a:accent2>
        <a:srgbClr val="008BFF"/>
      </a:accent2>
      <a:accent3>
        <a:srgbClr val="16C8F7"/>
      </a:accent3>
      <a:accent4>
        <a:srgbClr val="FF6D5E"/>
      </a:accent4>
      <a:accent5>
        <a:srgbClr val="F9BD38"/>
      </a:accent5>
      <a:accent6>
        <a:srgbClr val="03F7AC"/>
      </a:accent6>
      <a:hlink>
        <a:srgbClr val="9373F9"/>
      </a:hlink>
      <a:folHlink>
        <a:srgbClr val="FF6D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1"/>
        </a:solidFill>
        <a:ln cap="sq">
          <a:noFill/>
        </a:ln>
        <a:effectLst/>
      </a:spPr>
      <a:bodyPr vert="horz" wrap="none" lIns="91440" tIns="45720" rIns="91440" bIns="45720" rtlCol="0" anchor="ctr"/>
      <a:lstStyle>
        <a:defPPr algn="ctr">
          <a:lnSpc>
            <a:spcPct val="110000"/>
          </a:lnSpc>
          <a:defRPr kumimoji="1" dirty="0">
            <a:solidFill>
              <a:schemeClr val="bg1"/>
            </a:solidFill>
            <a:latin typeface="Noto Sans" panose="020B0502040504020204" pitchFamily="34" charset="0"/>
            <a:cs typeface="Noto Sans" panose="020B050204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SCB XTech Color">
      <a:dk1>
        <a:srgbClr val="212121"/>
      </a:dk1>
      <a:lt1>
        <a:srgbClr val="FFFFFF"/>
      </a:lt1>
      <a:dk2>
        <a:srgbClr val="424242"/>
      </a:dk2>
      <a:lt2>
        <a:srgbClr val="D5D5D5"/>
      </a:lt2>
      <a:accent1>
        <a:srgbClr val="9373F9"/>
      </a:accent1>
      <a:accent2>
        <a:srgbClr val="008BFF"/>
      </a:accent2>
      <a:accent3>
        <a:srgbClr val="16C8F7"/>
      </a:accent3>
      <a:accent4>
        <a:srgbClr val="FF6D5E"/>
      </a:accent4>
      <a:accent5>
        <a:srgbClr val="F9BD38"/>
      </a:accent5>
      <a:accent6>
        <a:srgbClr val="03F7AC"/>
      </a:accent6>
      <a:hlink>
        <a:srgbClr val="9373F9"/>
      </a:hlink>
      <a:folHlink>
        <a:srgbClr val="FF6D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45CB79F8BE7A4AA1BFDF4ACC05C239" ma:contentTypeVersion="14" ma:contentTypeDescription="Create a new document." ma:contentTypeScope="" ma:versionID="2a199e3f0ddb0b8111890a72bdbdb342">
  <xsd:schema xmlns:xsd="http://www.w3.org/2001/XMLSchema" xmlns:xs="http://www.w3.org/2001/XMLSchema" xmlns:p="http://schemas.microsoft.com/office/2006/metadata/properties" xmlns:ns2="8c02371c-7a9e-4be0-ad52-b8f5c9088fa0" xmlns:ns3="2c749693-fdc1-48dd-b38c-00aad8d70f4e" targetNamespace="http://schemas.microsoft.com/office/2006/metadata/properties" ma:root="true" ma:fieldsID="5662bf1ad7c7680a56b935bfc9fee1c2" ns2:_="" ns3:_="">
    <xsd:import namespace="8c02371c-7a9e-4be0-ad52-b8f5c9088fa0"/>
    <xsd:import namespace="2c749693-fdc1-48dd-b38c-00aad8d70f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2371c-7a9e-4be0-ad52-b8f5c9088f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c013950-abc8-4a1c-8508-fc3e2bd7bc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49693-fdc1-48dd-b38c-00aad8d70f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b4286c5-7ac6-4549-a834-2b2043e987a7}" ma:internalName="TaxCatchAll" ma:showField="CatchAllData" ma:web="2c749693-fdc1-48dd-b38c-00aad8d70f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02371c-7a9e-4be0-ad52-b8f5c9088fa0">
      <Terms xmlns="http://schemas.microsoft.com/office/infopath/2007/PartnerControls"/>
    </lcf76f155ced4ddcb4097134ff3c332f>
    <TaxCatchAll xmlns="2c749693-fdc1-48dd-b38c-00aad8d70f4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E4F911-4000-4B07-8800-B0C53EA767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2371c-7a9e-4be0-ad52-b8f5c9088fa0"/>
    <ds:schemaRef ds:uri="2c749693-fdc1-48dd-b38c-00aad8d70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E35AE3-D659-40C1-A83A-D51754BE983C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c749693-fdc1-48dd-b38c-00aad8d70f4e"/>
    <ds:schemaRef ds:uri="8c02371c-7a9e-4be0-ad52-b8f5c9088fa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8964527-F774-4F12-9909-EFDC94D4F3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944</Words>
  <Application>Microsoft Macintosh PowerPoint</Application>
  <PresentationFormat>Widescreen</PresentationFormat>
  <Paragraphs>188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Courier New</vt:lpstr>
      <vt:lpstr>DB HeaventRounded Bold</vt:lpstr>
      <vt:lpstr>Noto Sans</vt:lpstr>
      <vt:lpstr>Noto Sans Med</vt:lpstr>
      <vt:lpstr>Sarabun</vt:lpstr>
      <vt:lpstr>Wingdings</vt:lpstr>
      <vt:lpstr>Cover</vt:lpstr>
      <vt:lpstr>Content</vt:lpstr>
      <vt:lpstr>NodeJs for backend &amp; Microservices</vt:lpstr>
      <vt:lpstr>Learning Objectives</vt:lpstr>
      <vt:lpstr>Agenda</vt:lpstr>
      <vt:lpstr>Preparation stuff</vt:lpstr>
      <vt:lpstr>Introduction to NestJS</vt:lpstr>
      <vt:lpstr>Why use Nest Js ?</vt:lpstr>
      <vt:lpstr>Why use Nest Js ?</vt:lpstr>
      <vt:lpstr>Install &amp; Setup NestJS project</vt:lpstr>
      <vt:lpstr>Project Structure Overview</vt:lpstr>
      <vt:lpstr>Q&amp;A</vt:lpstr>
      <vt:lpstr>Controllers/DTO/Validation</vt:lpstr>
      <vt:lpstr>Session Objective</vt:lpstr>
      <vt:lpstr>Controller &amp; Routing</vt:lpstr>
      <vt:lpstr>DTO &amp; Validation</vt:lpstr>
      <vt:lpstr>Q&amp;A</vt:lpstr>
      <vt:lpstr>Service / Modules / DI + Custom Providers</vt:lpstr>
      <vt:lpstr>Session Objective</vt:lpstr>
      <vt:lpstr>DI Concepts</vt:lpstr>
      <vt:lpstr>Custom Providers</vt:lpstr>
      <vt:lpstr>Q&amp;A</vt:lpstr>
      <vt:lpstr>Middleware / Basic Guards / Interceptors / Filters</vt:lpstr>
      <vt:lpstr>Session Objective</vt:lpstr>
      <vt:lpstr>Lifecycle</vt:lpstr>
      <vt:lpstr>กลไกสำคัญ</vt:lpstr>
      <vt:lpstr>Q&amp;A</vt:lpstr>
      <vt:lpstr>Database + TypeORM</vt:lpstr>
      <vt:lpstr>Session Objective</vt:lpstr>
      <vt:lpstr>เตรียม Data base</vt:lpstr>
      <vt:lpstr>Entities &amp; Repository</vt:lpstr>
      <vt:lpstr>Q&amp;A</vt:lpstr>
      <vt:lpstr>Auth(JWT) / Guards &amp; Roles</vt:lpstr>
      <vt:lpstr>Session Objective</vt:lpstr>
      <vt:lpstr>Flow</vt:lpstr>
      <vt:lpstr>Summary</vt:lpstr>
      <vt:lpstr>Q&amp;A</vt:lpstr>
      <vt:lpstr>Config, Caching</vt:lpstr>
      <vt:lpstr>Session Objective</vt:lpstr>
      <vt:lpstr>Config &amp; Caching</vt:lpstr>
      <vt:lpstr>Q&amp;A</vt:lpstr>
      <vt:lpstr>Testing (Unit/E2E)</vt:lpstr>
      <vt:lpstr>Session Objective</vt:lpstr>
      <vt:lpstr>Testing</vt:lpstr>
      <vt:lpstr>Q&amp;A</vt:lpstr>
      <vt:lpstr>Deployment</vt:lpstr>
      <vt:lpstr>Session Objective</vt:lpstr>
      <vt:lpstr>Dockerize</vt:lpstr>
      <vt:lpstr>Q&amp;A</vt:lpstr>
      <vt:lpstr>WORKSHOP Fundamental &amp; Functional Programing</vt:lpstr>
      <vt:lpstr>Thank you for your kind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headline</dc:title>
  <dc:creator>NAT KOSIYASATHIT</dc:creator>
  <cp:lastModifiedBy>Jesniphat Pukkham</cp:lastModifiedBy>
  <cp:revision>94</cp:revision>
  <dcterms:created xsi:type="dcterms:W3CDTF">2022-01-07T07:32:34Z</dcterms:created>
  <dcterms:modified xsi:type="dcterms:W3CDTF">2025-10-20T04:44:17Z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0x0101000E45CB79F8BE7A4AA1BFDF4ACC05C239</vt:lpwstr>
  </property>
  <property fmtid="{D5CDD505-2E9C-101B-9397-08002B2CF9AE}" pid="3" name="MediaServiceImageTags">
    <vt:lpwstr/>
  </property>
</Properties>
</file>