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4ca965983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4ca965983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4cb64c6a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4cb64c6a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4cb64c6a3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4cb64c6a3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cda85abc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cda85abc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c0251366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c0251366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c02513661_1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c0251366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c02513661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c02513661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4c02513661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4c02513661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c02513661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c02513661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c02513661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c02513661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4c02513661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4c02513661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4ca965983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4ca965983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Business Problem</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77500" lnSpcReduction="10000"/>
          </a:bodyPr>
          <a:lstStyle/>
          <a:p>
            <a:pPr indent="0" lvl="0" marL="0" rtl="0" algn="ctr">
              <a:spcBef>
                <a:spcPts val="0"/>
              </a:spcBef>
              <a:spcAft>
                <a:spcPts val="0"/>
              </a:spcAft>
              <a:buNone/>
            </a:pPr>
            <a:r>
              <a:rPr lang="en"/>
              <a:t>The </a:t>
            </a:r>
            <a:r>
              <a:rPr lang="en"/>
              <a:t> company seeks to analyse its global sales performance across different regions, countries, segments, and product categories.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Temporal trends in Monthly sales </a:t>
            </a:r>
            <a:endParaRPr b="1"/>
          </a:p>
        </p:txBody>
      </p:sp>
      <p:sp>
        <p:nvSpPr>
          <p:cNvPr id="113" name="Google Shape;113;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Overall monthly Trend:  Analysis shows that there is always a slow start from the beginning of the first quarter of the year all the way to the third quarter, and sales experience a sudden surge towards the end of the third quarter right on to the rest of the year, I would recommend looking into why sales is low during the early part of the year and i would also </a:t>
            </a:r>
            <a:r>
              <a:rPr lang="en"/>
              <a:t>recommend</a:t>
            </a:r>
            <a:r>
              <a:rPr lang="en"/>
              <a:t> that we consider focusing on how we can better sales during this time, we could employ tactics as generating new </a:t>
            </a:r>
            <a:r>
              <a:rPr lang="en"/>
              <a:t>advertisement</a:t>
            </a:r>
            <a:r>
              <a:rPr lang="en"/>
              <a:t> plan or we can even run some special discount during these times since our analysis confirms that the more discount the more sales generated.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S</a:t>
            </a:r>
            <a:r>
              <a:rPr b="1" lang="en" sz="1800">
                <a:solidFill>
                  <a:schemeClr val="dk2"/>
                </a:solidFill>
              </a:rPr>
              <a:t>ales performance of Product across different countries and segments</a:t>
            </a:r>
            <a:endParaRPr b="1"/>
          </a:p>
        </p:txBody>
      </p:sp>
      <p:sp>
        <p:nvSpPr>
          <p:cNvPr id="119" name="Google Shape;119;p23"/>
          <p:cNvSpPr txBox="1"/>
          <p:nvPr>
            <p:ph idx="1" type="body"/>
          </p:nvPr>
        </p:nvSpPr>
        <p:spPr>
          <a:xfrm>
            <a:off x="311700" y="1017725"/>
            <a:ext cx="8520600" cy="3614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Analysis we notice that the top three products with the highest sales has more sales from the Government and the small business and enterprise </a:t>
            </a:r>
            <a:r>
              <a:rPr lang="en"/>
              <a:t>segment, we also observed that they all have the same confluence with countries, since we are generating more sales from these areas we can focus more on why sales are not as good on the other segment and countries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The relationship between, sales Price, and profit margins</a:t>
            </a:r>
            <a:endParaRPr b="1"/>
          </a:p>
        </p:txBody>
      </p:sp>
      <p:sp>
        <p:nvSpPr>
          <p:cNvPr id="125" name="Google Shape;12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Looking Into The relationship between sales Price and Profit, I decided to look into the average sales price of each product and the result of my analysis shows that there is little to no relations as to why the sales price will determine the profit generated by the Product but then i decided to look into the Average manufacturing price and compare it to the average sales price of each product and i discovered that, Paseo who had the highest profit had an average manufacturing price of $10 while the average sales price was $110 dollars, Product like (VTT, Amarilla, Velo) which average </a:t>
            </a:r>
            <a:r>
              <a:rPr lang="en"/>
              <a:t>manufacturing</a:t>
            </a:r>
            <a:r>
              <a:rPr lang="en"/>
              <a:t> price is higher than the average sales price would do better if we can find the </a:t>
            </a:r>
            <a:r>
              <a:rPr lang="en"/>
              <a:t>perfect balance between the manufacturing price and the sales price given to this product.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Identification of high performing regions, Products and time Periods. </a:t>
            </a:r>
            <a:endParaRPr b="1"/>
          </a:p>
        </p:txBody>
      </p:sp>
      <p:sp>
        <p:nvSpPr>
          <p:cNvPr id="131" name="Google Shape;131;p25"/>
          <p:cNvSpPr txBox="1"/>
          <p:nvPr>
            <p:ph idx="1" type="body"/>
          </p:nvPr>
        </p:nvSpPr>
        <p:spPr>
          <a:xfrm>
            <a:off x="311700" y="1152475"/>
            <a:ext cx="8520600" cy="2018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From the result of our analysis, we discovered that we have more sales in canada and and United state more than france Germany and Mexico, even though the sales total was kind of relative to each other, Mexico was very low compare to the other Four Countries, I </a:t>
            </a:r>
            <a:r>
              <a:rPr lang="en"/>
              <a:t>believe</a:t>
            </a:r>
            <a:r>
              <a:rPr lang="en"/>
              <a:t> that we can look into sales in this Mexico to Figure out the root cause of the problem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Project Goals Phase One</a:t>
            </a:r>
            <a:endParaRPr b="1"/>
          </a:p>
          <a:p>
            <a:pPr indent="0" lvl="0" marL="0" rtl="0" algn="l">
              <a:spcBef>
                <a:spcPts val="0"/>
              </a:spcBef>
              <a:spcAft>
                <a:spcPts val="0"/>
              </a:spcAft>
              <a:buNone/>
            </a:pPr>
            <a:r>
              <a:rPr b="1" lang="en"/>
              <a:t>	</a:t>
            </a:r>
            <a:endParaRPr b="1"/>
          </a:p>
        </p:txBody>
      </p:sp>
      <p:sp>
        <p:nvSpPr>
          <p:cNvPr id="61" name="Google Shape;61;p14"/>
          <p:cNvSpPr txBox="1"/>
          <p:nvPr>
            <p:ph idx="1" type="body"/>
          </p:nvPr>
        </p:nvSpPr>
        <p:spPr>
          <a:xfrm>
            <a:off x="311700" y="1152475"/>
            <a:ext cx="8520600" cy="34203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None/>
            </a:pPr>
            <a:r>
              <a:rPr lang="en"/>
              <a:t>The goal is to identify the key drivers of profitability and sales trend by exploring: </a:t>
            </a:r>
            <a:endParaRPr/>
          </a:p>
          <a:p>
            <a:pPr indent="0" lvl="0" marL="0" rtl="0" algn="l">
              <a:spcBef>
                <a:spcPts val="1200"/>
              </a:spcBef>
              <a:spcAft>
                <a:spcPts val="0"/>
              </a:spcAft>
              <a:buNone/>
            </a:pPr>
            <a:r>
              <a:rPr lang="en"/>
              <a:t>1.The impact of discount bands on total sales and profitability. </a:t>
            </a:r>
            <a:endParaRPr/>
          </a:p>
          <a:p>
            <a:pPr indent="0" lvl="0" marL="0" rtl="0" algn="l">
              <a:spcBef>
                <a:spcPts val="1200"/>
              </a:spcBef>
              <a:spcAft>
                <a:spcPts val="0"/>
              </a:spcAft>
              <a:buNone/>
            </a:pPr>
            <a:r>
              <a:rPr lang="en"/>
              <a:t>2. sales performance of Product across different countries and segments. </a:t>
            </a:r>
            <a:endParaRPr/>
          </a:p>
          <a:p>
            <a:pPr indent="0" lvl="0" marL="0" rtl="0" algn="l">
              <a:spcBef>
                <a:spcPts val="1200"/>
              </a:spcBef>
              <a:spcAft>
                <a:spcPts val="0"/>
              </a:spcAft>
              <a:buNone/>
            </a:pPr>
            <a:r>
              <a:rPr lang="en"/>
              <a:t>3. Temporal trends in Monthly sales </a:t>
            </a:r>
            <a:endParaRPr/>
          </a:p>
          <a:p>
            <a:pPr indent="0" lvl="0" marL="0" rtl="0" algn="l">
              <a:spcBef>
                <a:spcPts val="1200"/>
              </a:spcBef>
              <a:spcAft>
                <a:spcPts val="0"/>
              </a:spcAft>
              <a:buNone/>
            </a:pPr>
            <a:r>
              <a:rPr lang="en"/>
              <a:t>4. The relationship between, sales Price, and profit margins.</a:t>
            </a:r>
            <a:endParaRPr/>
          </a:p>
          <a:p>
            <a:pPr indent="0" lvl="0" marL="0" rtl="0" algn="l">
              <a:spcBef>
                <a:spcPts val="1200"/>
              </a:spcBef>
              <a:spcAft>
                <a:spcPts val="0"/>
              </a:spcAft>
              <a:buNone/>
            </a:pPr>
            <a:r>
              <a:rPr lang="en"/>
              <a:t>5. Identification of high performing regions, Products and time Periods. </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rPr lang="en"/>
              <a:t>This analysis will help stakeholder make data-driven decisions on pricing strategy, inventory management, marketing allocations, and product development</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98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STEPS AND PROCEDURE TAKEN FOR THE SUCCESS OF THIS PROJECT</a:t>
            </a:r>
            <a:endParaRPr b="1"/>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Understanding the Business Problem and Asking Questions that will Help Achieve Our project Goal</a:t>
            </a:r>
            <a:endParaRPr/>
          </a:p>
          <a:p>
            <a:pPr indent="-342900" lvl="0" marL="457200" rtl="0" algn="l">
              <a:spcBef>
                <a:spcPts val="0"/>
              </a:spcBef>
              <a:spcAft>
                <a:spcPts val="0"/>
              </a:spcAft>
              <a:buSzPts val="1800"/>
              <a:buAutoNum type="arabicPeriod"/>
            </a:pPr>
            <a:r>
              <a:rPr lang="en"/>
              <a:t>Preparing the data we need to solve the problem we have at hands, Data source : Kaggle</a:t>
            </a:r>
            <a:endParaRPr/>
          </a:p>
          <a:p>
            <a:pPr indent="-342900" lvl="0" marL="457200" rtl="0" algn="l">
              <a:spcBef>
                <a:spcPts val="0"/>
              </a:spcBef>
              <a:spcAft>
                <a:spcPts val="0"/>
              </a:spcAft>
              <a:buSzPts val="1800"/>
              <a:buAutoNum type="arabicPeriod"/>
            </a:pPr>
            <a:r>
              <a:rPr lang="en"/>
              <a:t>Processing the Data  with excel for smooth analysis and finding outlier, correcting the data type into the right format</a:t>
            </a:r>
            <a:endParaRPr/>
          </a:p>
          <a:p>
            <a:pPr indent="-342900" lvl="0" marL="457200" rtl="0" algn="l">
              <a:spcBef>
                <a:spcPts val="0"/>
              </a:spcBef>
              <a:spcAft>
                <a:spcPts val="0"/>
              </a:spcAft>
              <a:buSzPts val="1800"/>
              <a:buAutoNum type="arabicPeriod"/>
            </a:pPr>
            <a:r>
              <a:rPr lang="en"/>
              <a:t>Preliminary</a:t>
            </a:r>
            <a:r>
              <a:rPr lang="en"/>
              <a:t> Analysis on Excel and Main Analysis was on excel and power bi</a:t>
            </a:r>
            <a:endParaRPr/>
          </a:p>
          <a:p>
            <a:pPr indent="-342900" lvl="0" marL="457200" rtl="0" algn="l">
              <a:spcBef>
                <a:spcPts val="0"/>
              </a:spcBef>
              <a:spcAft>
                <a:spcPts val="0"/>
              </a:spcAft>
              <a:buSzPts val="1800"/>
              <a:buAutoNum type="arabicPeriod"/>
            </a:pPr>
            <a:r>
              <a:rPr lang="en"/>
              <a:t>Share Phase or the Dashboard Creation was Done on Power bi and </a:t>
            </a:r>
            <a:r>
              <a:rPr lang="en"/>
              <a:t>Google</a:t>
            </a:r>
            <a:r>
              <a:rPr lang="en"/>
              <a:t> Slide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1460800"/>
            <a:ext cx="8520600" cy="248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 sz="5940"/>
              <a:t>FINDINGS AND RECOMMENDATION</a:t>
            </a:r>
            <a:endParaRPr sz="594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The impact of discount bands on total sales and profitability</a:t>
            </a:r>
            <a:endParaRPr b="1"/>
          </a:p>
        </p:txBody>
      </p:sp>
      <p:sp>
        <p:nvSpPr>
          <p:cNvPr id="78" name="Google Shape;78;p17"/>
          <p:cNvSpPr txBox="1"/>
          <p:nvPr>
            <p:ph idx="1" type="body"/>
          </p:nvPr>
        </p:nvSpPr>
        <p:spPr>
          <a:xfrm>
            <a:off x="252250" y="1270075"/>
            <a:ext cx="4080600" cy="318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Findings from the </a:t>
            </a:r>
            <a:r>
              <a:rPr lang="en"/>
              <a:t>dataset</a:t>
            </a:r>
            <a:r>
              <a:rPr lang="en"/>
              <a:t> shows that even though the the amount of discount does not </a:t>
            </a:r>
            <a:r>
              <a:rPr lang="en"/>
              <a:t>necessary</a:t>
            </a:r>
            <a:r>
              <a:rPr lang="en"/>
              <a:t> affect the overall sales, we were able to discover that there were more sales when customers experience discount, which makes the medium and High Discount band overall Sales Higher than Sales without Discount</a:t>
            </a:r>
            <a:endParaRPr/>
          </a:p>
        </p:txBody>
      </p:sp>
      <p:pic>
        <p:nvPicPr>
          <p:cNvPr id="79" name="Google Shape;79;p17" title="Disount Band by Total Sales.png"/>
          <p:cNvPicPr preferRelativeResize="0"/>
          <p:nvPr/>
        </p:nvPicPr>
        <p:blipFill>
          <a:blip r:embed="rId3">
            <a:alphaModFix/>
          </a:blip>
          <a:stretch>
            <a:fillRect/>
          </a:stretch>
        </p:blipFill>
        <p:spPr>
          <a:xfrm>
            <a:off x="5016650" y="1270075"/>
            <a:ext cx="3993900" cy="3181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264075" y="1402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sales performance across different countries and segments </a:t>
            </a:r>
            <a:endParaRPr b="1"/>
          </a:p>
        </p:txBody>
      </p:sp>
      <p:sp>
        <p:nvSpPr>
          <p:cNvPr id="85" name="Google Shape;85;p18"/>
          <p:cNvSpPr txBox="1"/>
          <p:nvPr>
            <p:ph idx="1" type="body"/>
          </p:nvPr>
        </p:nvSpPr>
        <p:spPr>
          <a:xfrm>
            <a:off x="311700" y="661025"/>
            <a:ext cx="3652500" cy="43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Sales were generally Good in All Countries, Even though We had Better Sales in United State, </a:t>
            </a:r>
            <a:r>
              <a:rPr lang="en"/>
              <a:t>Canada, France, Germany, mexico was Lower compare to the others</a:t>
            </a:r>
            <a:endParaRPr/>
          </a:p>
          <a:p>
            <a:pPr indent="0" lvl="0" marL="0" rtl="0" algn="l">
              <a:spcBef>
                <a:spcPts val="1200"/>
              </a:spcBef>
              <a:spcAft>
                <a:spcPts val="0"/>
              </a:spcAft>
              <a:buNone/>
            </a:pPr>
            <a:r>
              <a:rPr lang="en"/>
              <a:t>=========================</a:t>
            </a:r>
            <a:endParaRPr/>
          </a:p>
          <a:p>
            <a:pPr indent="0" lvl="0" marL="0" rtl="0" algn="l">
              <a:spcBef>
                <a:spcPts val="1200"/>
              </a:spcBef>
              <a:spcAft>
                <a:spcPts val="1200"/>
              </a:spcAft>
              <a:buNone/>
            </a:pPr>
            <a:r>
              <a:rPr lang="en"/>
              <a:t>Higher Sales were Generated through Government, Small Business segment and Enterprises but Midmarket  and channel part was especially Low</a:t>
            </a:r>
            <a:endParaRPr/>
          </a:p>
        </p:txBody>
      </p:sp>
      <p:pic>
        <p:nvPicPr>
          <p:cNvPr id="86" name="Google Shape;86;p18" title="sales By Country.png"/>
          <p:cNvPicPr preferRelativeResize="0"/>
          <p:nvPr/>
        </p:nvPicPr>
        <p:blipFill>
          <a:blip r:embed="rId3">
            <a:alphaModFix/>
          </a:blip>
          <a:stretch>
            <a:fillRect/>
          </a:stretch>
        </p:blipFill>
        <p:spPr>
          <a:xfrm>
            <a:off x="4407925" y="2851775"/>
            <a:ext cx="4604625" cy="2162250"/>
          </a:xfrm>
          <a:prstGeom prst="rect">
            <a:avLst/>
          </a:prstGeom>
          <a:noFill/>
          <a:ln>
            <a:noFill/>
          </a:ln>
        </p:spPr>
      </p:pic>
      <p:pic>
        <p:nvPicPr>
          <p:cNvPr id="87" name="Google Shape;87;p18" title="Sales by Segment.png"/>
          <p:cNvPicPr preferRelativeResize="0"/>
          <p:nvPr/>
        </p:nvPicPr>
        <p:blipFill>
          <a:blip r:embed="rId4">
            <a:alphaModFix/>
          </a:blip>
          <a:stretch>
            <a:fillRect/>
          </a:stretch>
        </p:blipFill>
        <p:spPr>
          <a:xfrm>
            <a:off x="4407925" y="661025"/>
            <a:ext cx="4604625" cy="2190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223825" y="8307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1200"/>
              </a:spcAft>
              <a:buClr>
                <a:schemeClr val="dk1"/>
              </a:buClr>
              <a:buSzPts val="1100"/>
              <a:buFont typeface="Arial"/>
              <a:buNone/>
            </a:pPr>
            <a:r>
              <a:rPr b="1" lang="en" sz="1800">
                <a:solidFill>
                  <a:schemeClr val="dk2"/>
                </a:solidFill>
              </a:rPr>
              <a:t>Temporal trends in Monthly and Yearly sales </a:t>
            </a:r>
            <a:endParaRPr b="1"/>
          </a:p>
        </p:txBody>
      </p:sp>
      <p:sp>
        <p:nvSpPr>
          <p:cNvPr id="93" name="Google Shape;93;p19"/>
          <p:cNvSpPr txBox="1"/>
          <p:nvPr>
            <p:ph idx="1" type="body"/>
          </p:nvPr>
        </p:nvSpPr>
        <p:spPr>
          <a:xfrm>
            <a:off x="223825" y="2919900"/>
            <a:ext cx="8696400" cy="206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Overall Sales From the Beginning of the first quarter to the second quarter was quite poor But there was a sudden Surge towards the end of the third Quarter to the end of the Fourth Quarter</a:t>
            </a:r>
            <a:endParaRPr/>
          </a:p>
        </p:txBody>
      </p:sp>
      <p:pic>
        <p:nvPicPr>
          <p:cNvPr id="94" name="Google Shape;94;p19" title="Sales Monthly Trend.png"/>
          <p:cNvPicPr preferRelativeResize="0"/>
          <p:nvPr/>
        </p:nvPicPr>
        <p:blipFill>
          <a:blip r:embed="rId3">
            <a:alphaModFix/>
          </a:blip>
          <a:stretch>
            <a:fillRect/>
          </a:stretch>
        </p:blipFill>
        <p:spPr>
          <a:xfrm>
            <a:off x="223838" y="733425"/>
            <a:ext cx="8696325" cy="2108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Sales Performance of Product</a:t>
            </a:r>
            <a:endParaRPr/>
          </a:p>
        </p:txBody>
      </p:sp>
      <p:sp>
        <p:nvSpPr>
          <p:cNvPr id="100" name="Google Shape;100;p20"/>
          <p:cNvSpPr txBox="1"/>
          <p:nvPr>
            <p:ph idx="1" type="body"/>
          </p:nvPr>
        </p:nvSpPr>
        <p:spPr>
          <a:xfrm>
            <a:off x="311700" y="1017725"/>
            <a:ext cx="4031100" cy="355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Overall Sales Performance of Product was Great, Product like Paseo, VTT performed Way more better than The other products </a:t>
            </a:r>
            <a:endParaRPr/>
          </a:p>
        </p:txBody>
      </p:sp>
      <p:pic>
        <p:nvPicPr>
          <p:cNvPr id="101" name="Google Shape;101;p20" title="Sales By Product.png"/>
          <p:cNvPicPr preferRelativeResize="0"/>
          <p:nvPr/>
        </p:nvPicPr>
        <p:blipFill>
          <a:blip r:embed="rId3">
            <a:alphaModFix/>
          </a:blip>
          <a:stretch>
            <a:fillRect/>
          </a:stretch>
        </p:blipFill>
        <p:spPr>
          <a:xfrm>
            <a:off x="4508400" y="1017725"/>
            <a:ext cx="4448175" cy="3551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
              <a:t>Impact of discount band on sales</a:t>
            </a:r>
            <a:endParaRPr/>
          </a:p>
        </p:txBody>
      </p:sp>
      <p:sp>
        <p:nvSpPr>
          <p:cNvPr id="107" name="Google Shape;107;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a:bodyPr>
          <a:lstStyle/>
          <a:p>
            <a:pPr indent="0" lvl="0" marL="0" rtl="0" algn="l">
              <a:spcBef>
                <a:spcPts val="0"/>
              </a:spcBef>
              <a:spcAft>
                <a:spcPts val="0"/>
              </a:spcAft>
              <a:buNone/>
            </a:pPr>
            <a:r>
              <a:rPr lang="en"/>
              <a:t>From observation and further analysis, we were able to discover that discount band has a major role to play in sales, sales with discounts tends up to bring in more sales capital than that without discount, We would encourage that Team should </a:t>
            </a:r>
            <a:r>
              <a:rPr lang="en"/>
              <a:t>approach</a:t>
            </a:r>
            <a:r>
              <a:rPr lang="en"/>
              <a:t> this in a way in which they can </a:t>
            </a:r>
            <a:r>
              <a:rPr lang="en"/>
              <a:t>explore discount band in favors of the customers maybe once or twice to encourage customer interactions with products.</a:t>
            </a:r>
            <a:endParaRPr/>
          </a:p>
          <a:p>
            <a:pPr indent="0" lvl="0" marL="0" rtl="0" algn="l">
              <a:spcBef>
                <a:spcPts val="1200"/>
              </a:spcBef>
              <a:spcAft>
                <a:spcPts val="1200"/>
              </a:spcAft>
              <a:buNone/>
            </a:pPr>
            <a:r>
              <a:rPr lang="en"/>
              <a:t>While Exploring the profitability that comes with different discount bands, i also notice that the Total Profit made on sales with High discount was lower to that of profit that comes with low discount, we should look into the discount range on the low discount band and see if we can use the price ranges to judge the perfect discount range that will enhance and promote additional sales for the high discount band.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