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Lst>
  <p:sldSz cy="6858000" cx="12192000"/>
  <p:notesSz cx="6858000" cy="9144000"/>
  <p:embeddedFontLst>
    <p:embeddedFont>
      <p:font typeface="Open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5" roundtripDataSignature="AMtx7mjs+t15pVU+AV/BU8y3khjhlR0V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OpenSans-boldItalic.fntdata"/><Relationship Id="rId83" Type="http://schemas.openxmlformats.org/officeDocument/2006/relationships/font" Target="fonts/OpenSans-italic.fntdata"/><Relationship Id="rId42" Type="http://schemas.openxmlformats.org/officeDocument/2006/relationships/slide" Target="slides/slide38.xml"/><Relationship Id="rId41" Type="http://schemas.openxmlformats.org/officeDocument/2006/relationships/slide" Target="slides/slide37.xml"/><Relationship Id="rId85" Type="http://customschemas.google.com/relationships/presentationmetadata" Target="meta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font" Target="fonts/OpenSans-bold.fntdata"/><Relationship Id="rId81"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6" name="Google Shape;18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a:solidFill>
                  <a:srgbClr val="242424"/>
                </a:solidFill>
                <a:latin typeface="Arial"/>
                <a:ea typeface="Arial"/>
                <a:cs typeface="Arial"/>
                <a:sym typeface="Arial"/>
              </a:rPr>
              <a:t>a 1 unit increase in ₁ will result in b1 increase in the log odds of y (log odds = logit)</a:t>
            </a:r>
            <a:endParaRPr/>
          </a:p>
          <a:p>
            <a:pPr indent="0" lvl="0" marL="0" rtl="0" algn="l">
              <a:spcBef>
                <a:spcPts val="0"/>
              </a:spcBef>
              <a:spcAft>
                <a:spcPts val="0"/>
              </a:spcAft>
              <a:buNone/>
            </a:pPr>
            <a:r>
              <a:t/>
            </a:r>
            <a:endParaRPr/>
          </a:p>
        </p:txBody>
      </p:sp>
      <p:sp>
        <p:nvSpPr>
          <p:cNvPr id="199" name="Google Shape;19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https://en.wikipedia.org/wiki/Exponential_family</a:t>
            </a:r>
            <a:br>
              <a:rPr lang="en-US"/>
            </a:br>
            <a:endParaRPr/>
          </a:p>
        </p:txBody>
      </p:sp>
      <p:sp>
        <p:nvSpPr>
          <p:cNvPr id="237" name="Google Shape;23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en-US"/>
            </a:br>
            <a:r>
              <a:rPr lang="en-US"/>
              <a:t>https://lindeloev.github.io/shiny-rt/</a:t>
            </a:r>
            <a:br>
              <a:rPr lang="en-US"/>
            </a:br>
            <a:br>
              <a:rPr lang="en-US"/>
            </a:br>
            <a:r>
              <a:rPr lang="en-US"/>
              <a:t>https://stats.stackexchange.com/questions/67547/when-to-use-gamma-glms</a:t>
            </a:r>
            <a:endParaRPr/>
          </a:p>
        </p:txBody>
      </p:sp>
      <p:sp>
        <p:nvSpPr>
          <p:cNvPr id="244" name="Google Shape;24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on beta dsitribution data!</a:t>
            </a:r>
            <a:endParaRPr/>
          </a:p>
          <a:p>
            <a:pPr indent="0" lvl="0" marL="0" rtl="0" algn="l">
              <a:spcBef>
                <a:spcPts val="0"/>
              </a:spcBef>
              <a:spcAft>
                <a:spcPts val="0"/>
              </a:spcAft>
              <a:buNone/>
            </a:pPr>
            <a:r>
              <a:rPr lang="en-US"/>
              <a:t>https://en.wikipedia.org/wiki/Exponential_family</a:t>
            </a:r>
            <a:br>
              <a:rPr lang="en-US"/>
            </a:br>
            <a:br>
              <a:rPr lang="en-US"/>
            </a:br>
            <a:r>
              <a:rPr lang="en-US"/>
              <a:t>https://lindeloev.github.io/shiny-rt/</a:t>
            </a:r>
            <a:br>
              <a:rPr lang="en-US"/>
            </a:br>
            <a:br>
              <a:rPr lang="en-US"/>
            </a:br>
            <a:r>
              <a:rPr lang="en-US"/>
              <a:t>https://stats.stackexchange.com/questions/67547/when-to-use-gamma-glms</a:t>
            </a:r>
            <a:endParaRPr/>
          </a:p>
        </p:txBody>
      </p:sp>
      <p:sp>
        <p:nvSpPr>
          <p:cNvPr id="325" name="Google Shape;32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Claiming that this is better than using a weird arcsin(sqrt(y)) transformation that people apparently use.</a:t>
            </a:r>
            <a:endParaRPr/>
          </a:p>
        </p:txBody>
      </p:sp>
      <p:sp>
        <p:nvSpPr>
          <p:cNvPr id="412" name="Google Shape;41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https://en.wikipedia.org/wiki/Exponential_family</a:t>
            </a:r>
            <a:br>
              <a:rPr lang="en-US"/>
            </a:br>
            <a:endParaRPr/>
          </a:p>
        </p:txBody>
      </p:sp>
      <p:sp>
        <p:nvSpPr>
          <p:cNvPr id="419" name="Google Shape;41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https://www.r-bloggers.com/2020/02/log-transform-or-log-link-and-confounding-variables-by-ellis2013nz/</a:t>
            </a:r>
            <a:endParaRPr/>
          </a:p>
        </p:txBody>
      </p:sp>
      <p:sp>
        <p:nvSpPr>
          <p:cNvPr id="495" name="Google Shape;49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https://cran.r-project.org/web/packages/DHARMa/vignettes/DHARMa.html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Ks test is a test for usage of the right distribution</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GL(M)Ms often display over/underdispersion, which means that residual variance is larger/smaller than expected under the fitted model.</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Dispersion is a property of the residuals, i.e. you can detect dispersion problems only AFTER fitting the model. It doesn’t make sense to look at the dispersion of your response variable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Overdispersion is more common than underdispersion</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If overdispersion is present, the main effect is that confidence intervals tend to be too narrow, and p-values to small, leading to inflated type I error. The opposite is true for underdispersion, i.e. the main issue of underdispersion is that you loose power.</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A common reason for overdispersion is a misspecified model. When overdispersion is detected, one should therefore first search for problems in the model specification (e.g. by plotting residuals against predictors with DHARMa), and only if this doesn’t lead to success, overdispersion corrections such as individual-level random effects or changes in the distribution should be applied</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502" name="Google Shape;502;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https://cran.r-project.org/web/packages/DHARMa/vignettes/DHARMa.html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Ks test is a test for usage of the right distribution</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GL(M)Ms often display over/underdispersion, which means that residual variance is larger/smaller than expected under the fitted model.</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Dispersion is a property of the residuals, i.e. you can detect dispersion problems only AFTER fitting the model. It doesn’t make sense to look at the dispersion of your response variable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Overdispersion is more common than underdispersion</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If overdispersion is present, the main effect is that confidence intervals tend to be too narrow, and p-values to small, leading to inflated type I error. The opposite is true for underdispersion, i.e. the main issue of underdispersion is that you loose power.</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A common reason for overdispersion is a misspecified model. When overdispersion is detected, one should therefore first search for problems in the model specification (e.g. by plotting residuals against predictors with DHARMa), and only if this doesn’t lead to success, overdispersion corrections such as individual-level random effects or changes in the distribution should be applied</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529" name="Google Shape;52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https://cran.r-project.org/web/packages/DHARMa/vignettes/DHARMa.html</a:t>
            </a:r>
            <a:endParaRPr/>
          </a:p>
        </p:txBody>
      </p:sp>
      <p:sp>
        <p:nvSpPr>
          <p:cNvPr id="546" name="Google Shape;54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https://cran.r-project.org/web/packages/DHARMa/vignettes/DHARMa.html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Ks test is a test for usage of the right distribution</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GL(M)Ms often display over/underdispersion, which means that residual variance is larger/smaller than expected under the fitted model.</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Dispersion is a property of the residuals, i.e. you can detect dispersion problems only AFTER fitting the model. It doesn’t make sense to look at the dispersion of your response variable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Overdispersion is more common than underdispersion</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If overdispersion is present, the main effect is that confidence intervals tend to be too narrow, and p-values to small, leading to inflated type I error. The opposite is true for underdispersion, i.e. the main issue of underdispersion is that you loose power.</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A common reason for overdispersion is a misspecified model. When overdispersion is detected, one should therefore first search for problems in the model specification (e.g. by plotting residuals against predictors with DHARMa), and only if this doesn’t lead to success, overdispersion corrections such as individual-level random effects or changes in the distribution should be applied</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558" name="Google Shape;55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https://cran.r-project.org/web/packages/DHARMa/vignettes/DHARMa.html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Ks test is a test for usage of the right distribution</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GL(M)Ms often display over/underdispersion, which means that residual variance is larger/smaller than expected under the fitted model.</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Dispersion is a property of the residuals, i.e. you can detect dispersion problems only AFTER fitting the model. It doesn’t make sense to look at the dispersion of your response variable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Overdispersion is more common than underdispersion</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If overdispersion is present, the main effect is that confidence intervals tend to be too narrow, and p-values to small, leading to inflated type I error. The opposite is true for underdispersion, i.e. the main issue of underdispersion is that you loose power.</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A common reason for overdispersion is a misspecified model. When overdispersion is detected, one should therefore first search for problems in the model specification (e.g. by plotting residuals against predictors with DHARMa), and only if this doesn’t lead to success, overdispersion corrections such as individual-level random effects or changes in the distribution should be applied</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578" name="Google Shape;578;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https://cran.r-project.org/web/packages/DHARMa/vignettes/DHARMa.html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Ks test is a test for usage of the right distribution</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GL(M)Ms often display over/underdispersion, which means that residual variance is larger/smaller than expected under the fitted model.</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Dispersion is a property of the residuals, i.e. you can detect dispersion problems only AFTER fitting the model. It doesn’t make sense to look at the dispersion of your response variable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Overdispersion is more common than underdispersion</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If overdispersion is present, the main effect is that confidence intervals tend to be too narrow, and p-values to small, leading to inflated type I error. The opposite is true for underdispersion, i.e. the main issue of underdispersion is that you loose power.</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A common reason for overdispersion is a misspecified model. When overdispersion is detected, one should therefore first search for problems in the model specification (e.g. by plotting residuals against predictors with DHARMa), and only if this doesn’t lead to success, overdispersion corrections such as individual-level random effects or changes in the distribution should be applied</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598" name="Google Shape;598;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https://cran.r-project.org/web/packages/DHARMa/vignettes/DHARMa.html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Ks test is a test for usage of the right distribution</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GL(M)Ms often display over/</a:t>
            </a:r>
            <a:r>
              <a:rPr b="1" i="1" lang="en-US" u="sng">
                <a:solidFill>
                  <a:srgbClr val="000000"/>
                </a:solidFill>
                <a:latin typeface="Open Sans"/>
                <a:ea typeface="Open Sans"/>
                <a:cs typeface="Open Sans"/>
                <a:sym typeface="Open Sans"/>
              </a:rPr>
              <a:t>underdispersion(here)</a:t>
            </a:r>
            <a:r>
              <a:rPr b="0" i="0" lang="en-US">
                <a:solidFill>
                  <a:srgbClr val="000000"/>
                </a:solidFill>
                <a:latin typeface="Open Sans"/>
                <a:ea typeface="Open Sans"/>
                <a:cs typeface="Open Sans"/>
                <a:sym typeface="Open Sans"/>
              </a:rPr>
              <a:t>, which means that residual variance is larger/smaller than expected under the fitted model.</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Dispersion is a property of the residuals, i.e. you can detect dispersion problems only AFTER fitting the model. It doesn’t make sense to look at the dispersion of your response variable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Overdispersion is more common than underdispersion</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If overdispersion is present, the main effect is that confidence intervals tend to be too narrow, and p-values to small, leading to inflated type I error. The opposite is true for underdispersion, i.e. the main issue of underdispersion is that you loose power.</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A common reason for overdispersion is a misspecified model. When overdispersion is detected, one should therefore first search for problems in the model specification (e.g. by plotting residuals against predictors with DHARMa), and only if this doesn’t lead to success, overdispersion corrections such as individual-level random effects or changes in the distribution should be applied</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611" name="Google Shape;611;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Ks test is a test for usage of the right distribution</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en-US">
                <a:solidFill>
                  <a:srgbClr val="000000"/>
                </a:solidFill>
                <a:latin typeface="Open Sans"/>
                <a:ea typeface="Open Sans"/>
                <a:cs typeface="Open Sans"/>
                <a:sym typeface="Open Sans"/>
              </a:rPr>
              <a:t>GL(M)Ms often display over/underdispersion, which means that residual variance is larger/smaller than expected under the fitted model.</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Dispersion is a property of the residuals, i.e. you can detect dispersion problems only AFTER fitting the model. It doesn’t make sense to look at the dispersion of your response variable</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Overdispersion is more common than underdispersion</a:t>
            </a:r>
            <a:endParaRPr b="0" i="0">
              <a:solidFill>
                <a:srgbClr val="000000"/>
              </a:solidFill>
              <a:latin typeface="Open Sans"/>
              <a:ea typeface="Open Sans"/>
              <a:cs typeface="Open Sans"/>
              <a:sym typeface="Open Sans"/>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If overdispersion is present, the main effect is that confidence intervals tend to be too narrow, and p-values to small, leading to inflated type I error. The opposite is true for underdispersion, i.e. the main issue of underdispersion is that you loose power.</a:t>
            </a:r>
            <a:endParaRPr/>
          </a:p>
          <a:p>
            <a:pPr indent="-76200" lvl="0" marL="0" rtl="0" algn="l">
              <a:spcBef>
                <a:spcPts val="0"/>
              </a:spcBef>
              <a:spcAft>
                <a:spcPts val="0"/>
              </a:spcAft>
              <a:buClr>
                <a:srgbClr val="000000"/>
              </a:buClr>
              <a:buSzPts val="1200"/>
              <a:buFont typeface="Arial"/>
              <a:buChar char="•"/>
            </a:pPr>
            <a:r>
              <a:rPr b="0" i="0" lang="en-US">
                <a:solidFill>
                  <a:srgbClr val="000000"/>
                </a:solidFill>
                <a:latin typeface="Open Sans"/>
                <a:ea typeface="Open Sans"/>
                <a:cs typeface="Open Sans"/>
                <a:sym typeface="Open Sans"/>
              </a:rPr>
              <a:t>A common reason for overdispersion is a misspecified model. When overdispersion is detected, one should therefore first search for problems in the model specification (e.g. by plotting residuals against predictors with DHARMa), and only if this doesn’t lead to success, overdispersion corrections such as individual-level random effects or changes in the distribution should be applied</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627" name="Google Shape;627;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should be mentioned that either way of looking at this how the error-term is conceptualized doesn’t matter if it’s a normal distribution with a mean and a standard deviation then a mean would just be reflected in the intercept of the linear model.</a:t>
            </a:r>
            <a:endParaRPr/>
          </a:p>
        </p:txBody>
      </p:sp>
      <p:sp>
        <p:nvSpPr>
          <p:cNvPr id="673" name="Google Shape;673;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One unit increase in x is a B1 increase in Y</a:t>
            </a:r>
            <a:endParaRPr/>
          </a:p>
        </p:txBody>
      </p:sp>
      <p:sp>
        <p:nvSpPr>
          <p:cNvPr id="122" name="Google Shape;1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9" name="Google Shape;939;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 show the range of p-values where the LRT would be non-significant. As can be seen the AIC will cut the data in half of which model is better and which is not. Whereas the BIC kind of agrees with the LRT saying that the model with the interaction is here not relevant, eventhough there is a significant p-value in the interaction itself.</a:t>
            </a:r>
            <a:endParaRPr/>
          </a:p>
        </p:txBody>
      </p:sp>
      <p:sp>
        <p:nvSpPr>
          <p:cNvPr id="940" name="Google Shape;940;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one unit increase in X is a exp(b1)-1 % increase in Y. here exp(2) = 7.3-1 = 6.3*100  = 630 % increase in y.</a:t>
            </a:r>
            <a:endParaRPr/>
          </a:p>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6"/>
          <p:cNvSpPr/>
          <p:nvPr>
            <p:ph idx="2" type="pic"/>
          </p:nvPr>
        </p:nvSpPr>
        <p:spPr>
          <a:xfrm>
            <a:off x="5183188" y="987425"/>
            <a:ext cx="6172200" cy="4873625"/>
          </a:xfrm>
          <a:prstGeom prst="rect">
            <a:avLst/>
          </a:prstGeom>
          <a:noFill/>
          <a:ln>
            <a:noFill/>
          </a:ln>
        </p:spPr>
      </p:sp>
      <p:sp>
        <p:nvSpPr>
          <p:cNvPr id="68" name="Google Shape;68;p8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 Id="rId10" Type="http://schemas.openxmlformats.org/officeDocument/2006/relationships/image" Target="../media/image24.png"/><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0.png"/><Relationship Id="rId9" Type="http://schemas.openxmlformats.org/officeDocument/2006/relationships/image" Target="../media/image39.png"/><Relationship Id="rId5" Type="http://schemas.openxmlformats.org/officeDocument/2006/relationships/image" Target="../media/image32.png"/><Relationship Id="rId6" Type="http://schemas.openxmlformats.org/officeDocument/2006/relationships/image" Target="../media/image31.png"/><Relationship Id="rId7" Type="http://schemas.openxmlformats.org/officeDocument/2006/relationships/image" Target="../media/image33.png"/><Relationship Id="rId8"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47.png"/><Relationship Id="rId12" Type="http://schemas.openxmlformats.org/officeDocument/2006/relationships/image" Target="../media/image30.png"/><Relationship Id="rId9" Type="http://schemas.openxmlformats.org/officeDocument/2006/relationships/image" Target="../media/image46.png"/><Relationship Id="rId5" Type="http://schemas.openxmlformats.org/officeDocument/2006/relationships/image" Target="../media/image32.png"/><Relationship Id="rId6" Type="http://schemas.openxmlformats.org/officeDocument/2006/relationships/image" Target="../media/image31.png"/><Relationship Id="rId7" Type="http://schemas.openxmlformats.org/officeDocument/2006/relationships/image" Target="../media/image33.png"/><Relationship Id="rId8"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0.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54.png"/><Relationship Id="rId5"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53.png"/><Relationship Id="rId9" Type="http://schemas.openxmlformats.org/officeDocument/2006/relationships/image" Target="../media/image57.png"/><Relationship Id="rId5" Type="http://schemas.openxmlformats.org/officeDocument/2006/relationships/image" Target="../media/image36.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27.png"/><Relationship Id="rId10" Type="http://schemas.openxmlformats.org/officeDocument/2006/relationships/image" Target="../media/image53.png"/><Relationship Id="rId9" Type="http://schemas.openxmlformats.org/officeDocument/2006/relationships/image" Target="../media/image45.png"/><Relationship Id="rId5" Type="http://schemas.openxmlformats.org/officeDocument/2006/relationships/image" Target="../media/image36.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5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27.png"/><Relationship Id="rId11" Type="http://schemas.openxmlformats.org/officeDocument/2006/relationships/image" Target="../media/image59.png"/><Relationship Id="rId10" Type="http://schemas.openxmlformats.org/officeDocument/2006/relationships/image" Target="../media/image45.png"/><Relationship Id="rId12" Type="http://schemas.openxmlformats.org/officeDocument/2006/relationships/image" Target="../media/image61.png"/><Relationship Id="rId9" Type="http://schemas.openxmlformats.org/officeDocument/2006/relationships/image" Target="../media/image58.png"/><Relationship Id="rId5" Type="http://schemas.openxmlformats.org/officeDocument/2006/relationships/image" Target="../media/image53.png"/><Relationship Id="rId6" Type="http://schemas.openxmlformats.org/officeDocument/2006/relationships/image" Target="../media/image36.png"/><Relationship Id="rId7" Type="http://schemas.openxmlformats.org/officeDocument/2006/relationships/image" Target="../media/image32.png"/><Relationship Id="rId8"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2.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3.png"/><Relationship Id="rId4" Type="http://schemas.openxmlformats.org/officeDocument/2006/relationships/image" Target="../media/image72.png"/><Relationship Id="rId5" Type="http://schemas.openxmlformats.org/officeDocument/2006/relationships/image" Target="../media/image27.png"/><Relationship Id="rId6"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esajournals.onlinelibrary.wiley.com/doi/full/10.1002/ecs2.3940" TargetMode="External"/><Relationship Id="rId4" Type="http://schemas.openxmlformats.org/officeDocument/2006/relationships/hyperlink" Target="https://esajournals.onlinelibrary.wiley.com/doi/full/10.1002/ecs2.394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1.png"/><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66.png"/><Relationship Id="rId10" Type="http://schemas.openxmlformats.org/officeDocument/2006/relationships/image" Target="../media/image71.png"/><Relationship Id="rId9" Type="http://schemas.openxmlformats.org/officeDocument/2006/relationships/image" Target="../media/image76.png"/><Relationship Id="rId5" Type="http://schemas.openxmlformats.org/officeDocument/2006/relationships/image" Target="../media/image30.png"/><Relationship Id="rId6" Type="http://schemas.openxmlformats.org/officeDocument/2006/relationships/image" Target="../media/image67.png"/><Relationship Id="rId7" Type="http://schemas.openxmlformats.org/officeDocument/2006/relationships/image" Target="../media/image70.png"/><Relationship Id="rId8" Type="http://schemas.openxmlformats.org/officeDocument/2006/relationships/image" Target="../media/image6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30.png"/><Relationship Id="rId7" Type="http://schemas.openxmlformats.org/officeDocument/2006/relationships/image" Target="../media/image67.png"/><Relationship Id="rId8" Type="http://schemas.openxmlformats.org/officeDocument/2006/relationships/image" Target="../media/image7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5.png"/><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3.png"/><Relationship Id="rId4" Type="http://schemas.openxmlformats.org/officeDocument/2006/relationships/image" Target="../media/image93.png"/><Relationship Id="rId5" Type="http://schemas.openxmlformats.org/officeDocument/2006/relationships/image" Target="../media/image7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8.png"/><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eric.ed.gov/?id=ED607605" TargetMode="External"/><Relationship Id="rId4" Type="http://schemas.openxmlformats.org/officeDocument/2006/relationships/hyperlink" Target="https://eric.ed.gov/?id=ED607605" TargetMode="External"/><Relationship Id="rId5" Type="http://schemas.openxmlformats.org/officeDocument/2006/relationships/hyperlink" Target="https://stats.stackexchange.com/questions/72381/gamma-vs-lognormal-distribution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5.png"/><Relationship Id="rId4" Type="http://schemas.openxmlformats.org/officeDocument/2006/relationships/image" Target="../media/image87.png"/><Relationship Id="rId5" Type="http://schemas.openxmlformats.org/officeDocument/2006/relationships/image" Target="../media/image32.png"/><Relationship Id="rId6" Type="http://schemas.openxmlformats.org/officeDocument/2006/relationships/image" Target="../media/image98.png"/><Relationship Id="rId7" Type="http://schemas.openxmlformats.org/officeDocument/2006/relationships/image" Target="../media/image9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5.png"/><Relationship Id="rId4" Type="http://schemas.openxmlformats.org/officeDocument/2006/relationships/image" Target="../media/image89.png"/><Relationship Id="rId5" Type="http://schemas.openxmlformats.org/officeDocument/2006/relationships/image" Target="../media/image96.png"/><Relationship Id="rId6" Type="http://schemas.openxmlformats.org/officeDocument/2006/relationships/image" Target="../media/image9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4.png"/><Relationship Id="rId4" Type="http://schemas.openxmlformats.org/officeDocument/2006/relationships/image" Target="../media/image9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105.png"/><Relationship Id="rId5" Type="http://schemas.openxmlformats.org/officeDocument/2006/relationships/image" Target="../media/image96.png"/><Relationship Id="rId6" Type="http://schemas.openxmlformats.org/officeDocument/2006/relationships/image" Target="../media/image99.png"/><Relationship Id="rId7" Type="http://schemas.openxmlformats.org/officeDocument/2006/relationships/image" Target="../media/image101.png"/><Relationship Id="rId8" Type="http://schemas.openxmlformats.org/officeDocument/2006/relationships/image" Target="../media/image10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5.png"/><Relationship Id="rId4" Type="http://schemas.openxmlformats.org/officeDocument/2006/relationships/image" Target="../media/image108.png"/><Relationship Id="rId9" Type="http://schemas.openxmlformats.org/officeDocument/2006/relationships/image" Target="../media/image99.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89.png"/><Relationship Id="rId8" Type="http://schemas.openxmlformats.org/officeDocument/2006/relationships/image" Target="../media/image9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1.png"/><Relationship Id="rId4" Type="http://schemas.openxmlformats.org/officeDocument/2006/relationships/image" Target="../media/image95.png"/><Relationship Id="rId5" Type="http://schemas.openxmlformats.org/officeDocument/2006/relationships/image" Target="../media/image110.png"/><Relationship Id="rId6" Type="http://schemas.openxmlformats.org/officeDocument/2006/relationships/image" Target="../media/image89.png"/><Relationship Id="rId7" Type="http://schemas.openxmlformats.org/officeDocument/2006/relationships/image" Target="../media/image10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9.png"/><Relationship Id="rId4" Type="http://schemas.openxmlformats.org/officeDocument/2006/relationships/image" Target="../media/image111.png"/><Relationship Id="rId9" Type="http://schemas.openxmlformats.org/officeDocument/2006/relationships/image" Target="../media/image119.png"/><Relationship Id="rId5" Type="http://schemas.openxmlformats.org/officeDocument/2006/relationships/image" Target="../media/image95.png"/><Relationship Id="rId6" Type="http://schemas.openxmlformats.org/officeDocument/2006/relationships/image" Target="../media/image110.png"/><Relationship Id="rId7" Type="http://schemas.openxmlformats.org/officeDocument/2006/relationships/image" Target="../media/image89.png"/><Relationship Id="rId8" Type="http://schemas.openxmlformats.org/officeDocument/2006/relationships/image" Target="../media/image10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9.png"/><Relationship Id="rId4" Type="http://schemas.openxmlformats.org/officeDocument/2006/relationships/image" Target="../media/image111.png"/><Relationship Id="rId5" Type="http://schemas.openxmlformats.org/officeDocument/2006/relationships/image" Target="../media/image95.png"/><Relationship Id="rId6" Type="http://schemas.openxmlformats.org/officeDocument/2006/relationships/image" Target="../media/image116.png"/><Relationship Id="rId7" Type="http://schemas.openxmlformats.org/officeDocument/2006/relationships/image" Target="../media/image10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journals.sagepub.com/doi/full/10.1177/1471082X18759140?casa_token=LTve635ACQYAAAAA%3A6m3e3rL4XYfUDYAKl8cCTlSNqD1mF3Eo0GO83s4-clnQQMFgeTE4j9qQYy5EYTPqGgnEZwwA8e3v" TargetMode="External"/><Relationship Id="rId4" Type="http://schemas.openxmlformats.org/officeDocument/2006/relationships/hyperlink" Target="https://journals.sagepub.com/doi/full/10.1177/1471082X18759140?casa_token=LTve635ACQYAAAAA%3A6m3e3rL4XYfUDYAKl8cCTlSNqD1mF3Eo0GO83s4-clnQQMFgeTE4j9qQYy5EYTPqGgnEZwwA8e3v" TargetMode="External"/><Relationship Id="rId5" Type="http://schemas.openxmlformats.org/officeDocument/2006/relationships/hyperlink" Target="https://journals.sagepub.com/doi/full/10.1177/1471082X18759140?casa_token=LTve635ACQYAAAAA%3A6m3e3rL4XYfUDYAKl8cCTlSNqD1mF3Eo0GO83s4-clnQQMFgeTE4j9qQYy5EYTPqGgnEZwwA8e3v" TargetMode="External"/><Relationship Id="rId6" Type="http://schemas.openxmlformats.org/officeDocument/2006/relationships/hyperlink" Target="https://journals.sagepub.com/doi/full/10.1177/1471082X18759140?casa_token=LTve635ACQYAAAAA%3A6m3e3rL4XYfUDYAKl8cCTlSNqD1mF3Eo0GO83s4-clnQQMFgeTE4j9qQYy5EYTPqGgnEZwwA8e3v" TargetMode="External"/><Relationship Id="rId7" Type="http://schemas.openxmlformats.org/officeDocument/2006/relationships/image" Target="../media/image1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7.png"/><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26.png"/><Relationship Id="rId4" Type="http://schemas.openxmlformats.org/officeDocument/2006/relationships/image" Target="../media/image1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7.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32.png"/><Relationship Id="rId4" Type="http://schemas.openxmlformats.org/officeDocument/2006/relationships/image" Target="../media/image128.png"/><Relationship Id="rId5" Type="http://schemas.openxmlformats.org/officeDocument/2006/relationships/image" Target="../media/image131.png"/><Relationship Id="rId6" Type="http://schemas.openxmlformats.org/officeDocument/2006/relationships/image" Target="../media/image1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32.png"/><Relationship Id="rId4" Type="http://schemas.openxmlformats.org/officeDocument/2006/relationships/image" Target="../media/image128.png"/><Relationship Id="rId5" Type="http://schemas.openxmlformats.org/officeDocument/2006/relationships/image" Target="../media/image131.png"/><Relationship Id="rId6" Type="http://schemas.openxmlformats.org/officeDocument/2006/relationships/image" Target="../media/image134.png"/><Relationship Id="rId7" Type="http://schemas.openxmlformats.org/officeDocument/2006/relationships/image" Target="../media/image1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32.png"/><Relationship Id="rId4" Type="http://schemas.openxmlformats.org/officeDocument/2006/relationships/image" Target="../media/image128.png"/><Relationship Id="rId5" Type="http://schemas.openxmlformats.org/officeDocument/2006/relationships/image" Target="../media/image131.png"/><Relationship Id="rId6" Type="http://schemas.openxmlformats.org/officeDocument/2006/relationships/image" Target="../media/image134.png"/><Relationship Id="rId7" Type="http://schemas.openxmlformats.org/officeDocument/2006/relationships/image" Target="../media/image137.png"/><Relationship Id="rId8" Type="http://schemas.openxmlformats.org/officeDocument/2006/relationships/image" Target="../media/image1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41.png"/><Relationship Id="rId4" Type="http://schemas.openxmlformats.org/officeDocument/2006/relationships/image" Target="../media/image149.png"/><Relationship Id="rId10" Type="http://schemas.openxmlformats.org/officeDocument/2006/relationships/image" Target="../media/image153.png"/><Relationship Id="rId9" Type="http://schemas.openxmlformats.org/officeDocument/2006/relationships/image" Target="../media/image152.png"/><Relationship Id="rId5" Type="http://schemas.openxmlformats.org/officeDocument/2006/relationships/image" Target="../media/image150.png"/><Relationship Id="rId6" Type="http://schemas.openxmlformats.org/officeDocument/2006/relationships/image" Target="../media/image145.png"/><Relationship Id="rId7" Type="http://schemas.openxmlformats.org/officeDocument/2006/relationships/image" Target="../media/image147.png"/><Relationship Id="rId8" Type="http://schemas.openxmlformats.org/officeDocument/2006/relationships/image" Target="../media/image1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41.png"/><Relationship Id="rId4" Type="http://schemas.openxmlformats.org/officeDocument/2006/relationships/image" Target="../media/image149.png"/><Relationship Id="rId10" Type="http://schemas.openxmlformats.org/officeDocument/2006/relationships/image" Target="../media/image153.png"/><Relationship Id="rId9" Type="http://schemas.openxmlformats.org/officeDocument/2006/relationships/image" Target="../media/image152.png"/><Relationship Id="rId5" Type="http://schemas.openxmlformats.org/officeDocument/2006/relationships/image" Target="../media/image150.png"/><Relationship Id="rId6" Type="http://schemas.openxmlformats.org/officeDocument/2006/relationships/image" Target="../media/image145.png"/><Relationship Id="rId7" Type="http://schemas.openxmlformats.org/officeDocument/2006/relationships/image" Target="../media/image147.png"/><Relationship Id="rId8" Type="http://schemas.openxmlformats.org/officeDocument/2006/relationships/image" Target="../media/image1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7.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67.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7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67.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70.png"/><Relationship Id="rId8" Type="http://schemas.openxmlformats.org/officeDocument/2006/relationships/image" Target="../media/image1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67.png"/><Relationship Id="rId4" Type="http://schemas.openxmlformats.org/officeDocument/2006/relationships/image" Target="../media/image161.png"/><Relationship Id="rId9" Type="http://schemas.openxmlformats.org/officeDocument/2006/relationships/image" Target="../media/image173.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70.png"/><Relationship Id="rId8" Type="http://schemas.openxmlformats.org/officeDocument/2006/relationships/image" Target="../media/image17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67.png"/><Relationship Id="rId4" Type="http://schemas.openxmlformats.org/officeDocument/2006/relationships/image" Target="../media/image161.png"/><Relationship Id="rId5" Type="http://schemas.openxmlformats.org/officeDocument/2006/relationships/image" Target="../media/image183.png"/><Relationship Id="rId6" Type="http://schemas.openxmlformats.org/officeDocument/2006/relationships/image" Target="../media/image174.png"/><Relationship Id="rId7" Type="http://schemas.openxmlformats.org/officeDocument/2006/relationships/image" Target="../media/image17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67.png"/><Relationship Id="rId4" Type="http://schemas.openxmlformats.org/officeDocument/2006/relationships/image" Target="../media/image161.png"/><Relationship Id="rId5" Type="http://schemas.openxmlformats.org/officeDocument/2006/relationships/image" Target="../media/image183.png"/><Relationship Id="rId6" Type="http://schemas.openxmlformats.org/officeDocument/2006/relationships/image" Target="../media/image174.png"/><Relationship Id="rId7" Type="http://schemas.openxmlformats.org/officeDocument/2006/relationships/image" Target="../media/image172.png"/><Relationship Id="rId8" Type="http://schemas.openxmlformats.org/officeDocument/2006/relationships/image" Target="../media/image17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67.png"/><Relationship Id="rId4" Type="http://schemas.openxmlformats.org/officeDocument/2006/relationships/image" Target="../media/image161.png"/><Relationship Id="rId9" Type="http://schemas.openxmlformats.org/officeDocument/2006/relationships/image" Target="../media/image186.png"/><Relationship Id="rId5" Type="http://schemas.openxmlformats.org/officeDocument/2006/relationships/image" Target="../media/image183.png"/><Relationship Id="rId6" Type="http://schemas.openxmlformats.org/officeDocument/2006/relationships/image" Target="../media/image174.png"/><Relationship Id="rId7" Type="http://schemas.openxmlformats.org/officeDocument/2006/relationships/image" Target="../media/image172.png"/><Relationship Id="rId8" Type="http://schemas.openxmlformats.org/officeDocument/2006/relationships/image" Target="../media/image17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arxiv.org/pdf/2307.10651.pdf" TargetMode="External"/><Relationship Id="rId4" Type="http://schemas.openxmlformats.org/officeDocument/2006/relationships/hyperlink" Target="https://www.sciencedirect.com/science/article/pii/S2452306221000824" TargetMode="External"/><Relationship Id="rId5" Type="http://schemas.openxmlformats.org/officeDocument/2006/relationships/hyperlink" Target="https://bmcmedresmethodol.biomedcentral.com/articles/10.1186/s12874-022-01534-8"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8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82.png"/><Relationship Id="rId4" Type="http://schemas.openxmlformats.org/officeDocument/2006/relationships/image" Target="../media/image91.png"/><Relationship Id="rId5" Type="http://schemas.openxmlformats.org/officeDocument/2006/relationships/image" Target="../media/image18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8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8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9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90.png"/><Relationship Id="rId4" Type="http://schemas.openxmlformats.org/officeDocument/2006/relationships/image" Target="../media/image19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9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Statistical simulations and considerations</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does this mean?</a:t>
            </a:r>
            <a:endParaRPr/>
          </a:p>
        </p:txBody>
      </p:sp>
      <p:sp>
        <p:nvSpPr>
          <p:cNvPr id="189" name="Google Shape;189;p10"/>
          <p:cNvSpPr txBox="1"/>
          <p:nvPr>
            <p:ph idx="1" type="body"/>
          </p:nvPr>
        </p:nvSpPr>
        <p:spPr>
          <a:xfrm>
            <a:off x="283740" y="165681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[0 ; 1]</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0" name="Google Shape;190;p10"/>
          <p:cNvSpPr txBox="1"/>
          <p:nvPr/>
        </p:nvSpPr>
        <p:spPr>
          <a:xfrm>
            <a:off x="4630723" y="482118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0"/>
          <p:cNvSpPr/>
          <p:nvPr/>
        </p:nvSpPr>
        <p:spPr>
          <a:xfrm>
            <a:off x="5375420" y="1943982"/>
            <a:ext cx="720580" cy="553674"/>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2" name="Google Shape;192;p10"/>
          <p:cNvPicPr preferRelativeResize="0"/>
          <p:nvPr/>
        </p:nvPicPr>
        <p:blipFill rotWithShape="1">
          <a:blip r:embed="rId3">
            <a:alphaModFix/>
          </a:blip>
          <a:srcRect b="0" l="0" r="0" t="0"/>
          <a:stretch/>
        </p:blipFill>
        <p:spPr>
          <a:xfrm>
            <a:off x="7158046" y="455992"/>
            <a:ext cx="3641294" cy="3167813"/>
          </a:xfrm>
          <a:prstGeom prst="rect">
            <a:avLst/>
          </a:prstGeom>
          <a:noFill/>
          <a:ln>
            <a:noFill/>
          </a:ln>
        </p:spPr>
      </p:pic>
      <p:pic>
        <p:nvPicPr>
          <p:cNvPr id="193" name="Google Shape;193;p10"/>
          <p:cNvPicPr preferRelativeResize="0"/>
          <p:nvPr/>
        </p:nvPicPr>
        <p:blipFill rotWithShape="1">
          <a:blip r:embed="rId4">
            <a:alphaModFix/>
          </a:blip>
          <a:srcRect b="0" l="0" r="0" t="0"/>
          <a:stretch/>
        </p:blipFill>
        <p:spPr>
          <a:xfrm>
            <a:off x="212926" y="3155377"/>
            <a:ext cx="2723220" cy="643093"/>
          </a:xfrm>
          <a:prstGeom prst="rect">
            <a:avLst/>
          </a:prstGeom>
          <a:noFill/>
          <a:ln cap="flat" cmpd="sng" w="28575">
            <a:solidFill>
              <a:schemeClr val="dk1"/>
            </a:solidFill>
            <a:prstDash val="solid"/>
            <a:round/>
            <a:headEnd len="sm" w="sm" type="none"/>
            <a:tailEnd len="sm" w="sm" type="none"/>
          </a:ln>
        </p:spPr>
      </p:pic>
      <p:pic>
        <p:nvPicPr>
          <p:cNvPr id="194" name="Google Shape;194;p10"/>
          <p:cNvPicPr preferRelativeResize="0"/>
          <p:nvPr/>
        </p:nvPicPr>
        <p:blipFill rotWithShape="1">
          <a:blip r:embed="rId5">
            <a:alphaModFix/>
          </a:blip>
          <a:srcRect b="0" l="0" r="0" t="0"/>
          <a:stretch/>
        </p:blipFill>
        <p:spPr>
          <a:xfrm>
            <a:off x="2105074" y="1554705"/>
            <a:ext cx="3311387" cy="475849"/>
          </a:xfrm>
          <a:prstGeom prst="rect">
            <a:avLst/>
          </a:prstGeom>
          <a:noFill/>
          <a:ln>
            <a:noFill/>
          </a:ln>
        </p:spPr>
      </p:pic>
      <p:pic>
        <p:nvPicPr>
          <p:cNvPr id="195" name="Google Shape;195;p10"/>
          <p:cNvPicPr preferRelativeResize="0"/>
          <p:nvPr/>
        </p:nvPicPr>
        <p:blipFill rotWithShape="1">
          <a:blip r:embed="rId6">
            <a:alphaModFix/>
          </a:blip>
          <a:srcRect b="0" l="0" r="0" t="0"/>
          <a:stretch/>
        </p:blipFill>
        <p:spPr>
          <a:xfrm>
            <a:off x="2596176" y="2063898"/>
            <a:ext cx="2248221" cy="3425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1"/>
          <p:cNvPicPr preferRelativeResize="0"/>
          <p:nvPr/>
        </p:nvPicPr>
        <p:blipFill rotWithShape="1">
          <a:blip r:embed="rId3">
            <a:alphaModFix/>
          </a:blip>
          <a:srcRect b="47961" l="0" r="0" t="0"/>
          <a:stretch/>
        </p:blipFill>
        <p:spPr>
          <a:xfrm>
            <a:off x="2277986" y="4507823"/>
            <a:ext cx="4174436" cy="469431"/>
          </a:xfrm>
          <a:prstGeom prst="rect">
            <a:avLst/>
          </a:prstGeom>
          <a:noFill/>
          <a:ln>
            <a:noFill/>
          </a:ln>
        </p:spPr>
      </p:pic>
      <p:sp>
        <p:nvSpPr>
          <p:cNvPr id="202" name="Google Shape;20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does this mean?</a:t>
            </a:r>
            <a:endParaRPr/>
          </a:p>
        </p:txBody>
      </p:sp>
      <p:sp>
        <p:nvSpPr>
          <p:cNvPr id="203" name="Google Shape;203;p11"/>
          <p:cNvSpPr txBox="1"/>
          <p:nvPr>
            <p:ph idx="1" type="body"/>
          </p:nvPr>
        </p:nvSpPr>
        <p:spPr>
          <a:xfrm>
            <a:off x="283740" y="165681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[0 ; 1]</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[-inf ; inf]</a:t>
            </a:r>
            <a:endParaRPr/>
          </a:p>
        </p:txBody>
      </p:sp>
      <p:sp>
        <p:nvSpPr>
          <p:cNvPr id="204" name="Google Shape;204;p11"/>
          <p:cNvSpPr txBox="1"/>
          <p:nvPr/>
        </p:nvSpPr>
        <p:spPr>
          <a:xfrm>
            <a:off x="4630723" y="482118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1"/>
          <p:cNvSpPr/>
          <p:nvPr/>
        </p:nvSpPr>
        <p:spPr>
          <a:xfrm>
            <a:off x="5375420" y="1943982"/>
            <a:ext cx="720580" cy="553674"/>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1"/>
          <p:cNvSpPr/>
          <p:nvPr/>
        </p:nvSpPr>
        <p:spPr>
          <a:xfrm>
            <a:off x="4630723" y="4414718"/>
            <a:ext cx="1690960" cy="48478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1"/>
          <p:cNvSpPr/>
          <p:nvPr/>
        </p:nvSpPr>
        <p:spPr>
          <a:xfrm>
            <a:off x="5394202" y="4586908"/>
            <a:ext cx="643339" cy="444387"/>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 name="Google Shape;208;p11"/>
          <p:cNvPicPr preferRelativeResize="0"/>
          <p:nvPr/>
        </p:nvPicPr>
        <p:blipFill rotWithShape="1">
          <a:blip r:embed="rId4">
            <a:alphaModFix/>
          </a:blip>
          <a:srcRect b="0" l="0" r="0" t="0"/>
          <a:stretch/>
        </p:blipFill>
        <p:spPr>
          <a:xfrm>
            <a:off x="7158046" y="455992"/>
            <a:ext cx="3641294" cy="3167813"/>
          </a:xfrm>
          <a:prstGeom prst="rect">
            <a:avLst/>
          </a:prstGeom>
          <a:noFill/>
          <a:ln>
            <a:noFill/>
          </a:ln>
        </p:spPr>
      </p:pic>
      <p:pic>
        <p:nvPicPr>
          <p:cNvPr id="209" name="Google Shape;209;p11"/>
          <p:cNvPicPr preferRelativeResize="0"/>
          <p:nvPr/>
        </p:nvPicPr>
        <p:blipFill rotWithShape="1">
          <a:blip r:embed="rId5">
            <a:alphaModFix/>
          </a:blip>
          <a:srcRect b="0" l="0" r="0" t="0"/>
          <a:stretch/>
        </p:blipFill>
        <p:spPr>
          <a:xfrm>
            <a:off x="3501158" y="3119561"/>
            <a:ext cx="2820525" cy="697656"/>
          </a:xfrm>
          <a:prstGeom prst="rect">
            <a:avLst/>
          </a:prstGeom>
          <a:noFill/>
          <a:ln cap="flat" cmpd="sng" w="28575">
            <a:solidFill>
              <a:schemeClr val="dk1"/>
            </a:solidFill>
            <a:prstDash val="solid"/>
            <a:round/>
            <a:headEnd len="sm" w="sm" type="none"/>
            <a:tailEnd len="sm" w="sm" type="none"/>
          </a:ln>
        </p:spPr>
      </p:pic>
      <p:pic>
        <p:nvPicPr>
          <p:cNvPr id="210" name="Google Shape;210;p11"/>
          <p:cNvPicPr preferRelativeResize="0"/>
          <p:nvPr/>
        </p:nvPicPr>
        <p:blipFill rotWithShape="1">
          <a:blip r:embed="rId6">
            <a:alphaModFix/>
          </a:blip>
          <a:srcRect b="0" l="0" r="0" t="0"/>
          <a:stretch/>
        </p:blipFill>
        <p:spPr>
          <a:xfrm>
            <a:off x="212926" y="3155377"/>
            <a:ext cx="2723220" cy="643093"/>
          </a:xfrm>
          <a:prstGeom prst="rect">
            <a:avLst/>
          </a:prstGeom>
          <a:noFill/>
          <a:ln cap="flat" cmpd="sng" w="28575">
            <a:solidFill>
              <a:schemeClr val="dk1"/>
            </a:solidFill>
            <a:prstDash val="solid"/>
            <a:round/>
            <a:headEnd len="sm" w="sm" type="none"/>
            <a:tailEnd len="sm" w="sm" type="none"/>
          </a:ln>
        </p:spPr>
      </p:pic>
      <p:pic>
        <p:nvPicPr>
          <p:cNvPr id="211" name="Google Shape;211;p11"/>
          <p:cNvPicPr preferRelativeResize="0"/>
          <p:nvPr/>
        </p:nvPicPr>
        <p:blipFill rotWithShape="1">
          <a:blip r:embed="rId7">
            <a:alphaModFix/>
          </a:blip>
          <a:srcRect b="0" l="0" r="0" t="0"/>
          <a:stretch/>
        </p:blipFill>
        <p:spPr>
          <a:xfrm>
            <a:off x="2146116" y="5133325"/>
            <a:ext cx="2838450" cy="609600"/>
          </a:xfrm>
          <a:prstGeom prst="rect">
            <a:avLst/>
          </a:prstGeom>
          <a:noFill/>
          <a:ln>
            <a:noFill/>
          </a:ln>
        </p:spPr>
      </p:pic>
      <p:pic>
        <p:nvPicPr>
          <p:cNvPr id="212" name="Google Shape;212;p11"/>
          <p:cNvPicPr preferRelativeResize="0"/>
          <p:nvPr/>
        </p:nvPicPr>
        <p:blipFill rotWithShape="1">
          <a:blip r:embed="rId8">
            <a:alphaModFix/>
          </a:blip>
          <a:srcRect b="0" l="0" r="0" t="0"/>
          <a:stretch/>
        </p:blipFill>
        <p:spPr>
          <a:xfrm>
            <a:off x="2105074" y="1554705"/>
            <a:ext cx="3311387" cy="475849"/>
          </a:xfrm>
          <a:prstGeom prst="rect">
            <a:avLst/>
          </a:prstGeom>
          <a:noFill/>
          <a:ln>
            <a:noFill/>
          </a:ln>
        </p:spPr>
      </p:pic>
      <p:pic>
        <p:nvPicPr>
          <p:cNvPr id="213" name="Google Shape;213;p11"/>
          <p:cNvPicPr preferRelativeResize="0"/>
          <p:nvPr/>
        </p:nvPicPr>
        <p:blipFill rotWithShape="1">
          <a:blip r:embed="rId9">
            <a:alphaModFix/>
          </a:blip>
          <a:srcRect b="0" l="0" r="0" t="0"/>
          <a:stretch/>
        </p:blipFill>
        <p:spPr>
          <a:xfrm>
            <a:off x="2596176" y="2063898"/>
            <a:ext cx="2248221" cy="342586"/>
          </a:xfrm>
          <a:prstGeom prst="rect">
            <a:avLst/>
          </a:prstGeom>
          <a:noFill/>
          <a:ln>
            <a:noFill/>
          </a:ln>
        </p:spPr>
      </p:pic>
      <p:pic>
        <p:nvPicPr>
          <p:cNvPr id="214" name="Google Shape;214;p11"/>
          <p:cNvPicPr preferRelativeResize="0"/>
          <p:nvPr/>
        </p:nvPicPr>
        <p:blipFill rotWithShape="1">
          <a:blip r:embed="rId10">
            <a:alphaModFix/>
          </a:blip>
          <a:srcRect b="0" l="0" r="0" t="0"/>
          <a:stretch/>
        </p:blipFill>
        <p:spPr>
          <a:xfrm>
            <a:off x="7175945" y="3725915"/>
            <a:ext cx="3908149" cy="29681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Regression as distributions</a:t>
            </a:r>
            <a:endParaRPr/>
          </a:p>
        </p:txBody>
      </p:sp>
      <p:pic>
        <p:nvPicPr>
          <p:cNvPr id="220" name="Google Shape;220;p12"/>
          <p:cNvPicPr preferRelativeResize="0"/>
          <p:nvPr/>
        </p:nvPicPr>
        <p:blipFill rotWithShape="1">
          <a:blip r:embed="rId3">
            <a:alphaModFix/>
          </a:blip>
          <a:srcRect b="50000" l="0" r="0" t="0"/>
          <a:stretch/>
        </p:blipFill>
        <p:spPr>
          <a:xfrm>
            <a:off x="3709988" y="2814639"/>
            <a:ext cx="4772025" cy="614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Regression as distributions</a:t>
            </a:r>
            <a:endParaRPr/>
          </a:p>
        </p:txBody>
      </p:sp>
      <p:pic>
        <p:nvPicPr>
          <p:cNvPr id="226" name="Google Shape;226;p13"/>
          <p:cNvPicPr preferRelativeResize="0"/>
          <p:nvPr/>
        </p:nvPicPr>
        <p:blipFill rotWithShape="1">
          <a:blip r:embed="rId3">
            <a:alphaModFix/>
          </a:blip>
          <a:srcRect b="0" l="0" r="0" t="0"/>
          <a:stretch/>
        </p:blipFill>
        <p:spPr>
          <a:xfrm>
            <a:off x="3709988" y="2814638"/>
            <a:ext cx="4772025" cy="12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Regression as distributions</a:t>
            </a:r>
            <a:endParaRPr/>
          </a:p>
        </p:txBody>
      </p:sp>
      <p:pic>
        <p:nvPicPr>
          <p:cNvPr id="232" name="Google Shape;232;p14"/>
          <p:cNvPicPr preferRelativeResize="0"/>
          <p:nvPr/>
        </p:nvPicPr>
        <p:blipFill rotWithShape="1">
          <a:blip r:embed="rId3">
            <a:alphaModFix/>
          </a:blip>
          <a:srcRect b="0" l="0" r="0" t="0"/>
          <a:stretch/>
        </p:blipFill>
        <p:spPr>
          <a:xfrm>
            <a:off x="3929062" y="3717986"/>
            <a:ext cx="4333875" cy="1162050"/>
          </a:xfrm>
          <a:prstGeom prst="rect">
            <a:avLst/>
          </a:prstGeom>
          <a:noFill/>
          <a:ln>
            <a:noFill/>
          </a:ln>
        </p:spPr>
      </p:pic>
      <p:pic>
        <p:nvPicPr>
          <p:cNvPr id="233" name="Google Shape;233;p14"/>
          <p:cNvPicPr preferRelativeResize="0"/>
          <p:nvPr/>
        </p:nvPicPr>
        <p:blipFill rotWithShape="1">
          <a:blip r:embed="rId4">
            <a:alphaModFix/>
          </a:blip>
          <a:srcRect b="0" l="0" r="0" t="0"/>
          <a:stretch/>
        </p:blipFill>
        <p:spPr>
          <a:xfrm>
            <a:off x="3709986" y="1980138"/>
            <a:ext cx="4772025" cy="122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the normal distribution and does it matter?</a:t>
            </a:r>
            <a:endParaRPr/>
          </a:p>
        </p:txBody>
      </p:sp>
      <p:sp>
        <p:nvSpPr>
          <p:cNvPr id="240" name="Google Shape;24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bounded distributions! (VAS)</a:t>
            </a:r>
            <a:endParaRPr/>
          </a:p>
        </p:txBody>
      </p:sp>
      <p:pic>
        <p:nvPicPr>
          <p:cNvPr id="247" name="Google Shape;247;p16"/>
          <p:cNvPicPr preferRelativeResize="0"/>
          <p:nvPr/>
        </p:nvPicPr>
        <p:blipFill rotWithShape="1">
          <a:blip r:embed="rId3">
            <a:alphaModFix/>
          </a:blip>
          <a:srcRect b="30067" l="22729" r="20036" t="0"/>
          <a:stretch/>
        </p:blipFill>
        <p:spPr>
          <a:xfrm>
            <a:off x="8093413" y="1562724"/>
            <a:ext cx="3608962" cy="1325564"/>
          </a:xfrm>
          <a:prstGeom prst="rect">
            <a:avLst/>
          </a:prstGeom>
          <a:noFill/>
          <a:ln>
            <a:noFill/>
          </a:ln>
        </p:spPr>
      </p:pic>
      <p:pic>
        <p:nvPicPr>
          <p:cNvPr id="248" name="Google Shape;248;p16"/>
          <p:cNvPicPr preferRelativeResize="0"/>
          <p:nvPr/>
        </p:nvPicPr>
        <p:blipFill rotWithShape="1">
          <a:blip r:embed="rId4">
            <a:alphaModFix/>
          </a:blip>
          <a:srcRect b="0" l="0" r="0" t="0"/>
          <a:stretch/>
        </p:blipFill>
        <p:spPr>
          <a:xfrm>
            <a:off x="857250" y="1657350"/>
            <a:ext cx="5821342" cy="1968672"/>
          </a:xfrm>
          <a:prstGeom prst="rect">
            <a:avLst/>
          </a:prstGeom>
          <a:noFill/>
          <a:ln>
            <a:noFill/>
          </a:ln>
        </p:spPr>
      </p:pic>
      <p:sp>
        <p:nvSpPr>
          <p:cNvPr id="249" name="Google Shape;249;p16"/>
          <p:cNvSpPr/>
          <p:nvPr/>
        </p:nvSpPr>
        <p:spPr>
          <a:xfrm>
            <a:off x="838200" y="2357120"/>
            <a:ext cx="1214120" cy="812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0" name="Google Shape;250;p16"/>
          <p:cNvPicPr preferRelativeResize="0"/>
          <p:nvPr/>
        </p:nvPicPr>
        <p:blipFill rotWithShape="1">
          <a:blip r:embed="rId5">
            <a:alphaModFix/>
          </a:blip>
          <a:srcRect b="35043" l="0" r="0" t="20211"/>
          <a:stretch/>
        </p:blipFill>
        <p:spPr>
          <a:xfrm>
            <a:off x="1340485" y="2552700"/>
            <a:ext cx="676275" cy="2514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256" name="Google Shape;256;p17"/>
          <p:cNvPicPr preferRelativeResize="0"/>
          <p:nvPr/>
        </p:nvPicPr>
        <p:blipFill rotWithShape="1">
          <a:blip r:embed="rId3">
            <a:alphaModFix/>
          </a:blip>
          <a:srcRect b="0" l="0" r="0" t="0"/>
          <a:stretch/>
        </p:blipFill>
        <p:spPr>
          <a:xfrm>
            <a:off x="3560463" y="365125"/>
            <a:ext cx="1537979" cy="1916305"/>
          </a:xfrm>
          <a:prstGeom prst="rect">
            <a:avLst/>
          </a:prstGeom>
          <a:noFill/>
          <a:ln cap="flat" cmpd="sng" w="19050">
            <a:solidFill>
              <a:schemeClr val="dk1"/>
            </a:solidFill>
            <a:prstDash val="solid"/>
            <a:round/>
            <a:headEnd len="sm" w="sm" type="none"/>
            <a:tailEnd len="sm" w="sm" type="none"/>
          </a:ln>
        </p:spPr>
      </p:pic>
      <p:pic>
        <p:nvPicPr>
          <p:cNvPr id="257" name="Google Shape;257;p17"/>
          <p:cNvPicPr preferRelativeResize="0"/>
          <p:nvPr/>
        </p:nvPicPr>
        <p:blipFill rotWithShape="1">
          <a:blip r:embed="rId4">
            <a:alphaModFix/>
          </a:blip>
          <a:srcRect b="0" l="0" r="0" t="0"/>
          <a:stretch/>
        </p:blipFill>
        <p:spPr>
          <a:xfrm>
            <a:off x="7093559" y="197500"/>
            <a:ext cx="4775332" cy="21116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263" name="Google Shape;263;p18"/>
          <p:cNvPicPr preferRelativeResize="0"/>
          <p:nvPr/>
        </p:nvPicPr>
        <p:blipFill rotWithShape="1">
          <a:blip r:embed="rId3">
            <a:alphaModFix/>
          </a:blip>
          <a:srcRect b="30067" l="22729" r="20036" t="44015"/>
          <a:stretch/>
        </p:blipFill>
        <p:spPr>
          <a:xfrm>
            <a:off x="838200" y="2909899"/>
            <a:ext cx="2554607" cy="347752"/>
          </a:xfrm>
          <a:prstGeom prst="rect">
            <a:avLst/>
          </a:prstGeom>
          <a:noFill/>
          <a:ln>
            <a:noFill/>
          </a:ln>
        </p:spPr>
      </p:pic>
      <p:pic>
        <p:nvPicPr>
          <p:cNvPr id="264" name="Google Shape;264;p18"/>
          <p:cNvPicPr preferRelativeResize="0"/>
          <p:nvPr/>
        </p:nvPicPr>
        <p:blipFill rotWithShape="1">
          <a:blip r:embed="rId4">
            <a:alphaModFix/>
          </a:blip>
          <a:srcRect b="0" l="0" r="0" t="0"/>
          <a:stretch/>
        </p:blipFill>
        <p:spPr>
          <a:xfrm>
            <a:off x="495806" y="3600350"/>
            <a:ext cx="3476625" cy="2295525"/>
          </a:xfrm>
          <a:prstGeom prst="rect">
            <a:avLst/>
          </a:prstGeom>
          <a:noFill/>
          <a:ln>
            <a:noFill/>
          </a:ln>
        </p:spPr>
      </p:pic>
      <p:pic>
        <p:nvPicPr>
          <p:cNvPr id="265" name="Google Shape;265;p18"/>
          <p:cNvPicPr preferRelativeResize="0"/>
          <p:nvPr/>
        </p:nvPicPr>
        <p:blipFill rotWithShape="1">
          <a:blip r:embed="rId3">
            <a:alphaModFix/>
          </a:blip>
          <a:srcRect b="52588" l="22729" r="20036" t="21494"/>
          <a:stretch/>
        </p:blipFill>
        <p:spPr>
          <a:xfrm>
            <a:off x="8203923" y="2932156"/>
            <a:ext cx="2554607" cy="347751"/>
          </a:xfrm>
          <a:prstGeom prst="rect">
            <a:avLst/>
          </a:prstGeom>
          <a:noFill/>
          <a:ln>
            <a:noFill/>
          </a:ln>
        </p:spPr>
      </p:pic>
      <p:grpSp>
        <p:nvGrpSpPr>
          <p:cNvPr id="266" name="Google Shape;266;p18"/>
          <p:cNvGrpSpPr/>
          <p:nvPr/>
        </p:nvGrpSpPr>
        <p:grpSpPr>
          <a:xfrm>
            <a:off x="1869158" y="6431364"/>
            <a:ext cx="922108" cy="369332"/>
            <a:chOff x="1521918" y="5827072"/>
            <a:chExt cx="922108" cy="369332"/>
          </a:xfrm>
        </p:grpSpPr>
        <p:sp>
          <p:nvSpPr>
            <p:cNvPr id="267" name="Google Shape;267;p18"/>
            <p:cNvSpPr txBox="1"/>
            <p:nvPr/>
          </p:nvSpPr>
          <p:spPr>
            <a:xfrm>
              <a:off x="2142340" y="5827072"/>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pic>
          <p:nvPicPr>
            <p:cNvPr id="268" name="Google Shape;268;p18"/>
            <p:cNvPicPr preferRelativeResize="0"/>
            <p:nvPr/>
          </p:nvPicPr>
          <p:blipFill rotWithShape="1">
            <a:blip r:embed="rId5">
              <a:alphaModFix/>
            </a:blip>
            <a:srcRect b="0" l="0" r="0" t="0"/>
            <a:stretch/>
          </p:blipFill>
          <p:spPr>
            <a:xfrm>
              <a:off x="1521918" y="5865021"/>
              <a:ext cx="638175" cy="295275"/>
            </a:xfrm>
            <a:prstGeom prst="rect">
              <a:avLst/>
            </a:prstGeom>
            <a:noFill/>
            <a:ln>
              <a:noFill/>
            </a:ln>
          </p:spPr>
        </p:pic>
      </p:grpSp>
      <p:pic>
        <p:nvPicPr>
          <p:cNvPr id="269" name="Google Shape;269;p18"/>
          <p:cNvPicPr preferRelativeResize="0"/>
          <p:nvPr/>
        </p:nvPicPr>
        <p:blipFill rotWithShape="1">
          <a:blip r:embed="rId6">
            <a:alphaModFix/>
          </a:blip>
          <a:srcRect b="0" l="0" r="0" t="0"/>
          <a:stretch/>
        </p:blipFill>
        <p:spPr>
          <a:xfrm>
            <a:off x="7638585" y="3473637"/>
            <a:ext cx="3924300" cy="2305050"/>
          </a:xfrm>
          <a:prstGeom prst="rect">
            <a:avLst/>
          </a:prstGeom>
          <a:noFill/>
          <a:ln>
            <a:noFill/>
          </a:ln>
        </p:spPr>
      </p:pic>
      <p:grpSp>
        <p:nvGrpSpPr>
          <p:cNvPr id="270" name="Google Shape;270;p18"/>
          <p:cNvGrpSpPr/>
          <p:nvPr/>
        </p:nvGrpSpPr>
        <p:grpSpPr>
          <a:xfrm>
            <a:off x="8881809" y="6449958"/>
            <a:ext cx="1198832" cy="408042"/>
            <a:chOff x="8842910" y="5808638"/>
            <a:chExt cx="1198832" cy="408042"/>
          </a:xfrm>
        </p:grpSpPr>
        <p:pic>
          <p:nvPicPr>
            <p:cNvPr id="271" name="Google Shape;271;p18"/>
            <p:cNvPicPr preferRelativeResize="0"/>
            <p:nvPr/>
          </p:nvPicPr>
          <p:blipFill rotWithShape="1">
            <a:blip r:embed="rId7">
              <a:alphaModFix/>
            </a:blip>
            <a:srcRect b="73057" l="0" r="43971" t="0"/>
            <a:stretch/>
          </p:blipFill>
          <p:spPr>
            <a:xfrm>
              <a:off x="8842910" y="5808638"/>
              <a:ext cx="757825" cy="408042"/>
            </a:xfrm>
            <a:prstGeom prst="rect">
              <a:avLst/>
            </a:prstGeom>
            <a:noFill/>
            <a:ln>
              <a:noFill/>
            </a:ln>
          </p:spPr>
        </p:pic>
        <p:sp>
          <p:nvSpPr>
            <p:cNvPr id="272" name="Google Shape;272;p18"/>
            <p:cNvSpPr txBox="1"/>
            <p:nvPr/>
          </p:nvSpPr>
          <p:spPr>
            <a:xfrm>
              <a:off x="9565330" y="5817397"/>
              <a:ext cx="47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7.3</a:t>
              </a:r>
              <a:endParaRPr/>
            </a:p>
          </p:txBody>
        </p:sp>
      </p:grpSp>
      <p:pic>
        <p:nvPicPr>
          <p:cNvPr id="273" name="Google Shape;273;p18"/>
          <p:cNvPicPr preferRelativeResize="0"/>
          <p:nvPr/>
        </p:nvPicPr>
        <p:blipFill rotWithShape="1">
          <a:blip r:embed="rId8">
            <a:alphaModFix/>
          </a:blip>
          <a:srcRect b="0" l="0" r="0" t="0"/>
          <a:stretch/>
        </p:blipFill>
        <p:spPr>
          <a:xfrm>
            <a:off x="6746679" y="3291567"/>
            <a:ext cx="5122212" cy="3154011"/>
          </a:xfrm>
          <a:prstGeom prst="rect">
            <a:avLst/>
          </a:prstGeom>
          <a:noFill/>
          <a:ln>
            <a:noFill/>
          </a:ln>
        </p:spPr>
      </p:pic>
      <p:pic>
        <p:nvPicPr>
          <p:cNvPr id="274" name="Google Shape;274;p18"/>
          <p:cNvPicPr preferRelativeResize="0"/>
          <p:nvPr/>
        </p:nvPicPr>
        <p:blipFill rotWithShape="1">
          <a:blip r:embed="rId9">
            <a:alphaModFix/>
          </a:blip>
          <a:srcRect b="0" l="0" r="0" t="0"/>
          <a:stretch/>
        </p:blipFill>
        <p:spPr>
          <a:xfrm>
            <a:off x="440204" y="3385013"/>
            <a:ext cx="4134258" cy="3103655"/>
          </a:xfrm>
          <a:prstGeom prst="rect">
            <a:avLst/>
          </a:prstGeom>
          <a:noFill/>
          <a:ln>
            <a:noFill/>
          </a:ln>
        </p:spPr>
      </p:pic>
      <p:pic>
        <p:nvPicPr>
          <p:cNvPr id="275" name="Google Shape;275;p18"/>
          <p:cNvPicPr preferRelativeResize="0"/>
          <p:nvPr/>
        </p:nvPicPr>
        <p:blipFill rotWithShape="1">
          <a:blip r:embed="rId10">
            <a:alphaModFix/>
          </a:blip>
          <a:srcRect b="0" l="0" r="0" t="0"/>
          <a:stretch/>
        </p:blipFill>
        <p:spPr>
          <a:xfrm>
            <a:off x="3560463" y="365125"/>
            <a:ext cx="1537979" cy="1916305"/>
          </a:xfrm>
          <a:prstGeom prst="rect">
            <a:avLst/>
          </a:prstGeom>
          <a:noFill/>
          <a:ln cap="flat" cmpd="sng" w="19050">
            <a:solidFill>
              <a:schemeClr val="dk1"/>
            </a:solidFill>
            <a:prstDash val="solid"/>
            <a:round/>
            <a:headEnd len="sm" w="sm" type="none"/>
            <a:tailEnd len="sm" w="sm" type="none"/>
          </a:ln>
        </p:spPr>
      </p:pic>
      <p:pic>
        <p:nvPicPr>
          <p:cNvPr id="276" name="Google Shape;276;p18"/>
          <p:cNvPicPr preferRelativeResize="0"/>
          <p:nvPr/>
        </p:nvPicPr>
        <p:blipFill rotWithShape="1">
          <a:blip r:embed="rId11">
            <a:alphaModFix/>
          </a:blip>
          <a:srcRect b="0" l="0" r="0" t="0"/>
          <a:stretch/>
        </p:blipFill>
        <p:spPr>
          <a:xfrm>
            <a:off x="7093559" y="197500"/>
            <a:ext cx="4775332" cy="21116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282" name="Google Shape;282;p19"/>
          <p:cNvPicPr preferRelativeResize="0"/>
          <p:nvPr/>
        </p:nvPicPr>
        <p:blipFill rotWithShape="1">
          <a:blip r:embed="rId3">
            <a:alphaModFix/>
          </a:blip>
          <a:srcRect b="30067" l="22729" r="20036" t="44015"/>
          <a:stretch/>
        </p:blipFill>
        <p:spPr>
          <a:xfrm>
            <a:off x="838200" y="2909899"/>
            <a:ext cx="2554607" cy="347752"/>
          </a:xfrm>
          <a:prstGeom prst="rect">
            <a:avLst/>
          </a:prstGeom>
          <a:noFill/>
          <a:ln>
            <a:noFill/>
          </a:ln>
        </p:spPr>
      </p:pic>
      <p:pic>
        <p:nvPicPr>
          <p:cNvPr id="283" name="Google Shape;283;p19"/>
          <p:cNvPicPr preferRelativeResize="0"/>
          <p:nvPr/>
        </p:nvPicPr>
        <p:blipFill rotWithShape="1">
          <a:blip r:embed="rId4">
            <a:alphaModFix/>
          </a:blip>
          <a:srcRect b="0" l="0" r="0" t="0"/>
          <a:stretch/>
        </p:blipFill>
        <p:spPr>
          <a:xfrm>
            <a:off x="495806" y="3600350"/>
            <a:ext cx="3476625" cy="2295525"/>
          </a:xfrm>
          <a:prstGeom prst="rect">
            <a:avLst/>
          </a:prstGeom>
          <a:noFill/>
          <a:ln>
            <a:noFill/>
          </a:ln>
        </p:spPr>
      </p:pic>
      <p:pic>
        <p:nvPicPr>
          <p:cNvPr id="284" name="Google Shape;284;p19"/>
          <p:cNvPicPr preferRelativeResize="0"/>
          <p:nvPr/>
        </p:nvPicPr>
        <p:blipFill rotWithShape="1">
          <a:blip r:embed="rId3">
            <a:alphaModFix/>
          </a:blip>
          <a:srcRect b="52588" l="22729" r="20036" t="21494"/>
          <a:stretch/>
        </p:blipFill>
        <p:spPr>
          <a:xfrm>
            <a:off x="8203923" y="2932156"/>
            <a:ext cx="2554607" cy="347751"/>
          </a:xfrm>
          <a:prstGeom prst="rect">
            <a:avLst/>
          </a:prstGeom>
          <a:noFill/>
          <a:ln>
            <a:noFill/>
          </a:ln>
        </p:spPr>
      </p:pic>
      <p:sp>
        <p:nvSpPr>
          <p:cNvPr id="285" name="Google Shape;285;p19"/>
          <p:cNvSpPr txBox="1"/>
          <p:nvPr/>
        </p:nvSpPr>
        <p:spPr>
          <a:xfrm>
            <a:off x="2198193" y="5884376"/>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8.67</a:t>
            </a:r>
            <a:endParaRPr sz="1800">
              <a:solidFill>
                <a:schemeClr val="dk1"/>
              </a:solidFill>
              <a:latin typeface="Calibri"/>
              <a:ea typeface="Calibri"/>
              <a:cs typeface="Calibri"/>
              <a:sym typeface="Calibri"/>
            </a:endParaRPr>
          </a:p>
        </p:txBody>
      </p:sp>
      <p:pic>
        <p:nvPicPr>
          <p:cNvPr id="286" name="Google Shape;286;p19"/>
          <p:cNvPicPr preferRelativeResize="0"/>
          <p:nvPr/>
        </p:nvPicPr>
        <p:blipFill rotWithShape="1">
          <a:blip r:embed="rId5">
            <a:alphaModFix/>
          </a:blip>
          <a:srcRect b="0" l="0" r="0" t="0"/>
          <a:stretch/>
        </p:blipFill>
        <p:spPr>
          <a:xfrm>
            <a:off x="1560018" y="5921405"/>
            <a:ext cx="638175" cy="295275"/>
          </a:xfrm>
          <a:prstGeom prst="rect">
            <a:avLst/>
          </a:prstGeom>
          <a:noFill/>
          <a:ln>
            <a:noFill/>
          </a:ln>
        </p:spPr>
      </p:pic>
      <p:pic>
        <p:nvPicPr>
          <p:cNvPr id="287" name="Google Shape;287;p19"/>
          <p:cNvPicPr preferRelativeResize="0"/>
          <p:nvPr/>
        </p:nvPicPr>
        <p:blipFill rotWithShape="1">
          <a:blip r:embed="rId6">
            <a:alphaModFix/>
          </a:blip>
          <a:srcRect b="0" l="0" r="0" t="0"/>
          <a:stretch/>
        </p:blipFill>
        <p:spPr>
          <a:xfrm>
            <a:off x="7638585" y="3473637"/>
            <a:ext cx="3924300" cy="2305050"/>
          </a:xfrm>
          <a:prstGeom prst="rect">
            <a:avLst/>
          </a:prstGeom>
          <a:noFill/>
          <a:ln>
            <a:noFill/>
          </a:ln>
        </p:spPr>
      </p:pic>
      <p:pic>
        <p:nvPicPr>
          <p:cNvPr id="288" name="Google Shape;288;p19"/>
          <p:cNvPicPr preferRelativeResize="0"/>
          <p:nvPr/>
        </p:nvPicPr>
        <p:blipFill rotWithShape="1">
          <a:blip r:embed="rId7">
            <a:alphaModFix/>
          </a:blip>
          <a:srcRect b="73057" l="0" r="43971" t="0"/>
          <a:stretch/>
        </p:blipFill>
        <p:spPr>
          <a:xfrm>
            <a:off x="8842910" y="5808638"/>
            <a:ext cx="757825" cy="408042"/>
          </a:xfrm>
          <a:prstGeom prst="rect">
            <a:avLst/>
          </a:prstGeom>
          <a:noFill/>
          <a:ln>
            <a:noFill/>
          </a:ln>
        </p:spPr>
      </p:pic>
      <p:sp>
        <p:nvSpPr>
          <p:cNvPr id="289" name="Google Shape;289;p19"/>
          <p:cNvSpPr txBox="1"/>
          <p:nvPr/>
        </p:nvSpPr>
        <p:spPr>
          <a:xfrm>
            <a:off x="9565330" y="5817397"/>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10.2</a:t>
            </a:r>
            <a:endParaRPr/>
          </a:p>
        </p:txBody>
      </p:sp>
      <p:pic>
        <p:nvPicPr>
          <p:cNvPr id="290" name="Google Shape;290;p19"/>
          <p:cNvPicPr preferRelativeResize="0"/>
          <p:nvPr/>
        </p:nvPicPr>
        <p:blipFill rotWithShape="1">
          <a:blip r:embed="rId8">
            <a:alphaModFix/>
          </a:blip>
          <a:srcRect b="0" l="0" r="0" t="0"/>
          <a:stretch/>
        </p:blipFill>
        <p:spPr>
          <a:xfrm>
            <a:off x="6706521" y="3372942"/>
            <a:ext cx="5050057" cy="3112516"/>
          </a:xfrm>
          <a:prstGeom prst="rect">
            <a:avLst/>
          </a:prstGeom>
          <a:noFill/>
          <a:ln>
            <a:noFill/>
          </a:ln>
        </p:spPr>
      </p:pic>
      <p:sp>
        <p:nvSpPr>
          <p:cNvPr id="291" name="Google Shape;291;p19"/>
          <p:cNvSpPr/>
          <p:nvPr/>
        </p:nvSpPr>
        <p:spPr>
          <a:xfrm>
            <a:off x="4253339"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9"/>
          <p:cNvSpPr/>
          <p:nvPr/>
        </p:nvSpPr>
        <p:spPr>
          <a:xfrm>
            <a:off x="11227924"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3" name="Google Shape;293;p19"/>
          <p:cNvPicPr preferRelativeResize="0"/>
          <p:nvPr/>
        </p:nvPicPr>
        <p:blipFill rotWithShape="1">
          <a:blip r:embed="rId9">
            <a:alphaModFix/>
          </a:blip>
          <a:srcRect b="0" l="0" r="0" t="0"/>
          <a:stretch/>
        </p:blipFill>
        <p:spPr>
          <a:xfrm>
            <a:off x="134946" y="3374888"/>
            <a:ext cx="5048597" cy="3132000"/>
          </a:xfrm>
          <a:prstGeom prst="rect">
            <a:avLst/>
          </a:prstGeom>
          <a:noFill/>
          <a:ln>
            <a:noFill/>
          </a:ln>
        </p:spPr>
      </p:pic>
      <p:pic>
        <p:nvPicPr>
          <p:cNvPr id="294" name="Google Shape;294;p19"/>
          <p:cNvPicPr preferRelativeResize="0"/>
          <p:nvPr/>
        </p:nvPicPr>
        <p:blipFill rotWithShape="1">
          <a:blip r:embed="rId10">
            <a:alphaModFix/>
          </a:blip>
          <a:srcRect b="0" l="0" r="0" t="0"/>
          <a:stretch/>
        </p:blipFill>
        <p:spPr>
          <a:xfrm>
            <a:off x="6608615" y="3353458"/>
            <a:ext cx="5117182" cy="3132000"/>
          </a:xfrm>
          <a:prstGeom prst="rect">
            <a:avLst/>
          </a:prstGeom>
          <a:noFill/>
          <a:ln>
            <a:noFill/>
          </a:ln>
        </p:spPr>
      </p:pic>
      <p:pic>
        <p:nvPicPr>
          <p:cNvPr id="295" name="Google Shape;295;p19"/>
          <p:cNvPicPr preferRelativeResize="0"/>
          <p:nvPr/>
        </p:nvPicPr>
        <p:blipFill rotWithShape="1">
          <a:blip r:embed="rId11">
            <a:alphaModFix/>
          </a:blip>
          <a:srcRect b="0" l="0" r="0" t="0"/>
          <a:stretch/>
        </p:blipFill>
        <p:spPr>
          <a:xfrm>
            <a:off x="7093559" y="197500"/>
            <a:ext cx="4775332" cy="2111672"/>
          </a:xfrm>
          <a:prstGeom prst="rect">
            <a:avLst/>
          </a:prstGeom>
          <a:noFill/>
          <a:ln>
            <a:noFill/>
          </a:ln>
        </p:spPr>
      </p:pic>
      <p:pic>
        <p:nvPicPr>
          <p:cNvPr id="296" name="Google Shape;296;p19"/>
          <p:cNvPicPr preferRelativeResize="0"/>
          <p:nvPr/>
        </p:nvPicPr>
        <p:blipFill rotWithShape="1">
          <a:blip r:embed="rId12">
            <a:alphaModFix/>
          </a:blip>
          <a:srcRect b="0" l="0" r="0" t="0"/>
          <a:stretch/>
        </p:blipFill>
        <p:spPr>
          <a:xfrm>
            <a:off x="3560463" y="365125"/>
            <a:ext cx="1537979" cy="191630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Lab common standards and understanding of generalized linear models (GLM).</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Further understanding without heavy math.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2" name="Google Shape;30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3" name="Google Shape;303;p20"/>
          <p:cNvPicPr preferRelativeResize="0"/>
          <p:nvPr/>
        </p:nvPicPr>
        <p:blipFill rotWithShape="1">
          <a:blip r:embed="rId3">
            <a:alphaModFix/>
          </a:blip>
          <a:srcRect b="0" l="0" r="0" t="0"/>
          <a:stretch/>
        </p:blipFill>
        <p:spPr>
          <a:xfrm>
            <a:off x="4682501" y="2533710"/>
            <a:ext cx="2601950" cy="28832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1"/>
          <p:cNvPicPr preferRelativeResize="0"/>
          <p:nvPr/>
        </p:nvPicPr>
        <p:blipFill rotWithShape="1">
          <a:blip r:embed="rId3">
            <a:alphaModFix/>
          </a:blip>
          <a:srcRect b="0" l="0" r="0" t="0"/>
          <a:stretch/>
        </p:blipFill>
        <p:spPr>
          <a:xfrm>
            <a:off x="99717" y="2010559"/>
            <a:ext cx="6515051" cy="3988604"/>
          </a:xfrm>
          <a:prstGeom prst="rect">
            <a:avLst/>
          </a:prstGeom>
          <a:noFill/>
          <a:ln>
            <a:noFill/>
          </a:ln>
        </p:spPr>
      </p:pic>
      <p:pic>
        <p:nvPicPr>
          <p:cNvPr id="309" name="Google Shape;309;p21"/>
          <p:cNvPicPr preferRelativeResize="0"/>
          <p:nvPr/>
        </p:nvPicPr>
        <p:blipFill rotWithShape="1">
          <a:blip r:embed="rId4">
            <a:alphaModFix/>
          </a:blip>
          <a:srcRect b="0" l="0" r="21005" t="0"/>
          <a:stretch/>
        </p:blipFill>
        <p:spPr>
          <a:xfrm>
            <a:off x="6899367" y="2010558"/>
            <a:ext cx="5192915" cy="4018944"/>
          </a:xfrm>
          <a:prstGeom prst="rect">
            <a:avLst/>
          </a:prstGeom>
          <a:noFill/>
          <a:ln>
            <a:noFill/>
          </a:ln>
        </p:spPr>
      </p:pic>
      <p:pic>
        <p:nvPicPr>
          <p:cNvPr id="310" name="Google Shape;310;p21"/>
          <p:cNvPicPr preferRelativeResize="0"/>
          <p:nvPr/>
        </p:nvPicPr>
        <p:blipFill rotWithShape="1">
          <a:blip r:embed="rId4">
            <a:alphaModFix/>
          </a:blip>
          <a:srcRect b="42016" l="78591" r="715" t="38582"/>
          <a:stretch/>
        </p:blipFill>
        <p:spPr>
          <a:xfrm>
            <a:off x="8849361" y="741681"/>
            <a:ext cx="1666240" cy="95504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838200" y="35334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316" name="Google Shape;316;p22"/>
          <p:cNvPicPr preferRelativeResize="0"/>
          <p:nvPr/>
        </p:nvPicPr>
        <p:blipFill rotWithShape="1">
          <a:blip r:embed="rId3">
            <a:alphaModFix/>
          </a:blip>
          <a:srcRect b="30067" l="22729" r="20036" t="44015"/>
          <a:stretch/>
        </p:blipFill>
        <p:spPr>
          <a:xfrm>
            <a:off x="1619994" y="1759988"/>
            <a:ext cx="2554607" cy="347752"/>
          </a:xfrm>
          <a:prstGeom prst="rect">
            <a:avLst/>
          </a:prstGeom>
          <a:noFill/>
          <a:ln>
            <a:noFill/>
          </a:ln>
        </p:spPr>
      </p:pic>
      <p:pic>
        <p:nvPicPr>
          <p:cNvPr id="317" name="Google Shape;317;p22"/>
          <p:cNvPicPr preferRelativeResize="0"/>
          <p:nvPr/>
        </p:nvPicPr>
        <p:blipFill rotWithShape="1">
          <a:blip r:embed="rId3">
            <a:alphaModFix/>
          </a:blip>
          <a:srcRect b="52588" l="22729" r="20036" t="21494"/>
          <a:stretch/>
        </p:blipFill>
        <p:spPr>
          <a:xfrm>
            <a:off x="8203921" y="1788760"/>
            <a:ext cx="2554607" cy="347751"/>
          </a:xfrm>
          <a:prstGeom prst="rect">
            <a:avLst/>
          </a:prstGeom>
          <a:noFill/>
          <a:ln>
            <a:noFill/>
          </a:ln>
        </p:spPr>
      </p:pic>
      <p:sp>
        <p:nvSpPr>
          <p:cNvPr id="318" name="Google Shape;318;p22"/>
          <p:cNvSpPr/>
          <p:nvPr/>
        </p:nvSpPr>
        <p:spPr>
          <a:xfrm>
            <a:off x="4253339"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22"/>
          <p:cNvSpPr/>
          <p:nvPr/>
        </p:nvSpPr>
        <p:spPr>
          <a:xfrm>
            <a:off x="11227924"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0" name="Google Shape;320;p22"/>
          <p:cNvPicPr preferRelativeResize="0"/>
          <p:nvPr/>
        </p:nvPicPr>
        <p:blipFill rotWithShape="1">
          <a:blip r:embed="rId4">
            <a:alphaModFix/>
          </a:blip>
          <a:srcRect b="0" l="0" r="0" t="0"/>
          <a:stretch/>
        </p:blipFill>
        <p:spPr>
          <a:xfrm>
            <a:off x="6270243" y="2152305"/>
            <a:ext cx="5868000" cy="3600000"/>
          </a:xfrm>
          <a:prstGeom prst="rect">
            <a:avLst/>
          </a:prstGeom>
          <a:noFill/>
          <a:ln>
            <a:noFill/>
          </a:ln>
        </p:spPr>
      </p:pic>
      <p:pic>
        <p:nvPicPr>
          <p:cNvPr id="321" name="Google Shape;321;p22"/>
          <p:cNvPicPr preferRelativeResize="0"/>
          <p:nvPr/>
        </p:nvPicPr>
        <p:blipFill rotWithShape="1">
          <a:blip r:embed="rId5">
            <a:alphaModFix/>
          </a:blip>
          <a:srcRect b="0" l="0" r="0" t="0"/>
          <a:stretch/>
        </p:blipFill>
        <p:spPr>
          <a:xfrm>
            <a:off x="34725" y="2286683"/>
            <a:ext cx="5859000" cy="360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bounded distributions! (VAS)</a:t>
            </a:r>
            <a:endParaRPr/>
          </a:p>
        </p:txBody>
      </p:sp>
      <p:pic>
        <p:nvPicPr>
          <p:cNvPr id="328" name="Google Shape;328;p23"/>
          <p:cNvPicPr preferRelativeResize="0"/>
          <p:nvPr/>
        </p:nvPicPr>
        <p:blipFill rotWithShape="1">
          <a:blip r:embed="rId3">
            <a:alphaModFix/>
          </a:blip>
          <a:srcRect b="30067" l="22729" r="20036" t="0"/>
          <a:stretch/>
        </p:blipFill>
        <p:spPr>
          <a:xfrm>
            <a:off x="8093413" y="1562724"/>
            <a:ext cx="3608962" cy="1325564"/>
          </a:xfrm>
          <a:prstGeom prst="rect">
            <a:avLst/>
          </a:prstGeom>
          <a:noFill/>
          <a:ln>
            <a:noFill/>
          </a:ln>
        </p:spPr>
      </p:pic>
      <p:pic>
        <p:nvPicPr>
          <p:cNvPr id="329" name="Google Shape;329;p23"/>
          <p:cNvPicPr preferRelativeResize="0"/>
          <p:nvPr/>
        </p:nvPicPr>
        <p:blipFill rotWithShape="1">
          <a:blip r:embed="rId4">
            <a:alphaModFix/>
          </a:blip>
          <a:srcRect b="0" l="0" r="0" t="0"/>
          <a:stretch/>
        </p:blipFill>
        <p:spPr>
          <a:xfrm>
            <a:off x="205786" y="1690688"/>
            <a:ext cx="6429375" cy="2762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335" name="Google Shape;335;p24"/>
          <p:cNvPicPr preferRelativeResize="0"/>
          <p:nvPr/>
        </p:nvPicPr>
        <p:blipFill rotWithShape="1">
          <a:blip r:embed="rId3">
            <a:alphaModFix/>
          </a:blip>
          <a:srcRect b="30067" l="22729" r="20036" t="44015"/>
          <a:stretch/>
        </p:blipFill>
        <p:spPr>
          <a:xfrm>
            <a:off x="838200" y="2909899"/>
            <a:ext cx="2554607" cy="347752"/>
          </a:xfrm>
          <a:prstGeom prst="rect">
            <a:avLst/>
          </a:prstGeom>
          <a:noFill/>
          <a:ln>
            <a:noFill/>
          </a:ln>
        </p:spPr>
      </p:pic>
      <p:pic>
        <p:nvPicPr>
          <p:cNvPr id="336" name="Google Shape;336;p24"/>
          <p:cNvPicPr preferRelativeResize="0"/>
          <p:nvPr/>
        </p:nvPicPr>
        <p:blipFill rotWithShape="1">
          <a:blip r:embed="rId4">
            <a:alphaModFix/>
          </a:blip>
          <a:srcRect b="0" l="0" r="0" t="0"/>
          <a:stretch/>
        </p:blipFill>
        <p:spPr>
          <a:xfrm>
            <a:off x="7205706" y="184419"/>
            <a:ext cx="4551039" cy="1955261"/>
          </a:xfrm>
          <a:prstGeom prst="rect">
            <a:avLst/>
          </a:prstGeom>
          <a:noFill/>
          <a:ln>
            <a:noFill/>
          </a:ln>
        </p:spPr>
      </p:pic>
      <p:pic>
        <p:nvPicPr>
          <p:cNvPr id="337" name="Google Shape;337;p24"/>
          <p:cNvPicPr preferRelativeResize="0"/>
          <p:nvPr/>
        </p:nvPicPr>
        <p:blipFill rotWithShape="1">
          <a:blip r:embed="rId5">
            <a:alphaModFix/>
          </a:blip>
          <a:srcRect b="0" l="0" r="0" t="0"/>
          <a:stretch/>
        </p:blipFill>
        <p:spPr>
          <a:xfrm>
            <a:off x="495806" y="3600350"/>
            <a:ext cx="3476625" cy="2295525"/>
          </a:xfrm>
          <a:prstGeom prst="rect">
            <a:avLst/>
          </a:prstGeom>
          <a:noFill/>
          <a:ln>
            <a:noFill/>
          </a:ln>
        </p:spPr>
      </p:pic>
      <p:pic>
        <p:nvPicPr>
          <p:cNvPr id="338" name="Google Shape;338;p24"/>
          <p:cNvPicPr preferRelativeResize="0"/>
          <p:nvPr/>
        </p:nvPicPr>
        <p:blipFill rotWithShape="1">
          <a:blip r:embed="rId3">
            <a:alphaModFix/>
          </a:blip>
          <a:srcRect b="52588" l="22729" r="20036" t="21494"/>
          <a:stretch/>
        </p:blipFill>
        <p:spPr>
          <a:xfrm>
            <a:off x="8203923" y="2932156"/>
            <a:ext cx="2554607" cy="347751"/>
          </a:xfrm>
          <a:prstGeom prst="rect">
            <a:avLst/>
          </a:prstGeom>
          <a:noFill/>
          <a:ln>
            <a:noFill/>
          </a:ln>
        </p:spPr>
      </p:pic>
      <p:sp>
        <p:nvSpPr>
          <p:cNvPr id="339" name="Google Shape;339;p24"/>
          <p:cNvSpPr txBox="1"/>
          <p:nvPr/>
        </p:nvSpPr>
        <p:spPr>
          <a:xfrm>
            <a:off x="2198193" y="5884376"/>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8.67</a:t>
            </a:r>
            <a:endParaRPr sz="1800">
              <a:solidFill>
                <a:schemeClr val="dk1"/>
              </a:solidFill>
              <a:latin typeface="Calibri"/>
              <a:ea typeface="Calibri"/>
              <a:cs typeface="Calibri"/>
              <a:sym typeface="Calibri"/>
            </a:endParaRPr>
          </a:p>
        </p:txBody>
      </p:sp>
      <p:pic>
        <p:nvPicPr>
          <p:cNvPr id="340" name="Google Shape;340;p24"/>
          <p:cNvPicPr preferRelativeResize="0"/>
          <p:nvPr/>
        </p:nvPicPr>
        <p:blipFill rotWithShape="1">
          <a:blip r:embed="rId6">
            <a:alphaModFix/>
          </a:blip>
          <a:srcRect b="0" l="0" r="0" t="0"/>
          <a:stretch/>
        </p:blipFill>
        <p:spPr>
          <a:xfrm>
            <a:off x="1560018" y="5921405"/>
            <a:ext cx="638175" cy="295275"/>
          </a:xfrm>
          <a:prstGeom prst="rect">
            <a:avLst/>
          </a:prstGeom>
          <a:noFill/>
          <a:ln>
            <a:noFill/>
          </a:ln>
        </p:spPr>
      </p:pic>
      <p:pic>
        <p:nvPicPr>
          <p:cNvPr id="341" name="Google Shape;341;p24"/>
          <p:cNvPicPr preferRelativeResize="0"/>
          <p:nvPr/>
        </p:nvPicPr>
        <p:blipFill rotWithShape="1">
          <a:blip r:embed="rId7">
            <a:alphaModFix/>
          </a:blip>
          <a:srcRect b="0" l="0" r="0" t="0"/>
          <a:stretch/>
        </p:blipFill>
        <p:spPr>
          <a:xfrm>
            <a:off x="7638585" y="3473637"/>
            <a:ext cx="3924300" cy="2305050"/>
          </a:xfrm>
          <a:prstGeom prst="rect">
            <a:avLst/>
          </a:prstGeom>
          <a:noFill/>
          <a:ln>
            <a:noFill/>
          </a:ln>
        </p:spPr>
      </p:pic>
      <p:pic>
        <p:nvPicPr>
          <p:cNvPr id="342" name="Google Shape;342;p24"/>
          <p:cNvPicPr preferRelativeResize="0"/>
          <p:nvPr/>
        </p:nvPicPr>
        <p:blipFill rotWithShape="1">
          <a:blip r:embed="rId8">
            <a:alphaModFix/>
          </a:blip>
          <a:srcRect b="73057" l="0" r="43971" t="0"/>
          <a:stretch/>
        </p:blipFill>
        <p:spPr>
          <a:xfrm>
            <a:off x="8842910" y="5808638"/>
            <a:ext cx="757825" cy="408042"/>
          </a:xfrm>
          <a:prstGeom prst="rect">
            <a:avLst/>
          </a:prstGeom>
          <a:noFill/>
          <a:ln>
            <a:noFill/>
          </a:ln>
        </p:spPr>
      </p:pic>
      <p:sp>
        <p:nvSpPr>
          <p:cNvPr id="343" name="Google Shape;343;p24"/>
          <p:cNvSpPr txBox="1"/>
          <p:nvPr/>
        </p:nvSpPr>
        <p:spPr>
          <a:xfrm>
            <a:off x="9565330" y="5817397"/>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10.2</a:t>
            </a:r>
            <a:endParaRPr/>
          </a:p>
        </p:txBody>
      </p:sp>
      <p:pic>
        <p:nvPicPr>
          <p:cNvPr id="344" name="Google Shape;344;p24"/>
          <p:cNvPicPr preferRelativeResize="0"/>
          <p:nvPr/>
        </p:nvPicPr>
        <p:blipFill rotWithShape="1">
          <a:blip r:embed="rId9">
            <a:alphaModFix/>
          </a:blip>
          <a:srcRect b="0" l="0" r="0" t="0"/>
          <a:stretch/>
        </p:blipFill>
        <p:spPr>
          <a:xfrm>
            <a:off x="3547544" y="0"/>
            <a:ext cx="1752600" cy="2324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350" name="Google Shape;350;p25"/>
          <p:cNvPicPr preferRelativeResize="0"/>
          <p:nvPr/>
        </p:nvPicPr>
        <p:blipFill rotWithShape="1">
          <a:blip r:embed="rId3">
            <a:alphaModFix/>
          </a:blip>
          <a:srcRect b="0" l="0" r="0" t="0"/>
          <a:stretch/>
        </p:blipFill>
        <p:spPr>
          <a:xfrm>
            <a:off x="3493648" y="176213"/>
            <a:ext cx="1352550" cy="1514475"/>
          </a:xfrm>
          <a:prstGeom prst="rect">
            <a:avLst/>
          </a:prstGeom>
          <a:noFill/>
          <a:ln>
            <a:noFill/>
          </a:ln>
        </p:spPr>
      </p:pic>
      <p:pic>
        <p:nvPicPr>
          <p:cNvPr id="351" name="Google Shape;351;p25"/>
          <p:cNvPicPr preferRelativeResize="0"/>
          <p:nvPr/>
        </p:nvPicPr>
        <p:blipFill rotWithShape="1">
          <a:blip r:embed="rId4">
            <a:alphaModFix/>
          </a:blip>
          <a:srcRect b="30067" l="22729" r="20036" t="44015"/>
          <a:stretch/>
        </p:blipFill>
        <p:spPr>
          <a:xfrm>
            <a:off x="838200" y="2909899"/>
            <a:ext cx="2554607" cy="347752"/>
          </a:xfrm>
          <a:prstGeom prst="rect">
            <a:avLst/>
          </a:prstGeom>
          <a:noFill/>
          <a:ln>
            <a:noFill/>
          </a:ln>
        </p:spPr>
      </p:pic>
      <p:pic>
        <p:nvPicPr>
          <p:cNvPr id="352" name="Google Shape;352;p25"/>
          <p:cNvPicPr preferRelativeResize="0"/>
          <p:nvPr/>
        </p:nvPicPr>
        <p:blipFill rotWithShape="1">
          <a:blip r:embed="rId5">
            <a:alphaModFix/>
          </a:blip>
          <a:srcRect b="0" l="0" r="0" t="0"/>
          <a:stretch/>
        </p:blipFill>
        <p:spPr>
          <a:xfrm>
            <a:off x="495806" y="3600350"/>
            <a:ext cx="3476625" cy="2295525"/>
          </a:xfrm>
          <a:prstGeom prst="rect">
            <a:avLst/>
          </a:prstGeom>
          <a:noFill/>
          <a:ln>
            <a:noFill/>
          </a:ln>
        </p:spPr>
      </p:pic>
      <p:pic>
        <p:nvPicPr>
          <p:cNvPr id="353" name="Google Shape;353;p25"/>
          <p:cNvPicPr preferRelativeResize="0"/>
          <p:nvPr/>
        </p:nvPicPr>
        <p:blipFill rotWithShape="1">
          <a:blip r:embed="rId4">
            <a:alphaModFix/>
          </a:blip>
          <a:srcRect b="52588" l="22729" r="20036" t="21494"/>
          <a:stretch/>
        </p:blipFill>
        <p:spPr>
          <a:xfrm>
            <a:off x="8203923" y="2932156"/>
            <a:ext cx="2554607" cy="347751"/>
          </a:xfrm>
          <a:prstGeom prst="rect">
            <a:avLst/>
          </a:prstGeom>
          <a:noFill/>
          <a:ln>
            <a:noFill/>
          </a:ln>
        </p:spPr>
      </p:pic>
      <p:sp>
        <p:nvSpPr>
          <p:cNvPr id="354" name="Google Shape;354;p25"/>
          <p:cNvSpPr txBox="1"/>
          <p:nvPr/>
        </p:nvSpPr>
        <p:spPr>
          <a:xfrm>
            <a:off x="2198193" y="5884376"/>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8.67</a:t>
            </a:r>
            <a:endParaRPr sz="1800">
              <a:solidFill>
                <a:schemeClr val="dk1"/>
              </a:solidFill>
              <a:latin typeface="Calibri"/>
              <a:ea typeface="Calibri"/>
              <a:cs typeface="Calibri"/>
              <a:sym typeface="Calibri"/>
            </a:endParaRPr>
          </a:p>
        </p:txBody>
      </p:sp>
      <p:pic>
        <p:nvPicPr>
          <p:cNvPr id="355" name="Google Shape;355;p25"/>
          <p:cNvPicPr preferRelativeResize="0"/>
          <p:nvPr/>
        </p:nvPicPr>
        <p:blipFill rotWithShape="1">
          <a:blip r:embed="rId6">
            <a:alphaModFix/>
          </a:blip>
          <a:srcRect b="0" l="0" r="0" t="0"/>
          <a:stretch/>
        </p:blipFill>
        <p:spPr>
          <a:xfrm>
            <a:off x="1560018" y="5921405"/>
            <a:ext cx="638175" cy="295275"/>
          </a:xfrm>
          <a:prstGeom prst="rect">
            <a:avLst/>
          </a:prstGeom>
          <a:noFill/>
          <a:ln>
            <a:noFill/>
          </a:ln>
        </p:spPr>
      </p:pic>
      <p:pic>
        <p:nvPicPr>
          <p:cNvPr id="356" name="Google Shape;356;p25"/>
          <p:cNvPicPr preferRelativeResize="0"/>
          <p:nvPr/>
        </p:nvPicPr>
        <p:blipFill rotWithShape="1">
          <a:blip r:embed="rId7">
            <a:alphaModFix/>
          </a:blip>
          <a:srcRect b="0" l="0" r="0" t="0"/>
          <a:stretch/>
        </p:blipFill>
        <p:spPr>
          <a:xfrm>
            <a:off x="7638585" y="3473637"/>
            <a:ext cx="3924300" cy="2305050"/>
          </a:xfrm>
          <a:prstGeom prst="rect">
            <a:avLst/>
          </a:prstGeom>
          <a:noFill/>
          <a:ln>
            <a:noFill/>
          </a:ln>
        </p:spPr>
      </p:pic>
      <p:pic>
        <p:nvPicPr>
          <p:cNvPr id="357" name="Google Shape;357;p25"/>
          <p:cNvPicPr preferRelativeResize="0"/>
          <p:nvPr/>
        </p:nvPicPr>
        <p:blipFill rotWithShape="1">
          <a:blip r:embed="rId3">
            <a:alphaModFix/>
          </a:blip>
          <a:srcRect b="73057" l="0" r="43971" t="0"/>
          <a:stretch/>
        </p:blipFill>
        <p:spPr>
          <a:xfrm>
            <a:off x="8842910" y="5808638"/>
            <a:ext cx="757825" cy="408042"/>
          </a:xfrm>
          <a:prstGeom prst="rect">
            <a:avLst/>
          </a:prstGeom>
          <a:noFill/>
          <a:ln>
            <a:noFill/>
          </a:ln>
        </p:spPr>
      </p:pic>
      <p:sp>
        <p:nvSpPr>
          <p:cNvPr id="358" name="Google Shape;358;p25"/>
          <p:cNvSpPr txBox="1"/>
          <p:nvPr/>
        </p:nvSpPr>
        <p:spPr>
          <a:xfrm>
            <a:off x="9565330" y="5817397"/>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10.2</a:t>
            </a:r>
            <a:endParaRPr/>
          </a:p>
        </p:txBody>
      </p:sp>
      <p:pic>
        <p:nvPicPr>
          <p:cNvPr id="359" name="Google Shape;359;p25"/>
          <p:cNvPicPr preferRelativeResize="0"/>
          <p:nvPr/>
        </p:nvPicPr>
        <p:blipFill rotWithShape="1">
          <a:blip r:embed="rId8">
            <a:alphaModFix/>
          </a:blip>
          <a:srcRect b="0" l="0" r="0" t="0"/>
          <a:stretch/>
        </p:blipFill>
        <p:spPr>
          <a:xfrm>
            <a:off x="335387" y="3429000"/>
            <a:ext cx="4687737" cy="2855583"/>
          </a:xfrm>
          <a:prstGeom prst="rect">
            <a:avLst/>
          </a:prstGeom>
          <a:noFill/>
          <a:ln>
            <a:noFill/>
          </a:ln>
        </p:spPr>
      </p:pic>
      <p:pic>
        <p:nvPicPr>
          <p:cNvPr id="360" name="Google Shape;360;p25"/>
          <p:cNvPicPr preferRelativeResize="0"/>
          <p:nvPr/>
        </p:nvPicPr>
        <p:blipFill rotWithShape="1">
          <a:blip r:embed="rId9">
            <a:alphaModFix/>
          </a:blip>
          <a:srcRect b="0" l="0" r="0" t="0"/>
          <a:stretch/>
        </p:blipFill>
        <p:spPr>
          <a:xfrm>
            <a:off x="6706521" y="3372942"/>
            <a:ext cx="5050057" cy="3112516"/>
          </a:xfrm>
          <a:prstGeom prst="rect">
            <a:avLst/>
          </a:prstGeom>
          <a:noFill/>
          <a:ln>
            <a:noFill/>
          </a:ln>
        </p:spPr>
      </p:pic>
      <p:sp>
        <p:nvSpPr>
          <p:cNvPr id="361" name="Google Shape;361;p25"/>
          <p:cNvSpPr/>
          <p:nvPr/>
        </p:nvSpPr>
        <p:spPr>
          <a:xfrm>
            <a:off x="4253339"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25"/>
          <p:cNvSpPr/>
          <p:nvPr/>
        </p:nvSpPr>
        <p:spPr>
          <a:xfrm>
            <a:off x="11227924"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3" name="Google Shape;363;p25"/>
          <p:cNvPicPr preferRelativeResize="0"/>
          <p:nvPr/>
        </p:nvPicPr>
        <p:blipFill rotWithShape="1">
          <a:blip r:embed="rId10">
            <a:alphaModFix/>
          </a:blip>
          <a:srcRect b="0" l="0" r="0" t="0"/>
          <a:stretch/>
        </p:blipFill>
        <p:spPr>
          <a:xfrm>
            <a:off x="7205706" y="184419"/>
            <a:ext cx="4551039" cy="195526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369" name="Google Shape;369;p26"/>
          <p:cNvPicPr preferRelativeResize="0"/>
          <p:nvPr/>
        </p:nvPicPr>
        <p:blipFill rotWithShape="1">
          <a:blip r:embed="rId3">
            <a:alphaModFix/>
          </a:blip>
          <a:srcRect b="0" l="0" r="0" t="0"/>
          <a:stretch/>
        </p:blipFill>
        <p:spPr>
          <a:xfrm>
            <a:off x="3493648" y="176213"/>
            <a:ext cx="1352550" cy="1514475"/>
          </a:xfrm>
          <a:prstGeom prst="rect">
            <a:avLst/>
          </a:prstGeom>
          <a:noFill/>
          <a:ln>
            <a:noFill/>
          </a:ln>
        </p:spPr>
      </p:pic>
      <p:pic>
        <p:nvPicPr>
          <p:cNvPr id="370" name="Google Shape;370;p26"/>
          <p:cNvPicPr preferRelativeResize="0"/>
          <p:nvPr/>
        </p:nvPicPr>
        <p:blipFill rotWithShape="1">
          <a:blip r:embed="rId4">
            <a:alphaModFix/>
          </a:blip>
          <a:srcRect b="30067" l="22729" r="20036" t="44015"/>
          <a:stretch/>
        </p:blipFill>
        <p:spPr>
          <a:xfrm>
            <a:off x="838200" y="2909899"/>
            <a:ext cx="2554607" cy="347752"/>
          </a:xfrm>
          <a:prstGeom prst="rect">
            <a:avLst/>
          </a:prstGeom>
          <a:noFill/>
          <a:ln>
            <a:noFill/>
          </a:ln>
        </p:spPr>
      </p:pic>
      <p:pic>
        <p:nvPicPr>
          <p:cNvPr id="371" name="Google Shape;371;p26"/>
          <p:cNvPicPr preferRelativeResize="0"/>
          <p:nvPr/>
        </p:nvPicPr>
        <p:blipFill rotWithShape="1">
          <a:blip r:embed="rId5">
            <a:alphaModFix/>
          </a:blip>
          <a:srcRect b="0" l="0" r="0" t="0"/>
          <a:stretch/>
        </p:blipFill>
        <p:spPr>
          <a:xfrm>
            <a:off x="4680511" y="176213"/>
            <a:ext cx="4551039" cy="1955261"/>
          </a:xfrm>
          <a:prstGeom prst="rect">
            <a:avLst/>
          </a:prstGeom>
          <a:noFill/>
          <a:ln>
            <a:noFill/>
          </a:ln>
        </p:spPr>
      </p:pic>
      <p:pic>
        <p:nvPicPr>
          <p:cNvPr id="372" name="Google Shape;372;p26"/>
          <p:cNvPicPr preferRelativeResize="0"/>
          <p:nvPr/>
        </p:nvPicPr>
        <p:blipFill rotWithShape="1">
          <a:blip r:embed="rId6">
            <a:alphaModFix/>
          </a:blip>
          <a:srcRect b="0" l="0" r="0" t="0"/>
          <a:stretch/>
        </p:blipFill>
        <p:spPr>
          <a:xfrm>
            <a:off x="495806" y="3600350"/>
            <a:ext cx="3476625" cy="2295525"/>
          </a:xfrm>
          <a:prstGeom prst="rect">
            <a:avLst/>
          </a:prstGeom>
          <a:noFill/>
          <a:ln>
            <a:noFill/>
          </a:ln>
        </p:spPr>
      </p:pic>
      <p:pic>
        <p:nvPicPr>
          <p:cNvPr id="373" name="Google Shape;373;p26"/>
          <p:cNvPicPr preferRelativeResize="0"/>
          <p:nvPr/>
        </p:nvPicPr>
        <p:blipFill rotWithShape="1">
          <a:blip r:embed="rId4">
            <a:alphaModFix/>
          </a:blip>
          <a:srcRect b="52588" l="22729" r="20036" t="21494"/>
          <a:stretch/>
        </p:blipFill>
        <p:spPr>
          <a:xfrm>
            <a:off x="8203923" y="2932156"/>
            <a:ext cx="2554607" cy="347751"/>
          </a:xfrm>
          <a:prstGeom prst="rect">
            <a:avLst/>
          </a:prstGeom>
          <a:noFill/>
          <a:ln>
            <a:noFill/>
          </a:ln>
        </p:spPr>
      </p:pic>
      <p:sp>
        <p:nvSpPr>
          <p:cNvPr id="374" name="Google Shape;374;p26"/>
          <p:cNvSpPr txBox="1"/>
          <p:nvPr/>
        </p:nvSpPr>
        <p:spPr>
          <a:xfrm>
            <a:off x="2198193" y="5884376"/>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8.67</a:t>
            </a:r>
            <a:endParaRPr sz="1800">
              <a:solidFill>
                <a:schemeClr val="dk1"/>
              </a:solidFill>
              <a:latin typeface="Calibri"/>
              <a:ea typeface="Calibri"/>
              <a:cs typeface="Calibri"/>
              <a:sym typeface="Calibri"/>
            </a:endParaRPr>
          </a:p>
        </p:txBody>
      </p:sp>
      <p:pic>
        <p:nvPicPr>
          <p:cNvPr id="375" name="Google Shape;375;p26"/>
          <p:cNvPicPr preferRelativeResize="0"/>
          <p:nvPr/>
        </p:nvPicPr>
        <p:blipFill rotWithShape="1">
          <a:blip r:embed="rId7">
            <a:alphaModFix/>
          </a:blip>
          <a:srcRect b="0" l="0" r="0" t="0"/>
          <a:stretch/>
        </p:blipFill>
        <p:spPr>
          <a:xfrm>
            <a:off x="1560018" y="5921405"/>
            <a:ext cx="638175" cy="295275"/>
          </a:xfrm>
          <a:prstGeom prst="rect">
            <a:avLst/>
          </a:prstGeom>
          <a:noFill/>
          <a:ln>
            <a:noFill/>
          </a:ln>
        </p:spPr>
      </p:pic>
      <p:pic>
        <p:nvPicPr>
          <p:cNvPr id="376" name="Google Shape;376;p26"/>
          <p:cNvPicPr preferRelativeResize="0"/>
          <p:nvPr/>
        </p:nvPicPr>
        <p:blipFill rotWithShape="1">
          <a:blip r:embed="rId8">
            <a:alphaModFix/>
          </a:blip>
          <a:srcRect b="0" l="0" r="0" t="0"/>
          <a:stretch/>
        </p:blipFill>
        <p:spPr>
          <a:xfrm>
            <a:off x="7638585" y="3473637"/>
            <a:ext cx="3924300" cy="2305050"/>
          </a:xfrm>
          <a:prstGeom prst="rect">
            <a:avLst/>
          </a:prstGeom>
          <a:noFill/>
          <a:ln>
            <a:noFill/>
          </a:ln>
        </p:spPr>
      </p:pic>
      <p:pic>
        <p:nvPicPr>
          <p:cNvPr id="377" name="Google Shape;377;p26"/>
          <p:cNvPicPr preferRelativeResize="0"/>
          <p:nvPr/>
        </p:nvPicPr>
        <p:blipFill rotWithShape="1">
          <a:blip r:embed="rId3">
            <a:alphaModFix/>
          </a:blip>
          <a:srcRect b="73057" l="0" r="43971" t="0"/>
          <a:stretch/>
        </p:blipFill>
        <p:spPr>
          <a:xfrm>
            <a:off x="8842910" y="5808638"/>
            <a:ext cx="757825" cy="408042"/>
          </a:xfrm>
          <a:prstGeom prst="rect">
            <a:avLst/>
          </a:prstGeom>
          <a:noFill/>
          <a:ln>
            <a:noFill/>
          </a:ln>
        </p:spPr>
      </p:pic>
      <p:sp>
        <p:nvSpPr>
          <p:cNvPr id="378" name="Google Shape;378;p26"/>
          <p:cNvSpPr txBox="1"/>
          <p:nvPr/>
        </p:nvSpPr>
        <p:spPr>
          <a:xfrm>
            <a:off x="9565330" y="5817397"/>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10.2</a:t>
            </a:r>
            <a:endParaRPr/>
          </a:p>
        </p:txBody>
      </p:sp>
      <p:pic>
        <p:nvPicPr>
          <p:cNvPr id="379" name="Google Shape;379;p26"/>
          <p:cNvPicPr preferRelativeResize="0"/>
          <p:nvPr/>
        </p:nvPicPr>
        <p:blipFill rotWithShape="1">
          <a:blip r:embed="rId9">
            <a:alphaModFix/>
          </a:blip>
          <a:srcRect b="0" l="0" r="0" t="0"/>
          <a:stretch/>
        </p:blipFill>
        <p:spPr>
          <a:xfrm>
            <a:off x="411917" y="3372942"/>
            <a:ext cx="5023309" cy="3060000"/>
          </a:xfrm>
          <a:prstGeom prst="rect">
            <a:avLst/>
          </a:prstGeom>
          <a:noFill/>
          <a:ln>
            <a:noFill/>
          </a:ln>
        </p:spPr>
      </p:pic>
      <p:pic>
        <p:nvPicPr>
          <p:cNvPr id="380" name="Google Shape;380;p26"/>
          <p:cNvPicPr preferRelativeResize="0"/>
          <p:nvPr/>
        </p:nvPicPr>
        <p:blipFill rotWithShape="1">
          <a:blip r:embed="rId10">
            <a:alphaModFix/>
          </a:blip>
          <a:srcRect b="0" l="0" r="0" t="0"/>
          <a:stretch/>
        </p:blipFill>
        <p:spPr>
          <a:xfrm>
            <a:off x="6706521" y="3372942"/>
            <a:ext cx="4964850" cy="3060000"/>
          </a:xfrm>
          <a:prstGeom prst="rect">
            <a:avLst/>
          </a:prstGeom>
          <a:noFill/>
          <a:ln>
            <a:noFill/>
          </a:ln>
        </p:spPr>
      </p:pic>
      <p:sp>
        <p:nvSpPr>
          <p:cNvPr id="381" name="Google Shape;381;p26"/>
          <p:cNvSpPr/>
          <p:nvPr/>
        </p:nvSpPr>
        <p:spPr>
          <a:xfrm>
            <a:off x="4497004"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2" name="Google Shape;382;p26"/>
          <p:cNvPicPr preferRelativeResize="0"/>
          <p:nvPr/>
        </p:nvPicPr>
        <p:blipFill rotWithShape="1">
          <a:blip r:embed="rId11">
            <a:alphaModFix/>
          </a:blip>
          <a:srcRect b="0" l="0" r="0" t="0"/>
          <a:stretch/>
        </p:blipFill>
        <p:spPr>
          <a:xfrm>
            <a:off x="6721821" y="3379628"/>
            <a:ext cx="4949550" cy="3060000"/>
          </a:xfrm>
          <a:prstGeom prst="rect">
            <a:avLst/>
          </a:prstGeom>
          <a:noFill/>
          <a:ln>
            <a:noFill/>
          </a:ln>
        </p:spPr>
      </p:pic>
      <p:sp>
        <p:nvSpPr>
          <p:cNvPr id="383" name="Google Shape;383;p26"/>
          <p:cNvSpPr/>
          <p:nvPr/>
        </p:nvSpPr>
        <p:spPr>
          <a:xfrm>
            <a:off x="11152026" y="4402089"/>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4" name="Google Shape;384;p26"/>
          <p:cNvPicPr preferRelativeResize="0"/>
          <p:nvPr/>
        </p:nvPicPr>
        <p:blipFill rotWithShape="1">
          <a:blip r:embed="rId12">
            <a:alphaModFix/>
          </a:blip>
          <a:srcRect b="0" l="0" r="0" t="0"/>
          <a:stretch/>
        </p:blipFill>
        <p:spPr>
          <a:xfrm>
            <a:off x="407942" y="3379628"/>
            <a:ext cx="4957200" cy="3060000"/>
          </a:xfrm>
          <a:prstGeom prst="rect">
            <a:avLst/>
          </a:prstGeom>
          <a:noFill/>
          <a:ln>
            <a:noFill/>
          </a:ln>
        </p:spPr>
      </p:pic>
      <p:sp>
        <p:nvSpPr>
          <p:cNvPr id="385" name="Google Shape;385;p26"/>
          <p:cNvSpPr/>
          <p:nvPr/>
        </p:nvSpPr>
        <p:spPr>
          <a:xfrm>
            <a:off x="4951661" y="4293954"/>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1" name="Google Shape;39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2" name="Google Shape;392;p27"/>
          <p:cNvPicPr preferRelativeResize="0"/>
          <p:nvPr/>
        </p:nvPicPr>
        <p:blipFill rotWithShape="1">
          <a:blip r:embed="rId3">
            <a:alphaModFix/>
          </a:blip>
          <a:srcRect b="0" l="0" r="0" t="0"/>
          <a:stretch/>
        </p:blipFill>
        <p:spPr>
          <a:xfrm>
            <a:off x="4647235" y="2416383"/>
            <a:ext cx="2691114" cy="316982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28"/>
          <p:cNvPicPr preferRelativeResize="0"/>
          <p:nvPr>
            <p:ph idx="1" type="body"/>
          </p:nvPr>
        </p:nvPicPr>
        <p:blipFill rotWithShape="1">
          <a:blip r:embed="rId3">
            <a:alphaModFix/>
          </a:blip>
          <a:srcRect b="0" l="0" r="19600" t="0"/>
          <a:stretch/>
        </p:blipFill>
        <p:spPr>
          <a:xfrm>
            <a:off x="6396656" y="1916586"/>
            <a:ext cx="5695627" cy="4374530"/>
          </a:xfrm>
          <a:prstGeom prst="rect">
            <a:avLst/>
          </a:prstGeom>
          <a:noFill/>
          <a:ln>
            <a:noFill/>
          </a:ln>
        </p:spPr>
      </p:pic>
      <p:pic>
        <p:nvPicPr>
          <p:cNvPr id="398" name="Google Shape;398;p28"/>
          <p:cNvPicPr preferRelativeResize="0"/>
          <p:nvPr/>
        </p:nvPicPr>
        <p:blipFill rotWithShape="1">
          <a:blip r:embed="rId4">
            <a:alphaModFix/>
          </a:blip>
          <a:srcRect b="0" l="0" r="0" t="0"/>
          <a:stretch/>
        </p:blipFill>
        <p:spPr>
          <a:xfrm>
            <a:off x="0" y="2200148"/>
            <a:ext cx="6080238" cy="3758184"/>
          </a:xfrm>
          <a:prstGeom prst="rect">
            <a:avLst/>
          </a:prstGeom>
          <a:noFill/>
          <a:ln>
            <a:noFill/>
          </a:ln>
        </p:spPr>
      </p:pic>
      <p:pic>
        <p:nvPicPr>
          <p:cNvPr id="399" name="Google Shape;399;p28"/>
          <p:cNvPicPr preferRelativeResize="0"/>
          <p:nvPr/>
        </p:nvPicPr>
        <p:blipFill rotWithShape="1">
          <a:blip r:embed="rId3">
            <a:alphaModFix/>
          </a:blip>
          <a:srcRect b="39443" l="80233" r="0" t="37632"/>
          <a:stretch/>
        </p:blipFill>
        <p:spPr>
          <a:xfrm>
            <a:off x="8616840" y="444964"/>
            <a:ext cx="1726694" cy="1236608"/>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29"/>
          <p:cNvPicPr preferRelativeResize="0"/>
          <p:nvPr/>
        </p:nvPicPr>
        <p:blipFill rotWithShape="1">
          <a:blip r:embed="rId3">
            <a:alphaModFix/>
          </a:blip>
          <a:srcRect b="0" l="0" r="811" t="0"/>
          <a:stretch/>
        </p:blipFill>
        <p:spPr>
          <a:xfrm>
            <a:off x="6169152" y="3162023"/>
            <a:ext cx="5964750" cy="3648445"/>
          </a:xfrm>
          <a:prstGeom prst="rect">
            <a:avLst/>
          </a:prstGeom>
          <a:noFill/>
          <a:ln>
            <a:noFill/>
          </a:ln>
        </p:spPr>
      </p:pic>
      <p:pic>
        <p:nvPicPr>
          <p:cNvPr id="405" name="Google Shape;405;p29"/>
          <p:cNvPicPr preferRelativeResize="0"/>
          <p:nvPr/>
        </p:nvPicPr>
        <p:blipFill rotWithShape="1">
          <a:blip r:embed="rId4">
            <a:alphaModFix/>
          </a:blip>
          <a:srcRect b="0" l="0" r="0" t="0"/>
          <a:stretch/>
        </p:blipFill>
        <p:spPr>
          <a:xfrm>
            <a:off x="58098" y="3180007"/>
            <a:ext cx="6013518" cy="3677993"/>
          </a:xfrm>
          <a:prstGeom prst="rect">
            <a:avLst/>
          </a:prstGeom>
          <a:noFill/>
          <a:ln>
            <a:noFill/>
          </a:ln>
        </p:spPr>
      </p:pic>
      <p:pic>
        <p:nvPicPr>
          <p:cNvPr id="406" name="Google Shape;406;p29"/>
          <p:cNvPicPr preferRelativeResize="0"/>
          <p:nvPr/>
        </p:nvPicPr>
        <p:blipFill rotWithShape="1">
          <a:blip r:embed="rId5">
            <a:alphaModFix/>
          </a:blip>
          <a:srcRect b="30067" l="22729" r="20036" t="44015"/>
          <a:stretch/>
        </p:blipFill>
        <p:spPr>
          <a:xfrm>
            <a:off x="1787553" y="2521780"/>
            <a:ext cx="2554607" cy="347752"/>
          </a:xfrm>
          <a:prstGeom prst="rect">
            <a:avLst/>
          </a:prstGeom>
          <a:noFill/>
          <a:ln>
            <a:noFill/>
          </a:ln>
        </p:spPr>
      </p:pic>
      <p:pic>
        <p:nvPicPr>
          <p:cNvPr id="407" name="Google Shape;407;p29"/>
          <p:cNvPicPr preferRelativeResize="0"/>
          <p:nvPr/>
        </p:nvPicPr>
        <p:blipFill rotWithShape="1">
          <a:blip r:embed="rId5">
            <a:alphaModFix/>
          </a:blip>
          <a:srcRect b="52588" l="22729" r="20036" t="21494"/>
          <a:stretch/>
        </p:blipFill>
        <p:spPr>
          <a:xfrm>
            <a:off x="8273371" y="2528446"/>
            <a:ext cx="2554607" cy="347751"/>
          </a:xfrm>
          <a:prstGeom prst="rect">
            <a:avLst/>
          </a:prstGeom>
          <a:noFill/>
          <a:ln>
            <a:noFill/>
          </a:ln>
        </p:spPr>
      </p:pic>
      <p:pic>
        <p:nvPicPr>
          <p:cNvPr id="408" name="Google Shape;408;p29"/>
          <p:cNvPicPr preferRelativeResize="0"/>
          <p:nvPr/>
        </p:nvPicPr>
        <p:blipFill rotWithShape="1">
          <a:blip r:embed="rId6">
            <a:alphaModFix/>
          </a:blip>
          <a:srcRect b="0" l="0" r="0" t="0"/>
          <a:stretch/>
        </p:blipFill>
        <p:spPr>
          <a:xfrm>
            <a:off x="3893632" y="256044"/>
            <a:ext cx="4551039" cy="19552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101" name="Google Shape;101;p3"/>
          <p:cNvSpPr txBox="1"/>
          <p:nvPr>
            <p:ph idx="1" type="body"/>
          </p:nvPr>
        </p:nvSpPr>
        <p:spPr>
          <a:xfrm>
            <a:off x="838200" y="14700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Transformations and data</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Distributions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Simulations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I do when modeling</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Model comparison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Further reads</a:t>
            </a:r>
            <a:endParaRPr/>
          </a:p>
        </p:txBody>
      </p:sp>
      <p:sp>
        <p:nvSpPr>
          <p:cNvPr id="415" name="Google Shape;415;p30"/>
          <p:cNvSpPr txBox="1"/>
          <p:nvPr>
            <p:ph idx="1" type="body"/>
          </p:nvPr>
        </p:nvSpPr>
        <p:spPr>
          <a:xfrm>
            <a:off x="838200" y="1854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https://stats.stackexchange.com/questions/573817/logit-glm-and-logit-beta-regression-practical-difference-in-the-interpretation</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https://esajournals.onlinelibrary.wiley.com/doi/full/10.1002/ecs2.3940</a:t>
            </a:r>
            <a:endParaRPr/>
          </a:p>
          <a:p>
            <a:pPr indent="0" lvl="0" marL="0" rtl="0" algn="l">
              <a:lnSpc>
                <a:spcPct val="90000"/>
              </a:lnSpc>
              <a:spcBef>
                <a:spcPts val="1000"/>
              </a:spcBef>
              <a:spcAft>
                <a:spcPts val="0"/>
              </a:spcAft>
              <a:buClr>
                <a:schemeClr val="dk1"/>
              </a:buClr>
              <a:buSzPts val="2800"/>
              <a:buNone/>
            </a:pPr>
            <a:r>
              <a:rPr lang="en-US"/>
              <a:t>found that people are generally using beta regression more and more and they also recommend that.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positive distributions! (Rts)</a:t>
            </a:r>
            <a:endParaRPr/>
          </a:p>
        </p:txBody>
      </p:sp>
      <p:pic>
        <p:nvPicPr>
          <p:cNvPr id="422" name="Google Shape;422;p31"/>
          <p:cNvPicPr preferRelativeResize="0"/>
          <p:nvPr/>
        </p:nvPicPr>
        <p:blipFill rotWithShape="1">
          <a:blip r:embed="rId3">
            <a:alphaModFix/>
          </a:blip>
          <a:srcRect b="0" l="0" r="0" t="0"/>
          <a:stretch/>
        </p:blipFill>
        <p:spPr>
          <a:xfrm>
            <a:off x="0" y="1825625"/>
            <a:ext cx="6960726" cy="2169319"/>
          </a:xfrm>
          <a:prstGeom prst="rect">
            <a:avLst/>
          </a:prstGeom>
          <a:noFill/>
          <a:ln>
            <a:noFill/>
          </a:ln>
        </p:spPr>
      </p:pic>
      <p:pic>
        <p:nvPicPr>
          <p:cNvPr id="423" name="Google Shape;423;p31"/>
          <p:cNvPicPr preferRelativeResize="0"/>
          <p:nvPr/>
        </p:nvPicPr>
        <p:blipFill rotWithShape="1">
          <a:blip r:embed="rId4">
            <a:alphaModFix/>
          </a:blip>
          <a:srcRect b="0" l="0" r="0" t="0"/>
          <a:stretch/>
        </p:blipFill>
        <p:spPr>
          <a:xfrm>
            <a:off x="7348554" y="1825625"/>
            <a:ext cx="4843446" cy="18294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838200" y="3653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grpSp>
        <p:nvGrpSpPr>
          <p:cNvPr id="429" name="Google Shape;429;p32"/>
          <p:cNvGrpSpPr/>
          <p:nvPr/>
        </p:nvGrpSpPr>
        <p:grpSpPr>
          <a:xfrm>
            <a:off x="822711" y="6341302"/>
            <a:ext cx="1231607" cy="369332"/>
            <a:chOff x="1521918" y="5842348"/>
            <a:chExt cx="1231607" cy="369332"/>
          </a:xfrm>
        </p:grpSpPr>
        <p:sp>
          <p:nvSpPr>
            <p:cNvPr id="430" name="Google Shape;430;p32"/>
            <p:cNvSpPr txBox="1"/>
            <p:nvPr/>
          </p:nvSpPr>
          <p:spPr>
            <a:xfrm>
              <a:off x="2160093" y="5842348"/>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0.95</a:t>
              </a:r>
              <a:endParaRPr sz="1800">
                <a:solidFill>
                  <a:schemeClr val="dk1"/>
                </a:solidFill>
                <a:latin typeface="Calibri"/>
                <a:ea typeface="Calibri"/>
                <a:cs typeface="Calibri"/>
                <a:sym typeface="Calibri"/>
              </a:endParaRPr>
            </a:p>
          </p:txBody>
        </p:sp>
        <p:pic>
          <p:nvPicPr>
            <p:cNvPr id="431" name="Google Shape;431;p32"/>
            <p:cNvPicPr preferRelativeResize="0"/>
            <p:nvPr/>
          </p:nvPicPr>
          <p:blipFill rotWithShape="1">
            <a:blip r:embed="rId3">
              <a:alphaModFix/>
            </a:blip>
            <a:srcRect b="0" l="0" r="0" t="0"/>
            <a:stretch/>
          </p:blipFill>
          <p:spPr>
            <a:xfrm>
              <a:off x="1521918" y="5865021"/>
              <a:ext cx="638175" cy="295275"/>
            </a:xfrm>
            <a:prstGeom prst="rect">
              <a:avLst/>
            </a:prstGeom>
            <a:noFill/>
            <a:ln>
              <a:noFill/>
            </a:ln>
          </p:spPr>
        </p:pic>
      </p:grpSp>
      <p:pic>
        <p:nvPicPr>
          <p:cNvPr id="432" name="Google Shape;432;p32"/>
          <p:cNvPicPr preferRelativeResize="0"/>
          <p:nvPr/>
        </p:nvPicPr>
        <p:blipFill rotWithShape="1">
          <a:blip r:embed="rId4">
            <a:alphaModFix/>
          </a:blip>
          <a:srcRect b="0" l="0" r="0" t="0"/>
          <a:stretch/>
        </p:blipFill>
        <p:spPr>
          <a:xfrm>
            <a:off x="185864" y="3813367"/>
            <a:ext cx="3429000" cy="2381250"/>
          </a:xfrm>
          <a:prstGeom prst="rect">
            <a:avLst/>
          </a:prstGeom>
          <a:noFill/>
          <a:ln>
            <a:noFill/>
          </a:ln>
        </p:spPr>
      </p:pic>
      <p:grpSp>
        <p:nvGrpSpPr>
          <p:cNvPr id="433" name="Google Shape;433;p32"/>
          <p:cNvGrpSpPr/>
          <p:nvPr/>
        </p:nvGrpSpPr>
        <p:grpSpPr>
          <a:xfrm>
            <a:off x="3533061" y="207063"/>
            <a:ext cx="1781175" cy="2219325"/>
            <a:chOff x="3683874" y="572895"/>
            <a:chExt cx="1781175" cy="2219325"/>
          </a:xfrm>
        </p:grpSpPr>
        <p:pic>
          <p:nvPicPr>
            <p:cNvPr id="434" name="Google Shape;434;p32"/>
            <p:cNvPicPr preferRelativeResize="0"/>
            <p:nvPr/>
          </p:nvPicPr>
          <p:blipFill rotWithShape="1">
            <a:blip r:embed="rId5">
              <a:alphaModFix/>
            </a:blip>
            <a:srcRect b="0" l="0" r="0" t="0"/>
            <a:stretch/>
          </p:blipFill>
          <p:spPr>
            <a:xfrm>
              <a:off x="3683874" y="572895"/>
              <a:ext cx="1781175" cy="2219325"/>
            </a:xfrm>
            <a:prstGeom prst="rect">
              <a:avLst/>
            </a:prstGeom>
            <a:noFill/>
            <a:ln cap="flat" cmpd="sng" w="19050">
              <a:solidFill>
                <a:schemeClr val="dk1"/>
              </a:solidFill>
              <a:prstDash val="solid"/>
              <a:round/>
              <a:headEnd len="sm" w="sm" type="none"/>
              <a:tailEnd len="sm" w="sm" type="none"/>
            </a:ln>
          </p:spPr>
        </p:pic>
        <p:pic>
          <p:nvPicPr>
            <p:cNvPr id="435" name="Google Shape;435;p32"/>
            <p:cNvPicPr preferRelativeResize="0"/>
            <p:nvPr/>
          </p:nvPicPr>
          <p:blipFill rotWithShape="1">
            <a:blip r:embed="rId6">
              <a:alphaModFix/>
            </a:blip>
            <a:srcRect b="0" l="0" r="0" t="0"/>
            <a:stretch/>
          </p:blipFill>
          <p:spPr>
            <a:xfrm>
              <a:off x="3683874" y="596707"/>
              <a:ext cx="1771650" cy="2171700"/>
            </a:xfrm>
            <a:prstGeom prst="rect">
              <a:avLst/>
            </a:prstGeom>
            <a:noFill/>
            <a:ln>
              <a:noFill/>
            </a:ln>
          </p:spPr>
        </p:pic>
      </p:grpSp>
      <p:pic>
        <p:nvPicPr>
          <p:cNvPr id="436" name="Google Shape;436;p32"/>
          <p:cNvPicPr preferRelativeResize="0"/>
          <p:nvPr/>
        </p:nvPicPr>
        <p:blipFill rotWithShape="1">
          <a:blip r:embed="rId7">
            <a:alphaModFix/>
          </a:blip>
          <a:srcRect b="0" l="0" r="0" t="0"/>
          <a:stretch/>
        </p:blipFill>
        <p:spPr>
          <a:xfrm>
            <a:off x="4295759" y="3722880"/>
            <a:ext cx="3324225" cy="2562225"/>
          </a:xfrm>
          <a:prstGeom prst="rect">
            <a:avLst/>
          </a:prstGeom>
          <a:noFill/>
          <a:ln>
            <a:noFill/>
          </a:ln>
        </p:spPr>
      </p:pic>
      <p:pic>
        <p:nvPicPr>
          <p:cNvPr id="437" name="Google Shape;437;p32"/>
          <p:cNvPicPr preferRelativeResize="0"/>
          <p:nvPr/>
        </p:nvPicPr>
        <p:blipFill rotWithShape="1">
          <a:blip r:embed="rId3">
            <a:alphaModFix/>
          </a:blip>
          <a:srcRect b="0" l="0" r="0" t="0"/>
          <a:stretch/>
        </p:blipFill>
        <p:spPr>
          <a:xfrm>
            <a:off x="3800356" y="5460107"/>
            <a:ext cx="623293" cy="288390"/>
          </a:xfrm>
          <a:prstGeom prst="rect">
            <a:avLst/>
          </a:prstGeom>
          <a:noFill/>
          <a:ln>
            <a:noFill/>
          </a:ln>
        </p:spPr>
      </p:pic>
      <p:grpSp>
        <p:nvGrpSpPr>
          <p:cNvPr id="438" name="Google Shape;438;p32"/>
          <p:cNvGrpSpPr/>
          <p:nvPr/>
        </p:nvGrpSpPr>
        <p:grpSpPr>
          <a:xfrm>
            <a:off x="9634839" y="6194617"/>
            <a:ext cx="1231607" cy="369332"/>
            <a:chOff x="1521918" y="5842348"/>
            <a:chExt cx="1231607" cy="369332"/>
          </a:xfrm>
        </p:grpSpPr>
        <p:sp>
          <p:nvSpPr>
            <p:cNvPr id="439" name="Google Shape;439;p32"/>
            <p:cNvSpPr txBox="1"/>
            <p:nvPr/>
          </p:nvSpPr>
          <p:spPr>
            <a:xfrm>
              <a:off x="2160093" y="5842348"/>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0.89</a:t>
              </a:r>
              <a:endParaRPr sz="1800">
                <a:solidFill>
                  <a:schemeClr val="dk1"/>
                </a:solidFill>
                <a:latin typeface="Calibri"/>
                <a:ea typeface="Calibri"/>
                <a:cs typeface="Calibri"/>
                <a:sym typeface="Calibri"/>
              </a:endParaRPr>
            </a:p>
          </p:txBody>
        </p:sp>
        <p:pic>
          <p:nvPicPr>
            <p:cNvPr id="440" name="Google Shape;440;p32"/>
            <p:cNvPicPr preferRelativeResize="0"/>
            <p:nvPr/>
          </p:nvPicPr>
          <p:blipFill rotWithShape="1">
            <a:blip r:embed="rId3">
              <a:alphaModFix/>
            </a:blip>
            <a:srcRect b="0" l="0" r="0" t="0"/>
            <a:stretch/>
          </p:blipFill>
          <p:spPr>
            <a:xfrm>
              <a:off x="1521918" y="5865021"/>
              <a:ext cx="638175" cy="295275"/>
            </a:xfrm>
            <a:prstGeom prst="rect">
              <a:avLst/>
            </a:prstGeom>
            <a:noFill/>
            <a:ln>
              <a:noFill/>
            </a:ln>
          </p:spPr>
        </p:pic>
      </p:grpSp>
      <p:pic>
        <p:nvPicPr>
          <p:cNvPr id="441" name="Google Shape;441;p32"/>
          <p:cNvPicPr preferRelativeResize="0"/>
          <p:nvPr/>
        </p:nvPicPr>
        <p:blipFill rotWithShape="1">
          <a:blip r:embed="rId8">
            <a:alphaModFix/>
          </a:blip>
          <a:srcRect b="0" l="0" r="0" t="0"/>
          <a:stretch/>
        </p:blipFill>
        <p:spPr>
          <a:xfrm>
            <a:off x="8178397" y="3813367"/>
            <a:ext cx="3551057" cy="2111672"/>
          </a:xfrm>
          <a:prstGeom prst="rect">
            <a:avLst/>
          </a:prstGeom>
          <a:noFill/>
          <a:ln>
            <a:noFill/>
          </a:ln>
        </p:spPr>
      </p:pic>
      <p:pic>
        <p:nvPicPr>
          <p:cNvPr id="442" name="Google Shape;442;p32"/>
          <p:cNvPicPr preferRelativeResize="0"/>
          <p:nvPr/>
        </p:nvPicPr>
        <p:blipFill rotWithShape="1">
          <a:blip r:embed="rId9">
            <a:alphaModFix/>
          </a:blip>
          <a:srcRect b="75162" l="0" r="0" t="0"/>
          <a:stretch/>
        </p:blipFill>
        <p:spPr>
          <a:xfrm>
            <a:off x="8287702" y="3059680"/>
            <a:ext cx="3724275" cy="423477"/>
          </a:xfrm>
          <a:prstGeom prst="rect">
            <a:avLst/>
          </a:prstGeom>
          <a:noFill/>
          <a:ln>
            <a:noFill/>
          </a:ln>
        </p:spPr>
      </p:pic>
      <p:pic>
        <p:nvPicPr>
          <p:cNvPr id="443" name="Google Shape;443;p32"/>
          <p:cNvPicPr preferRelativeResize="0"/>
          <p:nvPr/>
        </p:nvPicPr>
        <p:blipFill rotWithShape="1">
          <a:blip r:embed="rId9">
            <a:alphaModFix/>
          </a:blip>
          <a:srcRect b="27456" l="0" r="0" t="45531"/>
          <a:stretch/>
        </p:blipFill>
        <p:spPr>
          <a:xfrm>
            <a:off x="180023" y="3222295"/>
            <a:ext cx="3100982" cy="383487"/>
          </a:xfrm>
          <a:prstGeom prst="rect">
            <a:avLst/>
          </a:prstGeom>
          <a:noFill/>
          <a:ln>
            <a:noFill/>
          </a:ln>
        </p:spPr>
      </p:pic>
      <p:pic>
        <p:nvPicPr>
          <p:cNvPr id="444" name="Google Shape;444;p32"/>
          <p:cNvPicPr preferRelativeResize="0"/>
          <p:nvPr/>
        </p:nvPicPr>
        <p:blipFill rotWithShape="1">
          <a:blip r:embed="rId9">
            <a:alphaModFix/>
          </a:blip>
          <a:srcRect b="50064" l="0" r="0" t="22253"/>
          <a:stretch/>
        </p:blipFill>
        <p:spPr>
          <a:xfrm>
            <a:off x="4584581" y="3059680"/>
            <a:ext cx="2756218" cy="349306"/>
          </a:xfrm>
          <a:prstGeom prst="rect">
            <a:avLst/>
          </a:prstGeom>
          <a:noFill/>
          <a:ln>
            <a:noFill/>
          </a:ln>
        </p:spPr>
      </p:pic>
      <p:pic>
        <p:nvPicPr>
          <p:cNvPr id="445" name="Google Shape;445;p32"/>
          <p:cNvPicPr preferRelativeResize="0"/>
          <p:nvPr/>
        </p:nvPicPr>
        <p:blipFill rotWithShape="1">
          <a:blip r:embed="rId10">
            <a:alphaModFix/>
          </a:blip>
          <a:srcRect b="0" l="0" r="0" t="0"/>
          <a:stretch/>
        </p:blipFill>
        <p:spPr>
          <a:xfrm>
            <a:off x="6741898" y="294051"/>
            <a:ext cx="5270079" cy="16424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451" name="Google Shape;451;p33"/>
          <p:cNvSpPr/>
          <p:nvPr/>
        </p:nvSpPr>
        <p:spPr>
          <a:xfrm>
            <a:off x="4253339"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33"/>
          <p:cNvSpPr/>
          <p:nvPr/>
        </p:nvSpPr>
        <p:spPr>
          <a:xfrm>
            <a:off x="11227924"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3" name="Google Shape;453;p33"/>
          <p:cNvPicPr preferRelativeResize="0"/>
          <p:nvPr/>
        </p:nvPicPr>
        <p:blipFill rotWithShape="1">
          <a:blip r:embed="rId3">
            <a:alphaModFix/>
          </a:blip>
          <a:srcRect b="0" l="0" r="8600" t="0"/>
          <a:stretch/>
        </p:blipFill>
        <p:spPr>
          <a:xfrm>
            <a:off x="33872" y="3117119"/>
            <a:ext cx="3756276" cy="3600000"/>
          </a:xfrm>
          <a:prstGeom prst="rect">
            <a:avLst/>
          </a:prstGeom>
          <a:noFill/>
          <a:ln>
            <a:noFill/>
          </a:ln>
        </p:spPr>
      </p:pic>
      <p:pic>
        <p:nvPicPr>
          <p:cNvPr id="454" name="Google Shape;454;p33"/>
          <p:cNvPicPr preferRelativeResize="0"/>
          <p:nvPr/>
        </p:nvPicPr>
        <p:blipFill rotWithShape="1">
          <a:blip r:embed="rId4">
            <a:alphaModFix/>
          </a:blip>
          <a:srcRect b="0" l="0" r="8521" t="0"/>
          <a:stretch/>
        </p:blipFill>
        <p:spPr>
          <a:xfrm>
            <a:off x="3943105" y="3168153"/>
            <a:ext cx="3791281" cy="3600000"/>
          </a:xfrm>
          <a:prstGeom prst="rect">
            <a:avLst/>
          </a:prstGeom>
          <a:noFill/>
          <a:ln>
            <a:noFill/>
          </a:ln>
        </p:spPr>
      </p:pic>
      <p:pic>
        <p:nvPicPr>
          <p:cNvPr id="455" name="Google Shape;455;p33"/>
          <p:cNvPicPr preferRelativeResize="0"/>
          <p:nvPr/>
        </p:nvPicPr>
        <p:blipFill rotWithShape="1">
          <a:blip r:embed="rId5">
            <a:alphaModFix/>
          </a:blip>
          <a:srcRect b="0" l="0" r="0" t="0"/>
          <a:stretch/>
        </p:blipFill>
        <p:spPr>
          <a:xfrm>
            <a:off x="7734386" y="3117119"/>
            <a:ext cx="4174468" cy="3600000"/>
          </a:xfrm>
          <a:prstGeom prst="rect">
            <a:avLst/>
          </a:prstGeom>
          <a:noFill/>
          <a:ln>
            <a:noFill/>
          </a:ln>
        </p:spPr>
      </p:pic>
      <p:grpSp>
        <p:nvGrpSpPr>
          <p:cNvPr id="456" name="Google Shape;456;p33"/>
          <p:cNvGrpSpPr/>
          <p:nvPr/>
        </p:nvGrpSpPr>
        <p:grpSpPr>
          <a:xfrm>
            <a:off x="3533061" y="207063"/>
            <a:ext cx="1781175" cy="2219325"/>
            <a:chOff x="3683874" y="572895"/>
            <a:chExt cx="1781175" cy="2219325"/>
          </a:xfrm>
        </p:grpSpPr>
        <p:pic>
          <p:nvPicPr>
            <p:cNvPr id="457" name="Google Shape;457;p33"/>
            <p:cNvPicPr preferRelativeResize="0"/>
            <p:nvPr/>
          </p:nvPicPr>
          <p:blipFill rotWithShape="1">
            <a:blip r:embed="rId6">
              <a:alphaModFix/>
            </a:blip>
            <a:srcRect b="0" l="0" r="0" t="0"/>
            <a:stretch/>
          </p:blipFill>
          <p:spPr>
            <a:xfrm>
              <a:off x="3683874" y="572895"/>
              <a:ext cx="1781175" cy="2219325"/>
            </a:xfrm>
            <a:prstGeom prst="rect">
              <a:avLst/>
            </a:prstGeom>
            <a:noFill/>
            <a:ln cap="flat" cmpd="sng" w="19050">
              <a:solidFill>
                <a:schemeClr val="dk1"/>
              </a:solidFill>
              <a:prstDash val="solid"/>
              <a:round/>
              <a:headEnd len="sm" w="sm" type="none"/>
              <a:tailEnd len="sm" w="sm" type="none"/>
            </a:ln>
          </p:spPr>
        </p:pic>
        <p:pic>
          <p:nvPicPr>
            <p:cNvPr id="458" name="Google Shape;458;p33"/>
            <p:cNvPicPr preferRelativeResize="0"/>
            <p:nvPr/>
          </p:nvPicPr>
          <p:blipFill rotWithShape="1">
            <a:blip r:embed="rId7">
              <a:alphaModFix/>
            </a:blip>
            <a:srcRect b="0" l="0" r="0" t="0"/>
            <a:stretch/>
          </p:blipFill>
          <p:spPr>
            <a:xfrm>
              <a:off x="3683874" y="596707"/>
              <a:ext cx="1771650" cy="2171700"/>
            </a:xfrm>
            <a:prstGeom prst="rect">
              <a:avLst/>
            </a:prstGeom>
            <a:noFill/>
            <a:ln>
              <a:noFill/>
            </a:ln>
          </p:spPr>
        </p:pic>
      </p:grpSp>
      <p:pic>
        <p:nvPicPr>
          <p:cNvPr id="459" name="Google Shape;459;p33"/>
          <p:cNvPicPr preferRelativeResize="0"/>
          <p:nvPr/>
        </p:nvPicPr>
        <p:blipFill rotWithShape="1">
          <a:blip r:embed="rId8">
            <a:alphaModFix/>
          </a:blip>
          <a:srcRect b="0" l="0" r="0" t="0"/>
          <a:stretch/>
        </p:blipFill>
        <p:spPr>
          <a:xfrm>
            <a:off x="6741898" y="294051"/>
            <a:ext cx="5270079" cy="16424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65" name="Google Shape;465;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66" name="Google Shape;466;p34"/>
          <p:cNvPicPr preferRelativeResize="0"/>
          <p:nvPr/>
        </p:nvPicPr>
        <p:blipFill rotWithShape="1">
          <a:blip r:embed="rId3">
            <a:alphaModFix/>
          </a:blip>
          <a:srcRect b="0" l="0" r="0" t="0"/>
          <a:stretch/>
        </p:blipFill>
        <p:spPr>
          <a:xfrm>
            <a:off x="4900612" y="2124075"/>
            <a:ext cx="2390775" cy="260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35"/>
          <p:cNvPicPr preferRelativeResize="0"/>
          <p:nvPr/>
        </p:nvPicPr>
        <p:blipFill rotWithShape="1">
          <a:blip r:embed="rId3">
            <a:alphaModFix/>
          </a:blip>
          <a:srcRect b="0" l="0" r="0" t="0"/>
          <a:stretch/>
        </p:blipFill>
        <p:spPr>
          <a:xfrm>
            <a:off x="206777" y="2224265"/>
            <a:ext cx="6153150" cy="3819525"/>
          </a:xfrm>
          <a:prstGeom prst="rect">
            <a:avLst/>
          </a:prstGeom>
          <a:noFill/>
          <a:ln>
            <a:noFill/>
          </a:ln>
        </p:spPr>
      </p:pic>
      <p:pic>
        <p:nvPicPr>
          <p:cNvPr id="472" name="Google Shape;472;p35"/>
          <p:cNvPicPr preferRelativeResize="0"/>
          <p:nvPr/>
        </p:nvPicPr>
        <p:blipFill rotWithShape="1">
          <a:blip r:embed="rId4">
            <a:alphaModFix/>
          </a:blip>
          <a:srcRect b="0" l="0" r="15485" t="0"/>
          <a:stretch/>
        </p:blipFill>
        <p:spPr>
          <a:xfrm>
            <a:off x="6628013" y="2102345"/>
            <a:ext cx="5224463" cy="3819525"/>
          </a:xfrm>
          <a:prstGeom prst="rect">
            <a:avLst/>
          </a:prstGeom>
          <a:noFill/>
          <a:ln>
            <a:noFill/>
          </a:ln>
        </p:spPr>
      </p:pic>
      <p:pic>
        <p:nvPicPr>
          <p:cNvPr id="473" name="Google Shape;473;p35"/>
          <p:cNvPicPr preferRelativeResize="0"/>
          <p:nvPr/>
        </p:nvPicPr>
        <p:blipFill rotWithShape="1">
          <a:blip r:embed="rId4">
            <a:alphaModFix/>
          </a:blip>
          <a:srcRect b="37397" l="84296" r="0" t="33813"/>
          <a:stretch/>
        </p:blipFill>
        <p:spPr>
          <a:xfrm>
            <a:off x="8826698" y="384802"/>
            <a:ext cx="1238940" cy="1403358"/>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6"/>
          <p:cNvSpPr/>
          <p:nvPr/>
        </p:nvSpPr>
        <p:spPr>
          <a:xfrm>
            <a:off x="4253339"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36"/>
          <p:cNvSpPr/>
          <p:nvPr/>
        </p:nvSpPr>
        <p:spPr>
          <a:xfrm>
            <a:off x="11227924"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80" name="Google Shape;480;p36"/>
          <p:cNvPicPr preferRelativeResize="0"/>
          <p:nvPr/>
        </p:nvPicPr>
        <p:blipFill rotWithShape="1">
          <a:blip r:embed="rId3">
            <a:alphaModFix/>
          </a:blip>
          <a:srcRect b="0" l="0" r="0" t="0"/>
          <a:stretch/>
        </p:blipFill>
        <p:spPr>
          <a:xfrm>
            <a:off x="33872" y="1710000"/>
            <a:ext cx="5552170" cy="3420000"/>
          </a:xfrm>
          <a:prstGeom prst="rect">
            <a:avLst/>
          </a:prstGeom>
          <a:noFill/>
          <a:ln>
            <a:noFill/>
          </a:ln>
        </p:spPr>
      </p:pic>
      <p:pic>
        <p:nvPicPr>
          <p:cNvPr id="481" name="Google Shape;481;p36"/>
          <p:cNvPicPr preferRelativeResize="0"/>
          <p:nvPr/>
        </p:nvPicPr>
        <p:blipFill rotWithShape="1">
          <a:blip r:embed="rId4">
            <a:alphaModFix/>
          </a:blip>
          <a:srcRect b="0" l="0" r="0" t="0"/>
          <a:stretch/>
        </p:blipFill>
        <p:spPr>
          <a:xfrm>
            <a:off x="6135526" y="1710000"/>
            <a:ext cx="5557500" cy="3420000"/>
          </a:xfrm>
          <a:prstGeom prst="rect">
            <a:avLst/>
          </a:prstGeom>
          <a:noFill/>
          <a:ln>
            <a:noFill/>
          </a:ln>
        </p:spPr>
      </p:pic>
      <p:pic>
        <p:nvPicPr>
          <p:cNvPr id="482" name="Google Shape;482;p36"/>
          <p:cNvPicPr preferRelativeResize="0"/>
          <p:nvPr/>
        </p:nvPicPr>
        <p:blipFill rotWithShape="1">
          <a:blip r:embed="rId5">
            <a:alphaModFix/>
          </a:blip>
          <a:srcRect b="27456" l="0" r="0" t="45531"/>
          <a:stretch/>
        </p:blipFill>
        <p:spPr>
          <a:xfrm>
            <a:off x="1460183" y="949705"/>
            <a:ext cx="3100982" cy="383487"/>
          </a:xfrm>
          <a:prstGeom prst="rect">
            <a:avLst/>
          </a:prstGeom>
          <a:noFill/>
          <a:ln>
            <a:noFill/>
          </a:ln>
        </p:spPr>
      </p:pic>
      <p:pic>
        <p:nvPicPr>
          <p:cNvPr id="483" name="Google Shape;483;p36"/>
          <p:cNvPicPr preferRelativeResize="0"/>
          <p:nvPr/>
        </p:nvPicPr>
        <p:blipFill rotWithShape="1">
          <a:blip r:embed="rId5">
            <a:alphaModFix/>
          </a:blip>
          <a:srcRect b="50064" l="0" r="0" t="22253"/>
          <a:stretch/>
        </p:blipFill>
        <p:spPr>
          <a:xfrm>
            <a:off x="7825621" y="1141448"/>
            <a:ext cx="2756218" cy="3493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7"/>
          <p:cNvSpPr/>
          <p:nvPr/>
        </p:nvSpPr>
        <p:spPr>
          <a:xfrm>
            <a:off x="4253339"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37"/>
          <p:cNvSpPr/>
          <p:nvPr/>
        </p:nvSpPr>
        <p:spPr>
          <a:xfrm>
            <a:off x="11227924" y="4300640"/>
            <a:ext cx="930204" cy="44747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90" name="Google Shape;490;p37"/>
          <p:cNvPicPr preferRelativeResize="0"/>
          <p:nvPr/>
        </p:nvPicPr>
        <p:blipFill rotWithShape="1">
          <a:blip r:embed="rId3">
            <a:alphaModFix/>
          </a:blip>
          <a:srcRect b="0" l="0" r="0" t="0"/>
          <a:stretch/>
        </p:blipFill>
        <p:spPr>
          <a:xfrm>
            <a:off x="2837563" y="1932379"/>
            <a:ext cx="6295142" cy="3838501"/>
          </a:xfrm>
          <a:prstGeom prst="rect">
            <a:avLst/>
          </a:prstGeom>
          <a:noFill/>
          <a:ln>
            <a:noFill/>
          </a:ln>
        </p:spPr>
      </p:pic>
      <p:pic>
        <p:nvPicPr>
          <p:cNvPr id="491" name="Google Shape;491;p37"/>
          <p:cNvPicPr preferRelativeResize="0"/>
          <p:nvPr/>
        </p:nvPicPr>
        <p:blipFill rotWithShape="1">
          <a:blip r:embed="rId4">
            <a:alphaModFix/>
          </a:blip>
          <a:srcRect b="75162" l="0" r="0" t="0"/>
          <a:stretch/>
        </p:blipFill>
        <p:spPr>
          <a:xfrm>
            <a:off x="4622800" y="1291840"/>
            <a:ext cx="3426777" cy="3896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Further reads</a:t>
            </a:r>
            <a:endParaRPr/>
          </a:p>
        </p:txBody>
      </p:sp>
      <p:sp>
        <p:nvSpPr>
          <p:cNvPr id="498" name="Google Shape;49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Difference between lognormal and gamma distribution.</a:t>
            </a:r>
            <a:endParaRPr u="sng">
              <a:solidFill>
                <a:schemeClr val="hlink"/>
              </a:solidFill>
              <a:hlinkClick r:id="rId3"/>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https://eric.ed.gov/?id=ED607605</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https://stats.stackexchange.com/questions/72381/gamma-vs-lognormal-distributions</a:t>
            </a:r>
            <a:endParaRPr/>
          </a:p>
          <a:p>
            <a:pPr indent="0" lvl="0" marL="0" rtl="0" algn="l">
              <a:lnSpc>
                <a:spcPct val="90000"/>
              </a:lnSpc>
              <a:spcBef>
                <a:spcPts val="1000"/>
              </a:spcBef>
              <a:spcAft>
                <a:spcPts val="0"/>
              </a:spcAft>
              <a:buClr>
                <a:schemeClr val="dk1"/>
              </a:buClr>
              <a:buSzPts val="2800"/>
              <a:buNone/>
            </a:pPr>
            <a:r>
              <a:rPr lang="en-US"/>
              <a:t>(lognormal more right skewed for given </a:t>
            </a:r>
            <a:r>
              <a:rPr b="0" i="0" lang="en-US">
                <a:solidFill>
                  <a:srgbClr val="0C0D0E"/>
                </a:solidFill>
                <a:latin typeface="Arial"/>
                <a:ea typeface="Arial"/>
                <a:cs typeface="Arial"/>
                <a:sym typeface="Arial"/>
              </a:rPr>
              <a:t>coefficient of variation (sd/mean)</a:t>
            </a:r>
            <a:r>
              <a:rPr lang="en-US"/>
              <a:t> (more mass to the left))</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Reaction time distributions and a cool guide</a:t>
            </a:r>
            <a:endParaRPr/>
          </a:p>
          <a:p>
            <a:pPr indent="-228600" lvl="0" marL="228600" rtl="0" algn="l">
              <a:lnSpc>
                <a:spcPct val="90000"/>
              </a:lnSpc>
              <a:spcBef>
                <a:spcPts val="1000"/>
              </a:spcBef>
              <a:spcAft>
                <a:spcPts val="0"/>
              </a:spcAft>
              <a:buClr>
                <a:schemeClr val="dk1"/>
              </a:buClr>
              <a:buSzPts val="2800"/>
              <a:buChar char="•"/>
            </a:pPr>
            <a:r>
              <a:rPr lang="en-US"/>
              <a:t>https://lindeloev.github.io/shiny-rt/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grpSp>
        <p:nvGrpSpPr>
          <p:cNvPr id="505" name="Google Shape;505;p39"/>
          <p:cNvGrpSpPr/>
          <p:nvPr/>
        </p:nvGrpSpPr>
        <p:grpSpPr>
          <a:xfrm>
            <a:off x="2910418" y="1117482"/>
            <a:ext cx="5648960" cy="1783476"/>
            <a:chOff x="3393440" y="1690688"/>
            <a:chExt cx="3860800" cy="923330"/>
          </a:xfrm>
        </p:grpSpPr>
        <p:sp>
          <p:nvSpPr>
            <p:cNvPr id="506" name="Google Shape;506;p39"/>
            <p:cNvSpPr txBox="1"/>
            <p:nvPr/>
          </p:nvSpPr>
          <p:spPr>
            <a:xfrm>
              <a:off x="3393440" y="1690688"/>
              <a:ext cx="3860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Some TPL data for the following model: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507" name="Google Shape;507;p39"/>
            <p:cNvPicPr preferRelativeResize="0"/>
            <p:nvPr/>
          </p:nvPicPr>
          <p:blipFill rotWithShape="1">
            <a:blip r:embed="rId3">
              <a:alphaModFix/>
            </a:blip>
            <a:srcRect b="0" l="0" r="0" t="0"/>
            <a:stretch/>
          </p:blipFill>
          <p:spPr>
            <a:xfrm>
              <a:off x="3751073" y="2152353"/>
              <a:ext cx="2581275" cy="333375"/>
            </a:xfrm>
            <a:prstGeom prst="rect">
              <a:avLst/>
            </a:prstGeom>
            <a:noFill/>
            <a:ln>
              <a:noFill/>
            </a:ln>
          </p:spPr>
        </p:pic>
      </p:grpSp>
      <p:sp>
        <p:nvSpPr>
          <p:cNvPr id="508" name="Google Shape;508;p39"/>
          <p:cNvSpPr txBox="1"/>
          <p:nvPr/>
        </p:nvSpPr>
        <p:spPr>
          <a:xfrm>
            <a:off x="1664740" y="2994279"/>
            <a:ext cx="879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gamma</a:t>
            </a:r>
            <a:endParaRPr sz="1800">
              <a:solidFill>
                <a:schemeClr val="dk1"/>
              </a:solidFill>
              <a:latin typeface="Calibri"/>
              <a:ea typeface="Calibri"/>
              <a:cs typeface="Calibri"/>
              <a:sym typeface="Calibri"/>
            </a:endParaRPr>
          </a:p>
        </p:txBody>
      </p:sp>
      <p:sp>
        <p:nvSpPr>
          <p:cNvPr id="509" name="Google Shape;509;p39"/>
          <p:cNvSpPr txBox="1"/>
          <p:nvPr/>
        </p:nvSpPr>
        <p:spPr>
          <a:xfrm>
            <a:off x="5609602" y="3033712"/>
            <a:ext cx="1140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lognormal</a:t>
            </a:r>
            <a:endParaRPr sz="1800">
              <a:solidFill>
                <a:schemeClr val="dk1"/>
              </a:solidFill>
              <a:latin typeface="Calibri"/>
              <a:ea typeface="Calibri"/>
              <a:cs typeface="Calibri"/>
              <a:sym typeface="Calibri"/>
            </a:endParaRPr>
          </a:p>
        </p:txBody>
      </p:sp>
      <p:sp>
        <p:nvSpPr>
          <p:cNvPr id="510" name="Google Shape;510;p39"/>
          <p:cNvSpPr txBox="1"/>
          <p:nvPr/>
        </p:nvSpPr>
        <p:spPr>
          <a:xfrm>
            <a:off x="9863454" y="2993072"/>
            <a:ext cx="856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normal</a:t>
            </a:r>
            <a:endParaRPr sz="1800">
              <a:solidFill>
                <a:schemeClr val="dk1"/>
              </a:solidFill>
              <a:latin typeface="Calibri"/>
              <a:ea typeface="Calibri"/>
              <a:cs typeface="Calibri"/>
              <a:sym typeface="Calibri"/>
            </a:endParaRPr>
          </a:p>
        </p:txBody>
      </p:sp>
      <p:sp>
        <p:nvSpPr>
          <p:cNvPr id="511" name="Google Shape;511;p39"/>
          <p:cNvSpPr/>
          <p:nvPr/>
        </p:nvSpPr>
        <p:spPr>
          <a:xfrm>
            <a:off x="8749793" y="20320"/>
            <a:ext cx="3421887" cy="1402080"/>
          </a:xfrm>
          <a:prstGeom prst="rect">
            <a:avLst/>
          </a:prstGeom>
          <a:solidFill>
            <a:schemeClr val="lt1"/>
          </a:solidFill>
          <a:ln cap="flat" cmpd="sng" w="28575">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tab_model(model)</a:t>
            </a:r>
            <a:endParaRPr sz="1800">
              <a:solidFill>
                <a:schemeClr val="dk1"/>
              </a:solidFill>
              <a:latin typeface="Calibri"/>
              <a:ea typeface="Calibri"/>
              <a:cs typeface="Calibri"/>
              <a:sym typeface="Calibri"/>
            </a:endParaRPr>
          </a:p>
        </p:txBody>
      </p:sp>
      <p:sp>
        <p:nvSpPr>
          <p:cNvPr id="512" name="Google Shape;512;p39"/>
          <p:cNvSpPr txBox="1"/>
          <p:nvPr/>
        </p:nvSpPr>
        <p:spPr>
          <a:xfrm>
            <a:off x="9506596" y="55225"/>
            <a:ext cx="15700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sjPlot</a:t>
            </a:r>
            <a:endParaRPr sz="1800">
              <a:solidFill>
                <a:schemeClr val="dk1"/>
              </a:solidFill>
              <a:latin typeface="Calibri"/>
              <a:ea typeface="Calibri"/>
              <a:cs typeface="Calibri"/>
              <a:sym typeface="Calibri"/>
            </a:endParaRPr>
          </a:p>
        </p:txBody>
      </p:sp>
      <p:pic>
        <p:nvPicPr>
          <p:cNvPr id="513" name="Google Shape;513;p39"/>
          <p:cNvPicPr preferRelativeResize="0"/>
          <p:nvPr/>
        </p:nvPicPr>
        <p:blipFill rotWithShape="1">
          <a:blip r:embed="rId4">
            <a:alphaModFix/>
          </a:blip>
          <a:srcRect b="0" l="0" r="0" t="0"/>
          <a:stretch/>
        </p:blipFill>
        <p:spPr>
          <a:xfrm>
            <a:off x="721611" y="3312811"/>
            <a:ext cx="3355200" cy="3240000"/>
          </a:xfrm>
          <a:prstGeom prst="rect">
            <a:avLst/>
          </a:prstGeom>
          <a:noFill/>
          <a:ln>
            <a:noFill/>
          </a:ln>
        </p:spPr>
      </p:pic>
      <p:grpSp>
        <p:nvGrpSpPr>
          <p:cNvPr id="514" name="Google Shape;514;p39"/>
          <p:cNvGrpSpPr/>
          <p:nvPr/>
        </p:nvGrpSpPr>
        <p:grpSpPr>
          <a:xfrm>
            <a:off x="1312413" y="6492875"/>
            <a:ext cx="1231607" cy="369332"/>
            <a:chOff x="1521918" y="5842348"/>
            <a:chExt cx="1231607" cy="369332"/>
          </a:xfrm>
        </p:grpSpPr>
        <p:sp>
          <p:nvSpPr>
            <p:cNvPr id="515" name="Google Shape;515;p39"/>
            <p:cNvSpPr txBox="1"/>
            <p:nvPr/>
          </p:nvSpPr>
          <p:spPr>
            <a:xfrm>
              <a:off x="2160093" y="5842348"/>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0.89</a:t>
              </a:r>
              <a:endParaRPr sz="1800">
                <a:solidFill>
                  <a:schemeClr val="dk1"/>
                </a:solidFill>
                <a:latin typeface="Calibri"/>
                <a:ea typeface="Calibri"/>
                <a:cs typeface="Calibri"/>
                <a:sym typeface="Calibri"/>
              </a:endParaRPr>
            </a:p>
          </p:txBody>
        </p:sp>
        <p:pic>
          <p:nvPicPr>
            <p:cNvPr id="516" name="Google Shape;516;p39"/>
            <p:cNvPicPr preferRelativeResize="0"/>
            <p:nvPr/>
          </p:nvPicPr>
          <p:blipFill rotWithShape="1">
            <a:blip r:embed="rId5">
              <a:alphaModFix/>
            </a:blip>
            <a:srcRect b="0" l="0" r="0" t="0"/>
            <a:stretch/>
          </p:blipFill>
          <p:spPr>
            <a:xfrm>
              <a:off x="1521918" y="5865021"/>
              <a:ext cx="638175" cy="295275"/>
            </a:xfrm>
            <a:prstGeom prst="rect">
              <a:avLst/>
            </a:prstGeom>
            <a:noFill/>
            <a:ln>
              <a:noFill/>
            </a:ln>
          </p:spPr>
        </p:pic>
      </p:grpSp>
      <p:sp>
        <p:nvSpPr>
          <p:cNvPr id="517" name="Google Shape;517;p39"/>
          <p:cNvSpPr txBox="1"/>
          <p:nvPr/>
        </p:nvSpPr>
        <p:spPr>
          <a:xfrm>
            <a:off x="9929214" y="924381"/>
            <a:ext cx="1484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Sigma(model)</a:t>
            </a:r>
            <a:endParaRPr sz="1800">
              <a:solidFill>
                <a:schemeClr val="dk1"/>
              </a:solidFill>
              <a:latin typeface="Calibri"/>
              <a:ea typeface="Calibri"/>
              <a:cs typeface="Calibri"/>
              <a:sym typeface="Calibri"/>
            </a:endParaRPr>
          </a:p>
        </p:txBody>
      </p:sp>
      <p:pic>
        <p:nvPicPr>
          <p:cNvPr id="518" name="Google Shape;518;p39"/>
          <p:cNvPicPr preferRelativeResize="0"/>
          <p:nvPr/>
        </p:nvPicPr>
        <p:blipFill rotWithShape="1">
          <a:blip r:embed="rId6">
            <a:alphaModFix/>
          </a:blip>
          <a:srcRect b="0" l="0" r="0" t="0"/>
          <a:stretch/>
        </p:blipFill>
        <p:spPr>
          <a:xfrm>
            <a:off x="4806858" y="3362404"/>
            <a:ext cx="3100091" cy="3240000"/>
          </a:xfrm>
          <a:prstGeom prst="rect">
            <a:avLst/>
          </a:prstGeom>
          <a:noFill/>
          <a:ln>
            <a:noFill/>
          </a:ln>
        </p:spPr>
      </p:pic>
      <p:grpSp>
        <p:nvGrpSpPr>
          <p:cNvPr id="519" name="Google Shape;519;p39"/>
          <p:cNvGrpSpPr/>
          <p:nvPr/>
        </p:nvGrpSpPr>
        <p:grpSpPr>
          <a:xfrm>
            <a:off x="5651632" y="6515548"/>
            <a:ext cx="1231607" cy="369332"/>
            <a:chOff x="1521918" y="5842348"/>
            <a:chExt cx="1231607" cy="369332"/>
          </a:xfrm>
        </p:grpSpPr>
        <p:sp>
          <p:nvSpPr>
            <p:cNvPr id="520" name="Google Shape;520;p39"/>
            <p:cNvSpPr txBox="1"/>
            <p:nvPr/>
          </p:nvSpPr>
          <p:spPr>
            <a:xfrm>
              <a:off x="2160093" y="5842348"/>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0.86</a:t>
              </a:r>
              <a:endParaRPr sz="1800">
                <a:solidFill>
                  <a:schemeClr val="dk1"/>
                </a:solidFill>
                <a:latin typeface="Calibri"/>
                <a:ea typeface="Calibri"/>
                <a:cs typeface="Calibri"/>
                <a:sym typeface="Calibri"/>
              </a:endParaRPr>
            </a:p>
          </p:txBody>
        </p:sp>
        <p:pic>
          <p:nvPicPr>
            <p:cNvPr id="521" name="Google Shape;521;p39"/>
            <p:cNvPicPr preferRelativeResize="0"/>
            <p:nvPr/>
          </p:nvPicPr>
          <p:blipFill rotWithShape="1">
            <a:blip r:embed="rId5">
              <a:alphaModFix/>
            </a:blip>
            <a:srcRect b="0" l="0" r="0" t="0"/>
            <a:stretch/>
          </p:blipFill>
          <p:spPr>
            <a:xfrm>
              <a:off x="1521918" y="5865021"/>
              <a:ext cx="638175" cy="295275"/>
            </a:xfrm>
            <a:prstGeom prst="rect">
              <a:avLst/>
            </a:prstGeom>
            <a:noFill/>
            <a:ln>
              <a:noFill/>
            </a:ln>
          </p:spPr>
        </p:pic>
      </p:grpSp>
      <p:pic>
        <p:nvPicPr>
          <p:cNvPr id="522" name="Google Shape;522;p39"/>
          <p:cNvPicPr preferRelativeResize="0"/>
          <p:nvPr/>
        </p:nvPicPr>
        <p:blipFill rotWithShape="1">
          <a:blip r:embed="rId7">
            <a:alphaModFix/>
          </a:blip>
          <a:srcRect b="0" l="0" r="0" t="0"/>
          <a:stretch/>
        </p:blipFill>
        <p:spPr>
          <a:xfrm>
            <a:off x="8667857" y="3298221"/>
            <a:ext cx="3247517" cy="3240000"/>
          </a:xfrm>
          <a:prstGeom prst="rect">
            <a:avLst/>
          </a:prstGeom>
          <a:noFill/>
          <a:ln>
            <a:noFill/>
          </a:ln>
        </p:spPr>
      </p:pic>
      <p:grpSp>
        <p:nvGrpSpPr>
          <p:cNvPr id="523" name="Google Shape;523;p39"/>
          <p:cNvGrpSpPr/>
          <p:nvPr/>
        </p:nvGrpSpPr>
        <p:grpSpPr>
          <a:xfrm>
            <a:off x="9513411" y="6515548"/>
            <a:ext cx="1231607" cy="369332"/>
            <a:chOff x="1521918" y="5842348"/>
            <a:chExt cx="1231607" cy="369332"/>
          </a:xfrm>
        </p:grpSpPr>
        <p:sp>
          <p:nvSpPr>
            <p:cNvPr id="524" name="Google Shape;524;p39"/>
            <p:cNvSpPr txBox="1"/>
            <p:nvPr/>
          </p:nvSpPr>
          <p:spPr>
            <a:xfrm>
              <a:off x="2160093" y="5842348"/>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0.58</a:t>
              </a:r>
              <a:endParaRPr sz="1800">
                <a:solidFill>
                  <a:schemeClr val="dk1"/>
                </a:solidFill>
                <a:latin typeface="Calibri"/>
                <a:ea typeface="Calibri"/>
                <a:cs typeface="Calibri"/>
                <a:sym typeface="Calibri"/>
              </a:endParaRPr>
            </a:p>
          </p:txBody>
        </p:sp>
        <p:pic>
          <p:nvPicPr>
            <p:cNvPr id="525" name="Google Shape;525;p39"/>
            <p:cNvPicPr preferRelativeResize="0"/>
            <p:nvPr/>
          </p:nvPicPr>
          <p:blipFill rotWithShape="1">
            <a:blip r:embed="rId5">
              <a:alphaModFix/>
            </a:blip>
            <a:srcRect b="0" l="0" r="0" t="0"/>
            <a:stretch/>
          </p:blipFill>
          <p:spPr>
            <a:xfrm>
              <a:off x="1521918" y="5865021"/>
              <a:ext cx="638175" cy="29527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Modeling different forms of </a:t>
            </a:r>
            <a:r>
              <a:rPr b="1" lang="en-US" u="sng"/>
              <a:t>dependent</a:t>
            </a:r>
            <a:r>
              <a:rPr b="1" lang="en-US"/>
              <a:t> </a:t>
            </a:r>
            <a:r>
              <a:rPr lang="en-US"/>
              <a:t>variables</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regression and how I think about regression problems.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8" name="Google Shape;108;p4"/>
          <p:cNvPicPr preferRelativeResize="0"/>
          <p:nvPr/>
        </p:nvPicPr>
        <p:blipFill rotWithShape="1">
          <a:blip r:embed="rId3">
            <a:alphaModFix/>
          </a:blip>
          <a:srcRect b="0" l="0" r="0" t="0"/>
          <a:stretch/>
        </p:blipFill>
        <p:spPr>
          <a:xfrm>
            <a:off x="3714750" y="2414020"/>
            <a:ext cx="4762500" cy="1123950"/>
          </a:xfrm>
          <a:prstGeom prst="rect">
            <a:avLst/>
          </a:prstGeom>
          <a:noFill/>
          <a:ln>
            <a:noFill/>
          </a:ln>
        </p:spPr>
      </p:pic>
      <p:sp>
        <p:nvSpPr>
          <p:cNvPr id="109" name="Google Shape;109;p4"/>
          <p:cNvSpPr/>
          <p:nvPr/>
        </p:nvSpPr>
        <p:spPr>
          <a:xfrm>
            <a:off x="5058562" y="3087149"/>
            <a:ext cx="444616" cy="553673"/>
          </a:xfrm>
          <a:prstGeom prst="ellipse">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grpSp>
        <p:nvGrpSpPr>
          <p:cNvPr id="532" name="Google Shape;532;p40"/>
          <p:cNvGrpSpPr/>
          <p:nvPr/>
        </p:nvGrpSpPr>
        <p:grpSpPr>
          <a:xfrm>
            <a:off x="4531360" y="1578928"/>
            <a:ext cx="3296543" cy="923330"/>
            <a:chOff x="3393440" y="1690688"/>
            <a:chExt cx="3296543" cy="923330"/>
          </a:xfrm>
        </p:grpSpPr>
        <p:sp>
          <p:nvSpPr>
            <p:cNvPr id="533" name="Google Shape;533;p40"/>
            <p:cNvSpPr txBox="1"/>
            <p:nvPr/>
          </p:nvSpPr>
          <p:spPr>
            <a:xfrm>
              <a:off x="3393440" y="1690688"/>
              <a:ext cx="3296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TPL data for the following model: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534" name="Google Shape;534;p40"/>
            <p:cNvPicPr preferRelativeResize="0"/>
            <p:nvPr/>
          </p:nvPicPr>
          <p:blipFill rotWithShape="1">
            <a:blip r:embed="rId3">
              <a:alphaModFix/>
            </a:blip>
            <a:srcRect b="0" l="0" r="0" t="0"/>
            <a:stretch/>
          </p:blipFill>
          <p:spPr>
            <a:xfrm>
              <a:off x="3751073" y="2152353"/>
              <a:ext cx="2581275" cy="333375"/>
            </a:xfrm>
            <a:prstGeom prst="rect">
              <a:avLst/>
            </a:prstGeom>
            <a:noFill/>
            <a:ln>
              <a:noFill/>
            </a:ln>
          </p:spPr>
        </p:pic>
      </p:grpSp>
      <p:sp>
        <p:nvSpPr>
          <p:cNvPr id="535" name="Google Shape;535;p40"/>
          <p:cNvSpPr txBox="1"/>
          <p:nvPr/>
        </p:nvSpPr>
        <p:spPr>
          <a:xfrm>
            <a:off x="1664740" y="3059668"/>
            <a:ext cx="879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gamma</a:t>
            </a:r>
            <a:endParaRPr sz="1800">
              <a:solidFill>
                <a:schemeClr val="dk1"/>
              </a:solidFill>
              <a:latin typeface="Calibri"/>
              <a:ea typeface="Calibri"/>
              <a:cs typeface="Calibri"/>
              <a:sym typeface="Calibri"/>
            </a:endParaRPr>
          </a:p>
        </p:txBody>
      </p:sp>
      <p:sp>
        <p:nvSpPr>
          <p:cNvPr id="536" name="Google Shape;536;p40"/>
          <p:cNvSpPr txBox="1"/>
          <p:nvPr/>
        </p:nvSpPr>
        <p:spPr>
          <a:xfrm>
            <a:off x="5609602" y="3090148"/>
            <a:ext cx="1140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lognormal</a:t>
            </a:r>
            <a:endParaRPr sz="1800">
              <a:solidFill>
                <a:schemeClr val="dk1"/>
              </a:solidFill>
              <a:latin typeface="Calibri"/>
              <a:ea typeface="Calibri"/>
              <a:cs typeface="Calibri"/>
              <a:sym typeface="Calibri"/>
            </a:endParaRPr>
          </a:p>
        </p:txBody>
      </p:sp>
      <p:sp>
        <p:nvSpPr>
          <p:cNvPr id="537" name="Google Shape;537;p40"/>
          <p:cNvSpPr txBox="1"/>
          <p:nvPr/>
        </p:nvSpPr>
        <p:spPr>
          <a:xfrm>
            <a:off x="9815240" y="3198058"/>
            <a:ext cx="856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normal</a:t>
            </a:r>
            <a:endParaRPr sz="1800">
              <a:solidFill>
                <a:schemeClr val="dk1"/>
              </a:solidFill>
              <a:latin typeface="Calibri"/>
              <a:ea typeface="Calibri"/>
              <a:cs typeface="Calibri"/>
              <a:sym typeface="Calibri"/>
            </a:endParaRPr>
          </a:p>
        </p:txBody>
      </p:sp>
      <p:pic>
        <p:nvPicPr>
          <p:cNvPr id="538" name="Google Shape;538;p40"/>
          <p:cNvPicPr preferRelativeResize="0"/>
          <p:nvPr/>
        </p:nvPicPr>
        <p:blipFill rotWithShape="1">
          <a:blip r:embed="rId4">
            <a:alphaModFix/>
          </a:blip>
          <a:srcRect b="0" l="0" r="0" t="0"/>
          <a:stretch/>
        </p:blipFill>
        <p:spPr>
          <a:xfrm>
            <a:off x="0" y="3644146"/>
            <a:ext cx="4208761" cy="2880000"/>
          </a:xfrm>
          <a:prstGeom prst="rect">
            <a:avLst/>
          </a:prstGeom>
          <a:noFill/>
          <a:ln>
            <a:noFill/>
          </a:ln>
        </p:spPr>
      </p:pic>
      <p:pic>
        <p:nvPicPr>
          <p:cNvPr id="539" name="Google Shape;539;p40"/>
          <p:cNvPicPr preferRelativeResize="0"/>
          <p:nvPr/>
        </p:nvPicPr>
        <p:blipFill rotWithShape="1">
          <a:blip r:embed="rId5">
            <a:alphaModFix/>
          </a:blip>
          <a:srcRect b="0" l="0" r="0" t="0"/>
          <a:stretch/>
        </p:blipFill>
        <p:spPr>
          <a:xfrm>
            <a:off x="8179394" y="3522853"/>
            <a:ext cx="3890686" cy="3191453"/>
          </a:xfrm>
          <a:prstGeom prst="rect">
            <a:avLst/>
          </a:prstGeom>
          <a:noFill/>
          <a:ln>
            <a:noFill/>
          </a:ln>
        </p:spPr>
      </p:pic>
      <p:pic>
        <p:nvPicPr>
          <p:cNvPr id="540" name="Google Shape;540;p40"/>
          <p:cNvPicPr preferRelativeResize="0"/>
          <p:nvPr/>
        </p:nvPicPr>
        <p:blipFill rotWithShape="1">
          <a:blip r:embed="rId6">
            <a:alphaModFix/>
          </a:blip>
          <a:srcRect b="0" l="0" r="0" t="0"/>
          <a:stretch/>
        </p:blipFill>
        <p:spPr>
          <a:xfrm>
            <a:off x="4114207" y="3464146"/>
            <a:ext cx="4088670" cy="3240000"/>
          </a:xfrm>
          <a:prstGeom prst="rect">
            <a:avLst/>
          </a:prstGeom>
          <a:noFill/>
          <a:ln>
            <a:noFill/>
          </a:ln>
        </p:spPr>
      </p:pic>
      <p:sp>
        <p:nvSpPr>
          <p:cNvPr id="541" name="Google Shape;541;p40"/>
          <p:cNvSpPr/>
          <p:nvPr/>
        </p:nvSpPr>
        <p:spPr>
          <a:xfrm>
            <a:off x="8749793" y="20320"/>
            <a:ext cx="3421887" cy="1402080"/>
          </a:xfrm>
          <a:prstGeom prst="rect">
            <a:avLst/>
          </a:prstGeom>
          <a:solidFill>
            <a:schemeClr val="lt1"/>
          </a:solidFill>
          <a:ln cap="flat" cmpd="sng" w="28575">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Plot(simulateResiduals(model)</a:t>
            </a:r>
            <a:endParaRPr sz="1800">
              <a:solidFill>
                <a:schemeClr val="dk1"/>
              </a:solidFill>
              <a:latin typeface="Calibri"/>
              <a:ea typeface="Calibri"/>
              <a:cs typeface="Calibri"/>
              <a:sym typeface="Calibri"/>
            </a:endParaRPr>
          </a:p>
        </p:txBody>
      </p:sp>
      <p:sp>
        <p:nvSpPr>
          <p:cNvPr id="542" name="Google Shape;542;p40"/>
          <p:cNvSpPr txBox="1"/>
          <p:nvPr/>
        </p:nvSpPr>
        <p:spPr>
          <a:xfrm>
            <a:off x="9506596" y="55225"/>
            <a:ext cx="19082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DHARMa</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sp>
        <p:nvSpPr>
          <p:cNvPr id="549" name="Google Shape;549;p41"/>
          <p:cNvSpPr txBox="1"/>
          <p:nvPr/>
        </p:nvSpPr>
        <p:spPr>
          <a:xfrm>
            <a:off x="4531360" y="1578928"/>
            <a:ext cx="3296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TPL data for the following model: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550" name="Google Shape;550;p41"/>
          <p:cNvSpPr txBox="1"/>
          <p:nvPr/>
        </p:nvSpPr>
        <p:spPr>
          <a:xfrm>
            <a:off x="1664740" y="3059668"/>
            <a:ext cx="879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gamma</a:t>
            </a:r>
            <a:endParaRPr sz="1800">
              <a:solidFill>
                <a:schemeClr val="dk1"/>
              </a:solidFill>
              <a:latin typeface="Calibri"/>
              <a:ea typeface="Calibri"/>
              <a:cs typeface="Calibri"/>
              <a:sym typeface="Calibri"/>
            </a:endParaRPr>
          </a:p>
        </p:txBody>
      </p:sp>
      <p:sp>
        <p:nvSpPr>
          <p:cNvPr id="551" name="Google Shape;551;p41"/>
          <p:cNvSpPr txBox="1"/>
          <p:nvPr/>
        </p:nvSpPr>
        <p:spPr>
          <a:xfrm>
            <a:off x="5609602" y="3090148"/>
            <a:ext cx="1140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lognormal</a:t>
            </a:r>
            <a:endParaRPr sz="1800">
              <a:solidFill>
                <a:schemeClr val="dk1"/>
              </a:solidFill>
              <a:latin typeface="Calibri"/>
              <a:ea typeface="Calibri"/>
              <a:cs typeface="Calibri"/>
              <a:sym typeface="Calibri"/>
            </a:endParaRPr>
          </a:p>
        </p:txBody>
      </p:sp>
      <p:sp>
        <p:nvSpPr>
          <p:cNvPr id="552" name="Google Shape;552;p41"/>
          <p:cNvSpPr txBox="1"/>
          <p:nvPr/>
        </p:nvSpPr>
        <p:spPr>
          <a:xfrm>
            <a:off x="9815240" y="3198058"/>
            <a:ext cx="856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normal</a:t>
            </a:r>
            <a:endParaRPr sz="1800">
              <a:solidFill>
                <a:schemeClr val="dk1"/>
              </a:solidFill>
              <a:latin typeface="Calibri"/>
              <a:ea typeface="Calibri"/>
              <a:cs typeface="Calibri"/>
              <a:sym typeface="Calibri"/>
            </a:endParaRPr>
          </a:p>
        </p:txBody>
      </p:sp>
      <p:pic>
        <p:nvPicPr>
          <p:cNvPr id="553" name="Google Shape;553;p41"/>
          <p:cNvPicPr preferRelativeResize="0"/>
          <p:nvPr/>
        </p:nvPicPr>
        <p:blipFill rotWithShape="1">
          <a:blip r:embed="rId3">
            <a:alphaModFix/>
          </a:blip>
          <a:srcRect b="0" l="0" r="0" t="0"/>
          <a:stretch/>
        </p:blipFill>
        <p:spPr>
          <a:xfrm>
            <a:off x="0" y="3699092"/>
            <a:ext cx="4098499" cy="2880000"/>
          </a:xfrm>
          <a:prstGeom prst="rect">
            <a:avLst/>
          </a:prstGeom>
          <a:noFill/>
          <a:ln>
            <a:noFill/>
          </a:ln>
        </p:spPr>
      </p:pic>
      <p:pic>
        <p:nvPicPr>
          <p:cNvPr id="554" name="Google Shape;554;p41"/>
          <p:cNvPicPr preferRelativeResize="0"/>
          <p:nvPr/>
        </p:nvPicPr>
        <p:blipFill rotWithShape="1">
          <a:blip r:embed="rId4">
            <a:alphaModFix/>
          </a:blip>
          <a:srcRect b="0" l="0" r="0" t="0"/>
          <a:stretch/>
        </p:blipFill>
        <p:spPr>
          <a:xfrm>
            <a:off x="4404995" y="2130783"/>
            <a:ext cx="3829050" cy="371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grpSp>
        <p:nvGrpSpPr>
          <p:cNvPr id="561" name="Google Shape;561;p42"/>
          <p:cNvGrpSpPr/>
          <p:nvPr/>
        </p:nvGrpSpPr>
        <p:grpSpPr>
          <a:xfrm>
            <a:off x="4531360" y="1578928"/>
            <a:ext cx="3296543" cy="923330"/>
            <a:chOff x="3393440" y="1690688"/>
            <a:chExt cx="3296543" cy="923330"/>
          </a:xfrm>
        </p:grpSpPr>
        <p:sp>
          <p:nvSpPr>
            <p:cNvPr id="562" name="Google Shape;562;p42"/>
            <p:cNvSpPr txBox="1"/>
            <p:nvPr/>
          </p:nvSpPr>
          <p:spPr>
            <a:xfrm>
              <a:off x="3393440" y="1690688"/>
              <a:ext cx="3296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TPL data for the following model: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563" name="Google Shape;563;p42"/>
            <p:cNvPicPr preferRelativeResize="0"/>
            <p:nvPr/>
          </p:nvPicPr>
          <p:blipFill rotWithShape="1">
            <a:blip r:embed="rId3">
              <a:alphaModFix/>
            </a:blip>
            <a:srcRect b="0" l="0" r="0" t="0"/>
            <a:stretch/>
          </p:blipFill>
          <p:spPr>
            <a:xfrm>
              <a:off x="3751073" y="2152353"/>
              <a:ext cx="2581275" cy="333375"/>
            </a:xfrm>
            <a:prstGeom prst="rect">
              <a:avLst/>
            </a:prstGeom>
            <a:noFill/>
            <a:ln>
              <a:noFill/>
            </a:ln>
          </p:spPr>
        </p:pic>
      </p:grpSp>
      <p:sp>
        <p:nvSpPr>
          <p:cNvPr id="564" name="Google Shape;564;p42"/>
          <p:cNvSpPr txBox="1"/>
          <p:nvPr/>
        </p:nvSpPr>
        <p:spPr>
          <a:xfrm>
            <a:off x="1664740" y="3059668"/>
            <a:ext cx="879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gamma</a:t>
            </a:r>
            <a:endParaRPr sz="1800">
              <a:solidFill>
                <a:schemeClr val="dk1"/>
              </a:solidFill>
              <a:latin typeface="Calibri"/>
              <a:ea typeface="Calibri"/>
              <a:cs typeface="Calibri"/>
              <a:sym typeface="Calibri"/>
            </a:endParaRPr>
          </a:p>
        </p:txBody>
      </p:sp>
      <p:sp>
        <p:nvSpPr>
          <p:cNvPr id="565" name="Google Shape;565;p42"/>
          <p:cNvSpPr txBox="1"/>
          <p:nvPr/>
        </p:nvSpPr>
        <p:spPr>
          <a:xfrm>
            <a:off x="5609602" y="3090148"/>
            <a:ext cx="1140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lognormal</a:t>
            </a:r>
            <a:endParaRPr sz="1800">
              <a:solidFill>
                <a:schemeClr val="dk1"/>
              </a:solidFill>
              <a:latin typeface="Calibri"/>
              <a:ea typeface="Calibri"/>
              <a:cs typeface="Calibri"/>
              <a:sym typeface="Calibri"/>
            </a:endParaRPr>
          </a:p>
        </p:txBody>
      </p:sp>
      <p:sp>
        <p:nvSpPr>
          <p:cNvPr id="566" name="Google Shape;566;p42"/>
          <p:cNvSpPr txBox="1"/>
          <p:nvPr/>
        </p:nvSpPr>
        <p:spPr>
          <a:xfrm>
            <a:off x="9815240" y="3198058"/>
            <a:ext cx="856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normal</a:t>
            </a:r>
            <a:endParaRPr sz="1800">
              <a:solidFill>
                <a:schemeClr val="dk1"/>
              </a:solidFill>
              <a:latin typeface="Calibri"/>
              <a:ea typeface="Calibri"/>
              <a:cs typeface="Calibri"/>
              <a:sym typeface="Calibri"/>
            </a:endParaRPr>
          </a:p>
        </p:txBody>
      </p:sp>
      <p:pic>
        <p:nvPicPr>
          <p:cNvPr id="567" name="Google Shape;567;p42"/>
          <p:cNvPicPr preferRelativeResize="0"/>
          <p:nvPr/>
        </p:nvPicPr>
        <p:blipFill rotWithShape="1">
          <a:blip r:embed="rId4">
            <a:alphaModFix/>
          </a:blip>
          <a:srcRect b="0" l="0" r="0" t="0"/>
          <a:stretch/>
        </p:blipFill>
        <p:spPr>
          <a:xfrm>
            <a:off x="0" y="3644146"/>
            <a:ext cx="4208761" cy="2880000"/>
          </a:xfrm>
          <a:prstGeom prst="rect">
            <a:avLst/>
          </a:prstGeom>
          <a:noFill/>
          <a:ln>
            <a:noFill/>
          </a:ln>
        </p:spPr>
      </p:pic>
      <p:pic>
        <p:nvPicPr>
          <p:cNvPr id="568" name="Google Shape;568;p42"/>
          <p:cNvPicPr preferRelativeResize="0"/>
          <p:nvPr/>
        </p:nvPicPr>
        <p:blipFill rotWithShape="1">
          <a:blip r:embed="rId5">
            <a:alphaModFix/>
          </a:blip>
          <a:srcRect b="0" l="0" r="0" t="0"/>
          <a:stretch/>
        </p:blipFill>
        <p:spPr>
          <a:xfrm>
            <a:off x="8179394" y="3522853"/>
            <a:ext cx="3890686" cy="3191453"/>
          </a:xfrm>
          <a:prstGeom prst="rect">
            <a:avLst/>
          </a:prstGeom>
          <a:noFill/>
          <a:ln>
            <a:noFill/>
          </a:ln>
        </p:spPr>
      </p:pic>
      <p:pic>
        <p:nvPicPr>
          <p:cNvPr id="569" name="Google Shape;569;p42"/>
          <p:cNvPicPr preferRelativeResize="0"/>
          <p:nvPr/>
        </p:nvPicPr>
        <p:blipFill rotWithShape="1">
          <a:blip r:embed="rId6">
            <a:alphaModFix/>
          </a:blip>
          <a:srcRect b="0" l="0" r="0" t="0"/>
          <a:stretch/>
        </p:blipFill>
        <p:spPr>
          <a:xfrm>
            <a:off x="4114207" y="3464146"/>
            <a:ext cx="4088670" cy="3240000"/>
          </a:xfrm>
          <a:prstGeom prst="rect">
            <a:avLst/>
          </a:prstGeom>
          <a:noFill/>
          <a:ln>
            <a:noFill/>
          </a:ln>
        </p:spPr>
      </p:pic>
      <p:sp>
        <p:nvSpPr>
          <p:cNvPr id="570" name="Google Shape;570;p42"/>
          <p:cNvSpPr/>
          <p:nvPr/>
        </p:nvSpPr>
        <p:spPr>
          <a:xfrm>
            <a:off x="8071513" y="15220"/>
            <a:ext cx="4120487" cy="1563708"/>
          </a:xfrm>
          <a:prstGeom prst="rect">
            <a:avLst/>
          </a:prstGeom>
          <a:solidFill>
            <a:schemeClr val="lt1"/>
          </a:solidFill>
          <a:ln cap="flat" cmpd="sng" w="28575">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testDispersion(simulateResiduals(model)</a:t>
            </a:r>
            <a:endParaRPr sz="1800">
              <a:solidFill>
                <a:schemeClr val="dk1"/>
              </a:solidFill>
              <a:latin typeface="Calibri"/>
              <a:ea typeface="Calibri"/>
              <a:cs typeface="Calibri"/>
              <a:sym typeface="Calibri"/>
            </a:endParaRPr>
          </a:p>
        </p:txBody>
      </p:sp>
      <p:sp>
        <p:nvSpPr>
          <p:cNvPr id="571" name="Google Shape;571;p42"/>
          <p:cNvSpPr txBox="1"/>
          <p:nvPr/>
        </p:nvSpPr>
        <p:spPr>
          <a:xfrm>
            <a:off x="9170597" y="180459"/>
            <a:ext cx="19082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DHARMa</a:t>
            </a:r>
            <a:endParaRPr sz="1800">
              <a:solidFill>
                <a:schemeClr val="dk1"/>
              </a:solidFill>
              <a:latin typeface="Calibri"/>
              <a:ea typeface="Calibri"/>
              <a:cs typeface="Calibri"/>
              <a:sym typeface="Calibri"/>
            </a:endParaRPr>
          </a:p>
        </p:txBody>
      </p:sp>
      <p:pic>
        <p:nvPicPr>
          <p:cNvPr id="572" name="Google Shape;572;p42"/>
          <p:cNvPicPr preferRelativeResize="0"/>
          <p:nvPr/>
        </p:nvPicPr>
        <p:blipFill rotWithShape="1">
          <a:blip r:embed="rId7">
            <a:alphaModFix/>
          </a:blip>
          <a:srcRect b="0" l="0" r="0" t="0"/>
          <a:stretch/>
        </p:blipFill>
        <p:spPr>
          <a:xfrm>
            <a:off x="49870" y="3474306"/>
            <a:ext cx="4208762" cy="3240000"/>
          </a:xfrm>
          <a:prstGeom prst="rect">
            <a:avLst/>
          </a:prstGeom>
          <a:noFill/>
          <a:ln>
            <a:noFill/>
          </a:ln>
        </p:spPr>
      </p:pic>
      <p:pic>
        <p:nvPicPr>
          <p:cNvPr id="573" name="Google Shape;573;p42"/>
          <p:cNvPicPr preferRelativeResize="0"/>
          <p:nvPr/>
        </p:nvPicPr>
        <p:blipFill rotWithShape="1">
          <a:blip r:embed="rId8">
            <a:alphaModFix/>
          </a:blip>
          <a:srcRect b="0" l="0" r="0" t="0"/>
          <a:stretch/>
        </p:blipFill>
        <p:spPr>
          <a:xfrm>
            <a:off x="4056224" y="3429000"/>
            <a:ext cx="4123170" cy="3240000"/>
          </a:xfrm>
          <a:prstGeom prst="rect">
            <a:avLst/>
          </a:prstGeom>
          <a:noFill/>
          <a:ln>
            <a:noFill/>
          </a:ln>
        </p:spPr>
      </p:pic>
      <p:pic>
        <p:nvPicPr>
          <p:cNvPr id="574" name="Google Shape;574;p42"/>
          <p:cNvPicPr preferRelativeResize="0"/>
          <p:nvPr/>
        </p:nvPicPr>
        <p:blipFill rotWithShape="1">
          <a:blip r:embed="rId9">
            <a:alphaModFix/>
          </a:blip>
          <a:srcRect b="0" l="0" r="0" t="0"/>
          <a:stretch/>
        </p:blipFill>
        <p:spPr>
          <a:xfrm>
            <a:off x="8077859" y="3474306"/>
            <a:ext cx="4064271" cy="3240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grpSp>
        <p:nvGrpSpPr>
          <p:cNvPr id="581" name="Google Shape;581;p43"/>
          <p:cNvGrpSpPr/>
          <p:nvPr/>
        </p:nvGrpSpPr>
        <p:grpSpPr>
          <a:xfrm>
            <a:off x="4531360" y="1578928"/>
            <a:ext cx="3296543" cy="923330"/>
            <a:chOff x="3393440" y="1690688"/>
            <a:chExt cx="3296543" cy="923330"/>
          </a:xfrm>
        </p:grpSpPr>
        <p:sp>
          <p:nvSpPr>
            <p:cNvPr id="582" name="Google Shape;582;p43"/>
            <p:cNvSpPr txBox="1"/>
            <p:nvPr/>
          </p:nvSpPr>
          <p:spPr>
            <a:xfrm>
              <a:off x="3393440" y="1690688"/>
              <a:ext cx="3296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TPL data for the following model: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583" name="Google Shape;583;p43"/>
            <p:cNvPicPr preferRelativeResize="0"/>
            <p:nvPr/>
          </p:nvPicPr>
          <p:blipFill rotWithShape="1">
            <a:blip r:embed="rId3">
              <a:alphaModFix/>
            </a:blip>
            <a:srcRect b="0" l="0" r="0" t="0"/>
            <a:stretch/>
          </p:blipFill>
          <p:spPr>
            <a:xfrm>
              <a:off x="3751073" y="2152353"/>
              <a:ext cx="2581275" cy="333375"/>
            </a:xfrm>
            <a:prstGeom prst="rect">
              <a:avLst/>
            </a:prstGeom>
            <a:noFill/>
            <a:ln>
              <a:noFill/>
            </a:ln>
          </p:spPr>
        </p:pic>
      </p:grpSp>
      <p:sp>
        <p:nvSpPr>
          <p:cNvPr id="584" name="Google Shape;584;p43"/>
          <p:cNvSpPr txBox="1"/>
          <p:nvPr/>
        </p:nvSpPr>
        <p:spPr>
          <a:xfrm>
            <a:off x="1664740" y="3059668"/>
            <a:ext cx="8792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gamma</a:t>
            </a:r>
            <a:endParaRPr sz="1800">
              <a:solidFill>
                <a:schemeClr val="dk1"/>
              </a:solidFill>
              <a:latin typeface="Calibri"/>
              <a:ea typeface="Calibri"/>
              <a:cs typeface="Calibri"/>
              <a:sym typeface="Calibri"/>
            </a:endParaRPr>
          </a:p>
        </p:txBody>
      </p:sp>
      <p:sp>
        <p:nvSpPr>
          <p:cNvPr id="585" name="Google Shape;585;p43"/>
          <p:cNvSpPr txBox="1"/>
          <p:nvPr/>
        </p:nvSpPr>
        <p:spPr>
          <a:xfrm>
            <a:off x="5609602" y="3090148"/>
            <a:ext cx="1140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lognormal</a:t>
            </a:r>
            <a:endParaRPr sz="1800">
              <a:solidFill>
                <a:schemeClr val="dk1"/>
              </a:solidFill>
              <a:latin typeface="Calibri"/>
              <a:ea typeface="Calibri"/>
              <a:cs typeface="Calibri"/>
              <a:sym typeface="Calibri"/>
            </a:endParaRPr>
          </a:p>
        </p:txBody>
      </p:sp>
      <p:sp>
        <p:nvSpPr>
          <p:cNvPr id="586" name="Google Shape;586;p43"/>
          <p:cNvSpPr txBox="1"/>
          <p:nvPr/>
        </p:nvSpPr>
        <p:spPr>
          <a:xfrm>
            <a:off x="9815240" y="3055818"/>
            <a:ext cx="856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normal</a:t>
            </a:r>
            <a:endParaRPr sz="1800">
              <a:solidFill>
                <a:schemeClr val="dk1"/>
              </a:solidFill>
              <a:latin typeface="Calibri"/>
              <a:ea typeface="Calibri"/>
              <a:cs typeface="Calibri"/>
              <a:sym typeface="Calibri"/>
            </a:endParaRPr>
          </a:p>
        </p:txBody>
      </p:sp>
      <p:sp>
        <p:nvSpPr>
          <p:cNvPr id="587" name="Google Shape;587;p43"/>
          <p:cNvSpPr/>
          <p:nvPr/>
        </p:nvSpPr>
        <p:spPr>
          <a:xfrm>
            <a:off x="8071513" y="15220"/>
            <a:ext cx="4120487" cy="1563708"/>
          </a:xfrm>
          <a:prstGeom prst="rect">
            <a:avLst/>
          </a:prstGeom>
          <a:solidFill>
            <a:schemeClr val="lt1"/>
          </a:solidFill>
          <a:ln cap="flat" cmpd="sng" w="28575">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testUniformity(simulateResiduals(model)</a:t>
            </a:r>
            <a:endParaRPr sz="1800">
              <a:solidFill>
                <a:schemeClr val="dk1"/>
              </a:solidFill>
              <a:latin typeface="Calibri"/>
              <a:ea typeface="Calibri"/>
              <a:cs typeface="Calibri"/>
              <a:sym typeface="Calibri"/>
            </a:endParaRPr>
          </a:p>
        </p:txBody>
      </p:sp>
      <p:sp>
        <p:nvSpPr>
          <p:cNvPr id="588" name="Google Shape;588;p43"/>
          <p:cNvSpPr txBox="1"/>
          <p:nvPr/>
        </p:nvSpPr>
        <p:spPr>
          <a:xfrm>
            <a:off x="9170597" y="180459"/>
            <a:ext cx="19082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DHARMa</a:t>
            </a:r>
            <a:endParaRPr sz="1800">
              <a:solidFill>
                <a:schemeClr val="dk1"/>
              </a:solidFill>
              <a:latin typeface="Calibri"/>
              <a:ea typeface="Calibri"/>
              <a:cs typeface="Calibri"/>
              <a:sym typeface="Calibri"/>
            </a:endParaRPr>
          </a:p>
        </p:txBody>
      </p:sp>
      <p:pic>
        <p:nvPicPr>
          <p:cNvPr id="589" name="Google Shape;589;p43"/>
          <p:cNvPicPr preferRelativeResize="0"/>
          <p:nvPr/>
        </p:nvPicPr>
        <p:blipFill rotWithShape="1">
          <a:blip r:embed="rId4">
            <a:alphaModFix/>
          </a:blip>
          <a:srcRect b="0" l="0" r="0" t="0"/>
          <a:stretch/>
        </p:blipFill>
        <p:spPr>
          <a:xfrm>
            <a:off x="20320" y="3429000"/>
            <a:ext cx="3971925" cy="790575"/>
          </a:xfrm>
          <a:prstGeom prst="rect">
            <a:avLst/>
          </a:prstGeom>
          <a:noFill/>
          <a:ln>
            <a:noFill/>
          </a:ln>
        </p:spPr>
      </p:pic>
      <p:pic>
        <p:nvPicPr>
          <p:cNvPr id="590" name="Google Shape;590;p43"/>
          <p:cNvPicPr preferRelativeResize="0"/>
          <p:nvPr/>
        </p:nvPicPr>
        <p:blipFill rotWithShape="1">
          <a:blip r:embed="rId5">
            <a:alphaModFix/>
          </a:blip>
          <a:srcRect b="0" l="0" r="0" t="0"/>
          <a:stretch/>
        </p:blipFill>
        <p:spPr>
          <a:xfrm>
            <a:off x="4090063" y="3438525"/>
            <a:ext cx="3981450" cy="781050"/>
          </a:xfrm>
          <a:prstGeom prst="rect">
            <a:avLst/>
          </a:prstGeom>
          <a:noFill/>
          <a:ln>
            <a:noFill/>
          </a:ln>
        </p:spPr>
      </p:pic>
      <p:pic>
        <p:nvPicPr>
          <p:cNvPr id="591" name="Google Shape;591;p43"/>
          <p:cNvPicPr preferRelativeResize="0"/>
          <p:nvPr/>
        </p:nvPicPr>
        <p:blipFill rotWithShape="1">
          <a:blip r:embed="rId6">
            <a:alphaModFix/>
          </a:blip>
          <a:srcRect b="0" l="0" r="0" t="0"/>
          <a:stretch/>
        </p:blipFill>
        <p:spPr>
          <a:xfrm>
            <a:off x="8138773" y="3429000"/>
            <a:ext cx="3971925" cy="790575"/>
          </a:xfrm>
          <a:prstGeom prst="rect">
            <a:avLst/>
          </a:prstGeom>
          <a:noFill/>
          <a:ln>
            <a:noFill/>
          </a:ln>
        </p:spPr>
      </p:pic>
      <p:pic>
        <p:nvPicPr>
          <p:cNvPr id="592" name="Google Shape;592;p43"/>
          <p:cNvPicPr preferRelativeResize="0"/>
          <p:nvPr/>
        </p:nvPicPr>
        <p:blipFill rotWithShape="1">
          <a:blip r:embed="rId7">
            <a:alphaModFix/>
          </a:blip>
          <a:srcRect b="0" l="0" r="0" t="0"/>
          <a:stretch/>
        </p:blipFill>
        <p:spPr>
          <a:xfrm>
            <a:off x="417153" y="4455216"/>
            <a:ext cx="3200987" cy="2190394"/>
          </a:xfrm>
          <a:prstGeom prst="rect">
            <a:avLst/>
          </a:prstGeom>
          <a:noFill/>
          <a:ln>
            <a:noFill/>
          </a:ln>
        </p:spPr>
      </p:pic>
      <p:pic>
        <p:nvPicPr>
          <p:cNvPr id="593" name="Google Shape;593;p43"/>
          <p:cNvPicPr preferRelativeResize="0"/>
          <p:nvPr/>
        </p:nvPicPr>
        <p:blipFill rotWithShape="1">
          <a:blip r:embed="rId8">
            <a:alphaModFix/>
          </a:blip>
          <a:srcRect b="0" l="0" r="0" t="0"/>
          <a:stretch/>
        </p:blipFill>
        <p:spPr>
          <a:xfrm>
            <a:off x="8596546" y="4408499"/>
            <a:ext cx="2959075" cy="2427271"/>
          </a:xfrm>
          <a:prstGeom prst="rect">
            <a:avLst/>
          </a:prstGeom>
          <a:noFill/>
          <a:ln>
            <a:noFill/>
          </a:ln>
        </p:spPr>
      </p:pic>
      <p:pic>
        <p:nvPicPr>
          <p:cNvPr id="594" name="Google Shape;594;p43"/>
          <p:cNvPicPr preferRelativeResize="0"/>
          <p:nvPr/>
        </p:nvPicPr>
        <p:blipFill rotWithShape="1">
          <a:blip r:embed="rId9">
            <a:alphaModFix/>
          </a:blip>
          <a:srcRect b="0" l="0" r="0" t="0"/>
          <a:stretch/>
        </p:blipFill>
        <p:spPr>
          <a:xfrm>
            <a:off x="4531360" y="4361417"/>
            <a:ext cx="3109652" cy="246419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sp>
        <p:nvSpPr>
          <p:cNvPr id="601" name="Google Shape;601;p44"/>
          <p:cNvSpPr/>
          <p:nvPr/>
        </p:nvSpPr>
        <p:spPr>
          <a:xfrm>
            <a:off x="8071513" y="15220"/>
            <a:ext cx="4120487" cy="872676"/>
          </a:xfrm>
          <a:prstGeom prst="rect">
            <a:avLst/>
          </a:prstGeom>
          <a:solidFill>
            <a:schemeClr val="lt1"/>
          </a:solidFill>
          <a:ln cap="flat" cmpd="sng" w="28575">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44"/>
          <p:cNvSpPr txBox="1"/>
          <p:nvPr/>
        </p:nvSpPr>
        <p:spPr>
          <a:xfrm>
            <a:off x="9170597" y="180459"/>
            <a:ext cx="20204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glmmTMB</a:t>
            </a:r>
            <a:endParaRPr sz="1800">
              <a:solidFill>
                <a:schemeClr val="dk1"/>
              </a:solidFill>
              <a:latin typeface="Calibri"/>
              <a:ea typeface="Calibri"/>
              <a:cs typeface="Calibri"/>
              <a:sym typeface="Calibri"/>
            </a:endParaRPr>
          </a:p>
        </p:txBody>
      </p:sp>
      <p:pic>
        <p:nvPicPr>
          <p:cNvPr id="603" name="Google Shape;603;p44"/>
          <p:cNvPicPr preferRelativeResize="0"/>
          <p:nvPr/>
        </p:nvPicPr>
        <p:blipFill rotWithShape="1">
          <a:blip r:embed="rId3">
            <a:alphaModFix/>
          </a:blip>
          <a:srcRect b="0" l="0" r="0" t="0"/>
          <a:stretch/>
        </p:blipFill>
        <p:spPr>
          <a:xfrm>
            <a:off x="8039287" y="2725329"/>
            <a:ext cx="3296544" cy="703671"/>
          </a:xfrm>
          <a:prstGeom prst="rect">
            <a:avLst/>
          </a:prstGeom>
          <a:noFill/>
          <a:ln>
            <a:noFill/>
          </a:ln>
        </p:spPr>
      </p:pic>
      <p:pic>
        <p:nvPicPr>
          <p:cNvPr id="604" name="Google Shape;604;p44"/>
          <p:cNvPicPr preferRelativeResize="0"/>
          <p:nvPr/>
        </p:nvPicPr>
        <p:blipFill rotWithShape="1">
          <a:blip r:embed="rId4">
            <a:alphaModFix/>
          </a:blip>
          <a:srcRect b="0" l="0" r="0" t="0"/>
          <a:stretch/>
        </p:blipFill>
        <p:spPr>
          <a:xfrm>
            <a:off x="1465073" y="2911750"/>
            <a:ext cx="2581275" cy="333375"/>
          </a:xfrm>
          <a:prstGeom prst="rect">
            <a:avLst/>
          </a:prstGeom>
          <a:noFill/>
          <a:ln>
            <a:noFill/>
          </a:ln>
        </p:spPr>
      </p:pic>
      <p:pic>
        <p:nvPicPr>
          <p:cNvPr id="605" name="Google Shape;605;p44"/>
          <p:cNvPicPr preferRelativeResize="0"/>
          <p:nvPr/>
        </p:nvPicPr>
        <p:blipFill rotWithShape="1">
          <a:blip r:embed="rId5">
            <a:alphaModFix/>
          </a:blip>
          <a:srcRect b="0" l="0" r="0" t="0"/>
          <a:stretch/>
        </p:blipFill>
        <p:spPr>
          <a:xfrm>
            <a:off x="6956107" y="3536899"/>
            <a:ext cx="4830060" cy="2995386"/>
          </a:xfrm>
          <a:prstGeom prst="rect">
            <a:avLst/>
          </a:prstGeom>
          <a:noFill/>
          <a:ln>
            <a:noFill/>
          </a:ln>
        </p:spPr>
      </p:pic>
      <p:pic>
        <p:nvPicPr>
          <p:cNvPr id="606" name="Google Shape;606;p44"/>
          <p:cNvPicPr preferRelativeResize="0"/>
          <p:nvPr/>
        </p:nvPicPr>
        <p:blipFill rotWithShape="1">
          <a:blip r:embed="rId6">
            <a:alphaModFix/>
          </a:blip>
          <a:srcRect b="0" l="0" r="0" t="0"/>
          <a:stretch/>
        </p:blipFill>
        <p:spPr>
          <a:xfrm>
            <a:off x="752813" y="3400628"/>
            <a:ext cx="4483081" cy="3067714"/>
          </a:xfrm>
          <a:prstGeom prst="rect">
            <a:avLst/>
          </a:prstGeom>
          <a:noFill/>
          <a:ln>
            <a:noFill/>
          </a:ln>
        </p:spPr>
      </p:pic>
      <p:pic>
        <p:nvPicPr>
          <p:cNvPr id="607" name="Google Shape;607;p44"/>
          <p:cNvPicPr preferRelativeResize="0"/>
          <p:nvPr/>
        </p:nvPicPr>
        <p:blipFill rotWithShape="1">
          <a:blip r:embed="rId7">
            <a:alphaModFix/>
          </a:blip>
          <a:srcRect b="0" l="0" r="0" t="0"/>
          <a:stretch/>
        </p:blipFill>
        <p:spPr>
          <a:xfrm>
            <a:off x="2542453" y="1581329"/>
            <a:ext cx="7638389" cy="98849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sp>
        <p:nvSpPr>
          <p:cNvPr id="614" name="Google Shape;614;p45"/>
          <p:cNvSpPr txBox="1"/>
          <p:nvPr/>
        </p:nvSpPr>
        <p:spPr>
          <a:xfrm>
            <a:off x="4531360" y="1578928"/>
            <a:ext cx="3296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TPL data for the following model: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615" name="Google Shape;615;p45"/>
          <p:cNvSpPr/>
          <p:nvPr/>
        </p:nvSpPr>
        <p:spPr>
          <a:xfrm>
            <a:off x="8071513" y="15220"/>
            <a:ext cx="4120487" cy="1563708"/>
          </a:xfrm>
          <a:prstGeom prst="rect">
            <a:avLst/>
          </a:prstGeom>
          <a:solidFill>
            <a:schemeClr val="lt1"/>
          </a:solidFill>
          <a:ln cap="flat" cmpd="sng" w="28575">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45"/>
          <p:cNvSpPr txBox="1"/>
          <p:nvPr/>
        </p:nvSpPr>
        <p:spPr>
          <a:xfrm>
            <a:off x="9170597" y="180459"/>
            <a:ext cx="20204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glmmTMB</a:t>
            </a:r>
            <a:endParaRPr sz="1800">
              <a:solidFill>
                <a:schemeClr val="dk1"/>
              </a:solidFill>
              <a:latin typeface="Calibri"/>
              <a:ea typeface="Calibri"/>
              <a:cs typeface="Calibri"/>
              <a:sym typeface="Calibri"/>
            </a:endParaRPr>
          </a:p>
        </p:txBody>
      </p:sp>
      <p:pic>
        <p:nvPicPr>
          <p:cNvPr id="617" name="Google Shape;617;p45"/>
          <p:cNvPicPr preferRelativeResize="0"/>
          <p:nvPr/>
        </p:nvPicPr>
        <p:blipFill rotWithShape="1">
          <a:blip r:embed="rId3">
            <a:alphaModFix/>
          </a:blip>
          <a:srcRect b="0" l="0" r="0" t="0"/>
          <a:stretch/>
        </p:blipFill>
        <p:spPr>
          <a:xfrm>
            <a:off x="8108632" y="723106"/>
            <a:ext cx="4063048" cy="525806"/>
          </a:xfrm>
          <a:prstGeom prst="rect">
            <a:avLst/>
          </a:prstGeom>
          <a:noFill/>
          <a:ln>
            <a:noFill/>
          </a:ln>
        </p:spPr>
      </p:pic>
      <p:pic>
        <p:nvPicPr>
          <p:cNvPr id="618" name="Google Shape;618;p45"/>
          <p:cNvPicPr preferRelativeResize="0"/>
          <p:nvPr/>
        </p:nvPicPr>
        <p:blipFill rotWithShape="1">
          <a:blip r:embed="rId4">
            <a:alphaModFix/>
          </a:blip>
          <a:srcRect b="0" l="0" r="0" t="0"/>
          <a:stretch/>
        </p:blipFill>
        <p:spPr>
          <a:xfrm>
            <a:off x="8039287" y="2725329"/>
            <a:ext cx="3296544" cy="703671"/>
          </a:xfrm>
          <a:prstGeom prst="rect">
            <a:avLst/>
          </a:prstGeom>
          <a:noFill/>
          <a:ln>
            <a:noFill/>
          </a:ln>
        </p:spPr>
      </p:pic>
      <p:pic>
        <p:nvPicPr>
          <p:cNvPr id="619" name="Google Shape;619;p45"/>
          <p:cNvPicPr preferRelativeResize="0"/>
          <p:nvPr/>
        </p:nvPicPr>
        <p:blipFill rotWithShape="1">
          <a:blip r:embed="rId5">
            <a:alphaModFix/>
          </a:blip>
          <a:srcRect b="0" l="0" r="0" t="0"/>
          <a:stretch/>
        </p:blipFill>
        <p:spPr>
          <a:xfrm>
            <a:off x="1465073" y="2911750"/>
            <a:ext cx="2581275" cy="333375"/>
          </a:xfrm>
          <a:prstGeom prst="rect">
            <a:avLst/>
          </a:prstGeom>
          <a:noFill/>
          <a:ln>
            <a:noFill/>
          </a:ln>
        </p:spPr>
      </p:pic>
      <p:pic>
        <p:nvPicPr>
          <p:cNvPr id="620" name="Google Shape;620;p45"/>
          <p:cNvPicPr preferRelativeResize="0"/>
          <p:nvPr/>
        </p:nvPicPr>
        <p:blipFill rotWithShape="1">
          <a:blip r:embed="rId6">
            <a:alphaModFix/>
          </a:blip>
          <a:srcRect b="0" l="0" r="0" t="0"/>
          <a:stretch/>
        </p:blipFill>
        <p:spPr>
          <a:xfrm>
            <a:off x="6956107" y="3536899"/>
            <a:ext cx="4830060" cy="2995386"/>
          </a:xfrm>
          <a:prstGeom prst="rect">
            <a:avLst/>
          </a:prstGeom>
          <a:noFill/>
          <a:ln>
            <a:noFill/>
          </a:ln>
        </p:spPr>
      </p:pic>
      <p:pic>
        <p:nvPicPr>
          <p:cNvPr id="621" name="Google Shape;621;p45"/>
          <p:cNvPicPr preferRelativeResize="0"/>
          <p:nvPr/>
        </p:nvPicPr>
        <p:blipFill rotWithShape="1">
          <a:blip r:embed="rId7">
            <a:alphaModFix/>
          </a:blip>
          <a:srcRect b="0" l="0" r="0" t="0"/>
          <a:stretch/>
        </p:blipFill>
        <p:spPr>
          <a:xfrm>
            <a:off x="752813" y="3400628"/>
            <a:ext cx="4483081" cy="3067714"/>
          </a:xfrm>
          <a:prstGeom prst="rect">
            <a:avLst/>
          </a:prstGeom>
          <a:noFill/>
          <a:ln>
            <a:noFill/>
          </a:ln>
        </p:spPr>
      </p:pic>
      <p:pic>
        <p:nvPicPr>
          <p:cNvPr id="622" name="Google Shape;622;p45"/>
          <p:cNvPicPr preferRelativeResize="0"/>
          <p:nvPr/>
        </p:nvPicPr>
        <p:blipFill rotWithShape="1">
          <a:blip r:embed="rId8">
            <a:alphaModFix/>
          </a:blip>
          <a:srcRect b="0" l="0" r="0" t="0"/>
          <a:stretch/>
        </p:blipFill>
        <p:spPr>
          <a:xfrm>
            <a:off x="889972" y="3314485"/>
            <a:ext cx="4208762" cy="3240000"/>
          </a:xfrm>
          <a:prstGeom prst="rect">
            <a:avLst/>
          </a:prstGeom>
          <a:noFill/>
          <a:ln>
            <a:noFill/>
          </a:ln>
        </p:spPr>
      </p:pic>
      <p:pic>
        <p:nvPicPr>
          <p:cNvPr id="623" name="Google Shape;623;p45"/>
          <p:cNvPicPr preferRelativeResize="0"/>
          <p:nvPr/>
        </p:nvPicPr>
        <p:blipFill rotWithShape="1">
          <a:blip r:embed="rId9">
            <a:alphaModFix/>
          </a:blip>
          <a:srcRect b="0" l="0" r="0" t="0"/>
          <a:stretch/>
        </p:blipFill>
        <p:spPr>
          <a:xfrm>
            <a:off x="6956107" y="3493775"/>
            <a:ext cx="4897843" cy="306771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 what to do when modeling?</a:t>
            </a:r>
            <a:endParaRPr/>
          </a:p>
        </p:txBody>
      </p:sp>
      <p:sp>
        <p:nvSpPr>
          <p:cNvPr id="630" name="Google Shape;630;p46"/>
          <p:cNvSpPr txBox="1"/>
          <p:nvPr/>
        </p:nvSpPr>
        <p:spPr>
          <a:xfrm>
            <a:off x="4531360" y="1578928"/>
            <a:ext cx="3296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TPL data for the following model: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631" name="Google Shape;631;p46"/>
          <p:cNvSpPr/>
          <p:nvPr/>
        </p:nvSpPr>
        <p:spPr>
          <a:xfrm>
            <a:off x="8071513" y="15220"/>
            <a:ext cx="4120487" cy="1563708"/>
          </a:xfrm>
          <a:prstGeom prst="rect">
            <a:avLst/>
          </a:prstGeom>
          <a:solidFill>
            <a:schemeClr val="lt1"/>
          </a:solidFill>
          <a:ln cap="flat" cmpd="sng" w="28575">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46"/>
          <p:cNvSpPr txBox="1"/>
          <p:nvPr/>
        </p:nvSpPr>
        <p:spPr>
          <a:xfrm>
            <a:off x="9170597" y="180459"/>
            <a:ext cx="20204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Package: glmmTMB</a:t>
            </a:r>
            <a:endParaRPr sz="1800">
              <a:solidFill>
                <a:schemeClr val="dk1"/>
              </a:solidFill>
              <a:latin typeface="Calibri"/>
              <a:ea typeface="Calibri"/>
              <a:cs typeface="Calibri"/>
              <a:sym typeface="Calibri"/>
            </a:endParaRPr>
          </a:p>
        </p:txBody>
      </p:sp>
      <p:pic>
        <p:nvPicPr>
          <p:cNvPr id="633" name="Google Shape;633;p46"/>
          <p:cNvPicPr preferRelativeResize="0"/>
          <p:nvPr/>
        </p:nvPicPr>
        <p:blipFill rotWithShape="1">
          <a:blip r:embed="rId3">
            <a:alphaModFix/>
          </a:blip>
          <a:srcRect b="0" l="0" r="0" t="0"/>
          <a:stretch/>
        </p:blipFill>
        <p:spPr>
          <a:xfrm>
            <a:off x="8108632" y="723106"/>
            <a:ext cx="4063048" cy="525806"/>
          </a:xfrm>
          <a:prstGeom prst="rect">
            <a:avLst/>
          </a:prstGeom>
          <a:noFill/>
          <a:ln>
            <a:noFill/>
          </a:ln>
        </p:spPr>
      </p:pic>
      <p:pic>
        <p:nvPicPr>
          <p:cNvPr id="634" name="Google Shape;634;p46"/>
          <p:cNvPicPr preferRelativeResize="0"/>
          <p:nvPr/>
        </p:nvPicPr>
        <p:blipFill rotWithShape="1">
          <a:blip r:embed="rId4">
            <a:alphaModFix/>
          </a:blip>
          <a:srcRect b="0" l="0" r="0" t="0"/>
          <a:stretch/>
        </p:blipFill>
        <p:spPr>
          <a:xfrm>
            <a:off x="8039287" y="2725329"/>
            <a:ext cx="3296544" cy="703671"/>
          </a:xfrm>
          <a:prstGeom prst="rect">
            <a:avLst/>
          </a:prstGeom>
          <a:noFill/>
          <a:ln>
            <a:noFill/>
          </a:ln>
        </p:spPr>
      </p:pic>
      <p:pic>
        <p:nvPicPr>
          <p:cNvPr id="635" name="Google Shape;635;p46"/>
          <p:cNvPicPr preferRelativeResize="0"/>
          <p:nvPr/>
        </p:nvPicPr>
        <p:blipFill rotWithShape="1">
          <a:blip r:embed="rId5">
            <a:alphaModFix/>
          </a:blip>
          <a:srcRect b="0" l="0" r="0" t="0"/>
          <a:stretch/>
        </p:blipFill>
        <p:spPr>
          <a:xfrm>
            <a:off x="1465073" y="2911750"/>
            <a:ext cx="2581275" cy="333375"/>
          </a:xfrm>
          <a:prstGeom prst="rect">
            <a:avLst/>
          </a:prstGeom>
          <a:noFill/>
          <a:ln>
            <a:noFill/>
          </a:ln>
        </p:spPr>
      </p:pic>
      <p:pic>
        <p:nvPicPr>
          <p:cNvPr id="636" name="Google Shape;636;p46"/>
          <p:cNvPicPr preferRelativeResize="0"/>
          <p:nvPr/>
        </p:nvPicPr>
        <p:blipFill rotWithShape="1">
          <a:blip r:embed="rId6">
            <a:alphaModFix/>
          </a:blip>
          <a:srcRect b="0" l="0" r="0" t="0"/>
          <a:stretch/>
        </p:blipFill>
        <p:spPr>
          <a:xfrm>
            <a:off x="7390462" y="4019640"/>
            <a:ext cx="4465285" cy="790575"/>
          </a:xfrm>
          <a:prstGeom prst="rect">
            <a:avLst/>
          </a:prstGeom>
          <a:noFill/>
          <a:ln>
            <a:noFill/>
          </a:ln>
        </p:spPr>
      </p:pic>
      <p:pic>
        <p:nvPicPr>
          <p:cNvPr id="637" name="Google Shape;637;p46"/>
          <p:cNvPicPr preferRelativeResize="0"/>
          <p:nvPr/>
        </p:nvPicPr>
        <p:blipFill rotWithShape="1">
          <a:blip r:embed="rId7">
            <a:alphaModFix/>
          </a:blip>
          <a:srcRect b="0" l="0" r="25675" t="31366"/>
          <a:stretch/>
        </p:blipFill>
        <p:spPr>
          <a:xfrm>
            <a:off x="838200" y="4070848"/>
            <a:ext cx="4465285" cy="73936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Futher reads</a:t>
            </a:r>
            <a:endParaRPr/>
          </a:p>
        </p:txBody>
      </p:sp>
      <p:sp>
        <p:nvSpPr>
          <p:cNvPr id="643" name="Google Shape;643;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https://cran.r-project.org/web/packages/DHARMa/vignettes/DHARMa.html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7" name="Shape 647"/>
        <p:cNvGrpSpPr/>
        <p:nvPr/>
      </p:nvGrpSpPr>
      <p:grpSpPr>
        <a:xfrm>
          <a:off x="0" y="0"/>
          <a:ext cx="0" cy="0"/>
          <a:chOff x="0" y="0"/>
          <a:chExt cx="0" cy="0"/>
        </a:xfrm>
      </p:grpSpPr>
      <p:sp>
        <p:nvSpPr>
          <p:cNvPr id="648" name="Google Shape;648;p48"/>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48"/>
          <p:cNvSpPr txBox="1"/>
          <p:nvPr>
            <p:ph type="title"/>
          </p:nvPr>
        </p:nvSpPr>
        <p:spPr>
          <a:xfrm>
            <a:off x="838200" y="365125"/>
            <a:ext cx="10515600" cy="13064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Distributional regression</a:t>
            </a:r>
            <a:endParaRPr sz="4000"/>
          </a:p>
        </p:txBody>
      </p:sp>
      <p:sp>
        <p:nvSpPr>
          <p:cNvPr id="650" name="Google Shape;650;p48"/>
          <p:cNvSpPr txBox="1"/>
          <p:nvPr>
            <p:ph idx="1" type="body"/>
          </p:nvPr>
        </p:nvSpPr>
        <p:spPr>
          <a:xfrm>
            <a:off x="838200" y="1825625"/>
            <a:ext cx="4152774" cy="4303464"/>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u="sng">
              <a:solidFill>
                <a:schemeClr val="hlink"/>
              </a:solidFill>
              <a:hlinkClick r:id="rId3"/>
            </a:endParaRPr>
          </a:p>
          <a:p>
            <a:pPr indent="-101600" lvl="0" marL="228600" rtl="0" algn="l">
              <a:lnSpc>
                <a:spcPct val="90000"/>
              </a:lnSpc>
              <a:spcBef>
                <a:spcPts val="1000"/>
              </a:spcBef>
              <a:spcAft>
                <a:spcPts val="0"/>
              </a:spcAft>
              <a:buClr>
                <a:schemeClr val="dk1"/>
              </a:buClr>
              <a:buSzPts val="2000"/>
              <a:buNone/>
            </a:pPr>
            <a:r>
              <a:t/>
            </a:r>
            <a:endParaRPr sz="2000" u="sng">
              <a:solidFill>
                <a:schemeClr val="hlink"/>
              </a:solidFill>
              <a:hlinkClick r:id="rId4"/>
            </a:endParaRPr>
          </a:p>
          <a:p>
            <a:pPr indent="-101600" lvl="0" marL="228600" rtl="0" algn="l">
              <a:lnSpc>
                <a:spcPct val="90000"/>
              </a:lnSpc>
              <a:spcBef>
                <a:spcPts val="1000"/>
              </a:spcBef>
              <a:spcAft>
                <a:spcPts val="0"/>
              </a:spcAft>
              <a:buClr>
                <a:schemeClr val="dk1"/>
              </a:buClr>
              <a:buSzPts val="2000"/>
              <a:buNone/>
            </a:pPr>
            <a:r>
              <a:t/>
            </a:r>
            <a:endParaRPr sz="2000" u="sng">
              <a:solidFill>
                <a:schemeClr val="hlink"/>
              </a:solidFill>
              <a:hlinkClick r:id="rId5"/>
            </a:endParaRPr>
          </a:p>
          <a:p>
            <a:pPr indent="-228600" lvl="0" marL="228600" rtl="0" algn="l">
              <a:lnSpc>
                <a:spcPct val="90000"/>
              </a:lnSpc>
              <a:spcBef>
                <a:spcPts val="1000"/>
              </a:spcBef>
              <a:spcAft>
                <a:spcPts val="0"/>
              </a:spcAft>
              <a:buClr>
                <a:schemeClr val="dk1"/>
              </a:buClr>
              <a:buSzPts val="2000"/>
              <a:buChar char="•"/>
            </a:pPr>
            <a:r>
              <a:rPr lang="en-US" sz="2000" u="sng">
                <a:solidFill>
                  <a:schemeClr val="hlink"/>
                </a:solidFill>
                <a:hlinkClick r:id="rId6"/>
              </a:rPr>
              <a:t>https://journals.sagepub.com/doi/full/10.1177/1471082X18759140?casa_token=LTve635ACQYAAAAA%3A6m3e3rL4XYfUDYAKl8cCTlSNqD1mF3Eo0GO83s4-clnQQMFgeTE4j9qQYy5EYTPqGgnEZwwA8e3v</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651" name="Google Shape;651;p48"/>
          <p:cNvPicPr preferRelativeResize="0"/>
          <p:nvPr/>
        </p:nvPicPr>
        <p:blipFill rotWithShape="1">
          <a:blip r:embed="rId7">
            <a:alphaModFix/>
          </a:blip>
          <a:srcRect b="2534" l="0" r="2" t="0"/>
          <a:stretch/>
        </p:blipFill>
        <p:spPr>
          <a:xfrm>
            <a:off x="5231125" y="1523999"/>
            <a:ext cx="6725698" cy="460509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657" name="Google Shape;657;p49"/>
          <p:cNvPicPr preferRelativeResize="0"/>
          <p:nvPr>
            <p:ph idx="1" type="body"/>
          </p:nvPr>
        </p:nvPicPr>
        <p:blipFill rotWithShape="1">
          <a:blip r:embed="rId3">
            <a:alphaModFix/>
          </a:blip>
          <a:srcRect b="0" l="0" r="0" t="0"/>
          <a:stretch/>
        </p:blipFill>
        <p:spPr>
          <a:xfrm>
            <a:off x="5687735" y="1239474"/>
            <a:ext cx="6416803" cy="4379053"/>
          </a:xfrm>
          <a:prstGeom prst="rect">
            <a:avLst/>
          </a:prstGeom>
          <a:noFill/>
          <a:ln>
            <a:noFill/>
          </a:ln>
        </p:spPr>
      </p:pic>
      <p:pic>
        <p:nvPicPr>
          <p:cNvPr id="658" name="Google Shape;658;p49"/>
          <p:cNvPicPr preferRelativeResize="0"/>
          <p:nvPr/>
        </p:nvPicPr>
        <p:blipFill rotWithShape="1">
          <a:blip r:embed="rId4">
            <a:alphaModFix/>
          </a:blip>
          <a:srcRect b="0" l="0" r="0" t="0"/>
          <a:stretch/>
        </p:blipFill>
        <p:spPr>
          <a:xfrm>
            <a:off x="0" y="0"/>
            <a:ext cx="5779592"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Modeling different forms of </a:t>
            </a:r>
            <a:r>
              <a:rPr b="1" lang="en-US" u="sng"/>
              <a:t>dependent</a:t>
            </a:r>
            <a:r>
              <a:rPr b="1" lang="en-US"/>
              <a:t> </a:t>
            </a:r>
            <a:r>
              <a:rPr lang="en-US"/>
              <a:t>variables</a:t>
            </a:r>
            <a:endParaRPr/>
          </a:p>
        </p:txBody>
      </p:sp>
      <p:sp>
        <p:nvSpPr>
          <p:cNvPr id="116" name="Google Shape;116;p5"/>
          <p:cNvSpPr txBox="1"/>
          <p:nvPr>
            <p:ph idx="1" type="body"/>
          </p:nvPr>
        </p:nvSpPr>
        <p:spPr>
          <a:xfrm>
            <a:off x="838200" y="1859181"/>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What is regression and how I think about regression problems.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Commonly encountered bounds of dependent variables:</a:t>
            </a:r>
            <a:endParaRPr/>
          </a:p>
          <a:p>
            <a:pPr indent="-228600" lvl="0" marL="228600" rtl="0" algn="l">
              <a:lnSpc>
                <a:spcPct val="90000"/>
              </a:lnSpc>
              <a:spcBef>
                <a:spcPts val="1000"/>
              </a:spcBef>
              <a:spcAft>
                <a:spcPts val="0"/>
              </a:spcAft>
              <a:buClr>
                <a:schemeClr val="dk1"/>
              </a:buClr>
              <a:buSzPts val="2800"/>
              <a:buChar char="•"/>
            </a:pPr>
            <a:r>
              <a:rPr lang="en-US"/>
              <a:t>[-inf ; inf]  </a:t>
            </a:r>
            <a:endParaRPr/>
          </a:p>
          <a:p>
            <a:pPr indent="-228600" lvl="0" marL="228600" rtl="0" algn="l">
              <a:lnSpc>
                <a:spcPct val="90000"/>
              </a:lnSpc>
              <a:spcBef>
                <a:spcPts val="1000"/>
              </a:spcBef>
              <a:spcAft>
                <a:spcPts val="0"/>
              </a:spcAft>
              <a:buClr>
                <a:schemeClr val="dk1"/>
              </a:buClr>
              <a:buSzPts val="2800"/>
              <a:buChar char="•"/>
            </a:pPr>
            <a:r>
              <a:rPr lang="en-US"/>
              <a:t>[0 ; inf]    (RTs)</a:t>
            </a:r>
            <a:endParaRPr/>
          </a:p>
          <a:p>
            <a:pPr indent="-228600" lvl="0" marL="228600" rtl="0" algn="l">
              <a:lnSpc>
                <a:spcPct val="90000"/>
              </a:lnSpc>
              <a:spcBef>
                <a:spcPts val="1000"/>
              </a:spcBef>
              <a:spcAft>
                <a:spcPts val="0"/>
              </a:spcAft>
              <a:buClr>
                <a:schemeClr val="dk1"/>
              </a:buClr>
              <a:buSzPts val="2800"/>
              <a:buChar char="•"/>
            </a:pPr>
            <a:r>
              <a:rPr lang="en-US"/>
              <a:t>[a ; b]       (VAS-ratings)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7" name="Google Shape;117;p5"/>
          <p:cNvPicPr preferRelativeResize="0"/>
          <p:nvPr/>
        </p:nvPicPr>
        <p:blipFill rotWithShape="1">
          <a:blip r:embed="rId3">
            <a:alphaModFix/>
          </a:blip>
          <a:srcRect b="0" l="0" r="0" t="0"/>
          <a:stretch/>
        </p:blipFill>
        <p:spPr>
          <a:xfrm>
            <a:off x="3714750" y="2414020"/>
            <a:ext cx="4762500" cy="1123950"/>
          </a:xfrm>
          <a:prstGeom prst="rect">
            <a:avLst/>
          </a:prstGeom>
          <a:noFill/>
          <a:ln>
            <a:noFill/>
          </a:ln>
        </p:spPr>
      </p:pic>
      <p:sp>
        <p:nvSpPr>
          <p:cNvPr id="118" name="Google Shape;118;p5"/>
          <p:cNvSpPr/>
          <p:nvPr/>
        </p:nvSpPr>
        <p:spPr>
          <a:xfrm>
            <a:off x="5058562" y="3087149"/>
            <a:ext cx="444616" cy="553673"/>
          </a:xfrm>
          <a:prstGeom prst="ellipse">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pSp>
        <p:nvGrpSpPr>
          <p:cNvPr id="664" name="Google Shape;664;p50"/>
          <p:cNvGrpSpPr/>
          <p:nvPr/>
        </p:nvGrpSpPr>
        <p:grpSpPr>
          <a:xfrm>
            <a:off x="5889073" y="1236577"/>
            <a:ext cx="6016348" cy="4384846"/>
            <a:chOff x="5889073" y="793066"/>
            <a:chExt cx="6016348" cy="4384846"/>
          </a:xfrm>
        </p:grpSpPr>
        <p:pic>
          <p:nvPicPr>
            <p:cNvPr id="665" name="Google Shape;665;p50"/>
            <p:cNvPicPr preferRelativeResize="0"/>
            <p:nvPr/>
          </p:nvPicPr>
          <p:blipFill rotWithShape="1">
            <a:blip r:embed="rId3">
              <a:alphaModFix/>
            </a:blip>
            <a:srcRect b="0" l="0" r="0" t="11900"/>
            <a:stretch/>
          </p:blipFill>
          <p:spPr>
            <a:xfrm>
              <a:off x="5889073" y="793066"/>
              <a:ext cx="6016348" cy="4019549"/>
            </a:xfrm>
            <a:prstGeom prst="rect">
              <a:avLst/>
            </a:prstGeom>
            <a:noFill/>
            <a:ln>
              <a:noFill/>
            </a:ln>
          </p:spPr>
        </p:pic>
        <p:pic>
          <p:nvPicPr>
            <p:cNvPr id="666" name="Google Shape;666;p50"/>
            <p:cNvPicPr preferRelativeResize="0"/>
            <p:nvPr/>
          </p:nvPicPr>
          <p:blipFill rotWithShape="1">
            <a:blip r:embed="rId3">
              <a:alphaModFix/>
            </a:blip>
            <a:srcRect b="87127" l="8031" r="1476" t="-1"/>
            <a:stretch/>
          </p:blipFill>
          <p:spPr>
            <a:xfrm>
              <a:off x="6400800" y="4697008"/>
              <a:ext cx="5389880" cy="480904"/>
            </a:xfrm>
            <a:prstGeom prst="rect">
              <a:avLst/>
            </a:prstGeom>
            <a:noFill/>
            <a:ln>
              <a:noFill/>
            </a:ln>
          </p:spPr>
        </p:pic>
      </p:grpSp>
      <p:grpSp>
        <p:nvGrpSpPr>
          <p:cNvPr id="667" name="Google Shape;667;p50"/>
          <p:cNvGrpSpPr/>
          <p:nvPr/>
        </p:nvGrpSpPr>
        <p:grpSpPr>
          <a:xfrm>
            <a:off x="87463" y="162329"/>
            <a:ext cx="5801610" cy="6533343"/>
            <a:chOff x="87463" y="273857"/>
            <a:chExt cx="5801610" cy="6533343"/>
          </a:xfrm>
        </p:grpSpPr>
        <p:pic>
          <p:nvPicPr>
            <p:cNvPr id="668" name="Google Shape;668;p50"/>
            <p:cNvPicPr preferRelativeResize="0"/>
            <p:nvPr/>
          </p:nvPicPr>
          <p:blipFill rotWithShape="1">
            <a:blip r:embed="rId4">
              <a:alphaModFix/>
            </a:blip>
            <a:srcRect b="0" l="0" r="0" t="15852"/>
            <a:stretch/>
          </p:blipFill>
          <p:spPr>
            <a:xfrm>
              <a:off x="87463" y="843280"/>
              <a:ext cx="5801610" cy="5963920"/>
            </a:xfrm>
            <a:prstGeom prst="rect">
              <a:avLst/>
            </a:prstGeom>
            <a:noFill/>
            <a:ln>
              <a:noFill/>
            </a:ln>
          </p:spPr>
        </p:pic>
        <p:pic>
          <p:nvPicPr>
            <p:cNvPr id="669" name="Google Shape;669;p50"/>
            <p:cNvPicPr preferRelativeResize="0"/>
            <p:nvPr/>
          </p:nvPicPr>
          <p:blipFill rotWithShape="1">
            <a:blip r:embed="rId4">
              <a:alphaModFix/>
            </a:blip>
            <a:srcRect b="91453" l="0" r="0" t="512"/>
            <a:stretch/>
          </p:blipFill>
          <p:spPr>
            <a:xfrm>
              <a:off x="87463" y="273857"/>
              <a:ext cx="5801610" cy="569423"/>
            </a:xfrm>
            <a:prstGeom prst="rect">
              <a:avLst/>
            </a:prstGeom>
            <a:noFill/>
            <a:ln>
              <a:noFill/>
            </a:ln>
          </p:spPr>
        </p:pic>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1"/>
          <p:cNvSpPr txBox="1"/>
          <p:nvPr>
            <p:ph type="title"/>
          </p:nvPr>
        </p:nvSpPr>
        <p:spPr>
          <a:xfrm>
            <a:off x="4437380" y="0"/>
            <a:ext cx="331724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Assumptions</a:t>
            </a:r>
            <a:endParaRPr/>
          </a:p>
        </p:txBody>
      </p:sp>
      <p:pic>
        <p:nvPicPr>
          <p:cNvPr id="676" name="Google Shape;676;p51"/>
          <p:cNvPicPr preferRelativeResize="0"/>
          <p:nvPr>
            <p:ph idx="1" type="body"/>
          </p:nvPr>
        </p:nvPicPr>
        <p:blipFill rotWithShape="1">
          <a:blip r:embed="rId3">
            <a:alphaModFix/>
          </a:blip>
          <a:srcRect b="0" l="0" r="0" t="0"/>
          <a:stretch/>
        </p:blipFill>
        <p:spPr>
          <a:xfrm>
            <a:off x="6096000" y="1135589"/>
            <a:ext cx="5336994" cy="5298827"/>
          </a:xfrm>
          <a:prstGeom prst="rect">
            <a:avLst/>
          </a:prstGeom>
          <a:noFill/>
          <a:ln>
            <a:noFill/>
          </a:ln>
        </p:spPr>
      </p:pic>
      <p:sp>
        <p:nvSpPr>
          <p:cNvPr id="677" name="Google Shape;677;p51"/>
          <p:cNvSpPr txBox="1"/>
          <p:nvPr/>
        </p:nvSpPr>
        <p:spPr>
          <a:xfrm>
            <a:off x="10312400" y="629920"/>
            <a:ext cx="9396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QQ-plot</a:t>
            </a:r>
            <a:endParaRPr sz="1800">
              <a:solidFill>
                <a:schemeClr val="dk1"/>
              </a:solidFill>
              <a:latin typeface="Calibri"/>
              <a:ea typeface="Calibri"/>
              <a:cs typeface="Calibri"/>
              <a:sym typeface="Calibri"/>
            </a:endParaRPr>
          </a:p>
        </p:txBody>
      </p:sp>
      <p:sp>
        <p:nvSpPr>
          <p:cNvPr id="678" name="Google Shape;678;p51"/>
          <p:cNvSpPr txBox="1"/>
          <p:nvPr/>
        </p:nvSpPr>
        <p:spPr>
          <a:xfrm>
            <a:off x="7626878" y="3695323"/>
            <a:ext cx="22752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Histogram of residuals</a:t>
            </a:r>
            <a:endParaRPr sz="1800">
              <a:solidFill>
                <a:schemeClr val="dk1"/>
              </a:solidFill>
              <a:latin typeface="Calibri"/>
              <a:ea typeface="Calibri"/>
              <a:cs typeface="Calibri"/>
              <a:sym typeface="Calibri"/>
            </a:endParaRPr>
          </a:p>
        </p:txBody>
      </p:sp>
      <p:pic>
        <p:nvPicPr>
          <p:cNvPr id="679" name="Google Shape;679;p51"/>
          <p:cNvPicPr preferRelativeResize="0"/>
          <p:nvPr/>
        </p:nvPicPr>
        <p:blipFill rotWithShape="1">
          <a:blip r:embed="rId4">
            <a:alphaModFix/>
          </a:blip>
          <a:srcRect b="0" l="0" r="0" t="0"/>
          <a:stretch/>
        </p:blipFill>
        <p:spPr>
          <a:xfrm>
            <a:off x="759006" y="3908834"/>
            <a:ext cx="3095625" cy="1666875"/>
          </a:xfrm>
          <a:prstGeom prst="rect">
            <a:avLst/>
          </a:prstGeom>
          <a:noFill/>
          <a:ln>
            <a:noFill/>
          </a:ln>
        </p:spPr>
      </p:pic>
      <p:pic>
        <p:nvPicPr>
          <p:cNvPr id="680" name="Google Shape;680;p51"/>
          <p:cNvPicPr preferRelativeResize="0"/>
          <p:nvPr/>
        </p:nvPicPr>
        <p:blipFill rotWithShape="1">
          <a:blip r:embed="rId5">
            <a:alphaModFix/>
          </a:blip>
          <a:srcRect b="0" l="0" r="0" t="0"/>
          <a:stretch/>
        </p:blipFill>
        <p:spPr>
          <a:xfrm>
            <a:off x="422984" y="1213252"/>
            <a:ext cx="3733800" cy="2571750"/>
          </a:xfrm>
          <a:prstGeom prst="rect">
            <a:avLst/>
          </a:prstGeom>
          <a:noFill/>
          <a:ln>
            <a:noFill/>
          </a:ln>
        </p:spPr>
      </p:pic>
      <p:sp>
        <p:nvSpPr>
          <p:cNvPr id="681" name="Google Shape;681;p51"/>
          <p:cNvSpPr txBox="1"/>
          <p:nvPr/>
        </p:nvSpPr>
        <p:spPr>
          <a:xfrm>
            <a:off x="2198193" y="5884376"/>
            <a:ext cx="593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1.04</a:t>
            </a:r>
            <a:endParaRPr sz="1800">
              <a:solidFill>
                <a:schemeClr val="dk1"/>
              </a:solidFill>
              <a:latin typeface="Calibri"/>
              <a:ea typeface="Calibri"/>
              <a:cs typeface="Calibri"/>
              <a:sym typeface="Calibri"/>
            </a:endParaRPr>
          </a:p>
        </p:txBody>
      </p:sp>
      <p:pic>
        <p:nvPicPr>
          <p:cNvPr id="682" name="Google Shape;682;p51"/>
          <p:cNvPicPr preferRelativeResize="0"/>
          <p:nvPr/>
        </p:nvPicPr>
        <p:blipFill rotWithShape="1">
          <a:blip r:embed="rId6">
            <a:alphaModFix/>
          </a:blip>
          <a:srcRect b="0" l="0" r="0" t="0"/>
          <a:stretch/>
        </p:blipFill>
        <p:spPr>
          <a:xfrm>
            <a:off x="1560018" y="5921405"/>
            <a:ext cx="638175" cy="2952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2"/>
          <p:cNvSpPr txBox="1"/>
          <p:nvPr>
            <p:ph type="title"/>
          </p:nvPr>
        </p:nvSpPr>
        <p:spPr>
          <a:xfrm>
            <a:off x="4437380" y="0"/>
            <a:ext cx="331724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Assumptions</a:t>
            </a:r>
            <a:endParaRPr/>
          </a:p>
        </p:txBody>
      </p:sp>
      <p:sp>
        <p:nvSpPr>
          <p:cNvPr id="688" name="Google Shape;688;p52"/>
          <p:cNvSpPr txBox="1"/>
          <p:nvPr/>
        </p:nvSpPr>
        <p:spPr>
          <a:xfrm>
            <a:off x="10312400" y="629920"/>
            <a:ext cx="9396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QQ-plot</a:t>
            </a:r>
            <a:endParaRPr sz="1800">
              <a:solidFill>
                <a:schemeClr val="dk1"/>
              </a:solidFill>
              <a:latin typeface="Calibri"/>
              <a:ea typeface="Calibri"/>
              <a:cs typeface="Calibri"/>
              <a:sym typeface="Calibri"/>
            </a:endParaRPr>
          </a:p>
        </p:txBody>
      </p:sp>
      <p:sp>
        <p:nvSpPr>
          <p:cNvPr id="689" name="Google Shape;689;p52"/>
          <p:cNvSpPr/>
          <p:nvPr/>
        </p:nvSpPr>
        <p:spPr>
          <a:xfrm>
            <a:off x="9328558" y="303575"/>
            <a:ext cx="2768367" cy="36753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0" name="Google Shape;690;p52"/>
          <p:cNvPicPr preferRelativeResize="0"/>
          <p:nvPr/>
        </p:nvPicPr>
        <p:blipFill rotWithShape="1">
          <a:blip r:embed="rId3">
            <a:alphaModFix/>
          </a:blip>
          <a:srcRect b="0" l="0" r="0" t="0"/>
          <a:stretch/>
        </p:blipFill>
        <p:spPr>
          <a:xfrm>
            <a:off x="566297" y="178561"/>
            <a:ext cx="2585075" cy="2226561"/>
          </a:xfrm>
          <a:prstGeom prst="rect">
            <a:avLst/>
          </a:prstGeom>
          <a:noFill/>
          <a:ln>
            <a:noFill/>
          </a:ln>
        </p:spPr>
      </p:pic>
      <p:pic>
        <p:nvPicPr>
          <p:cNvPr id="691" name="Google Shape;691;p52"/>
          <p:cNvPicPr preferRelativeResize="0"/>
          <p:nvPr/>
        </p:nvPicPr>
        <p:blipFill rotWithShape="1">
          <a:blip r:embed="rId4">
            <a:alphaModFix/>
          </a:blip>
          <a:srcRect b="0" l="0" r="0" t="1863"/>
          <a:stretch/>
        </p:blipFill>
        <p:spPr>
          <a:xfrm>
            <a:off x="566297" y="2344432"/>
            <a:ext cx="2860484" cy="4388252"/>
          </a:xfrm>
          <a:prstGeom prst="rect">
            <a:avLst/>
          </a:prstGeom>
          <a:noFill/>
          <a:ln>
            <a:noFill/>
          </a:ln>
        </p:spPr>
      </p:pic>
      <p:pic>
        <p:nvPicPr>
          <p:cNvPr id="692" name="Google Shape;692;p52"/>
          <p:cNvPicPr preferRelativeResize="0"/>
          <p:nvPr/>
        </p:nvPicPr>
        <p:blipFill rotWithShape="1">
          <a:blip r:embed="rId5">
            <a:alphaModFix/>
          </a:blip>
          <a:srcRect b="0" l="0" r="0" t="0"/>
          <a:stretch/>
        </p:blipFill>
        <p:spPr>
          <a:xfrm>
            <a:off x="3795328" y="1033972"/>
            <a:ext cx="4180343" cy="2944938"/>
          </a:xfrm>
          <a:prstGeom prst="rect">
            <a:avLst/>
          </a:prstGeom>
          <a:noFill/>
          <a:ln>
            <a:noFill/>
          </a:ln>
        </p:spPr>
      </p:pic>
      <p:pic>
        <p:nvPicPr>
          <p:cNvPr id="693" name="Google Shape;693;p52"/>
          <p:cNvPicPr preferRelativeResize="0"/>
          <p:nvPr/>
        </p:nvPicPr>
        <p:blipFill rotWithShape="1">
          <a:blip r:embed="rId6">
            <a:alphaModFix/>
          </a:blip>
          <a:srcRect b="0" l="0" r="0" t="0"/>
          <a:stretch/>
        </p:blipFill>
        <p:spPr>
          <a:xfrm>
            <a:off x="6205986" y="4092605"/>
            <a:ext cx="3940081" cy="273876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3"/>
          <p:cNvSpPr txBox="1"/>
          <p:nvPr>
            <p:ph type="title"/>
          </p:nvPr>
        </p:nvSpPr>
        <p:spPr>
          <a:xfrm>
            <a:off x="4437380" y="0"/>
            <a:ext cx="331724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Assumptions</a:t>
            </a:r>
            <a:endParaRPr/>
          </a:p>
        </p:txBody>
      </p:sp>
      <p:sp>
        <p:nvSpPr>
          <p:cNvPr id="699" name="Google Shape;699;p53"/>
          <p:cNvSpPr txBox="1"/>
          <p:nvPr/>
        </p:nvSpPr>
        <p:spPr>
          <a:xfrm>
            <a:off x="10312400" y="629920"/>
            <a:ext cx="9396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QQ-plot</a:t>
            </a:r>
            <a:endParaRPr sz="1800">
              <a:solidFill>
                <a:schemeClr val="dk1"/>
              </a:solidFill>
              <a:latin typeface="Calibri"/>
              <a:ea typeface="Calibri"/>
              <a:cs typeface="Calibri"/>
              <a:sym typeface="Calibri"/>
            </a:endParaRPr>
          </a:p>
        </p:txBody>
      </p:sp>
      <p:sp>
        <p:nvSpPr>
          <p:cNvPr id="700" name="Google Shape;700;p53"/>
          <p:cNvSpPr/>
          <p:nvPr/>
        </p:nvSpPr>
        <p:spPr>
          <a:xfrm>
            <a:off x="9328558" y="303575"/>
            <a:ext cx="2768367" cy="36753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01" name="Google Shape;701;p53"/>
          <p:cNvPicPr preferRelativeResize="0"/>
          <p:nvPr/>
        </p:nvPicPr>
        <p:blipFill rotWithShape="1">
          <a:blip r:embed="rId3">
            <a:alphaModFix/>
          </a:blip>
          <a:srcRect b="0" l="0" r="0" t="0"/>
          <a:stretch/>
        </p:blipFill>
        <p:spPr>
          <a:xfrm>
            <a:off x="566297" y="178561"/>
            <a:ext cx="2585075" cy="2226561"/>
          </a:xfrm>
          <a:prstGeom prst="rect">
            <a:avLst/>
          </a:prstGeom>
          <a:noFill/>
          <a:ln>
            <a:noFill/>
          </a:ln>
        </p:spPr>
      </p:pic>
      <p:pic>
        <p:nvPicPr>
          <p:cNvPr id="702" name="Google Shape;702;p53"/>
          <p:cNvPicPr preferRelativeResize="0"/>
          <p:nvPr/>
        </p:nvPicPr>
        <p:blipFill rotWithShape="1">
          <a:blip r:embed="rId4">
            <a:alphaModFix/>
          </a:blip>
          <a:srcRect b="0" l="0" r="0" t="1863"/>
          <a:stretch/>
        </p:blipFill>
        <p:spPr>
          <a:xfrm>
            <a:off x="566297" y="2344432"/>
            <a:ext cx="2860484" cy="4388252"/>
          </a:xfrm>
          <a:prstGeom prst="rect">
            <a:avLst/>
          </a:prstGeom>
          <a:noFill/>
          <a:ln>
            <a:noFill/>
          </a:ln>
        </p:spPr>
      </p:pic>
      <p:pic>
        <p:nvPicPr>
          <p:cNvPr id="703" name="Google Shape;703;p53"/>
          <p:cNvPicPr preferRelativeResize="0"/>
          <p:nvPr/>
        </p:nvPicPr>
        <p:blipFill rotWithShape="1">
          <a:blip r:embed="rId5">
            <a:alphaModFix/>
          </a:blip>
          <a:srcRect b="0" l="0" r="0" t="0"/>
          <a:stretch/>
        </p:blipFill>
        <p:spPr>
          <a:xfrm>
            <a:off x="3795328" y="1033972"/>
            <a:ext cx="4180343" cy="2944938"/>
          </a:xfrm>
          <a:prstGeom prst="rect">
            <a:avLst/>
          </a:prstGeom>
          <a:noFill/>
          <a:ln>
            <a:noFill/>
          </a:ln>
        </p:spPr>
      </p:pic>
      <p:pic>
        <p:nvPicPr>
          <p:cNvPr id="704" name="Google Shape;704;p53"/>
          <p:cNvPicPr preferRelativeResize="0"/>
          <p:nvPr/>
        </p:nvPicPr>
        <p:blipFill rotWithShape="1">
          <a:blip r:embed="rId6">
            <a:alphaModFix/>
          </a:blip>
          <a:srcRect b="0" l="0" r="0" t="0"/>
          <a:stretch/>
        </p:blipFill>
        <p:spPr>
          <a:xfrm>
            <a:off x="6205986" y="4092605"/>
            <a:ext cx="3940081" cy="2738761"/>
          </a:xfrm>
          <a:prstGeom prst="rect">
            <a:avLst/>
          </a:prstGeom>
          <a:noFill/>
          <a:ln>
            <a:noFill/>
          </a:ln>
        </p:spPr>
      </p:pic>
      <p:pic>
        <p:nvPicPr>
          <p:cNvPr id="705" name="Google Shape;705;p53"/>
          <p:cNvPicPr preferRelativeResize="0"/>
          <p:nvPr/>
        </p:nvPicPr>
        <p:blipFill rotWithShape="1">
          <a:blip r:embed="rId7">
            <a:alphaModFix/>
          </a:blip>
          <a:srcRect b="0" l="0" r="0" t="0"/>
          <a:stretch/>
        </p:blipFill>
        <p:spPr>
          <a:xfrm>
            <a:off x="8285355" y="1395644"/>
            <a:ext cx="3591850" cy="24771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type="title"/>
          </p:nvPr>
        </p:nvSpPr>
        <p:spPr>
          <a:xfrm>
            <a:off x="4437380" y="0"/>
            <a:ext cx="331724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Assumptions</a:t>
            </a:r>
            <a:endParaRPr/>
          </a:p>
        </p:txBody>
      </p:sp>
      <p:sp>
        <p:nvSpPr>
          <p:cNvPr id="711" name="Google Shape;711;p54"/>
          <p:cNvSpPr txBox="1"/>
          <p:nvPr/>
        </p:nvSpPr>
        <p:spPr>
          <a:xfrm>
            <a:off x="10312400" y="629920"/>
            <a:ext cx="9396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QQ-plot</a:t>
            </a:r>
            <a:endParaRPr sz="1800">
              <a:solidFill>
                <a:schemeClr val="dk1"/>
              </a:solidFill>
              <a:latin typeface="Calibri"/>
              <a:ea typeface="Calibri"/>
              <a:cs typeface="Calibri"/>
              <a:sym typeface="Calibri"/>
            </a:endParaRPr>
          </a:p>
        </p:txBody>
      </p:sp>
      <p:sp>
        <p:nvSpPr>
          <p:cNvPr id="712" name="Google Shape;712;p54"/>
          <p:cNvSpPr/>
          <p:nvPr/>
        </p:nvSpPr>
        <p:spPr>
          <a:xfrm>
            <a:off x="9328558" y="303575"/>
            <a:ext cx="2768367" cy="36753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13" name="Google Shape;713;p54"/>
          <p:cNvPicPr preferRelativeResize="0"/>
          <p:nvPr/>
        </p:nvPicPr>
        <p:blipFill rotWithShape="1">
          <a:blip r:embed="rId3">
            <a:alphaModFix/>
          </a:blip>
          <a:srcRect b="0" l="0" r="0" t="0"/>
          <a:stretch/>
        </p:blipFill>
        <p:spPr>
          <a:xfrm>
            <a:off x="566297" y="178561"/>
            <a:ext cx="2585075" cy="2226561"/>
          </a:xfrm>
          <a:prstGeom prst="rect">
            <a:avLst/>
          </a:prstGeom>
          <a:noFill/>
          <a:ln>
            <a:noFill/>
          </a:ln>
        </p:spPr>
      </p:pic>
      <p:pic>
        <p:nvPicPr>
          <p:cNvPr id="714" name="Google Shape;714;p54"/>
          <p:cNvPicPr preferRelativeResize="0"/>
          <p:nvPr/>
        </p:nvPicPr>
        <p:blipFill rotWithShape="1">
          <a:blip r:embed="rId4">
            <a:alphaModFix/>
          </a:blip>
          <a:srcRect b="0" l="0" r="0" t="1863"/>
          <a:stretch/>
        </p:blipFill>
        <p:spPr>
          <a:xfrm>
            <a:off x="566297" y="2344432"/>
            <a:ext cx="2860484" cy="4388252"/>
          </a:xfrm>
          <a:prstGeom prst="rect">
            <a:avLst/>
          </a:prstGeom>
          <a:noFill/>
          <a:ln>
            <a:noFill/>
          </a:ln>
        </p:spPr>
      </p:pic>
      <p:pic>
        <p:nvPicPr>
          <p:cNvPr id="715" name="Google Shape;715;p54"/>
          <p:cNvPicPr preferRelativeResize="0"/>
          <p:nvPr/>
        </p:nvPicPr>
        <p:blipFill rotWithShape="1">
          <a:blip r:embed="rId5">
            <a:alphaModFix/>
          </a:blip>
          <a:srcRect b="0" l="0" r="0" t="0"/>
          <a:stretch/>
        </p:blipFill>
        <p:spPr>
          <a:xfrm>
            <a:off x="3795328" y="1033972"/>
            <a:ext cx="4180343" cy="2944938"/>
          </a:xfrm>
          <a:prstGeom prst="rect">
            <a:avLst/>
          </a:prstGeom>
          <a:noFill/>
          <a:ln>
            <a:noFill/>
          </a:ln>
        </p:spPr>
      </p:pic>
      <p:pic>
        <p:nvPicPr>
          <p:cNvPr id="716" name="Google Shape;716;p54"/>
          <p:cNvPicPr preferRelativeResize="0"/>
          <p:nvPr/>
        </p:nvPicPr>
        <p:blipFill rotWithShape="1">
          <a:blip r:embed="rId6">
            <a:alphaModFix/>
          </a:blip>
          <a:srcRect b="0" l="0" r="0" t="0"/>
          <a:stretch/>
        </p:blipFill>
        <p:spPr>
          <a:xfrm>
            <a:off x="6205986" y="4092605"/>
            <a:ext cx="3940081" cy="2738761"/>
          </a:xfrm>
          <a:prstGeom prst="rect">
            <a:avLst/>
          </a:prstGeom>
          <a:noFill/>
          <a:ln>
            <a:noFill/>
          </a:ln>
        </p:spPr>
      </p:pic>
      <p:pic>
        <p:nvPicPr>
          <p:cNvPr id="717" name="Google Shape;717;p54"/>
          <p:cNvPicPr preferRelativeResize="0"/>
          <p:nvPr/>
        </p:nvPicPr>
        <p:blipFill rotWithShape="1">
          <a:blip r:embed="rId7">
            <a:alphaModFix/>
          </a:blip>
          <a:srcRect b="0" l="0" r="0" t="0"/>
          <a:stretch/>
        </p:blipFill>
        <p:spPr>
          <a:xfrm>
            <a:off x="8285355" y="1395644"/>
            <a:ext cx="3591850" cy="2477138"/>
          </a:xfrm>
          <a:prstGeom prst="rect">
            <a:avLst/>
          </a:prstGeom>
          <a:noFill/>
          <a:ln>
            <a:noFill/>
          </a:ln>
        </p:spPr>
      </p:pic>
      <p:pic>
        <p:nvPicPr>
          <p:cNvPr id="718" name="Google Shape;718;p54"/>
          <p:cNvPicPr preferRelativeResize="0"/>
          <p:nvPr/>
        </p:nvPicPr>
        <p:blipFill rotWithShape="1">
          <a:blip r:embed="rId8">
            <a:alphaModFix/>
          </a:blip>
          <a:srcRect b="0" l="0" r="0" t="0"/>
          <a:stretch/>
        </p:blipFill>
        <p:spPr>
          <a:xfrm>
            <a:off x="6256960" y="4092605"/>
            <a:ext cx="3824320" cy="2736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Transformations.</a:t>
            </a:r>
            <a:br>
              <a:rPr lang="en-US"/>
            </a:br>
            <a:r>
              <a:rPr lang="en-US"/>
              <a:t>(from linear models to generalized linear models)</a:t>
            </a:r>
            <a:endParaRPr/>
          </a:p>
        </p:txBody>
      </p:sp>
      <p:sp>
        <p:nvSpPr>
          <p:cNvPr id="724" name="Google Shape;724;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725" name="Google Shape;725;p55"/>
          <p:cNvPicPr preferRelativeResize="0"/>
          <p:nvPr/>
        </p:nvPicPr>
        <p:blipFill rotWithShape="1">
          <a:blip r:embed="rId3">
            <a:alphaModFix/>
          </a:blip>
          <a:srcRect b="0" l="0" r="0" t="0"/>
          <a:stretch/>
        </p:blipFill>
        <p:spPr>
          <a:xfrm>
            <a:off x="4462462" y="2162175"/>
            <a:ext cx="3267075" cy="2533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Transformations.</a:t>
            </a:r>
            <a:br>
              <a:rPr lang="en-US"/>
            </a:br>
            <a:r>
              <a:rPr lang="en-US"/>
              <a:t>(from linear models to generalized linear models)</a:t>
            </a:r>
            <a:endParaRPr/>
          </a:p>
        </p:txBody>
      </p:sp>
      <p:sp>
        <p:nvSpPr>
          <p:cNvPr id="731" name="Google Shape;731;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732" name="Google Shape;732;p56"/>
          <p:cNvPicPr preferRelativeResize="0"/>
          <p:nvPr/>
        </p:nvPicPr>
        <p:blipFill rotWithShape="1">
          <a:blip r:embed="rId3">
            <a:alphaModFix/>
          </a:blip>
          <a:srcRect b="0" l="0" r="0" t="0"/>
          <a:stretch/>
        </p:blipFill>
        <p:spPr>
          <a:xfrm>
            <a:off x="4605337" y="2181225"/>
            <a:ext cx="2981325" cy="24955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Transformations.</a:t>
            </a:r>
            <a:br>
              <a:rPr lang="en-US"/>
            </a:br>
            <a:r>
              <a:rPr lang="en-US"/>
              <a:t>(from linear models to generalized linear models)</a:t>
            </a:r>
            <a:endParaRPr/>
          </a:p>
        </p:txBody>
      </p:sp>
      <p:sp>
        <p:nvSpPr>
          <p:cNvPr id="738" name="Google Shape;738;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739" name="Google Shape;739;p57"/>
          <p:cNvPicPr preferRelativeResize="0"/>
          <p:nvPr/>
        </p:nvPicPr>
        <p:blipFill rotWithShape="1">
          <a:blip r:embed="rId3">
            <a:alphaModFix/>
          </a:blip>
          <a:srcRect b="0" l="0" r="0" t="0"/>
          <a:stretch/>
        </p:blipFill>
        <p:spPr>
          <a:xfrm>
            <a:off x="4662487" y="2257425"/>
            <a:ext cx="2867025" cy="23431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sense of it using an example.</a:t>
            </a:r>
            <a:endParaRPr/>
          </a:p>
        </p:txBody>
      </p:sp>
      <p:pic>
        <p:nvPicPr>
          <p:cNvPr id="745" name="Google Shape;745;p58"/>
          <p:cNvPicPr preferRelativeResize="0"/>
          <p:nvPr>
            <p:ph idx="1" type="body"/>
          </p:nvPr>
        </p:nvPicPr>
        <p:blipFill rotWithShape="1">
          <a:blip r:embed="rId3">
            <a:alphaModFix/>
          </a:blip>
          <a:srcRect b="75673" l="0" r="0" t="0"/>
          <a:stretch/>
        </p:blipFill>
        <p:spPr>
          <a:xfrm>
            <a:off x="1083627" y="1610519"/>
            <a:ext cx="2790825" cy="792480"/>
          </a:xfrm>
          <a:prstGeom prst="rect">
            <a:avLst/>
          </a:prstGeom>
          <a:noFill/>
          <a:ln>
            <a:noFill/>
          </a:ln>
        </p:spPr>
      </p:pic>
      <p:grpSp>
        <p:nvGrpSpPr>
          <p:cNvPr id="746" name="Google Shape;746;p58"/>
          <p:cNvGrpSpPr/>
          <p:nvPr/>
        </p:nvGrpSpPr>
        <p:grpSpPr>
          <a:xfrm>
            <a:off x="1144586" y="2458720"/>
            <a:ext cx="2831466" cy="2368709"/>
            <a:chOff x="1195386" y="3291840"/>
            <a:chExt cx="2831466" cy="2368709"/>
          </a:xfrm>
        </p:grpSpPr>
        <p:pic>
          <p:nvPicPr>
            <p:cNvPr id="747" name="Google Shape;747;p58"/>
            <p:cNvPicPr preferRelativeResize="0"/>
            <p:nvPr/>
          </p:nvPicPr>
          <p:blipFill rotWithShape="1">
            <a:blip r:embed="rId3">
              <a:alphaModFix/>
            </a:blip>
            <a:srcRect b="-1" l="0" r="0" t="46935"/>
            <a:stretch/>
          </p:blipFill>
          <p:spPr>
            <a:xfrm>
              <a:off x="1236027" y="3291840"/>
              <a:ext cx="2790825" cy="1728628"/>
            </a:xfrm>
            <a:prstGeom prst="rect">
              <a:avLst/>
            </a:prstGeom>
            <a:noFill/>
            <a:ln>
              <a:noFill/>
            </a:ln>
          </p:spPr>
        </p:pic>
        <p:pic>
          <p:nvPicPr>
            <p:cNvPr id="748" name="Google Shape;748;p58"/>
            <p:cNvPicPr preferRelativeResize="0"/>
            <p:nvPr/>
          </p:nvPicPr>
          <p:blipFill rotWithShape="1">
            <a:blip r:embed="rId3">
              <a:alphaModFix/>
            </a:blip>
            <a:srcRect b="51506" l="0" r="0" t="24166"/>
            <a:stretch/>
          </p:blipFill>
          <p:spPr>
            <a:xfrm>
              <a:off x="1195386" y="4868069"/>
              <a:ext cx="2790825" cy="792480"/>
            </a:xfrm>
            <a:prstGeom prst="rect">
              <a:avLst/>
            </a:prstGeom>
            <a:noFill/>
            <a:ln>
              <a:noFill/>
            </a:ln>
          </p:spPr>
        </p:pic>
      </p:grpSp>
      <p:sp>
        <p:nvSpPr>
          <p:cNvPr id="749" name="Google Shape;749;p58"/>
          <p:cNvSpPr/>
          <p:nvPr/>
        </p:nvSpPr>
        <p:spPr>
          <a:xfrm>
            <a:off x="1164907" y="2402999"/>
            <a:ext cx="2695893" cy="1245394"/>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Google Shape;750;p58"/>
          <p:cNvSpPr/>
          <p:nvPr/>
        </p:nvSpPr>
        <p:spPr>
          <a:xfrm>
            <a:off x="1164907" y="3648393"/>
            <a:ext cx="2695893" cy="1245394"/>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sense of it using an example.</a:t>
            </a:r>
            <a:endParaRPr/>
          </a:p>
        </p:txBody>
      </p:sp>
      <p:pic>
        <p:nvPicPr>
          <p:cNvPr id="756" name="Google Shape;756;p59"/>
          <p:cNvPicPr preferRelativeResize="0"/>
          <p:nvPr>
            <p:ph idx="1" type="body"/>
          </p:nvPr>
        </p:nvPicPr>
        <p:blipFill rotWithShape="1">
          <a:blip r:embed="rId3">
            <a:alphaModFix/>
          </a:blip>
          <a:srcRect b="75673" l="0" r="0" t="0"/>
          <a:stretch/>
        </p:blipFill>
        <p:spPr>
          <a:xfrm>
            <a:off x="1083627" y="1610519"/>
            <a:ext cx="2790825" cy="792480"/>
          </a:xfrm>
          <a:prstGeom prst="rect">
            <a:avLst/>
          </a:prstGeom>
          <a:noFill/>
          <a:ln>
            <a:noFill/>
          </a:ln>
        </p:spPr>
      </p:pic>
      <p:grpSp>
        <p:nvGrpSpPr>
          <p:cNvPr id="757" name="Google Shape;757;p59"/>
          <p:cNvGrpSpPr/>
          <p:nvPr/>
        </p:nvGrpSpPr>
        <p:grpSpPr>
          <a:xfrm>
            <a:off x="1144586" y="2458720"/>
            <a:ext cx="2831466" cy="2368709"/>
            <a:chOff x="1195386" y="3291840"/>
            <a:chExt cx="2831466" cy="2368709"/>
          </a:xfrm>
        </p:grpSpPr>
        <p:pic>
          <p:nvPicPr>
            <p:cNvPr id="758" name="Google Shape;758;p59"/>
            <p:cNvPicPr preferRelativeResize="0"/>
            <p:nvPr/>
          </p:nvPicPr>
          <p:blipFill rotWithShape="1">
            <a:blip r:embed="rId3">
              <a:alphaModFix/>
            </a:blip>
            <a:srcRect b="-1" l="0" r="0" t="46935"/>
            <a:stretch/>
          </p:blipFill>
          <p:spPr>
            <a:xfrm>
              <a:off x="1236027" y="3291840"/>
              <a:ext cx="2790825" cy="1728628"/>
            </a:xfrm>
            <a:prstGeom prst="rect">
              <a:avLst/>
            </a:prstGeom>
            <a:noFill/>
            <a:ln>
              <a:noFill/>
            </a:ln>
          </p:spPr>
        </p:pic>
        <p:pic>
          <p:nvPicPr>
            <p:cNvPr id="759" name="Google Shape;759;p59"/>
            <p:cNvPicPr preferRelativeResize="0"/>
            <p:nvPr/>
          </p:nvPicPr>
          <p:blipFill rotWithShape="1">
            <a:blip r:embed="rId3">
              <a:alphaModFix/>
            </a:blip>
            <a:srcRect b="51506" l="0" r="0" t="24166"/>
            <a:stretch/>
          </p:blipFill>
          <p:spPr>
            <a:xfrm>
              <a:off x="1195386" y="4868069"/>
              <a:ext cx="2790825" cy="792480"/>
            </a:xfrm>
            <a:prstGeom prst="rect">
              <a:avLst/>
            </a:prstGeom>
            <a:noFill/>
            <a:ln>
              <a:noFill/>
            </a:ln>
          </p:spPr>
        </p:pic>
      </p:grpSp>
      <p:sp>
        <p:nvSpPr>
          <p:cNvPr id="760" name="Google Shape;760;p59"/>
          <p:cNvSpPr/>
          <p:nvPr/>
        </p:nvSpPr>
        <p:spPr>
          <a:xfrm>
            <a:off x="1164907" y="2402999"/>
            <a:ext cx="2695893" cy="1245394"/>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Google Shape;761;p59"/>
          <p:cNvSpPr/>
          <p:nvPr/>
        </p:nvSpPr>
        <p:spPr>
          <a:xfrm>
            <a:off x="1164907" y="3648393"/>
            <a:ext cx="2695893" cy="1245394"/>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59"/>
          <p:cNvSpPr txBox="1"/>
          <p:nvPr/>
        </p:nvSpPr>
        <p:spPr>
          <a:xfrm>
            <a:off x="4648199" y="1690688"/>
            <a:ext cx="253787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Modeling (lm)</a:t>
            </a:r>
            <a:endParaRPr sz="3200">
              <a:solidFill>
                <a:schemeClr val="dk1"/>
              </a:solidFill>
              <a:latin typeface="Calibri"/>
              <a:ea typeface="Calibri"/>
              <a:cs typeface="Calibri"/>
              <a:sym typeface="Calibri"/>
            </a:endParaRPr>
          </a:p>
        </p:txBody>
      </p:sp>
      <p:sp>
        <p:nvSpPr>
          <p:cNvPr id="763" name="Google Shape;763;p59"/>
          <p:cNvSpPr/>
          <p:nvPr/>
        </p:nvSpPr>
        <p:spPr>
          <a:xfrm>
            <a:off x="4855940" y="3501906"/>
            <a:ext cx="2330133" cy="6854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59"/>
          <p:cNvSpPr/>
          <p:nvPr/>
        </p:nvSpPr>
        <p:spPr>
          <a:xfrm>
            <a:off x="6522720" y="3648393"/>
            <a:ext cx="119380" cy="15652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59"/>
          <p:cNvSpPr txBox="1"/>
          <p:nvPr/>
        </p:nvSpPr>
        <p:spPr>
          <a:xfrm>
            <a:off x="8306565" y="1645385"/>
            <a:ext cx="35141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Modeling (GAMLSS)</a:t>
            </a:r>
            <a:endParaRPr sz="3200">
              <a:solidFill>
                <a:schemeClr val="dk1"/>
              </a:solidFill>
              <a:latin typeface="Calibri"/>
              <a:ea typeface="Calibri"/>
              <a:cs typeface="Calibri"/>
              <a:sym typeface="Calibri"/>
            </a:endParaRPr>
          </a:p>
        </p:txBody>
      </p:sp>
      <p:pic>
        <p:nvPicPr>
          <p:cNvPr id="766" name="Google Shape;766;p59"/>
          <p:cNvPicPr preferRelativeResize="0"/>
          <p:nvPr/>
        </p:nvPicPr>
        <p:blipFill rotWithShape="1">
          <a:blip r:embed="rId4">
            <a:alphaModFix/>
          </a:blip>
          <a:srcRect b="20964" l="0" r="0" t="48430"/>
          <a:stretch/>
        </p:blipFill>
        <p:spPr>
          <a:xfrm>
            <a:off x="8682492" y="2315686"/>
            <a:ext cx="2762250" cy="1166070"/>
          </a:xfrm>
          <a:prstGeom prst="rect">
            <a:avLst/>
          </a:prstGeom>
          <a:noFill/>
          <a:ln>
            <a:noFill/>
          </a:ln>
        </p:spPr>
      </p:pic>
      <p:pic>
        <p:nvPicPr>
          <p:cNvPr id="767" name="Google Shape;767;p59"/>
          <p:cNvPicPr preferRelativeResize="0"/>
          <p:nvPr/>
        </p:nvPicPr>
        <p:blipFill rotWithShape="1">
          <a:blip r:embed="rId5">
            <a:alphaModFix/>
          </a:blip>
          <a:srcRect b="7036" l="0" r="0" t="79409"/>
          <a:stretch/>
        </p:blipFill>
        <p:spPr>
          <a:xfrm>
            <a:off x="4483623" y="2315686"/>
            <a:ext cx="2867025" cy="387292"/>
          </a:xfrm>
          <a:prstGeom prst="rect">
            <a:avLst/>
          </a:prstGeom>
          <a:noFill/>
          <a:ln>
            <a:noFill/>
          </a:ln>
        </p:spPr>
      </p:pic>
      <p:pic>
        <p:nvPicPr>
          <p:cNvPr id="768" name="Google Shape;768;p59"/>
          <p:cNvPicPr preferRelativeResize="0"/>
          <p:nvPr/>
        </p:nvPicPr>
        <p:blipFill rotWithShape="1">
          <a:blip r:embed="rId6">
            <a:alphaModFix/>
          </a:blip>
          <a:srcRect b="0" l="0" r="0" t="0"/>
          <a:stretch/>
        </p:blipFill>
        <p:spPr>
          <a:xfrm>
            <a:off x="5227278" y="2786817"/>
            <a:ext cx="1638300" cy="390525"/>
          </a:xfrm>
          <a:prstGeom prst="rect">
            <a:avLst/>
          </a:prstGeom>
          <a:noFill/>
          <a:ln>
            <a:noFill/>
          </a:ln>
        </p:spPr>
      </p:pic>
      <p:pic>
        <p:nvPicPr>
          <p:cNvPr id="769" name="Google Shape;769;p59"/>
          <p:cNvPicPr preferRelativeResize="0"/>
          <p:nvPr/>
        </p:nvPicPr>
        <p:blipFill rotWithShape="1">
          <a:blip r:embed="rId7">
            <a:alphaModFix/>
          </a:blip>
          <a:srcRect b="0" l="0" r="0" t="0"/>
          <a:stretch/>
        </p:blipFill>
        <p:spPr>
          <a:xfrm>
            <a:off x="6633845" y="2525473"/>
            <a:ext cx="75602" cy="114857"/>
          </a:xfrm>
          <a:prstGeom prst="rect">
            <a:avLst/>
          </a:prstGeom>
          <a:noFill/>
          <a:ln>
            <a:noFill/>
          </a:ln>
        </p:spPr>
      </p:pic>
      <p:pic>
        <p:nvPicPr>
          <p:cNvPr id="770" name="Google Shape;770;p59"/>
          <p:cNvPicPr preferRelativeResize="0"/>
          <p:nvPr/>
        </p:nvPicPr>
        <p:blipFill rotWithShape="1">
          <a:blip r:embed="rId8">
            <a:alphaModFix/>
          </a:blip>
          <a:srcRect b="0" l="0" r="0" t="0"/>
          <a:stretch/>
        </p:blipFill>
        <p:spPr>
          <a:xfrm>
            <a:off x="5692890" y="3552407"/>
            <a:ext cx="485775" cy="847725"/>
          </a:xfrm>
          <a:prstGeom prst="rect">
            <a:avLst/>
          </a:prstGeom>
          <a:noFill/>
          <a:ln>
            <a:noFill/>
          </a:ln>
        </p:spPr>
      </p:pic>
      <p:sp>
        <p:nvSpPr>
          <p:cNvPr id="771" name="Google Shape;771;p59"/>
          <p:cNvSpPr txBox="1"/>
          <p:nvPr/>
        </p:nvSpPr>
        <p:spPr>
          <a:xfrm>
            <a:off x="5154453" y="3118175"/>
            <a:ext cx="16875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Parameters:</a:t>
            </a:r>
            <a:endParaRPr sz="2400">
              <a:solidFill>
                <a:schemeClr val="dk1"/>
              </a:solidFill>
              <a:latin typeface="Calibri"/>
              <a:ea typeface="Calibri"/>
              <a:cs typeface="Calibri"/>
              <a:sym typeface="Calibri"/>
            </a:endParaRPr>
          </a:p>
        </p:txBody>
      </p:sp>
      <p:pic>
        <p:nvPicPr>
          <p:cNvPr id="772" name="Google Shape;772;p59"/>
          <p:cNvPicPr preferRelativeResize="0"/>
          <p:nvPr/>
        </p:nvPicPr>
        <p:blipFill rotWithShape="1">
          <a:blip r:embed="rId9">
            <a:alphaModFix/>
          </a:blip>
          <a:srcRect b="0" l="0" r="0" t="0"/>
          <a:stretch/>
        </p:blipFill>
        <p:spPr>
          <a:xfrm>
            <a:off x="5801904" y="4400132"/>
            <a:ext cx="238125" cy="266700"/>
          </a:xfrm>
          <a:prstGeom prst="rect">
            <a:avLst/>
          </a:prstGeom>
          <a:noFill/>
          <a:ln>
            <a:noFill/>
          </a:ln>
        </p:spPr>
      </p:pic>
      <p:sp>
        <p:nvSpPr>
          <p:cNvPr id="773" name="Google Shape;773;p59"/>
          <p:cNvSpPr txBox="1"/>
          <p:nvPr/>
        </p:nvSpPr>
        <p:spPr>
          <a:xfrm>
            <a:off x="9283893" y="3478979"/>
            <a:ext cx="16875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Parameters:</a:t>
            </a:r>
            <a:endParaRPr sz="2400">
              <a:solidFill>
                <a:schemeClr val="dk1"/>
              </a:solidFill>
              <a:latin typeface="Calibri"/>
              <a:ea typeface="Calibri"/>
              <a:cs typeface="Calibri"/>
              <a:sym typeface="Calibri"/>
            </a:endParaRPr>
          </a:p>
        </p:txBody>
      </p:sp>
      <p:pic>
        <p:nvPicPr>
          <p:cNvPr id="774" name="Google Shape;774;p59"/>
          <p:cNvPicPr preferRelativeResize="0"/>
          <p:nvPr/>
        </p:nvPicPr>
        <p:blipFill rotWithShape="1">
          <a:blip r:embed="rId4">
            <a:alphaModFix/>
          </a:blip>
          <a:srcRect b="62004" l="0" r="0" t="9344"/>
          <a:stretch/>
        </p:blipFill>
        <p:spPr>
          <a:xfrm>
            <a:off x="9009663" y="3922215"/>
            <a:ext cx="2762250" cy="1091643"/>
          </a:xfrm>
          <a:prstGeom prst="rect">
            <a:avLst/>
          </a:prstGeom>
          <a:noFill/>
          <a:ln>
            <a:noFill/>
          </a:ln>
        </p:spPr>
      </p:pic>
      <p:sp>
        <p:nvSpPr>
          <p:cNvPr id="775" name="Google Shape;775;p59"/>
          <p:cNvSpPr/>
          <p:nvPr/>
        </p:nvSpPr>
        <p:spPr>
          <a:xfrm>
            <a:off x="10318459" y="4030723"/>
            <a:ext cx="1009069" cy="148923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Google Shape;776;p59"/>
          <p:cNvSpPr/>
          <p:nvPr/>
        </p:nvSpPr>
        <p:spPr>
          <a:xfrm>
            <a:off x="10167457" y="5103937"/>
            <a:ext cx="411060" cy="30751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77" name="Google Shape;777;p59"/>
          <p:cNvPicPr preferRelativeResize="0"/>
          <p:nvPr/>
        </p:nvPicPr>
        <p:blipFill rotWithShape="1">
          <a:blip r:embed="rId10">
            <a:alphaModFix/>
          </a:blip>
          <a:srcRect b="0" l="0" r="0" t="0"/>
          <a:stretch/>
        </p:blipFill>
        <p:spPr>
          <a:xfrm>
            <a:off x="9908607" y="5013858"/>
            <a:ext cx="438150" cy="419100"/>
          </a:xfrm>
          <a:prstGeom prst="rect">
            <a:avLst/>
          </a:prstGeom>
          <a:noFill/>
          <a:ln>
            <a:noFill/>
          </a:ln>
        </p:spPr>
      </p:pic>
      <p:sp>
        <p:nvSpPr>
          <p:cNvPr id="778" name="Google Shape;778;p59"/>
          <p:cNvSpPr/>
          <p:nvPr/>
        </p:nvSpPr>
        <p:spPr>
          <a:xfrm>
            <a:off x="8145710" y="1446552"/>
            <a:ext cx="3746527" cy="47864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does this mean?</a:t>
            </a:r>
            <a:endParaRPr/>
          </a:p>
        </p:txBody>
      </p:sp>
      <p:sp>
        <p:nvSpPr>
          <p:cNvPr id="125" name="Google Shape;125;p6"/>
          <p:cNvSpPr txBox="1"/>
          <p:nvPr>
            <p:ph idx="1" type="body"/>
          </p:nvPr>
        </p:nvSpPr>
        <p:spPr>
          <a:xfrm>
            <a:off x="283740" y="165681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[-inf ; inf]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26" name="Google Shape;126;p6"/>
          <p:cNvGrpSpPr/>
          <p:nvPr/>
        </p:nvGrpSpPr>
        <p:grpSpPr>
          <a:xfrm>
            <a:off x="2249473" y="1366678"/>
            <a:ext cx="4762500" cy="1359017"/>
            <a:chOff x="3270134" y="1392572"/>
            <a:chExt cx="4762500" cy="1359017"/>
          </a:xfrm>
        </p:grpSpPr>
        <p:grpSp>
          <p:nvGrpSpPr>
            <p:cNvPr id="127" name="Google Shape;127;p6"/>
            <p:cNvGrpSpPr/>
            <p:nvPr/>
          </p:nvGrpSpPr>
          <p:grpSpPr>
            <a:xfrm>
              <a:off x="3270134" y="1392572"/>
              <a:ext cx="4762500" cy="1256165"/>
              <a:chOff x="3270134" y="1392572"/>
              <a:chExt cx="4762500" cy="1256165"/>
            </a:xfrm>
          </p:grpSpPr>
          <p:pic>
            <p:nvPicPr>
              <p:cNvPr id="128" name="Google Shape;128;p6"/>
              <p:cNvPicPr preferRelativeResize="0"/>
              <p:nvPr/>
            </p:nvPicPr>
            <p:blipFill rotWithShape="1">
              <a:blip r:embed="rId3">
                <a:alphaModFix/>
              </a:blip>
              <a:srcRect b="0" l="0" r="0" t="0"/>
              <a:stretch/>
            </p:blipFill>
            <p:spPr>
              <a:xfrm>
                <a:off x="3270134" y="1524787"/>
                <a:ext cx="4762500" cy="1123950"/>
              </a:xfrm>
              <a:prstGeom prst="rect">
                <a:avLst/>
              </a:prstGeom>
              <a:noFill/>
              <a:ln>
                <a:noFill/>
              </a:ln>
            </p:spPr>
          </p:pic>
          <p:sp>
            <p:nvSpPr>
              <p:cNvPr id="129" name="Google Shape;129;p6"/>
              <p:cNvSpPr/>
              <p:nvPr/>
            </p:nvSpPr>
            <p:spPr>
              <a:xfrm>
                <a:off x="5947794" y="1392572"/>
                <a:ext cx="2084840" cy="60400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6"/>
              <p:cNvSpPr/>
              <p:nvPr/>
            </p:nvSpPr>
            <p:spPr>
              <a:xfrm>
                <a:off x="6769916" y="1737135"/>
                <a:ext cx="720580" cy="553674"/>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1" name="Google Shape;131;p6"/>
            <p:cNvSpPr/>
            <p:nvPr/>
          </p:nvSpPr>
          <p:spPr>
            <a:xfrm>
              <a:off x="4613946" y="2197916"/>
              <a:ext cx="444616" cy="553673"/>
            </a:xfrm>
            <a:prstGeom prst="ellipse">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id="132" name="Google Shape;132;p6"/>
          <p:cNvPicPr preferRelativeResize="0"/>
          <p:nvPr/>
        </p:nvPicPr>
        <p:blipFill rotWithShape="1">
          <a:blip r:embed="rId4">
            <a:alphaModFix/>
          </a:blip>
          <a:srcRect b="0" l="0" r="0" t="0"/>
          <a:stretch/>
        </p:blipFill>
        <p:spPr>
          <a:xfrm>
            <a:off x="6569650" y="344540"/>
            <a:ext cx="3707192" cy="321176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sense of it using an example.</a:t>
            </a:r>
            <a:endParaRPr/>
          </a:p>
        </p:txBody>
      </p:sp>
      <p:pic>
        <p:nvPicPr>
          <p:cNvPr id="784" name="Google Shape;784;p60"/>
          <p:cNvPicPr preferRelativeResize="0"/>
          <p:nvPr>
            <p:ph idx="1" type="body"/>
          </p:nvPr>
        </p:nvPicPr>
        <p:blipFill rotWithShape="1">
          <a:blip r:embed="rId3">
            <a:alphaModFix/>
          </a:blip>
          <a:srcRect b="75673" l="0" r="0" t="0"/>
          <a:stretch/>
        </p:blipFill>
        <p:spPr>
          <a:xfrm>
            <a:off x="1083627" y="1610519"/>
            <a:ext cx="2790825" cy="792480"/>
          </a:xfrm>
          <a:prstGeom prst="rect">
            <a:avLst/>
          </a:prstGeom>
          <a:noFill/>
          <a:ln>
            <a:noFill/>
          </a:ln>
        </p:spPr>
      </p:pic>
      <p:grpSp>
        <p:nvGrpSpPr>
          <p:cNvPr id="785" name="Google Shape;785;p60"/>
          <p:cNvGrpSpPr/>
          <p:nvPr/>
        </p:nvGrpSpPr>
        <p:grpSpPr>
          <a:xfrm>
            <a:off x="1144586" y="2458720"/>
            <a:ext cx="2831466" cy="2368709"/>
            <a:chOff x="1195386" y="3291840"/>
            <a:chExt cx="2831466" cy="2368709"/>
          </a:xfrm>
        </p:grpSpPr>
        <p:pic>
          <p:nvPicPr>
            <p:cNvPr id="786" name="Google Shape;786;p60"/>
            <p:cNvPicPr preferRelativeResize="0"/>
            <p:nvPr/>
          </p:nvPicPr>
          <p:blipFill rotWithShape="1">
            <a:blip r:embed="rId3">
              <a:alphaModFix/>
            </a:blip>
            <a:srcRect b="-1" l="0" r="0" t="46935"/>
            <a:stretch/>
          </p:blipFill>
          <p:spPr>
            <a:xfrm>
              <a:off x="1236027" y="3291840"/>
              <a:ext cx="2790825" cy="1728628"/>
            </a:xfrm>
            <a:prstGeom prst="rect">
              <a:avLst/>
            </a:prstGeom>
            <a:noFill/>
            <a:ln>
              <a:noFill/>
            </a:ln>
          </p:spPr>
        </p:pic>
        <p:pic>
          <p:nvPicPr>
            <p:cNvPr id="787" name="Google Shape;787;p60"/>
            <p:cNvPicPr preferRelativeResize="0"/>
            <p:nvPr/>
          </p:nvPicPr>
          <p:blipFill rotWithShape="1">
            <a:blip r:embed="rId3">
              <a:alphaModFix/>
            </a:blip>
            <a:srcRect b="51506" l="0" r="0" t="24166"/>
            <a:stretch/>
          </p:blipFill>
          <p:spPr>
            <a:xfrm>
              <a:off x="1195386" y="4868069"/>
              <a:ext cx="2790825" cy="792480"/>
            </a:xfrm>
            <a:prstGeom prst="rect">
              <a:avLst/>
            </a:prstGeom>
            <a:noFill/>
            <a:ln>
              <a:noFill/>
            </a:ln>
          </p:spPr>
        </p:pic>
      </p:grpSp>
      <p:sp>
        <p:nvSpPr>
          <p:cNvPr id="788" name="Google Shape;788;p60"/>
          <p:cNvSpPr/>
          <p:nvPr/>
        </p:nvSpPr>
        <p:spPr>
          <a:xfrm>
            <a:off x="1164907" y="2402999"/>
            <a:ext cx="2695893" cy="1245394"/>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60"/>
          <p:cNvSpPr/>
          <p:nvPr/>
        </p:nvSpPr>
        <p:spPr>
          <a:xfrm>
            <a:off x="1164907" y="3648393"/>
            <a:ext cx="2695893" cy="1245394"/>
          </a:xfrm>
          <a:prstGeom prst="rect">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60"/>
          <p:cNvSpPr txBox="1"/>
          <p:nvPr/>
        </p:nvSpPr>
        <p:spPr>
          <a:xfrm>
            <a:off x="4648199" y="1690688"/>
            <a:ext cx="253787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Modeling (lm)</a:t>
            </a:r>
            <a:endParaRPr sz="3200">
              <a:solidFill>
                <a:schemeClr val="dk1"/>
              </a:solidFill>
              <a:latin typeface="Calibri"/>
              <a:ea typeface="Calibri"/>
              <a:cs typeface="Calibri"/>
              <a:sym typeface="Calibri"/>
            </a:endParaRPr>
          </a:p>
        </p:txBody>
      </p:sp>
      <p:sp>
        <p:nvSpPr>
          <p:cNvPr id="791" name="Google Shape;791;p60"/>
          <p:cNvSpPr/>
          <p:nvPr/>
        </p:nvSpPr>
        <p:spPr>
          <a:xfrm>
            <a:off x="4855940" y="3501906"/>
            <a:ext cx="2330133" cy="6854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2" name="Google Shape;792;p60"/>
          <p:cNvSpPr/>
          <p:nvPr/>
        </p:nvSpPr>
        <p:spPr>
          <a:xfrm>
            <a:off x="6522720" y="3648393"/>
            <a:ext cx="119380" cy="15652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3" name="Google Shape;793;p60"/>
          <p:cNvSpPr txBox="1"/>
          <p:nvPr/>
        </p:nvSpPr>
        <p:spPr>
          <a:xfrm>
            <a:off x="8306565" y="1645385"/>
            <a:ext cx="351410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Modeling (GAMLSS)</a:t>
            </a:r>
            <a:endParaRPr sz="3200">
              <a:solidFill>
                <a:schemeClr val="dk1"/>
              </a:solidFill>
              <a:latin typeface="Calibri"/>
              <a:ea typeface="Calibri"/>
              <a:cs typeface="Calibri"/>
              <a:sym typeface="Calibri"/>
            </a:endParaRPr>
          </a:p>
        </p:txBody>
      </p:sp>
      <p:pic>
        <p:nvPicPr>
          <p:cNvPr id="794" name="Google Shape;794;p60"/>
          <p:cNvPicPr preferRelativeResize="0"/>
          <p:nvPr/>
        </p:nvPicPr>
        <p:blipFill rotWithShape="1">
          <a:blip r:embed="rId4">
            <a:alphaModFix/>
          </a:blip>
          <a:srcRect b="20964" l="0" r="0" t="48430"/>
          <a:stretch/>
        </p:blipFill>
        <p:spPr>
          <a:xfrm>
            <a:off x="8682492" y="2315686"/>
            <a:ext cx="2762250" cy="1166070"/>
          </a:xfrm>
          <a:prstGeom prst="rect">
            <a:avLst/>
          </a:prstGeom>
          <a:noFill/>
          <a:ln>
            <a:noFill/>
          </a:ln>
        </p:spPr>
      </p:pic>
      <p:pic>
        <p:nvPicPr>
          <p:cNvPr id="795" name="Google Shape;795;p60"/>
          <p:cNvPicPr preferRelativeResize="0"/>
          <p:nvPr/>
        </p:nvPicPr>
        <p:blipFill rotWithShape="1">
          <a:blip r:embed="rId5">
            <a:alphaModFix/>
          </a:blip>
          <a:srcRect b="7036" l="0" r="0" t="79409"/>
          <a:stretch/>
        </p:blipFill>
        <p:spPr>
          <a:xfrm>
            <a:off x="4483623" y="2315686"/>
            <a:ext cx="2867025" cy="387292"/>
          </a:xfrm>
          <a:prstGeom prst="rect">
            <a:avLst/>
          </a:prstGeom>
          <a:noFill/>
          <a:ln>
            <a:noFill/>
          </a:ln>
        </p:spPr>
      </p:pic>
      <p:pic>
        <p:nvPicPr>
          <p:cNvPr id="796" name="Google Shape;796;p60"/>
          <p:cNvPicPr preferRelativeResize="0"/>
          <p:nvPr/>
        </p:nvPicPr>
        <p:blipFill rotWithShape="1">
          <a:blip r:embed="rId6">
            <a:alphaModFix/>
          </a:blip>
          <a:srcRect b="0" l="0" r="0" t="0"/>
          <a:stretch/>
        </p:blipFill>
        <p:spPr>
          <a:xfrm>
            <a:off x="5227278" y="2786817"/>
            <a:ext cx="1638300" cy="390525"/>
          </a:xfrm>
          <a:prstGeom prst="rect">
            <a:avLst/>
          </a:prstGeom>
          <a:noFill/>
          <a:ln>
            <a:noFill/>
          </a:ln>
        </p:spPr>
      </p:pic>
      <p:pic>
        <p:nvPicPr>
          <p:cNvPr id="797" name="Google Shape;797;p60"/>
          <p:cNvPicPr preferRelativeResize="0"/>
          <p:nvPr/>
        </p:nvPicPr>
        <p:blipFill rotWithShape="1">
          <a:blip r:embed="rId7">
            <a:alphaModFix/>
          </a:blip>
          <a:srcRect b="0" l="0" r="0" t="0"/>
          <a:stretch/>
        </p:blipFill>
        <p:spPr>
          <a:xfrm>
            <a:off x="6633845" y="2525473"/>
            <a:ext cx="75602" cy="114857"/>
          </a:xfrm>
          <a:prstGeom prst="rect">
            <a:avLst/>
          </a:prstGeom>
          <a:noFill/>
          <a:ln>
            <a:noFill/>
          </a:ln>
        </p:spPr>
      </p:pic>
      <p:pic>
        <p:nvPicPr>
          <p:cNvPr id="798" name="Google Shape;798;p60"/>
          <p:cNvPicPr preferRelativeResize="0"/>
          <p:nvPr/>
        </p:nvPicPr>
        <p:blipFill rotWithShape="1">
          <a:blip r:embed="rId8">
            <a:alphaModFix/>
          </a:blip>
          <a:srcRect b="0" l="0" r="0" t="0"/>
          <a:stretch/>
        </p:blipFill>
        <p:spPr>
          <a:xfrm>
            <a:off x="5692890" y="3552407"/>
            <a:ext cx="485775" cy="847725"/>
          </a:xfrm>
          <a:prstGeom prst="rect">
            <a:avLst/>
          </a:prstGeom>
          <a:noFill/>
          <a:ln>
            <a:noFill/>
          </a:ln>
        </p:spPr>
      </p:pic>
      <p:sp>
        <p:nvSpPr>
          <p:cNvPr id="799" name="Google Shape;799;p60"/>
          <p:cNvSpPr txBox="1"/>
          <p:nvPr/>
        </p:nvSpPr>
        <p:spPr>
          <a:xfrm>
            <a:off x="5154453" y="3118175"/>
            <a:ext cx="16875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Parameters:</a:t>
            </a:r>
            <a:endParaRPr sz="2400">
              <a:solidFill>
                <a:schemeClr val="dk1"/>
              </a:solidFill>
              <a:latin typeface="Calibri"/>
              <a:ea typeface="Calibri"/>
              <a:cs typeface="Calibri"/>
              <a:sym typeface="Calibri"/>
            </a:endParaRPr>
          </a:p>
        </p:txBody>
      </p:sp>
      <p:pic>
        <p:nvPicPr>
          <p:cNvPr id="800" name="Google Shape;800;p60"/>
          <p:cNvPicPr preferRelativeResize="0"/>
          <p:nvPr/>
        </p:nvPicPr>
        <p:blipFill rotWithShape="1">
          <a:blip r:embed="rId9">
            <a:alphaModFix/>
          </a:blip>
          <a:srcRect b="0" l="0" r="0" t="0"/>
          <a:stretch/>
        </p:blipFill>
        <p:spPr>
          <a:xfrm>
            <a:off x="5801904" y="4400132"/>
            <a:ext cx="238125" cy="266700"/>
          </a:xfrm>
          <a:prstGeom prst="rect">
            <a:avLst/>
          </a:prstGeom>
          <a:noFill/>
          <a:ln>
            <a:noFill/>
          </a:ln>
        </p:spPr>
      </p:pic>
      <p:sp>
        <p:nvSpPr>
          <p:cNvPr id="801" name="Google Shape;801;p60"/>
          <p:cNvSpPr txBox="1"/>
          <p:nvPr/>
        </p:nvSpPr>
        <p:spPr>
          <a:xfrm>
            <a:off x="9283893" y="3478979"/>
            <a:ext cx="16875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Parameters:</a:t>
            </a:r>
            <a:endParaRPr sz="2400">
              <a:solidFill>
                <a:schemeClr val="dk1"/>
              </a:solidFill>
              <a:latin typeface="Calibri"/>
              <a:ea typeface="Calibri"/>
              <a:cs typeface="Calibri"/>
              <a:sym typeface="Calibri"/>
            </a:endParaRPr>
          </a:p>
        </p:txBody>
      </p:sp>
      <p:pic>
        <p:nvPicPr>
          <p:cNvPr id="802" name="Google Shape;802;p60"/>
          <p:cNvPicPr preferRelativeResize="0"/>
          <p:nvPr/>
        </p:nvPicPr>
        <p:blipFill rotWithShape="1">
          <a:blip r:embed="rId4">
            <a:alphaModFix/>
          </a:blip>
          <a:srcRect b="62004" l="0" r="0" t="9344"/>
          <a:stretch/>
        </p:blipFill>
        <p:spPr>
          <a:xfrm>
            <a:off x="9009663" y="3922215"/>
            <a:ext cx="2762250" cy="1091643"/>
          </a:xfrm>
          <a:prstGeom prst="rect">
            <a:avLst/>
          </a:prstGeom>
          <a:noFill/>
          <a:ln>
            <a:noFill/>
          </a:ln>
        </p:spPr>
      </p:pic>
      <p:sp>
        <p:nvSpPr>
          <p:cNvPr id="803" name="Google Shape;803;p60"/>
          <p:cNvSpPr/>
          <p:nvPr/>
        </p:nvSpPr>
        <p:spPr>
          <a:xfrm>
            <a:off x="10318459" y="4030723"/>
            <a:ext cx="1009069" cy="148923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4" name="Google Shape;804;p60"/>
          <p:cNvSpPr/>
          <p:nvPr/>
        </p:nvSpPr>
        <p:spPr>
          <a:xfrm>
            <a:off x="10167457" y="5103937"/>
            <a:ext cx="411060" cy="30751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05" name="Google Shape;805;p60"/>
          <p:cNvPicPr preferRelativeResize="0"/>
          <p:nvPr/>
        </p:nvPicPr>
        <p:blipFill rotWithShape="1">
          <a:blip r:embed="rId10">
            <a:alphaModFix/>
          </a:blip>
          <a:srcRect b="0" l="0" r="0" t="0"/>
          <a:stretch/>
        </p:blipFill>
        <p:spPr>
          <a:xfrm>
            <a:off x="9908607" y="5013858"/>
            <a:ext cx="438150" cy="4191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pic>
        <p:nvPicPr>
          <p:cNvPr id="810" name="Google Shape;810;p61"/>
          <p:cNvPicPr preferRelativeResize="0"/>
          <p:nvPr/>
        </p:nvPicPr>
        <p:blipFill rotWithShape="1">
          <a:blip r:embed="rId3">
            <a:alphaModFix/>
          </a:blip>
          <a:srcRect b="0" l="0" r="51757" t="0"/>
          <a:stretch/>
        </p:blipFill>
        <p:spPr>
          <a:xfrm>
            <a:off x="93329" y="67112"/>
            <a:ext cx="2205256" cy="2485850"/>
          </a:xfrm>
          <a:prstGeom prst="rect">
            <a:avLst/>
          </a:prstGeom>
          <a:noFill/>
          <a:ln>
            <a:noFill/>
          </a:ln>
        </p:spPr>
      </p:pic>
      <p:pic>
        <p:nvPicPr>
          <p:cNvPr id="811" name="Google Shape;811;p61"/>
          <p:cNvPicPr preferRelativeResize="0"/>
          <p:nvPr/>
        </p:nvPicPr>
        <p:blipFill rotWithShape="1">
          <a:blip r:embed="rId3">
            <a:alphaModFix/>
          </a:blip>
          <a:srcRect b="0" l="57022" r="3887" t="0"/>
          <a:stretch/>
        </p:blipFill>
        <p:spPr>
          <a:xfrm>
            <a:off x="199725" y="3347652"/>
            <a:ext cx="1786854" cy="2485850"/>
          </a:xfrm>
          <a:prstGeom prst="rect">
            <a:avLst/>
          </a:prstGeom>
          <a:noFill/>
          <a:ln>
            <a:noFill/>
          </a:ln>
        </p:spPr>
      </p:pic>
      <p:pic>
        <p:nvPicPr>
          <p:cNvPr id="812" name="Google Shape;812;p61"/>
          <p:cNvPicPr preferRelativeResize="0"/>
          <p:nvPr/>
        </p:nvPicPr>
        <p:blipFill rotWithShape="1">
          <a:blip r:embed="rId4">
            <a:alphaModFix/>
          </a:blip>
          <a:srcRect b="0" l="0" r="49097" t="0"/>
          <a:stretch/>
        </p:blipFill>
        <p:spPr>
          <a:xfrm>
            <a:off x="2298585" y="262768"/>
            <a:ext cx="3414317" cy="2290194"/>
          </a:xfrm>
          <a:prstGeom prst="rect">
            <a:avLst/>
          </a:prstGeom>
          <a:noFill/>
          <a:ln>
            <a:noFill/>
          </a:ln>
        </p:spPr>
      </p:pic>
      <p:pic>
        <p:nvPicPr>
          <p:cNvPr id="813" name="Google Shape;813;p61"/>
          <p:cNvPicPr preferRelativeResize="0"/>
          <p:nvPr/>
        </p:nvPicPr>
        <p:blipFill rotWithShape="1">
          <a:blip r:embed="rId5">
            <a:alphaModFix/>
          </a:blip>
          <a:srcRect b="0" l="0" r="0" t="0"/>
          <a:stretch/>
        </p:blipFill>
        <p:spPr>
          <a:xfrm>
            <a:off x="2073698" y="3579495"/>
            <a:ext cx="4064474" cy="3194615"/>
          </a:xfrm>
          <a:prstGeom prst="rect">
            <a:avLst/>
          </a:prstGeom>
          <a:noFill/>
          <a:ln>
            <a:noFill/>
          </a:ln>
        </p:spPr>
      </p:pic>
      <p:pic>
        <p:nvPicPr>
          <p:cNvPr id="814" name="Google Shape;814;p61"/>
          <p:cNvPicPr preferRelativeResize="0"/>
          <p:nvPr/>
        </p:nvPicPr>
        <p:blipFill rotWithShape="1">
          <a:blip r:embed="rId6">
            <a:alphaModFix/>
          </a:blip>
          <a:srcRect b="0" l="0" r="0" t="0"/>
          <a:stretch/>
        </p:blipFill>
        <p:spPr>
          <a:xfrm>
            <a:off x="2095425" y="3396838"/>
            <a:ext cx="1501215" cy="19642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pic>
        <p:nvPicPr>
          <p:cNvPr id="819" name="Google Shape;819;p62"/>
          <p:cNvPicPr preferRelativeResize="0"/>
          <p:nvPr/>
        </p:nvPicPr>
        <p:blipFill rotWithShape="1">
          <a:blip r:embed="rId3">
            <a:alphaModFix/>
          </a:blip>
          <a:srcRect b="0" l="0" r="51757" t="0"/>
          <a:stretch/>
        </p:blipFill>
        <p:spPr>
          <a:xfrm>
            <a:off x="93329" y="67112"/>
            <a:ext cx="2205256" cy="2485850"/>
          </a:xfrm>
          <a:prstGeom prst="rect">
            <a:avLst/>
          </a:prstGeom>
          <a:noFill/>
          <a:ln>
            <a:noFill/>
          </a:ln>
        </p:spPr>
      </p:pic>
      <p:pic>
        <p:nvPicPr>
          <p:cNvPr id="820" name="Google Shape;820;p62"/>
          <p:cNvPicPr preferRelativeResize="0"/>
          <p:nvPr/>
        </p:nvPicPr>
        <p:blipFill rotWithShape="1">
          <a:blip r:embed="rId3">
            <a:alphaModFix/>
          </a:blip>
          <a:srcRect b="0" l="57022" r="3887" t="0"/>
          <a:stretch/>
        </p:blipFill>
        <p:spPr>
          <a:xfrm>
            <a:off x="199725" y="3347652"/>
            <a:ext cx="1786854" cy="2485850"/>
          </a:xfrm>
          <a:prstGeom prst="rect">
            <a:avLst/>
          </a:prstGeom>
          <a:noFill/>
          <a:ln>
            <a:noFill/>
          </a:ln>
        </p:spPr>
      </p:pic>
      <p:pic>
        <p:nvPicPr>
          <p:cNvPr id="821" name="Google Shape;821;p62"/>
          <p:cNvPicPr preferRelativeResize="0"/>
          <p:nvPr/>
        </p:nvPicPr>
        <p:blipFill rotWithShape="1">
          <a:blip r:embed="rId4">
            <a:alphaModFix/>
          </a:blip>
          <a:srcRect b="0" l="0" r="49097" t="0"/>
          <a:stretch/>
        </p:blipFill>
        <p:spPr>
          <a:xfrm>
            <a:off x="2298585" y="262768"/>
            <a:ext cx="3414317" cy="2290194"/>
          </a:xfrm>
          <a:prstGeom prst="rect">
            <a:avLst/>
          </a:prstGeom>
          <a:noFill/>
          <a:ln>
            <a:noFill/>
          </a:ln>
        </p:spPr>
      </p:pic>
      <p:pic>
        <p:nvPicPr>
          <p:cNvPr id="822" name="Google Shape;822;p62"/>
          <p:cNvPicPr preferRelativeResize="0"/>
          <p:nvPr/>
        </p:nvPicPr>
        <p:blipFill rotWithShape="1">
          <a:blip r:embed="rId5">
            <a:alphaModFix/>
          </a:blip>
          <a:srcRect b="0" l="0" r="0" t="0"/>
          <a:stretch/>
        </p:blipFill>
        <p:spPr>
          <a:xfrm>
            <a:off x="2073698" y="3579495"/>
            <a:ext cx="4064474" cy="3194615"/>
          </a:xfrm>
          <a:prstGeom prst="rect">
            <a:avLst/>
          </a:prstGeom>
          <a:noFill/>
          <a:ln>
            <a:noFill/>
          </a:ln>
        </p:spPr>
      </p:pic>
      <p:pic>
        <p:nvPicPr>
          <p:cNvPr id="823" name="Google Shape;823;p62"/>
          <p:cNvPicPr preferRelativeResize="0"/>
          <p:nvPr/>
        </p:nvPicPr>
        <p:blipFill rotWithShape="1">
          <a:blip r:embed="rId6">
            <a:alphaModFix/>
          </a:blip>
          <a:srcRect b="0" l="0" r="0" t="0"/>
          <a:stretch/>
        </p:blipFill>
        <p:spPr>
          <a:xfrm>
            <a:off x="2095425" y="3396838"/>
            <a:ext cx="1501215" cy="196421"/>
          </a:xfrm>
          <a:prstGeom prst="rect">
            <a:avLst/>
          </a:prstGeom>
          <a:noFill/>
          <a:ln>
            <a:noFill/>
          </a:ln>
        </p:spPr>
      </p:pic>
      <p:pic>
        <p:nvPicPr>
          <p:cNvPr id="824" name="Google Shape;824;p62"/>
          <p:cNvPicPr preferRelativeResize="0"/>
          <p:nvPr/>
        </p:nvPicPr>
        <p:blipFill rotWithShape="1">
          <a:blip r:embed="rId7">
            <a:alphaModFix/>
          </a:blip>
          <a:srcRect b="0" l="0" r="0" t="0"/>
          <a:stretch/>
        </p:blipFill>
        <p:spPr>
          <a:xfrm>
            <a:off x="7477934" y="150494"/>
            <a:ext cx="3535027" cy="357421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pic>
        <p:nvPicPr>
          <p:cNvPr id="829" name="Google Shape;829;p63"/>
          <p:cNvPicPr preferRelativeResize="0"/>
          <p:nvPr/>
        </p:nvPicPr>
        <p:blipFill rotWithShape="1">
          <a:blip r:embed="rId3">
            <a:alphaModFix/>
          </a:blip>
          <a:srcRect b="0" l="0" r="51757" t="0"/>
          <a:stretch/>
        </p:blipFill>
        <p:spPr>
          <a:xfrm>
            <a:off x="93329" y="67112"/>
            <a:ext cx="2205256" cy="2485850"/>
          </a:xfrm>
          <a:prstGeom prst="rect">
            <a:avLst/>
          </a:prstGeom>
          <a:noFill/>
          <a:ln>
            <a:noFill/>
          </a:ln>
        </p:spPr>
      </p:pic>
      <p:pic>
        <p:nvPicPr>
          <p:cNvPr id="830" name="Google Shape;830;p63"/>
          <p:cNvPicPr preferRelativeResize="0"/>
          <p:nvPr/>
        </p:nvPicPr>
        <p:blipFill rotWithShape="1">
          <a:blip r:embed="rId3">
            <a:alphaModFix/>
          </a:blip>
          <a:srcRect b="0" l="57022" r="3887" t="0"/>
          <a:stretch/>
        </p:blipFill>
        <p:spPr>
          <a:xfrm>
            <a:off x="199725" y="3347652"/>
            <a:ext cx="1786854" cy="2485850"/>
          </a:xfrm>
          <a:prstGeom prst="rect">
            <a:avLst/>
          </a:prstGeom>
          <a:noFill/>
          <a:ln>
            <a:noFill/>
          </a:ln>
        </p:spPr>
      </p:pic>
      <p:pic>
        <p:nvPicPr>
          <p:cNvPr id="831" name="Google Shape;831;p63"/>
          <p:cNvPicPr preferRelativeResize="0"/>
          <p:nvPr/>
        </p:nvPicPr>
        <p:blipFill rotWithShape="1">
          <a:blip r:embed="rId4">
            <a:alphaModFix/>
          </a:blip>
          <a:srcRect b="0" l="0" r="49097" t="0"/>
          <a:stretch/>
        </p:blipFill>
        <p:spPr>
          <a:xfrm>
            <a:off x="2298585" y="262768"/>
            <a:ext cx="3414317" cy="2290194"/>
          </a:xfrm>
          <a:prstGeom prst="rect">
            <a:avLst/>
          </a:prstGeom>
          <a:noFill/>
          <a:ln>
            <a:noFill/>
          </a:ln>
        </p:spPr>
      </p:pic>
      <p:pic>
        <p:nvPicPr>
          <p:cNvPr id="832" name="Google Shape;832;p63"/>
          <p:cNvPicPr preferRelativeResize="0"/>
          <p:nvPr/>
        </p:nvPicPr>
        <p:blipFill rotWithShape="1">
          <a:blip r:embed="rId5">
            <a:alphaModFix/>
          </a:blip>
          <a:srcRect b="0" l="0" r="0" t="0"/>
          <a:stretch/>
        </p:blipFill>
        <p:spPr>
          <a:xfrm>
            <a:off x="2073698" y="3579495"/>
            <a:ext cx="4064474" cy="3194615"/>
          </a:xfrm>
          <a:prstGeom prst="rect">
            <a:avLst/>
          </a:prstGeom>
          <a:noFill/>
          <a:ln>
            <a:noFill/>
          </a:ln>
        </p:spPr>
      </p:pic>
      <p:pic>
        <p:nvPicPr>
          <p:cNvPr id="833" name="Google Shape;833;p63"/>
          <p:cNvPicPr preferRelativeResize="0"/>
          <p:nvPr/>
        </p:nvPicPr>
        <p:blipFill rotWithShape="1">
          <a:blip r:embed="rId6">
            <a:alphaModFix/>
          </a:blip>
          <a:srcRect b="0" l="0" r="0" t="0"/>
          <a:stretch/>
        </p:blipFill>
        <p:spPr>
          <a:xfrm>
            <a:off x="2095425" y="3396838"/>
            <a:ext cx="1501215" cy="196421"/>
          </a:xfrm>
          <a:prstGeom prst="rect">
            <a:avLst/>
          </a:prstGeom>
          <a:noFill/>
          <a:ln>
            <a:noFill/>
          </a:ln>
        </p:spPr>
      </p:pic>
      <p:pic>
        <p:nvPicPr>
          <p:cNvPr id="834" name="Google Shape;834;p63"/>
          <p:cNvPicPr preferRelativeResize="0"/>
          <p:nvPr/>
        </p:nvPicPr>
        <p:blipFill rotWithShape="1">
          <a:blip r:embed="rId7">
            <a:alphaModFix/>
          </a:blip>
          <a:srcRect b="0" l="0" r="0" t="0"/>
          <a:stretch/>
        </p:blipFill>
        <p:spPr>
          <a:xfrm>
            <a:off x="7477935" y="150495"/>
            <a:ext cx="3391402" cy="3429000"/>
          </a:xfrm>
          <a:prstGeom prst="rect">
            <a:avLst/>
          </a:prstGeom>
          <a:noFill/>
          <a:ln>
            <a:noFill/>
          </a:ln>
        </p:spPr>
      </p:pic>
      <p:pic>
        <p:nvPicPr>
          <p:cNvPr id="835" name="Google Shape;835;p63"/>
          <p:cNvPicPr preferRelativeResize="0"/>
          <p:nvPr/>
        </p:nvPicPr>
        <p:blipFill rotWithShape="1">
          <a:blip r:embed="rId8">
            <a:alphaModFix/>
          </a:blip>
          <a:srcRect b="0" l="0" r="0" t="0"/>
          <a:stretch/>
        </p:blipFill>
        <p:spPr>
          <a:xfrm>
            <a:off x="7334511" y="150495"/>
            <a:ext cx="3678250" cy="366598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pic>
        <p:nvPicPr>
          <p:cNvPr id="840" name="Google Shape;840;p64"/>
          <p:cNvPicPr preferRelativeResize="0"/>
          <p:nvPr/>
        </p:nvPicPr>
        <p:blipFill rotWithShape="1">
          <a:blip r:embed="rId3">
            <a:alphaModFix/>
          </a:blip>
          <a:srcRect b="0" l="0" r="51757" t="0"/>
          <a:stretch/>
        </p:blipFill>
        <p:spPr>
          <a:xfrm>
            <a:off x="93329" y="67112"/>
            <a:ext cx="2205256" cy="2485850"/>
          </a:xfrm>
          <a:prstGeom prst="rect">
            <a:avLst/>
          </a:prstGeom>
          <a:noFill/>
          <a:ln>
            <a:noFill/>
          </a:ln>
        </p:spPr>
      </p:pic>
      <p:pic>
        <p:nvPicPr>
          <p:cNvPr id="841" name="Google Shape;841;p64"/>
          <p:cNvPicPr preferRelativeResize="0"/>
          <p:nvPr/>
        </p:nvPicPr>
        <p:blipFill rotWithShape="1">
          <a:blip r:embed="rId3">
            <a:alphaModFix/>
          </a:blip>
          <a:srcRect b="0" l="57022" r="3887" t="0"/>
          <a:stretch/>
        </p:blipFill>
        <p:spPr>
          <a:xfrm>
            <a:off x="199725" y="3347652"/>
            <a:ext cx="1786854" cy="2485850"/>
          </a:xfrm>
          <a:prstGeom prst="rect">
            <a:avLst/>
          </a:prstGeom>
          <a:noFill/>
          <a:ln>
            <a:noFill/>
          </a:ln>
        </p:spPr>
      </p:pic>
      <p:pic>
        <p:nvPicPr>
          <p:cNvPr id="842" name="Google Shape;842;p64"/>
          <p:cNvPicPr preferRelativeResize="0"/>
          <p:nvPr/>
        </p:nvPicPr>
        <p:blipFill rotWithShape="1">
          <a:blip r:embed="rId4">
            <a:alphaModFix/>
          </a:blip>
          <a:srcRect b="0" l="0" r="49097" t="0"/>
          <a:stretch/>
        </p:blipFill>
        <p:spPr>
          <a:xfrm>
            <a:off x="2298585" y="262768"/>
            <a:ext cx="3414317" cy="2290194"/>
          </a:xfrm>
          <a:prstGeom prst="rect">
            <a:avLst/>
          </a:prstGeom>
          <a:noFill/>
          <a:ln>
            <a:noFill/>
          </a:ln>
        </p:spPr>
      </p:pic>
      <p:pic>
        <p:nvPicPr>
          <p:cNvPr id="843" name="Google Shape;843;p64"/>
          <p:cNvPicPr preferRelativeResize="0"/>
          <p:nvPr/>
        </p:nvPicPr>
        <p:blipFill rotWithShape="1">
          <a:blip r:embed="rId5">
            <a:alphaModFix/>
          </a:blip>
          <a:srcRect b="0" l="0" r="0" t="0"/>
          <a:stretch/>
        </p:blipFill>
        <p:spPr>
          <a:xfrm>
            <a:off x="2073698" y="3579495"/>
            <a:ext cx="4064474" cy="3194615"/>
          </a:xfrm>
          <a:prstGeom prst="rect">
            <a:avLst/>
          </a:prstGeom>
          <a:noFill/>
          <a:ln>
            <a:noFill/>
          </a:ln>
        </p:spPr>
      </p:pic>
      <p:pic>
        <p:nvPicPr>
          <p:cNvPr id="844" name="Google Shape;844;p64"/>
          <p:cNvPicPr preferRelativeResize="0"/>
          <p:nvPr/>
        </p:nvPicPr>
        <p:blipFill rotWithShape="1">
          <a:blip r:embed="rId6">
            <a:alphaModFix/>
          </a:blip>
          <a:srcRect b="0" l="0" r="0" t="0"/>
          <a:stretch/>
        </p:blipFill>
        <p:spPr>
          <a:xfrm>
            <a:off x="2095425" y="3396838"/>
            <a:ext cx="1501215" cy="196421"/>
          </a:xfrm>
          <a:prstGeom prst="rect">
            <a:avLst/>
          </a:prstGeom>
          <a:noFill/>
          <a:ln>
            <a:noFill/>
          </a:ln>
        </p:spPr>
      </p:pic>
      <p:pic>
        <p:nvPicPr>
          <p:cNvPr id="845" name="Google Shape;845;p64"/>
          <p:cNvPicPr preferRelativeResize="0"/>
          <p:nvPr/>
        </p:nvPicPr>
        <p:blipFill rotWithShape="1">
          <a:blip r:embed="rId7">
            <a:alphaModFix/>
          </a:blip>
          <a:srcRect b="0" l="0" r="0" t="0"/>
          <a:stretch/>
        </p:blipFill>
        <p:spPr>
          <a:xfrm>
            <a:off x="7477935" y="150495"/>
            <a:ext cx="3391402" cy="3429000"/>
          </a:xfrm>
          <a:prstGeom prst="rect">
            <a:avLst/>
          </a:prstGeom>
          <a:noFill/>
          <a:ln>
            <a:noFill/>
          </a:ln>
        </p:spPr>
      </p:pic>
      <p:pic>
        <p:nvPicPr>
          <p:cNvPr id="846" name="Google Shape;846;p64"/>
          <p:cNvPicPr preferRelativeResize="0"/>
          <p:nvPr/>
        </p:nvPicPr>
        <p:blipFill rotWithShape="1">
          <a:blip r:embed="rId8">
            <a:alphaModFix/>
          </a:blip>
          <a:srcRect b="0" l="0" r="0" t="0"/>
          <a:stretch/>
        </p:blipFill>
        <p:spPr>
          <a:xfrm>
            <a:off x="6493165" y="4017322"/>
            <a:ext cx="5360942" cy="2493046"/>
          </a:xfrm>
          <a:prstGeom prst="rect">
            <a:avLst/>
          </a:prstGeom>
          <a:noFill/>
          <a:ln>
            <a:noFill/>
          </a:ln>
        </p:spPr>
      </p:pic>
      <p:pic>
        <p:nvPicPr>
          <p:cNvPr id="847" name="Google Shape;847;p64"/>
          <p:cNvPicPr preferRelativeResize="0"/>
          <p:nvPr/>
        </p:nvPicPr>
        <p:blipFill rotWithShape="1">
          <a:blip r:embed="rId9">
            <a:alphaModFix/>
          </a:blip>
          <a:srcRect b="0" l="0" r="0" t="0"/>
          <a:stretch/>
        </p:blipFill>
        <p:spPr>
          <a:xfrm>
            <a:off x="7334511" y="150495"/>
            <a:ext cx="3678250" cy="366598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pic>
        <p:nvPicPr>
          <p:cNvPr id="852" name="Google Shape;852;p65"/>
          <p:cNvPicPr preferRelativeResize="0"/>
          <p:nvPr/>
        </p:nvPicPr>
        <p:blipFill rotWithShape="1">
          <a:blip r:embed="rId3">
            <a:alphaModFix/>
          </a:blip>
          <a:srcRect b="0" l="0" r="51757" t="0"/>
          <a:stretch/>
        </p:blipFill>
        <p:spPr>
          <a:xfrm>
            <a:off x="93329" y="67112"/>
            <a:ext cx="2205256" cy="2485850"/>
          </a:xfrm>
          <a:prstGeom prst="rect">
            <a:avLst/>
          </a:prstGeom>
          <a:noFill/>
          <a:ln>
            <a:noFill/>
          </a:ln>
        </p:spPr>
      </p:pic>
      <p:pic>
        <p:nvPicPr>
          <p:cNvPr id="853" name="Google Shape;853;p65"/>
          <p:cNvPicPr preferRelativeResize="0"/>
          <p:nvPr/>
        </p:nvPicPr>
        <p:blipFill rotWithShape="1">
          <a:blip r:embed="rId4">
            <a:alphaModFix/>
          </a:blip>
          <a:srcRect b="0" l="0" r="49097" t="0"/>
          <a:stretch/>
        </p:blipFill>
        <p:spPr>
          <a:xfrm>
            <a:off x="2298585" y="262768"/>
            <a:ext cx="3414317" cy="2290194"/>
          </a:xfrm>
          <a:prstGeom prst="rect">
            <a:avLst/>
          </a:prstGeom>
          <a:noFill/>
          <a:ln>
            <a:noFill/>
          </a:ln>
        </p:spPr>
      </p:pic>
      <p:pic>
        <p:nvPicPr>
          <p:cNvPr id="854" name="Google Shape;854;p65"/>
          <p:cNvPicPr preferRelativeResize="0"/>
          <p:nvPr/>
        </p:nvPicPr>
        <p:blipFill rotWithShape="1">
          <a:blip r:embed="rId5">
            <a:alphaModFix/>
          </a:blip>
          <a:srcRect b="0" l="0" r="0" t="0"/>
          <a:stretch/>
        </p:blipFill>
        <p:spPr>
          <a:xfrm>
            <a:off x="93329" y="3593259"/>
            <a:ext cx="1951922" cy="2052489"/>
          </a:xfrm>
          <a:prstGeom prst="rect">
            <a:avLst/>
          </a:prstGeom>
          <a:noFill/>
          <a:ln>
            <a:noFill/>
          </a:ln>
        </p:spPr>
      </p:pic>
      <p:pic>
        <p:nvPicPr>
          <p:cNvPr id="855" name="Google Shape;855;p65"/>
          <p:cNvPicPr preferRelativeResize="0"/>
          <p:nvPr/>
        </p:nvPicPr>
        <p:blipFill rotWithShape="1">
          <a:blip r:embed="rId6">
            <a:alphaModFix/>
          </a:blip>
          <a:srcRect b="0" l="0" r="0" t="0"/>
          <a:stretch/>
        </p:blipFill>
        <p:spPr>
          <a:xfrm>
            <a:off x="2298585" y="3429000"/>
            <a:ext cx="3271705" cy="3086627"/>
          </a:xfrm>
          <a:prstGeom prst="rect">
            <a:avLst/>
          </a:prstGeom>
          <a:noFill/>
          <a:ln>
            <a:noFill/>
          </a:ln>
        </p:spPr>
      </p:pic>
      <p:pic>
        <p:nvPicPr>
          <p:cNvPr id="856" name="Google Shape;856;p65"/>
          <p:cNvPicPr preferRelativeResize="0"/>
          <p:nvPr/>
        </p:nvPicPr>
        <p:blipFill rotWithShape="1">
          <a:blip r:embed="rId7">
            <a:alphaModFix/>
          </a:blip>
          <a:srcRect b="0" l="0" r="0" t="0"/>
          <a:stretch/>
        </p:blipFill>
        <p:spPr>
          <a:xfrm>
            <a:off x="7170839" y="85455"/>
            <a:ext cx="3801961" cy="326804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pic>
        <p:nvPicPr>
          <p:cNvPr id="861" name="Google Shape;861;p66"/>
          <p:cNvPicPr preferRelativeResize="0"/>
          <p:nvPr/>
        </p:nvPicPr>
        <p:blipFill rotWithShape="1">
          <a:blip r:embed="rId3">
            <a:alphaModFix/>
          </a:blip>
          <a:srcRect b="0" l="0" r="51757" t="0"/>
          <a:stretch/>
        </p:blipFill>
        <p:spPr>
          <a:xfrm>
            <a:off x="93329" y="67112"/>
            <a:ext cx="2205256" cy="2485850"/>
          </a:xfrm>
          <a:prstGeom prst="rect">
            <a:avLst/>
          </a:prstGeom>
          <a:noFill/>
          <a:ln>
            <a:noFill/>
          </a:ln>
        </p:spPr>
      </p:pic>
      <p:pic>
        <p:nvPicPr>
          <p:cNvPr id="862" name="Google Shape;862;p66"/>
          <p:cNvPicPr preferRelativeResize="0"/>
          <p:nvPr/>
        </p:nvPicPr>
        <p:blipFill rotWithShape="1">
          <a:blip r:embed="rId4">
            <a:alphaModFix/>
          </a:blip>
          <a:srcRect b="0" l="0" r="49097" t="0"/>
          <a:stretch/>
        </p:blipFill>
        <p:spPr>
          <a:xfrm>
            <a:off x="2298585" y="262768"/>
            <a:ext cx="3414317" cy="2290194"/>
          </a:xfrm>
          <a:prstGeom prst="rect">
            <a:avLst/>
          </a:prstGeom>
          <a:noFill/>
          <a:ln>
            <a:noFill/>
          </a:ln>
        </p:spPr>
      </p:pic>
      <p:pic>
        <p:nvPicPr>
          <p:cNvPr id="863" name="Google Shape;863;p66"/>
          <p:cNvPicPr preferRelativeResize="0"/>
          <p:nvPr/>
        </p:nvPicPr>
        <p:blipFill rotWithShape="1">
          <a:blip r:embed="rId5">
            <a:alphaModFix/>
          </a:blip>
          <a:srcRect b="0" l="0" r="0" t="0"/>
          <a:stretch/>
        </p:blipFill>
        <p:spPr>
          <a:xfrm>
            <a:off x="93329" y="3593259"/>
            <a:ext cx="1951922" cy="2052489"/>
          </a:xfrm>
          <a:prstGeom prst="rect">
            <a:avLst/>
          </a:prstGeom>
          <a:noFill/>
          <a:ln>
            <a:noFill/>
          </a:ln>
        </p:spPr>
      </p:pic>
      <p:pic>
        <p:nvPicPr>
          <p:cNvPr id="864" name="Google Shape;864;p66"/>
          <p:cNvPicPr preferRelativeResize="0"/>
          <p:nvPr/>
        </p:nvPicPr>
        <p:blipFill rotWithShape="1">
          <a:blip r:embed="rId6">
            <a:alphaModFix/>
          </a:blip>
          <a:srcRect b="0" l="0" r="0" t="0"/>
          <a:stretch/>
        </p:blipFill>
        <p:spPr>
          <a:xfrm>
            <a:off x="2298585" y="3429000"/>
            <a:ext cx="3271705" cy="3086627"/>
          </a:xfrm>
          <a:prstGeom prst="rect">
            <a:avLst/>
          </a:prstGeom>
          <a:noFill/>
          <a:ln>
            <a:noFill/>
          </a:ln>
        </p:spPr>
      </p:pic>
      <p:pic>
        <p:nvPicPr>
          <p:cNvPr id="865" name="Google Shape;865;p66"/>
          <p:cNvPicPr preferRelativeResize="0"/>
          <p:nvPr/>
        </p:nvPicPr>
        <p:blipFill rotWithShape="1">
          <a:blip r:embed="rId7">
            <a:alphaModFix/>
          </a:blip>
          <a:srcRect b="0" l="0" r="0" t="0"/>
          <a:stretch/>
        </p:blipFill>
        <p:spPr>
          <a:xfrm>
            <a:off x="7170839" y="85455"/>
            <a:ext cx="3801961" cy="3268044"/>
          </a:xfrm>
          <a:prstGeom prst="rect">
            <a:avLst/>
          </a:prstGeom>
          <a:noFill/>
          <a:ln>
            <a:noFill/>
          </a:ln>
        </p:spPr>
      </p:pic>
      <p:pic>
        <p:nvPicPr>
          <p:cNvPr id="866" name="Google Shape;866;p66"/>
          <p:cNvPicPr preferRelativeResize="0"/>
          <p:nvPr/>
        </p:nvPicPr>
        <p:blipFill rotWithShape="1">
          <a:blip r:embed="rId8">
            <a:alphaModFix/>
          </a:blip>
          <a:srcRect b="0" l="0" r="0" t="0"/>
          <a:stretch/>
        </p:blipFill>
        <p:spPr>
          <a:xfrm>
            <a:off x="7168193" y="85455"/>
            <a:ext cx="3780000" cy="326857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pic>
        <p:nvPicPr>
          <p:cNvPr id="871" name="Google Shape;871;p67"/>
          <p:cNvPicPr preferRelativeResize="0"/>
          <p:nvPr/>
        </p:nvPicPr>
        <p:blipFill rotWithShape="1">
          <a:blip r:embed="rId3">
            <a:alphaModFix/>
          </a:blip>
          <a:srcRect b="0" l="0" r="51757" t="0"/>
          <a:stretch/>
        </p:blipFill>
        <p:spPr>
          <a:xfrm>
            <a:off x="93329" y="67112"/>
            <a:ext cx="2205256" cy="2485850"/>
          </a:xfrm>
          <a:prstGeom prst="rect">
            <a:avLst/>
          </a:prstGeom>
          <a:noFill/>
          <a:ln>
            <a:noFill/>
          </a:ln>
        </p:spPr>
      </p:pic>
      <p:pic>
        <p:nvPicPr>
          <p:cNvPr id="872" name="Google Shape;872;p67"/>
          <p:cNvPicPr preferRelativeResize="0"/>
          <p:nvPr/>
        </p:nvPicPr>
        <p:blipFill rotWithShape="1">
          <a:blip r:embed="rId4">
            <a:alphaModFix/>
          </a:blip>
          <a:srcRect b="0" l="0" r="49097" t="0"/>
          <a:stretch/>
        </p:blipFill>
        <p:spPr>
          <a:xfrm>
            <a:off x="2298585" y="262768"/>
            <a:ext cx="3414317" cy="2290194"/>
          </a:xfrm>
          <a:prstGeom prst="rect">
            <a:avLst/>
          </a:prstGeom>
          <a:noFill/>
          <a:ln>
            <a:noFill/>
          </a:ln>
        </p:spPr>
      </p:pic>
      <p:pic>
        <p:nvPicPr>
          <p:cNvPr id="873" name="Google Shape;873;p67"/>
          <p:cNvPicPr preferRelativeResize="0"/>
          <p:nvPr/>
        </p:nvPicPr>
        <p:blipFill rotWithShape="1">
          <a:blip r:embed="rId5">
            <a:alphaModFix/>
          </a:blip>
          <a:srcRect b="0" l="0" r="0" t="0"/>
          <a:stretch/>
        </p:blipFill>
        <p:spPr>
          <a:xfrm>
            <a:off x="93329" y="3593259"/>
            <a:ext cx="1951922" cy="2052489"/>
          </a:xfrm>
          <a:prstGeom prst="rect">
            <a:avLst/>
          </a:prstGeom>
          <a:noFill/>
          <a:ln>
            <a:noFill/>
          </a:ln>
        </p:spPr>
      </p:pic>
      <p:pic>
        <p:nvPicPr>
          <p:cNvPr id="874" name="Google Shape;874;p67"/>
          <p:cNvPicPr preferRelativeResize="0"/>
          <p:nvPr/>
        </p:nvPicPr>
        <p:blipFill rotWithShape="1">
          <a:blip r:embed="rId6">
            <a:alphaModFix/>
          </a:blip>
          <a:srcRect b="0" l="0" r="0" t="0"/>
          <a:stretch/>
        </p:blipFill>
        <p:spPr>
          <a:xfrm>
            <a:off x="2298585" y="3429000"/>
            <a:ext cx="3271705" cy="3086627"/>
          </a:xfrm>
          <a:prstGeom prst="rect">
            <a:avLst/>
          </a:prstGeom>
          <a:noFill/>
          <a:ln>
            <a:noFill/>
          </a:ln>
        </p:spPr>
      </p:pic>
      <p:pic>
        <p:nvPicPr>
          <p:cNvPr id="875" name="Google Shape;875;p67"/>
          <p:cNvPicPr preferRelativeResize="0"/>
          <p:nvPr/>
        </p:nvPicPr>
        <p:blipFill rotWithShape="1">
          <a:blip r:embed="rId7">
            <a:alphaModFix/>
          </a:blip>
          <a:srcRect b="0" l="0" r="0" t="0"/>
          <a:stretch/>
        </p:blipFill>
        <p:spPr>
          <a:xfrm>
            <a:off x="7170839" y="85455"/>
            <a:ext cx="3801961" cy="3268044"/>
          </a:xfrm>
          <a:prstGeom prst="rect">
            <a:avLst/>
          </a:prstGeom>
          <a:noFill/>
          <a:ln>
            <a:noFill/>
          </a:ln>
        </p:spPr>
      </p:pic>
      <p:pic>
        <p:nvPicPr>
          <p:cNvPr id="876" name="Google Shape;876;p67"/>
          <p:cNvPicPr preferRelativeResize="0"/>
          <p:nvPr/>
        </p:nvPicPr>
        <p:blipFill rotWithShape="1">
          <a:blip r:embed="rId8">
            <a:alphaModFix/>
          </a:blip>
          <a:srcRect b="0" l="0" r="0" t="0"/>
          <a:stretch/>
        </p:blipFill>
        <p:spPr>
          <a:xfrm>
            <a:off x="7168193" y="85455"/>
            <a:ext cx="3780000" cy="3268574"/>
          </a:xfrm>
          <a:prstGeom prst="rect">
            <a:avLst/>
          </a:prstGeom>
          <a:noFill/>
          <a:ln>
            <a:noFill/>
          </a:ln>
        </p:spPr>
      </p:pic>
      <p:pic>
        <p:nvPicPr>
          <p:cNvPr id="877" name="Google Shape;877;p67"/>
          <p:cNvPicPr preferRelativeResize="0"/>
          <p:nvPr/>
        </p:nvPicPr>
        <p:blipFill rotWithShape="1">
          <a:blip r:embed="rId9">
            <a:alphaModFix/>
          </a:blip>
          <a:srcRect b="0" l="0" r="0" t="0"/>
          <a:stretch/>
        </p:blipFill>
        <p:spPr>
          <a:xfrm>
            <a:off x="7278999" y="3499477"/>
            <a:ext cx="3801961" cy="325797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Further reads</a:t>
            </a:r>
            <a:endParaRPr/>
          </a:p>
        </p:txBody>
      </p:sp>
      <p:sp>
        <p:nvSpPr>
          <p:cNvPr id="883" name="Google Shape;883;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Distributional regression (technical and mathy papers)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https://arxiv.org/pdf/2307.10651.pdf</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https://www.sciencedirect.com/science/article/pii/S2452306221000824</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https://bmcmedresmethodol.biomedcentral.com/articles/10.1186/s12874-022-01534-8</a:t>
            </a:r>
            <a:endParaRPr/>
          </a:p>
          <a:p>
            <a:pPr indent="0" lvl="0" marL="0" rtl="0" algn="l">
              <a:lnSpc>
                <a:spcPct val="90000"/>
              </a:lnSpc>
              <a:spcBef>
                <a:spcPts val="1000"/>
              </a:spcBef>
              <a:spcAft>
                <a:spcPts val="0"/>
              </a:spcAft>
              <a:buClr>
                <a:schemeClr val="dk1"/>
              </a:buClr>
              <a:buSzPts val="2800"/>
              <a:buNone/>
            </a:pPr>
            <a:r>
              <a:rPr lang="en-US"/>
              <a:t>Timeline is 2021 and forward. Everyone mentions gamlss.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models</a:t>
            </a:r>
            <a:endParaRPr/>
          </a:p>
        </p:txBody>
      </p:sp>
      <p:pic>
        <p:nvPicPr>
          <p:cNvPr id="889" name="Google Shape;889;p69"/>
          <p:cNvPicPr preferRelativeResize="0"/>
          <p:nvPr/>
        </p:nvPicPr>
        <p:blipFill rotWithShape="1">
          <a:blip r:embed="rId3">
            <a:alphaModFix/>
          </a:blip>
          <a:srcRect b="0" l="0" r="0" t="0"/>
          <a:stretch/>
        </p:blipFill>
        <p:spPr>
          <a:xfrm>
            <a:off x="411906" y="2068462"/>
            <a:ext cx="5820335" cy="2721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does this mean?</a:t>
            </a:r>
            <a:endParaRPr/>
          </a:p>
        </p:txBody>
      </p:sp>
      <p:sp>
        <p:nvSpPr>
          <p:cNvPr id="138" name="Google Shape;138;p7"/>
          <p:cNvSpPr txBox="1"/>
          <p:nvPr>
            <p:ph idx="1" type="body"/>
          </p:nvPr>
        </p:nvSpPr>
        <p:spPr>
          <a:xfrm>
            <a:off x="283740" y="165681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[-inf ; inf]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[0 ; inf]</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39" name="Google Shape;139;p7"/>
          <p:cNvGrpSpPr/>
          <p:nvPr/>
        </p:nvGrpSpPr>
        <p:grpSpPr>
          <a:xfrm>
            <a:off x="2249473" y="1366678"/>
            <a:ext cx="4762500" cy="1359017"/>
            <a:chOff x="3270134" y="1392572"/>
            <a:chExt cx="4762500" cy="1359017"/>
          </a:xfrm>
        </p:grpSpPr>
        <p:grpSp>
          <p:nvGrpSpPr>
            <p:cNvPr id="140" name="Google Shape;140;p7"/>
            <p:cNvGrpSpPr/>
            <p:nvPr/>
          </p:nvGrpSpPr>
          <p:grpSpPr>
            <a:xfrm>
              <a:off x="3270134" y="1392572"/>
              <a:ext cx="4762500" cy="1256165"/>
              <a:chOff x="3270134" y="1392572"/>
              <a:chExt cx="4762500" cy="1256165"/>
            </a:xfrm>
          </p:grpSpPr>
          <p:pic>
            <p:nvPicPr>
              <p:cNvPr id="141" name="Google Shape;141;p7"/>
              <p:cNvPicPr preferRelativeResize="0"/>
              <p:nvPr/>
            </p:nvPicPr>
            <p:blipFill rotWithShape="1">
              <a:blip r:embed="rId3">
                <a:alphaModFix/>
              </a:blip>
              <a:srcRect b="0" l="0" r="0" t="0"/>
              <a:stretch/>
            </p:blipFill>
            <p:spPr>
              <a:xfrm>
                <a:off x="3270134" y="1524787"/>
                <a:ext cx="4762500" cy="1123950"/>
              </a:xfrm>
              <a:prstGeom prst="rect">
                <a:avLst/>
              </a:prstGeom>
              <a:noFill/>
              <a:ln>
                <a:noFill/>
              </a:ln>
            </p:spPr>
          </p:pic>
          <p:sp>
            <p:nvSpPr>
              <p:cNvPr id="142" name="Google Shape;142;p7"/>
              <p:cNvSpPr/>
              <p:nvPr/>
            </p:nvSpPr>
            <p:spPr>
              <a:xfrm>
                <a:off x="5947794" y="1392572"/>
                <a:ext cx="2084840" cy="60400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7"/>
              <p:cNvSpPr/>
              <p:nvPr/>
            </p:nvSpPr>
            <p:spPr>
              <a:xfrm>
                <a:off x="6769916" y="1737135"/>
                <a:ext cx="720580" cy="553674"/>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4" name="Google Shape;144;p7"/>
            <p:cNvSpPr/>
            <p:nvPr/>
          </p:nvSpPr>
          <p:spPr>
            <a:xfrm>
              <a:off x="4613946" y="2197916"/>
              <a:ext cx="444616" cy="553673"/>
            </a:xfrm>
            <a:prstGeom prst="ellipse">
              <a:avLst/>
            </a:prstGeom>
            <a:no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5" name="Google Shape;145;p7"/>
          <p:cNvGrpSpPr/>
          <p:nvPr/>
        </p:nvGrpSpPr>
        <p:grpSpPr>
          <a:xfrm>
            <a:off x="1707335" y="4043829"/>
            <a:ext cx="4762500" cy="1256165"/>
            <a:chOff x="3270134" y="1392572"/>
            <a:chExt cx="4762500" cy="1256165"/>
          </a:xfrm>
        </p:grpSpPr>
        <p:pic>
          <p:nvPicPr>
            <p:cNvPr id="146" name="Google Shape;146;p7"/>
            <p:cNvPicPr preferRelativeResize="0"/>
            <p:nvPr/>
          </p:nvPicPr>
          <p:blipFill rotWithShape="1">
            <a:blip r:embed="rId3">
              <a:alphaModFix/>
            </a:blip>
            <a:srcRect b="0" l="0" r="0" t="0"/>
            <a:stretch/>
          </p:blipFill>
          <p:spPr>
            <a:xfrm>
              <a:off x="3270134" y="1524787"/>
              <a:ext cx="4762500" cy="1123950"/>
            </a:xfrm>
            <a:prstGeom prst="rect">
              <a:avLst/>
            </a:prstGeom>
            <a:noFill/>
            <a:ln>
              <a:noFill/>
            </a:ln>
          </p:spPr>
        </p:pic>
        <p:sp>
          <p:nvSpPr>
            <p:cNvPr id="147" name="Google Shape;147;p7"/>
            <p:cNvSpPr/>
            <p:nvPr/>
          </p:nvSpPr>
          <p:spPr>
            <a:xfrm>
              <a:off x="5947794" y="1392572"/>
              <a:ext cx="2084840" cy="60400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7"/>
            <p:cNvSpPr/>
            <p:nvPr/>
          </p:nvSpPr>
          <p:spPr>
            <a:xfrm>
              <a:off x="6769916" y="1737135"/>
              <a:ext cx="720580" cy="553674"/>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9" name="Google Shape;149;p7"/>
          <p:cNvSpPr txBox="1"/>
          <p:nvPr/>
        </p:nvSpPr>
        <p:spPr>
          <a:xfrm>
            <a:off x="4630723" y="482118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0" name="Google Shape;150;p7"/>
          <p:cNvPicPr preferRelativeResize="0"/>
          <p:nvPr/>
        </p:nvPicPr>
        <p:blipFill rotWithShape="1">
          <a:blip r:embed="rId4">
            <a:alphaModFix/>
          </a:blip>
          <a:srcRect b="0" l="0" r="0" t="0"/>
          <a:stretch/>
        </p:blipFill>
        <p:spPr>
          <a:xfrm>
            <a:off x="1707335" y="4135979"/>
            <a:ext cx="2867025" cy="504825"/>
          </a:xfrm>
          <a:prstGeom prst="rect">
            <a:avLst/>
          </a:prstGeom>
          <a:noFill/>
          <a:ln>
            <a:noFill/>
          </a:ln>
        </p:spPr>
      </p:pic>
      <p:pic>
        <p:nvPicPr>
          <p:cNvPr id="151" name="Google Shape;151;p7"/>
          <p:cNvPicPr preferRelativeResize="0"/>
          <p:nvPr/>
        </p:nvPicPr>
        <p:blipFill rotWithShape="1">
          <a:blip r:embed="rId5">
            <a:alphaModFix/>
          </a:blip>
          <a:srcRect b="0" l="0" r="0" t="0"/>
          <a:stretch/>
        </p:blipFill>
        <p:spPr>
          <a:xfrm>
            <a:off x="2812149" y="4835148"/>
            <a:ext cx="2238375" cy="447675"/>
          </a:xfrm>
          <a:prstGeom prst="rect">
            <a:avLst/>
          </a:prstGeom>
          <a:noFill/>
          <a:ln>
            <a:noFill/>
          </a:ln>
        </p:spPr>
      </p:pic>
      <p:pic>
        <p:nvPicPr>
          <p:cNvPr id="152" name="Google Shape;152;p7"/>
          <p:cNvPicPr preferRelativeResize="0"/>
          <p:nvPr/>
        </p:nvPicPr>
        <p:blipFill rotWithShape="1">
          <a:blip r:embed="rId6">
            <a:alphaModFix/>
          </a:blip>
          <a:srcRect b="0" l="0" r="0" t="0"/>
          <a:stretch/>
        </p:blipFill>
        <p:spPr>
          <a:xfrm>
            <a:off x="6569650" y="344540"/>
            <a:ext cx="3707192" cy="3211761"/>
          </a:xfrm>
          <a:prstGeom prst="rect">
            <a:avLst/>
          </a:prstGeom>
          <a:noFill/>
          <a:ln>
            <a:noFill/>
          </a:ln>
        </p:spPr>
      </p:pic>
      <p:pic>
        <p:nvPicPr>
          <p:cNvPr id="153" name="Google Shape;153;p7"/>
          <p:cNvPicPr preferRelativeResize="0"/>
          <p:nvPr/>
        </p:nvPicPr>
        <p:blipFill rotWithShape="1">
          <a:blip r:embed="rId7">
            <a:alphaModFix/>
          </a:blip>
          <a:srcRect b="0" l="0" r="0" t="0"/>
          <a:stretch/>
        </p:blipFill>
        <p:spPr>
          <a:xfrm>
            <a:off x="6509717" y="3789257"/>
            <a:ext cx="4560692" cy="279908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models</a:t>
            </a:r>
            <a:endParaRPr/>
          </a:p>
        </p:txBody>
      </p:sp>
      <p:pic>
        <p:nvPicPr>
          <p:cNvPr id="895" name="Google Shape;895;p70"/>
          <p:cNvPicPr preferRelativeResize="0"/>
          <p:nvPr/>
        </p:nvPicPr>
        <p:blipFill rotWithShape="1">
          <a:blip r:embed="rId3">
            <a:alphaModFix/>
          </a:blip>
          <a:srcRect b="0" l="0" r="0" t="0"/>
          <a:stretch/>
        </p:blipFill>
        <p:spPr>
          <a:xfrm>
            <a:off x="411906" y="2068462"/>
            <a:ext cx="5820335" cy="2721076"/>
          </a:xfrm>
          <a:prstGeom prst="rect">
            <a:avLst/>
          </a:prstGeom>
          <a:noFill/>
          <a:ln>
            <a:noFill/>
          </a:ln>
        </p:spPr>
      </p:pic>
      <p:pic>
        <p:nvPicPr>
          <p:cNvPr id="896" name="Google Shape;896;p70"/>
          <p:cNvPicPr preferRelativeResize="0"/>
          <p:nvPr/>
        </p:nvPicPr>
        <p:blipFill rotWithShape="1">
          <a:blip r:embed="rId4">
            <a:alphaModFix/>
          </a:blip>
          <a:srcRect b="0" l="0" r="0" t="0"/>
          <a:stretch/>
        </p:blipFill>
        <p:spPr>
          <a:xfrm>
            <a:off x="8963025" y="2041787"/>
            <a:ext cx="2390775" cy="2609850"/>
          </a:xfrm>
          <a:prstGeom prst="rect">
            <a:avLst/>
          </a:prstGeom>
          <a:noFill/>
          <a:ln>
            <a:noFill/>
          </a:ln>
        </p:spPr>
      </p:pic>
      <p:pic>
        <p:nvPicPr>
          <p:cNvPr id="897" name="Google Shape;897;p70"/>
          <p:cNvPicPr preferRelativeResize="0"/>
          <p:nvPr/>
        </p:nvPicPr>
        <p:blipFill rotWithShape="1">
          <a:blip r:embed="rId5">
            <a:alphaModFix/>
          </a:blip>
          <a:srcRect b="0" l="0" r="0" t="0"/>
          <a:stretch/>
        </p:blipFill>
        <p:spPr>
          <a:xfrm>
            <a:off x="4999175" y="5167312"/>
            <a:ext cx="3369139" cy="132556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models</a:t>
            </a:r>
            <a:endParaRPr/>
          </a:p>
        </p:txBody>
      </p:sp>
      <p:sp>
        <p:nvSpPr>
          <p:cNvPr id="903" name="Google Shape;903;p71"/>
          <p:cNvSpPr txBox="1"/>
          <p:nvPr/>
        </p:nvSpPr>
        <p:spPr>
          <a:xfrm>
            <a:off x="4376531" y="1506022"/>
            <a:ext cx="2967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AIC,DIC,LME,LRT,DIC,WAIC …..</a:t>
            </a:r>
            <a:endParaRPr sz="1800">
              <a:solidFill>
                <a:schemeClr val="dk1"/>
              </a:solidFill>
              <a:latin typeface="Calibri"/>
              <a:ea typeface="Calibri"/>
              <a:cs typeface="Calibri"/>
              <a:sym typeface="Calibri"/>
            </a:endParaRPr>
          </a:p>
        </p:txBody>
      </p:sp>
      <p:pic>
        <p:nvPicPr>
          <p:cNvPr id="904" name="Google Shape;904;p71"/>
          <p:cNvPicPr preferRelativeResize="0"/>
          <p:nvPr/>
        </p:nvPicPr>
        <p:blipFill rotWithShape="1">
          <a:blip r:embed="rId3">
            <a:alphaModFix/>
          </a:blip>
          <a:srcRect b="0" l="0" r="0" t="0"/>
          <a:stretch/>
        </p:blipFill>
        <p:spPr>
          <a:xfrm>
            <a:off x="2273478" y="2120348"/>
            <a:ext cx="7380000" cy="4562597"/>
          </a:xfrm>
          <a:prstGeom prst="rect">
            <a:avLst/>
          </a:prstGeom>
          <a:noFill/>
          <a:ln>
            <a:noFill/>
          </a:ln>
        </p:spPr>
      </p:pic>
      <p:sp>
        <p:nvSpPr>
          <p:cNvPr id="905" name="Google Shape;905;p71"/>
          <p:cNvSpPr txBox="1"/>
          <p:nvPr/>
        </p:nvSpPr>
        <p:spPr>
          <a:xfrm>
            <a:off x="6165992" y="6378178"/>
            <a:ext cx="12749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-interaction</a:t>
            </a:r>
            <a:endParaRPr sz="1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models</a:t>
            </a:r>
            <a:endParaRPr/>
          </a:p>
        </p:txBody>
      </p:sp>
      <p:sp>
        <p:nvSpPr>
          <p:cNvPr id="911" name="Google Shape;911;p72"/>
          <p:cNvSpPr txBox="1"/>
          <p:nvPr/>
        </p:nvSpPr>
        <p:spPr>
          <a:xfrm>
            <a:off x="4376531" y="1506022"/>
            <a:ext cx="3330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AIC,BIC,DIC,LME,LRT,DIC,WAIC …..</a:t>
            </a:r>
            <a:endParaRPr sz="1800">
              <a:solidFill>
                <a:schemeClr val="dk1"/>
              </a:solidFill>
              <a:latin typeface="Calibri"/>
              <a:ea typeface="Calibri"/>
              <a:cs typeface="Calibri"/>
              <a:sym typeface="Calibri"/>
            </a:endParaRPr>
          </a:p>
        </p:txBody>
      </p:sp>
      <p:pic>
        <p:nvPicPr>
          <p:cNvPr id="912" name="Google Shape;912;p72"/>
          <p:cNvPicPr preferRelativeResize="0"/>
          <p:nvPr/>
        </p:nvPicPr>
        <p:blipFill rotWithShape="1">
          <a:blip r:embed="rId3">
            <a:alphaModFix/>
          </a:blip>
          <a:srcRect b="0" l="0" r="0" t="0"/>
          <a:stretch/>
        </p:blipFill>
        <p:spPr>
          <a:xfrm>
            <a:off x="2293246" y="2041505"/>
            <a:ext cx="7208562" cy="4451370"/>
          </a:xfrm>
          <a:prstGeom prst="rect">
            <a:avLst/>
          </a:prstGeom>
          <a:noFill/>
          <a:ln>
            <a:noFill/>
          </a:ln>
        </p:spPr>
      </p:pic>
      <p:sp>
        <p:nvSpPr>
          <p:cNvPr id="913" name="Google Shape;913;p72"/>
          <p:cNvSpPr txBox="1"/>
          <p:nvPr/>
        </p:nvSpPr>
        <p:spPr>
          <a:xfrm>
            <a:off x="6124082" y="6180058"/>
            <a:ext cx="12749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-interaction</a:t>
            </a:r>
            <a:endParaRPr sz="1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models</a:t>
            </a:r>
            <a:endParaRPr/>
          </a:p>
        </p:txBody>
      </p:sp>
      <p:sp>
        <p:nvSpPr>
          <p:cNvPr id="919" name="Google Shape;919;p73"/>
          <p:cNvSpPr txBox="1"/>
          <p:nvPr/>
        </p:nvSpPr>
        <p:spPr>
          <a:xfrm>
            <a:off x="4376531" y="1506022"/>
            <a:ext cx="3330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AIC,BIC,DIC,LME,LRT,DIC,WAIC …..</a:t>
            </a:r>
            <a:endParaRPr sz="1800">
              <a:solidFill>
                <a:schemeClr val="dk1"/>
              </a:solidFill>
              <a:latin typeface="Calibri"/>
              <a:ea typeface="Calibri"/>
              <a:cs typeface="Calibri"/>
              <a:sym typeface="Calibri"/>
            </a:endParaRPr>
          </a:p>
        </p:txBody>
      </p:sp>
      <p:pic>
        <p:nvPicPr>
          <p:cNvPr id="920" name="Google Shape;920;p73"/>
          <p:cNvPicPr preferRelativeResize="0"/>
          <p:nvPr/>
        </p:nvPicPr>
        <p:blipFill rotWithShape="1">
          <a:blip r:embed="rId3">
            <a:alphaModFix/>
          </a:blip>
          <a:srcRect b="0" l="0" r="0" t="0"/>
          <a:stretch/>
        </p:blipFill>
        <p:spPr>
          <a:xfrm>
            <a:off x="2202551" y="2085352"/>
            <a:ext cx="7380000" cy="4565302"/>
          </a:xfrm>
          <a:prstGeom prst="rect">
            <a:avLst/>
          </a:prstGeom>
          <a:noFill/>
          <a:ln>
            <a:noFill/>
          </a:ln>
        </p:spPr>
      </p:pic>
      <p:sp>
        <p:nvSpPr>
          <p:cNvPr id="921" name="Google Shape;921;p73"/>
          <p:cNvSpPr txBox="1"/>
          <p:nvPr/>
        </p:nvSpPr>
        <p:spPr>
          <a:xfrm>
            <a:off x="6114557" y="6353413"/>
            <a:ext cx="12749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-interaction</a:t>
            </a:r>
            <a:endParaRPr sz="1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models</a:t>
            </a:r>
            <a:endParaRPr/>
          </a:p>
        </p:txBody>
      </p:sp>
      <p:sp>
        <p:nvSpPr>
          <p:cNvPr id="927" name="Google Shape;927;p74"/>
          <p:cNvSpPr txBox="1"/>
          <p:nvPr/>
        </p:nvSpPr>
        <p:spPr>
          <a:xfrm>
            <a:off x="4376531" y="1506022"/>
            <a:ext cx="3330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AIC,BIC,DIC,LME,LRT,DIC,WAIC …..</a:t>
            </a:r>
            <a:endParaRPr sz="1800">
              <a:solidFill>
                <a:schemeClr val="dk1"/>
              </a:solidFill>
              <a:latin typeface="Calibri"/>
              <a:ea typeface="Calibri"/>
              <a:cs typeface="Calibri"/>
              <a:sym typeface="Calibri"/>
            </a:endParaRPr>
          </a:p>
        </p:txBody>
      </p:sp>
      <p:pic>
        <p:nvPicPr>
          <p:cNvPr id="928" name="Google Shape;928;p74"/>
          <p:cNvPicPr preferRelativeResize="0"/>
          <p:nvPr/>
        </p:nvPicPr>
        <p:blipFill rotWithShape="1">
          <a:blip r:embed="rId3">
            <a:alphaModFix/>
          </a:blip>
          <a:srcRect b="0" l="0" r="0" t="0"/>
          <a:stretch/>
        </p:blipFill>
        <p:spPr>
          <a:xfrm>
            <a:off x="2202551" y="2085352"/>
            <a:ext cx="7380000" cy="4565302"/>
          </a:xfrm>
          <a:prstGeom prst="rect">
            <a:avLst/>
          </a:prstGeom>
          <a:noFill/>
          <a:ln>
            <a:noFill/>
          </a:ln>
        </p:spPr>
      </p:pic>
      <p:pic>
        <p:nvPicPr>
          <p:cNvPr id="929" name="Google Shape;929;p74"/>
          <p:cNvPicPr preferRelativeResize="0"/>
          <p:nvPr/>
        </p:nvPicPr>
        <p:blipFill rotWithShape="1">
          <a:blip r:embed="rId4">
            <a:alphaModFix/>
          </a:blip>
          <a:srcRect b="0" l="0" r="0" t="0"/>
          <a:stretch/>
        </p:blipFill>
        <p:spPr>
          <a:xfrm>
            <a:off x="2202551" y="2100003"/>
            <a:ext cx="7368179" cy="4536000"/>
          </a:xfrm>
          <a:prstGeom prst="rect">
            <a:avLst/>
          </a:prstGeom>
          <a:noFill/>
          <a:ln>
            <a:noFill/>
          </a:ln>
        </p:spPr>
      </p:pic>
      <p:sp>
        <p:nvSpPr>
          <p:cNvPr id="930" name="Google Shape;930;p74"/>
          <p:cNvSpPr txBox="1"/>
          <p:nvPr/>
        </p:nvSpPr>
        <p:spPr>
          <a:xfrm>
            <a:off x="6096000" y="6308209"/>
            <a:ext cx="12749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-interaction</a:t>
            </a:r>
            <a:endParaRPr sz="18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Questions:</a:t>
            </a:r>
            <a:endParaRPr/>
          </a:p>
        </p:txBody>
      </p:sp>
      <p:sp>
        <p:nvSpPr>
          <p:cNvPr id="936" name="Google Shape;936;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models to choose, independent of independent variables.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parameters to parameterize.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Model comparaison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Comparing models</a:t>
            </a:r>
            <a:endParaRPr/>
          </a:p>
        </p:txBody>
      </p:sp>
      <p:sp>
        <p:nvSpPr>
          <p:cNvPr id="943" name="Google Shape;943;p76"/>
          <p:cNvSpPr txBox="1"/>
          <p:nvPr/>
        </p:nvSpPr>
        <p:spPr>
          <a:xfrm>
            <a:off x="4376531" y="1506022"/>
            <a:ext cx="3330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AIC,BIC,DIC,LME,LRT,DIC,WAIC …..</a:t>
            </a:r>
            <a:endParaRPr sz="1800">
              <a:solidFill>
                <a:schemeClr val="dk1"/>
              </a:solidFill>
              <a:latin typeface="Calibri"/>
              <a:ea typeface="Calibri"/>
              <a:cs typeface="Calibri"/>
              <a:sym typeface="Calibri"/>
            </a:endParaRPr>
          </a:p>
        </p:txBody>
      </p:sp>
      <p:pic>
        <p:nvPicPr>
          <p:cNvPr id="944" name="Google Shape;944;p76"/>
          <p:cNvPicPr preferRelativeResize="0"/>
          <p:nvPr/>
        </p:nvPicPr>
        <p:blipFill rotWithShape="1">
          <a:blip r:embed="rId3">
            <a:alphaModFix/>
          </a:blip>
          <a:srcRect b="0" l="0" r="0" t="0"/>
          <a:stretch/>
        </p:blipFill>
        <p:spPr>
          <a:xfrm>
            <a:off x="2393421" y="2115991"/>
            <a:ext cx="7405158" cy="45316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does this mean?</a:t>
            </a:r>
            <a:endParaRPr/>
          </a:p>
        </p:txBody>
      </p:sp>
      <p:sp>
        <p:nvSpPr>
          <p:cNvPr id="160" name="Google Shape;160;p8"/>
          <p:cNvSpPr txBox="1"/>
          <p:nvPr>
            <p:ph idx="1" type="body"/>
          </p:nvPr>
        </p:nvSpPr>
        <p:spPr>
          <a:xfrm>
            <a:off x="283740" y="165681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[0 ; inf]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1" name="Google Shape;161;p8"/>
          <p:cNvSpPr txBox="1"/>
          <p:nvPr/>
        </p:nvSpPr>
        <p:spPr>
          <a:xfrm>
            <a:off x="4630723" y="482118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2" name="Google Shape;162;p8"/>
          <p:cNvPicPr preferRelativeResize="0"/>
          <p:nvPr/>
        </p:nvPicPr>
        <p:blipFill rotWithShape="1">
          <a:blip r:embed="rId3">
            <a:alphaModFix/>
          </a:blip>
          <a:srcRect b="0" l="0" r="0" t="0"/>
          <a:stretch/>
        </p:blipFill>
        <p:spPr>
          <a:xfrm>
            <a:off x="2309683" y="1787487"/>
            <a:ext cx="2867025" cy="504825"/>
          </a:xfrm>
          <a:prstGeom prst="rect">
            <a:avLst/>
          </a:prstGeom>
          <a:noFill/>
          <a:ln>
            <a:noFill/>
          </a:ln>
        </p:spPr>
      </p:pic>
      <p:pic>
        <p:nvPicPr>
          <p:cNvPr id="163" name="Google Shape;163;p8"/>
          <p:cNvPicPr preferRelativeResize="0"/>
          <p:nvPr/>
        </p:nvPicPr>
        <p:blipFill rotWithShape="1">
          <a:blip r:embed="rId4">
            <a:alphaModFix/>
          </a:blip>
          <a:srcRect b="0" l="0" r="0" t="0"/>
          <a:stretch/>
        </p:blipFill>
        <p:spPr>
          <a:xfrm>
            <a:off x="2968742" y="2465658"/>
            <a:ext cx="2238375" cy="447675"/>
          </a:xfrm>
          <a:prstGeom prst="rect">
            <a:avLst/>
          </a:prstGeom>
          <a:noFill/>
          <a:ln>
            <a:noFill/>
          </a:ln>
        </p:spPr>
      </p:pic>
      <p:pic>
        <p:nvPicPr>
          <p:cNvPr id="164" name="Google Shape;164;p8"/>
          <p:cNvPicPr preferRelativeResize="0"/>
          <p:nvPr/>
        </p:nvPicPr>
        <p:blipFill rotWithShape="1">
          <a:blip r:embed="rId5">
            <a:alphaModFix/>
          </a:blip>
          <a:srcRect b="0" l="0" r="0" t="0"/>
          <a:stretch/>
        </p:blipFill>
        <p:spPr>
          <a:xfrm>
            <a:off x="6660719" y="849847"/>
            <a:ext cx="4560692" cy="2799081"/>
          </a:xfrm>
          <a:prstGeom prst="rect">
            <a:avLst/>
          </a:prstGeom>
          <a:noFill/>
          <a:ln>
            <a:noFill/>
          </a:ln>
        </p:spPr>
      </p:pic>
      <p:sp>
        <p:nvSpPr>
          <p:cNvPr id="165" name="Google Shape;165;p8"/>
          <p:cNvSpPr/>
          <p:nvPr/>
        </p:nvSpPr>
        <p:spPr>
          <a:xfrm>
            <a:off x="5375420" y="1943982"/>
            <a:ext cx="720580" cy="553674"/>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8"/>
          <p:cNvSpPr/>
          <p:nvPr/>
        </p:nvSpPr>
        <p:spPr>
          <a:xfrm>
            <a:off x="4768627" y="4382867"/>
            <a:ext cx="1682507" cy="48478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does this mean?</a:t>
            </a:r>
            <a:endParaRPr/>
          </a:p>
        </p:txBody>
      </p:sp>
      <p:sp>
        <p:nvSpPr>
          <p:cNvPr id="172" name="Google Shape;172;p9"/>
          <p:cNvSpPr txBox="1"/>
          <p:nvPr>
            <p:ph idx="1" type="body"/>
          </p:nvPr>
        </p:nvSpPr>
        <p:spPr>
          <a:xfrm>
            <a:off x="283740" y="165681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[0 ; inf]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[-inf ; inf]</a:t>
            </a:r>
            <a:endParaRPr/>
          </a:p>
        </p:txBody>
      </p:sp>
      <p:sp>
        <p:nvSpPr>
          <p:cNvPr id="173" name="Google Shape;173;p9"/>
          <p:cNvSpPr txBox="1"/>
          <p:nvPr/>
        </p:nvSpPr>
        <p:spPr>
          <a:xfrm>
            <a:off x="4630723" y="482118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9"/>
          <p:cNvPicPr preferRelativeResize="0"/>
          <p:nvPr/>
        </p:nvPicPr>
        <p:blipFill rotWithShape="1">
          <a:blip r:embed="rId3">
            <a:alphaModFix/>
          </a:blip>
          <a:srcRect b="0" l="0" r="0" t="0"/>
          <a:stretch/>
        </p:blipFill>
        <p:spPr>
          <a:xfrm>
            <a:off x="2309683" y="1787487"/>
            <a:ext cx="2867025" cy="504825"/>
          </a:xfrm>
          <a:prstGeom prst="rect">
            <a:avLst/>
          </a:prstGeom>
          <a:noFill/>
          <a:ln>
            <a:noFill/>
          </a:ln>
        </p:spPr>
      </p:pic>
      <p:pic>
        <p:nvPicPr>
          <p:cNvPr id="175" name="Google Shape;175;p9"/>
          <p:cNvPicPr preferRelativeResize="0"/>
          <p:nvPr/>
        </p:nvPicPr>
        <p:blipFill rotWithShape="1">
          <a:blip r:embed="rId4">
            <a:alphaModFix/>
          </a:blip>
          <a:srcRect b="0" l="0" r="0" t="0"/>
          <a:stretch/>
        </p:blipFill>
        <p:spPr>
          <a:xfrm>
            <a:off x="2968742" y="2465658"/>
            <a:ext cx="2238375" cy="447675"/>
          </a:xfrm>
          <a:prstGeom prst="rect">
            <a:avLst/>
          </a:prstGeom>
          <a:noFill/>
          <a:ln>
            <a:noFill/>
          </a:ln>
        </p:spPr>
      </p:pic>
      <p:pic>
        <p:nvPicPr>
          <p:cNvPr id="176" name="Google Shape;176;p9"/>
          <p:cNvPicPr preferRelativeResize="0"/>
          <p:nvPr/>
        </p:nvPicPr>
        <p:blipFill rotWithShape="1">
          <a:blip r:embed="rId5">
            <a:alphaModFix/>
          </a:blip>
          <a:srcRect b="0" l="0" r="0" t="0"/>
          <a:stretch/>
        </p:blipFill>
        <p:spPr>
          <a:xfrm>
            <a:off x="6660719" y="849847"/>
            <a:ext cx="4560692" cy="2799081"/>
          </a:xfrm>
          <a:prstGeom prst="rect">
            <a:avLst/>
          </a:prstGeom>
          <a:noFill/>
          <a:ln>
            <a:noFill/>
          </a:ln>
        </p:spPr>
      </p:pic>
      <p:pic>
        <p:nvPicPr>
          <p:cNvPr id="177" name="Google Shape;177;p9"/>
          <p:cNvPicPr preferRelativeResize="0"/>
          <p:nvPr/>
        </p:nvPicPr>
        <p:blipFill rotWithShape="1">
          <a:blip r:embed="rId6">
            <a:alphaModFix/>
          </a:blip>
          <a:srcRect b="0" l="0" r="0" t="0"/>
          <a:stretch/>
        </p:blipFill>
        <p:spPr>
          <a:xfrm>
            <a:off x="6583160" y="3726661"/>
            <a:ext cx="4876023" cy="2982714"/>
          </a:xfrm>
          <a:prstGeom prst="rect">
            <a:avLst/>
          </a:prstGeom>
          <a:noFill/>
          <a:ln>
            <a:noFill/>
          </a:ln>
        </p:spPr>
      </p:pic>
      <p:sp>
        <p:nvSpPr>
          <p:cNvPr id="178" name="Google Shape;178;p9"/>
          <p:cNvSpPr/>
          <p:nvPr/>
        </p:nvSpPr>
        <p:spPr>
          <a:xfrm>
            <a:off x="5375420" y="1943982"/>
            <a:ext cx="720580" cy="553674"/>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9" name="Google Shape;179;p9"/>
          <p:cNvPicPr preferRelativeResize="0"/>
          <p:nvPr/>
        </p:nvPicPr>
        <p:blipFill rotWithShape="1">
          <a:blip r:embed="rId7">
            <a:alphaModFix/>
          </a:blip>
          <a:srcRect b="47961" l="0" r="0" t="0"/>
          <a:stretch/>
        </p:blipFill>
        <p:spPr>
          <a:xfrm>
            <a:off x="2408725" y="4482720"/>
            <a:ext cx="4174436" cy="469431"/>
          </a:xfrm>
          <a:prstGeom prst="rect">
            <a:avLst/>
          </a:prstGeom>
          <a:noFill/>
          <a:ln>
            <a:noFill/>
          </a:ln>
        </p:spPr>
      </p:pic>
      <p:sp>
        <p:nvSpPr>
          <p:cNvPr id="180" name="Google Shape;180;p9"/>
          <p:cNvSpPr/>
          <p:nvPr/>
        </p:nvSpPr>
        <p:spPr>
          <a:xfrm>
            <a:off x="4768627" y="4382867"/>
            <a:ext cx="1682507" cy="48478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9"/>
          <p:cNvSpPr/>
          <p:nvPr/>
        </p:nvSpPr>
        <p:spPr>
          <a:xfrm>
            <a:off x="5394202" y="4586908"/>
            <a:ext cx="643339" cy="444387"/>
          </a:xfrm>
          <a:prstGeom prst="rightArrow">
            <a:avLst>
              <a:gd fmla="val 50000" name="adj1"/>
              <a:gd fmla="val 50000" name="adj2"/>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2" name="Google Shape;182;p9"/>
          <p:cNvPicPr preferRelativeResize="0"/>
          <p:nvPr/>
        </p:nvPicPr>
        <p:blipFill rotWithShape="1">
          <a:blip r:embed="rId8">
            <a:alphaModFix/>
          </a:blip>
          <a:srcRect b="0" l="0" r="0" t="0"/>
          <a:stretch/>
        </p:blipFill>
        <p:spPr>
          <a:xfrm>
            <a:off x="2454336" y="4967506"/>
            <a:ext cx="2361118" cy="5652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2023-10-03T04:25:46Z</dcterms:created>
  <dc:creator>Jesper Fischer Ehmsen</dc:creator>
</cp:coreProperties>
</file>