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552" autoAdjust="0"/>
  </p:normalViewPr>
  <p:slideViewPr>
    <p:cSldViewPr>
      <p:cViewPr varScale="1">
        <p:scale>
          <a:sx n="88" d="100"/>
          <a:sy n="88" d="100"/>
        </p:scale>
        <p:origin x="-133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5F36-293B-4223-8E27-6FCBD4B1899E}" type="datetimeFigureOut">
              <a:rPr lang="sv-SE" smtClean="0"/>
              <a:t>2019-02-21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9E92-22DA-452B-AB00-75F2E4484B4A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convert/color/rgb-to-hex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ebaim.org/resources/contrastchec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sv-SE" dirty="0" smtClean="0">
                <a:latin typeface="Tw Cen MT Condensed Extra Bold" pitchFamily="34" charset="0"/>
              </a:rPr>
              <a:t>Du vet redan vad ett </a:t>
            </a:r>
            <a:r>
              <a:rPr lang="sv-SE" dirty="0" err="1" smtClean="0">
                <a:latin typeface="Tw Cen MT Condensed Extra Bold" pitchFamily="34" charset="0"/>
              </a:rPr>
              <a:t>quiz</a:t>
            </a:r>
            <a:r>
              <a:rPr lang="sv-SE" dirty="0" smtClean="0">
                <a:latin typeface="Tw Cen MT Condensed Extra Bold" pitchFamily="34" charset="0"/>
              </a:rPr>
              <a:t> är</a:t>
            </a:r>
            <a:endParaRPr lang="sv-SE" dirty="0">
              <a:latin typeface="Tw Cen MT Condensed Extra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571612"/>
            <a:ext cx="147002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571612"/>
            <a:ext cx="16224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ruta 6"/>
          <p:cNvSpPr txBox="1"/>
          <p:nvPr/>
        </p:nvSpPr>
        <p:spPr>
          <a:xfrm>
            <a:off x="2285984" y="2928934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 smtClean="0">
                <a:solidFill>
                  <a:srgbClr val="0000FF"/>
                </a:solidFill>
                <a:latin typeface="Tw Cen MT Condensed Extra Bold" pitchFamily="34" charset="0"/>
              </a:rPr>
              <a:t>TRUE</a:t>
            </a:r>
            <a:endParaRPr lang="sv-SE" sz="3000" dirty="0">
              <a:solidFill>
                <a:srgbClr val="0000FF"/>
              </a:solidFill>
              <a:latin typeface="Tw Cen MT Condensed Extra Bold" pitchFamily="34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857884" y="2928934"/>
            <a:ext cx="1002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 smtClean="0">
                <a:solidFill>
                  <a:srgbClr val="FF0000"/>
                </a:solidFill>
                <a:latin typeface="Tw Cen MT Condensed Extra Bold" pitchFamily="34" charset="0"/>
              </a:rPr>
              <a:t>FALSE</a:t>
            </a:r>
            <a:endParaRPr lang="sv-SE" sz="3000" dirty="0">
              <a:solidFill>
                <a:srgbClr val="FF0000"/>
              </a:solidFill>
              <a:latin typeface="Tw Cen MT Condensed Extra Bold" pitchFamily="34" charset="0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1071538" y="3571876"/>
            <a:ext cx="7000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b="1" u="sng" dirty="0" smtClean="0">
                <a:latin typeface="Tw Cen MT Condensed Extra Bold" pitchFamily="34" charset="0"/>
              </a:rPr>
              <a:t>Fokusera på tillgängligheten</a:t>
            </a:r>
          </a:p>
          <a:p>
            <a:endParaRPr lang="sv-SE" sz="1000" dirty="0">
              <a:latin typeface="Tw Cen MT Condensed Extra Bold" pitchFamily="34" charset="0"/>
            </a:endParaRPr>
          </a:p>
          <a:p>
            <a:r>
              <a:rPr lang="sv-SE" sz="3000" dirty="0" smtClean="0">
                <a:solidFill>
                  <a:srgbClr val="FF0000"/>
                </a:solidFill>
                <a:latin typeface="Tw Cen MT Condensed Extra Bold" pitchFamily="34" charset="0"/>
              </a:rPr>
              <a:t>C</a:t>
            </a:r>
            <a:r>
              <a:rPr lang="sv-SE" sz="3000" dirty="0" smtClean="0">
                <a:solidFill>
                  <a:srgbClr val="0000FF"/>
                </a:solidFill>
                <a:latin typeface="Tw Cen MT Condensed Extra Bold" pitchFamily="34" charset="0"/>
              </a:rPr>
              <a:t>o</a:t>
            </a:r>
            <a:r>
              <a:rPr lang="sv-SE" sz="3000" dirty="0" smtClean="0">
                <a:solidFill>
                  <a:srgbClr val="00FF00"/>
                </a:solidFill>
                <a:latin typeface="Tw Cen MT Condensed Extra Bold" pitchFamily="34" charset="0"/>
              </a:rPr>
              <a:t>l</a:t>
            </a:r>
            <a:r>
              <a:rPr lang="sv-SE" sz="3000" dirty="0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o</a:t>
            </a:r>
            <a:r>
              <a:rPr lang="sv-SE" sz="3000" dirty="0" smtClean="0">
                <a:solidFill>
                  <a:srgbClr val="7030A0"/>
                </a:solidFill>
                <a:latin typeface="Tw Cen MT Condensed Extra Bold" pitchFamily="34" charset="0"/>
              </a:rPr>
              <a:t>r</a:t>
            </a:r>
            <a:r>
              <a:rPr lang="sv-SE" sz="3000" dirty="0" smtClean="0">
                <a:latin typeface="Tw Cen MT Condensed Extra Bold" pitchFamily="34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w Cen MT Condensed Extra Bold" pitchFamily="34" charset="0"/>
              </a:rPr>
              <a:t>c</a:t>
            </a:r>
            <a:r>
              <a:rPr lang="sv-SE" sz="3000" dirty="0" err="1" smtClean="0">
                <a:solidFill>
                  <a:srgbClr val="0000FF"/>
                </a:solidFill>
                <a:latin typeface="Tw Cen MT Condensed Extra Bold" pitchFamily="34" charset="0"/>
              </a:rPr>
              <a:t>o</a:t>
            </a:r>
            <a:r>
              <a:rPr lang="sv-SE" sz="3000" dirty="0" err="1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n</a:t>
            </a:r>
            <a:r>
              <a:rPr lang="sv-SE" sz="3000" dirty="0" err="1" smtClean="0">
                <a:solidFill>
                  <a:srgbClr val="FF9900"/>
                </a:solidFill>
                <a:latin typeface="Tw Cen MT Condensed Extra Bold" pitchFamily="34" charset="0"/>
              </a:rPr>
              <a:t>t</a:t>
            </a:r>
            <a:r>
              <a:rPr lang="sv-SE" sz="3000" dirty="0" err="1" smtClean="0">
                <a:solidFill>
                  <a:srgbClr val="7030A0"/>
                </a:solidFill>
                <a:latin typeface="Tw Cen MT Condensed Extra Bold" pitchFamily="34" charset="0"/>
              </a:rPr>
              <a:t>r</a:t>
            </a:r>
            <a:r>
              <a:rPr lang="sv-SE" sz="3000" dirty="0" err="1" smtClean="0">
                <a:solidFill>
                  <a:srgbClr val="FF0000"/>
                </a:solidFill>
                <a:latin typeface="Tw Cen MT Condensed Extra Bold" pitchFamily="34" charset="0"/>
              </a:rPr>
              <a:t>a</a:t>
            </a:r>
            <a:r>
              <a:rPr lang="sv-SE" sz="3000" dirty="0" err="1" smtClean="0">
                <a:solidFill>
                  <a:schemeClr val="bg1">
                    <a:lumMod val="95000"/>
                  </a:schemeClr>
                </a:solidFill>
                <a:latin typeface="Tw Cen MT Condensed Extra Bold" pitchFamily="34" charset="0"/>
              </a:rPr>
              <a:t>s</a:t>
            </a:r>
            <a:r>
              <a:rPr lang="sv-SE" sz="3000" dirty="0" err="1" smtClean="0">
                <a:solidFill>
                  <a:srgbClr val="00FF00"/>
                </a:solidFill>
                <a:latin typeface="Tw Cen MT Condensed Extra Bold" pitchFamily="34" charset="0"/>
              </a:rPr>
              <a:t>t</a:t>
            </a:r>
            <a:endParaRPr lang="sv-SE" sz="3000" dirty="0" smtClean="0">
              <a:solidFill>
                <a:srgbClr val="00FF00"/>
              </a:solidFill>
              <a:latin typeface="Tw Cen MT Condensed Extra Bold" pitchFamily="34" charset="0"/>
            </a:endParaRPr>
          </a:p>
          <a:p>
            <a:endParaRPr lang="sv-SE" sz="1000" dirty="0">
              <a:latin typeface="Tw Cen MT Condensed Extra Bold" pitchFamily="34" charset="0"/>
            </a:endParaRPr>
          </a:p>
          <a:p>
            <a:r>
              <a:rPr lang="sv-SE" sz="3000" dirty="0" smtClean="0">
                <a:latin typeface="Tw Cen MT Condensed Extra Bold" pitchFamily="34" charset="0"/>
              </a:rPr>
              <a:t>Screen </a:t>
            </a:r>
            <a:r>
              <a:rPr lang="sv-SE" sz="3000" dirty="0" err="1" smtClean="0">
                <a:latin typeface="Tw Cen MT Condensed Extra Bold" pitchFamily="34" charset="0"/>
              </a:rPr>
              <a:t>reader</a:t>
            </a:r>
            <a:r>
              <a:rPr lang="sv-SE" sz="3000" dirty="0" smtClean="0">
                <a:latin typeface="Tw Cen MT Condensed Extra Bold" pitchFamily="34" charset="0"/>
              </a:rPr>
              <a:t/>
            </a:r>
            <a:br>
              <a:rPr lang="sv-SE" sz="3000" dirty="0" smtClean="0">
                <a:latin typeface="Tw Cen MT Condensed Extra Bold" pitchFamily="34" charset="0"/>
              </a:rPr>
            </a:br>
            <a:r>
              <a:rPr lang="sv-SE" sz="1000" dirty="0" smtClean="0">
                <a:latin typeface="Tw Cen MT Condensed Extra Bold" pitchFamily="34" charset="0"/>
              </a:rPr>
              <a:t/>
            </a:r>
            <a:br>
              <a:rPr lang="sv-SE" sz="1000" dirty="0" smtClean="0">
                <a:latin typeface="Tw Cen MT Condensed Extra Bold" pitchFamily="34" charset="0"/>
              </a:rPr>
            </a:br>
            <a:r>
              <a:rPr lang="sv-SE" sz="3000" dirty="0" err="1" smtClean="0">
                <a:latin typeface="Tw Cen MT Condensed Extra Bold" pitchFamily="34" charset="0"/>
              </a:rPr>
              <a:t>Tabbing</a:t>
            </a:r>
            <a:endParaRPr lang="sv-SE" sz="3000" dirty="0" smtClean="0">
              <a:latin typeface="Tw Cen MT Condensed Extra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Tw Cen MT Condensed Extra Bold" pitchFamily="34" charset="0"/>
              </a:rPr>
              <a:t>COLOR CONTRAST</a:t>
            </a:r>
            <a:endParaRPr lang="sv-SE" dirty="0">
              <a:latin typeface="Tw Cen MT Condensed Extra Bold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/>
          <a:lstStyle/>
          <a:p>
            <a:endParaRPr lang="sv-SE" sz="2000" dirty="0" smtClean="0">
              <a:latin typeface="Tw Cen MT Condensed Extra Bold" pitchFamily="34" charset="0"/>
            </a:endParaRPr>
          </a:p>
          <a:p>
            <a:r>
              <a:rPr lang="sv-SE" sz="2000" dirty="0" smtClean="0">
                <a:latin typeface="Tw Cen MT Condensed Extra Bold" pitchFamily="34" charset="0"/>
              </a:rPr>
              <a:t>Tips för att checka kontraster:</a:t>
            </a:r>
            <a:endParaRPr lang="sv-SE" sz="2000" dirty="0">
              <a:latin typeface="Tw Cen MT Condensed Extra Bold" pitchFamily="34" charset="0"/>
            </a:endParaRPr>
          </a:p>
          <a:p>
            <a:r>
              <a:rPr lang="sv-SE" sz="2000" dirty="0" smtClean="0">
                <a:latin typeface="Tw Cen MT Condensed Extra Bold" pitchFamily="34" charset="0"/>
                <a:hlinkClick r:id="rId2"/>
              </a:rPr>
              <a:t>https://webaim.org/resources/contrastchecker/</a:t>
            </a:r>
            <a:endParaRPr lang="sv-SE" sz="2000" dirty="0" smtClean="0">
              <a:latin typeface="Tw Cen MT Condensed Extra Bold" pitchFamily="34" charset="0"/>
            </a:endParaRPr>
          </a:p>
          <a:p>
            <a:endParaRPr lang="sv-SE" sz="2000" dirty="0">
              <a:latin typeface="Tw Cen MT Condensed Extra Bold" pitchFamily="34" charset="0"/>
            </a:endParaRPr>
          </a:p>
          <a:p>
            <a:endParaRPr lang="sv-SE" sz="2000" dirty="0" smtClean="0">
              <a:latin typeface="Tw Cen MT Condensed Extra Bold" pitchFamily="34" charset="0"/>
            </a:endParaRPr>
          </a:p>
          <a:p>
            <a:r>
              <a:rPr lang="sv-SE" sz="2000" dirty="0" smtClean="0">
                <a:latin typeface="Tw Cen MT Condensed Extra Bold" pitchFamily="34" charset="0"/>
              </a:rPr>
              <a:t>Tips för att få fram </a:t>
            </a:r>
            <a:r>
              <a:rPr lang="sv-SE" sz="2000" dirty="0" err="1" smtClean="0">
                <a:latin typeface="Tw Cen MT Condensed Extra Bold" pitchFamily="34" charset="0"/>
              </a:rPr>
              <a:t>hexkoden</a:t>
            </a:r>
            <a:r>
              <a:rPr lang="sv-SE" sz="2000" dirty="0" smtClean="0">
                <a:latin typeface="Tw Cen MT Condensed Extra Bold" pitchFamily="34" charset="0"/>
              </a:rPr>
              <a:t>:</a:t>
            </a:r>
          </a:p>
          <a:p>
            <a:r>
              <a:rPr lang="sv-SE" sz="2000" dirty="0" smtClean="0">
                <a:latin typeface="Tw Cen MT Condensed Extra Bold" pitchFamily="34" charset="0"/>
                <a:hlinkClick r:id="rId3"/>
              </a:rPr>
              <a:t>https://www.rapidtables.com/convert/color/rgb-to-hex.html</a:t>
            </a:r>
            <a:endParaRPr lang="sv-SE" sz="2000" dirty="0" smtClean="0">
              <a:latin typeface="Tw Cen MT Condensed Extra Bold" pitchFamily="34" charset="0"/>
            </a:endParaRPr>
          </a:p>
          <a:p>
            <a:endParaRPr lang="sv-SE" sz="2000" dirty="0" smtClean="0">
              <a:latin typeface="Tw Cen MT Condensed Extra Bold" pitchFamily="34" charset="0"/>
            </a:endParaRPr>
          </a:p>
          <a:p>
            <a:endParaRPr lang="sv-SE" dirty="0">
              <a:latin typeface="Tw Cen MT Condensed Extra Bold" pitchFamily="34" charset="0"/>
            </a:endParaRPr>
          </a:p>
        </p:txBody>
      </p:sp>
      <p:pic>
        <p:nvPicPr>
          <p:cNvPr id="5" name="Bildobjekt 4" descr="colorcontrast_presen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45" y="1857364"/>
            <a:ext cx="4674255" cy="4223899"/>
          </a:xfrm>
          <a:prstGeom prst="rect">
            <a:avLst/>
          </a:prstGeom>
        </p:spPr>
      </p:pic>
      <p:pic>
        <p:nvPicPr>
          <p:cNvPr id="6" name="Bildobjekt 5" descr="colorcontrast_presentatio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4" y="1857364"/>
            <a:ext cx="4714876" cy="4143404"/>
          </a:xfrm>
          <a:prstGeom prst="rect">
            <a:avLst/>
          </a:prstGeom>
        </p:spPr>
      </p:pic>
      <p:pic>
        <p:nvPicPr>
          <p:cNvPr id="7" name="Bildobjekt 6" descr="colorcontrast_presentation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1857364"/>
            <a:ext cx="4643438" cy="4159532"/>
          </a:xfrm>
          <a:prstGeom prst="rect">
            <a:avLst/>
          </a:prstGeom>
        </p:spPr>
      </p:pic>
      <p:pic>
        <p:nvPicPr>
          <p:cNvPr id="8" name="Bildobjekt 7" descr="colorcontrast_presentation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24" y="1928802"/>
            <a:ext cx="4714876" cy="3996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Tw Cen MT Condensed Extra Bold" pitchFamily="34" charset="0"/>
              </a:rPr>
              <a:t>Screen </a:t>
            </a:r>
            <a:r>
              <a:rPr lang="sv-SE" dirty="0" err="1" smtClean="0">
                <a:latin typeface="Tw Cen MT Condensed Extra Bold" pitchFamily="34" charset="0"/>
              </a:rPr>
              <a:t>Reader</a:t>
            </a:r>
            <a:endParaRPr lang="sv-SE" dirty="0">
              <a:latin typeface="Tw Cen MT Condensed Extra Bold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500694" y="2071678"/>
            <a:ext cx="3214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P-taggar och textnoder läses utmärkt utan </a:t>
            </a:r>
            <a:r>
              <a:rPr lang="sv-SE" dirty="0" err="1" smtClean="0"/>
              <a:t>aria-label</a:t>
            </a:r>
            <a:r>
              <a:rPr lang="sv-SE" dirty="0" smtClean="0"/>
              <a:t>.</a:t>
            </a:r>
            <a:br>
              <a:rPr lang="sv-SE" dirty="0" smtClean="0"/>
            </a:b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Beskrivande </a:t>
            </a:r>
            <a:r>
              <a:rPr lang="sv-SE" dirty="0" err="1" smtClean="0"/>
              <a:t>aria-labels</a:t>
            </a:r>
            <a:r>
              <a:rPr lang="sv-SE" dirty="0" smtClean="0"/>
              <a:t>, t.ex. ”</a:t>
            </a:r>
            <a:r>
              <a:rPr lang="sv-SE" dirty="0" err="1" smtClean="0"/>
              <a:t>Done</a:t>
            </a:r>
            <a:r>
              <a:rPr lang="sv-SE" dirty="0" smtClean="0"/>
              <a:t>” =  ”</a:t>
            </a:r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correct</a:t>
            </a:r>
            <a:r>
              <a:rPr lang="sv-SE" dirty="0" smtClean="0"/>
              <a:t> </a:t>
            </a:r>
            <a:r>
              <a:rPr lang="sv-SE" dirty="0" err="1" smtClean="0"/>
              <a:t>quiz</a:t>
            </a:r>
            <a:r>
              <a:rPr lang="sv-SE" dirty="0" smtClean="0"/>
              <a:t>”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pic>
        <p:nvPicPr>
          <p:cNvPr id="8" name="Bildobjekt 7" descr="bli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357298"/>
            <a:ext cx="3756986" cy="4694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latin typeface="Tw Cen MT Condensed Extra Bold" pitchFamily="34" charset="0"/>
              </a:rPr>
              <a:t>Tabbing</a:t>
            </a:r>
            <a:endParaRPr lang="sv-SE" dirty="0">
              <a:latin typeface="Tw Cen MT Condensed Extra Bold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71472" y="3071810"/>
            <a:ext cx="4114800" cy="1257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sz="7200" dirty="0" smtClean="0">
                <a:latin typeface="Tw Cen MT Condensed Extra Bold" pitchFamily="34" charset="0"/>
              </a:rPr>
              <a:t>KODHOPP!</a:t>
            </a:r>
            <a:endParaRPr lang="sv-SE" sz="7200" dirty="0">
              <a:latin typeface="Tw Cen MT Condensed Extra Bold" pitchFamily="34" charset="0"/>
            </a:endParaRPr>
          </a:p>
        </p:txBody>
      </p:sp>
      <p:pic>
        <p:nvPicPr>
          <p:cNvPr id="16386" name="Picture 2" descr="Image result for tab key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643182"/>
            <a:ext cx="3171825" cy="2019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sv-SE" dirty="0" smtClean="0">
                <a:latin typeface="Tw Cen MT Condensed Extra Bold" pitchFamily="34" charset="0"/>
              </a:rPr>
              <a:t>Fick jag godkänt?</a:t>
            </a:r>
            <a:endParaRPr lang="sv-SE" dirty="0">
              <a:latin typeface="Tw Cen MT Condensed Extra Bold" pitchFamily="34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285852" y="4500570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solidFill>
                  <a:srgbClr val="0000FF"/>
                </a:solidFill>
                <a:latin typeface="Tw Cen MT Condensed Extra Bold" pitchFamily="34" charset="0"/>
              </a:rPr>
              <a:t>TRUE</a:t>
            </a:r>
            <a:endParaRPr lang="sv-SE" sz="6000" dirty="0">
              <a:solidFill>
                <a:srgbClr val="0000FF"/>
              </a:solidFill>
              <a:latin typeface="Tw Cen MT Condensed Extra Bold" pitchFamily="34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6143636" y="4500570"/>
            <a:ext cx="1821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solidFill>
                  <a:srgbClr val="FF0000"/>
                </a:solidFill>
                <a:latin typeface="Tw Cen MT Condensed Extra Bold" pitchFamily="34" charset="0"/>
              </a:rPr>
              <a:t>FALSE</a:t>
            </a:r>
            <a:endParaRPr lang="sv-SE" sz="6000" dirty="0">
              <a:solidFill>
                <a:srgbClr val="FF0000"/>
              </a:solidFill>
              <a:latin typeface="Tw Cen MT Condensed Extra Bold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214710" cy="310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643050"/>
            <a:ext cx="3214710" cy="310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</Words>
  <Application>Microsoft Office PowerPoint</Application>
  <PresentationFormat>Bildspel på skärmen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Du vet redan vad ett quiz är</vt:lpstr>
      <vt:lpstr>COLOR CONTRAST</vt:lpstr>
      <vt:lpstr>Screen Reader</vt:lpstr>
      <vt:lpstr>Tabbing</vt:lpstr>
      <vt:lpstr>Fick jag godkänt?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vet redan vad ett quiz är</dc:title>
  <dc:creator>Jesper Stoltz</dc:creator>
  <cp:lastModifiedBy>Jesper Stoltz</cp:lastModifiedBy>
  <cp:revision>15</cp:revision>
  <dcterms:created xsi:type="dcterms:W3CDTF">2019-02-21T16:28:25Z</dcterms:created>
  <dcterms:modified xsi:type="dcterms:W3CDTF">2019-02-21T17:49:54Z</dcterms:modified>
</cp:coreProperties>
</file>