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69" r:id="rId4"/>
    <p:sldId id="267" r:id="rId5"/>
    <p:sldId id="268" r:id="rId6"/>
    <p:sldId id="270" r:id="rId7"/>
    <p:sldId id="261" r:id="rId8"/>
    <p:sldId id="258" r:id="rId9"/>
    <p:sldId id="260" r:id="rId10"/>
    <p:sldId id="263" r:id="rId11"/>
    <p:sldId id="26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58A9C-579E-4B95-B852-2966A7B70B80}" v="1" dt="2021-06-21T11:19:05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ep\Downloads\Static_emissions_model_210615_074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ep\Downloads\Static_emissions_model_210615_074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'Comparative CI'!$B$74</c:f>
          <c:strCache>
            <c:ptCount val="1"/>
            <c:pt idx="0">
              <c:v> Comparative Upstream Emissions Estimates 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CI'!$C$49:$C$72</c:f>
              <c:numCache>
                <c:formatCode>#,##0_);\(#,##0\);"-  ";" "@" "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D-48D7-9E6B-068A94F3182D}"/>
            </c:ext>
          </c:extLst>
        </c:ser>
        <c:ser>
          <c:idx val="1"/>
          <c:order val="1"/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CI'!$D$49:$D$72</c:f>
              <c:numCache>
                <c:formatCode>#,##0_);\(#,##0\);"-  ";" "@" "</c:formatCode>
                <c:ptCount val="24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20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  <c:pt idx="9">
                  <c:v>5</c:v>
                </c:pt>
                <c:pt idx="10">
                  <c:v>20</c:v>
                </c:pt>
                <c:pt idx="11">
                  <c:v>30</c:v>
                </c:pt>
                <c:pt idx="12">
                  <c:v>15</c:v>
                </c:pt>
                <c:pt idx="13">
                  <c:v>15</c:v>
                </c:pt>
                <c:pt idx="14">
                  <c:v>10</c:v>
                </c:pt>
                <c:pt idx="15">
                  <c:v>25</c:v>
                </c:pt>
                <c:pt idx="16">
                  <c:v>20</c:v>
                </c:pt>
                <c:pt idx="17">
                  <c:v>10</c:v>
                </c:pt>
                <c:pt idx="18">
                  <c:v>30</c:v>
                </c:pt>
                <c:pt idx="19">
                  <c:v>15</c:v>
                </c:pt>
                <c:pt idx="20">
                  <c:v>5</c:v>
                </c:pt>
                <c:pt idx="21">
                  <c:v>15</c:v>
                </c:pt>
                <c:pt idx="22">
                  <c:v>30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D-48D7-9E6B-068A94F3182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CI'!$E$49:$E$72</c:f>
              <c:numCache>
                <c:formatCode>#,##0_);\(#,##0\);"-  ";" "@" "</c:formatCode>
                <c:ptCount val="2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10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FD-48D7-9E6B-068A94F31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797887088"/>
        <c:axId val="797888752"/>
      </c:barChart>
      <c:catAx>
        <c:axId val="797887088"/>
        <c:scaling>
          <c:orientation val="minMax"/>
        </c:scaling>
        <c:delete val="0"/>
        <c:axPos val="b"/>
        <c:title>
          <c:tx>
            <c:strRef>
              <c:f>'Comparative CI'!$B$75</c:f>
              <c:strCache>
                <c:ptCount val="1"/>
                <c:pt idx="0">
                  <c:v> Rystad Energy Emissions Cube (April 2021)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8752"/>
        <c:crosses val="autoZero"/>
        <c:auto val="1"/>
        <c:lblAlgn val="ctr"/>
        <c:lblOffset val="100"/>
        <c:noMultiLvlLbl val="0"/>
      </c:catAx>
      <c:valAx>
        <c:axId val="79788875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'Comparative CI'!$B$76</c:f>
              <c:strCache>
                <c:ptCount val="1"/>
                <c:pt idx="0">
                  <c:v> kgco2e / barrel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;&quot;-  &quot;;&quot; &quot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'Comparative CI'!$B$18</c:f>
          <c:strCache>
            <c:ptCount val="1"/>
            <c:pt idx="0">
              <c:v> Carbon Intensity Estimates 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'Comparative CI'!$C$2</c:f>
              <c:strCache>
                <c:ptCount val="1"/>
                <c:pt idx="0">
                  <c:v> WoodMac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'Comparative CI'!$B$7:$B$16</c:f>
              <c:strCache>
                <c:ptCount val="10"/>
                <c:pt idx="0">
                  <c:v> US Regions </c:v>
                </c:pt>
                <c:pt idx="1">
                  <c:v> Saudi Arabia </c:v>
                </c:pt>
                <c:pt idx="2">
                  <c:v> Brazil </c:v>
                </c:pt>
                <c:pt idx="3">
                  <c:v> Russia </c:v>
                </c:pt>
                <c:pt idx="4">
                  <c:v> Mexico </c:v>
                </c:pt>
                <c:pt idx="5">
                  <c:v> Colombia </c:v>
                </c:pt>
                <c:pt idx="6">
                  <c:v> Canada </c:v>
                </c:pt>
                <c:pt idx="7">
                  <c:v> Nigeria </c:v>
                </c:pt>
                <c:pt idx="8">
                  <c:v> Iraq </c:v>
                </c:pt>
                <c:pt idx="9">
                  <c:v> Venezuela </c:v>
                </c:pt>
              </c:strCache>
            </c:strRef>
          </c:cat>
          <c:val>
            <c:numRef>
              <c:f>'Comparative CI'!$C$7:$C$16</c:f>
              <c:numCache>
                <c:formatCode>#,##0_);\(#,##0\);"-  ";" "@" "</c:formatCode>
                <c:ptCount val="10"/>
                <c:pt idx="0">
                  <c:v>27.231856133590149</c:v>
                </c:pt>
                <c:pt idx="1">
                  <c:v>18.034682080924799</c:v>
                </c:pt>
                <c:pt idx="2">
                  <c:v>22.350674373795702</c:v>
                </c:pt>
                <c:pt idx="3">
                  <c:v>23.8921001926782</c:v>
                </c:pt>
                <c:pt idx="4">
                  <c:v>25.6390494540783</c:v>
                </c:pt>
                <c:pt idx="5">
                  <c:v>42.183686576750098</c:v>
                </c:pt>
                <c:pt idx="6">
                  <c:v>44.547206165703201</c:v>
                </c:pt>
                <c:pt idx="7">
                  <c:v>59.4476557482337</c:v>
                </c:pt>
                <c:pt idx="8">
                  <c:v>61.605651894669201</c:v>
                </c:pt>
                <c:pt idx="9">
                  <c:v>67.154784842646094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A-4458-83DF-AF0E75D9E613}"/>
            </c:ext>
          </c:extLst>
        </c:ser>
        <c:ser>
          <c:idx val="1"/>
          <c:order val="1"/>
          <c:tx>
            <c:strRef>
              <c:f>'Comparative CI'!$D$2</c:f>
              <c:strCache>
                <c:ptCount val="1"/>
                <c:pt idx="0">
                  <c:v> Opgee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'Comparative CI'!$B$7:$B$16</c:f>
              <c:strCache>
                <c:ptCount val="10"/>
                <c:pt idx="0">
                  <c:v> US Regions </c:v>
                </c:pt>
                <c:pt idx="1">
                  <c:v> Saudi Arabia </c:v>
                </c:pt>
                <c:pt idx="2">
                  <c:v> Brazil </c:v>
                </c:pt>
                <c:pt idx="3">
                  <c:v> Russia </c:v>
                </c:pt>
                <c:pt idx="4">
                  <c:v> Mexico </c:v>
                </c:pt>
                <c:pt idx="5">
                  <c:v> Colombia </c:v>
                </c:pt>
                <c:pt idx="6">
                  <c:v> Canada </c:v>
                </c:pt>
                <c:pt idx="7">
                  <c:v> Nigeria </c:v>
                </c:pt>
                <c:pt idx="8">
                  <c:v> Iraq </c:v>
                </c:pt>
                <c:pt idx="9">
                  <c:v> Venezuela </c:v>
                </c:pt>
              </c:strCache>
            </c:strRef>
          </c:cat>
          <c:val>
            <c:numRef>
              <c:f>'Comparative CI'!$D$7:$D$16</c:f>
              <c:numCache>
                <c:formatCode>#,##0_);\(#,##0\);"-  ";" "@" "</c:formatCode>
                <c:ptCount val="10"/>
                <c:pt idx="0">
                  <c:v>65.043561258813739</c:v>
                </c:pt>
                <c:pt idx="1">
                  <c:v>26.747425946497557</c:v>
                </c:pt>
                <c:pt idx="2">
                  <c:v>59.440139425326443</c:v>
                </c:pt>
                <c:pt idx="3">
                  <c:v>56.213818623281071</c:v>
                </c:pt>
                <c:pt idx="4">
                  <c:v>56.897990452402226</c:v>
                </c:pt>
                <c:pt idx="5">
                  <c:v>47.735048649617752</c:v>
                </c:pt>
                <c:pt idx="6">
                  <c:v>101.32988289344722</c:v>
                </c:pt>
                <c:pt idx="7">
                  <c:v>72.470495918500077</c:v>
                </c:pt>
                <c:pt idx="8">
                  <c:v>81.254209883608652</c:v>
                </c:pt>
                <c:pt idx="9">
                  <c:v>116.92710402115685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A-4458-83DF-AF0E75D9E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885424"/>
        <c:axId val="797889168"/>
      </c:barChart>
      <c:catAx>
        <c:axId val="7978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9168"/>
        <c:crosses val="autoZero"/>
        <c:auto val="1"/>
        <c:lblAlgn val="ctr"/>
        <c:lblOffset val="100"/>
        <c:noMultiLvlLbl val="0"/>
      </c:catAx>
      <c:valAx>
        <c:axId val="79788916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'Comparative CI'!$B$19</c:f>
              <c:strCache>
                <c:ptCount val="1"/>
                <c:pt idx="0">
                  <c:v> kg / barrel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;&quot;-  &quot;;&quot; &quot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>
          <a:lumMod val="25000"/>
          <a:lumOff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0.08344</cdr:x>
      <cdr:y>0.1241</cdr:y>
    </cdr:from>
    <cdr:to>
      <cdr:x>0.89026</cdr:x>
      <cdr:y>0.18407</cdr:y>
    </cdr:to>
    <cdr:sp macro="" textlink="">
      <cdr:nvSpPr>
        <cdr:cNvPr id="2" name="TextBox 11">
          <a:extLst xmlns:a="http://schemas.openxmlformats.org/drawingml/2006/main">
            <a:ext uri="{FF2B5EF4-FFF2-40B4-BE49-F238E27FC236}">
              <a16:creationId xmlns:a16="http://schemas.microsoft.com/office/drawing/2014/main" id="{418B6365-AD1E-4572-8BB1-0F391780E55B}"/>
            </a:ext>
          </a:extLst>
        </cdr:cNvPr>
        <cdr:cNvSpPr txBox="1"/>
      </cdr:nvSpPr>
      <cdr:spPr>
        <a:xfrm xmlns:a="http://schemas.openxmlformats.org/drawingml/2006/main">
          <a:off x="503562" y="583460"/>
          <a:ext cx="4869180" cy="28194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i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IEA Weighted</a:t>
          </a:r>
          <a:r>
            <a:rPr lang="en-GB" sz="1100" i="1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Average 2,200 projects, 100% global production: 57 kgco2e / barrel</a:t>
          </a:r>
          <a:endParaRPr lang="en-GB">
            <a:effectLst/>
          </a:endParaRPr>
        </a:p>
        <a:p xmlns:a="http://schemas.openxmlformats.org/drawingml/2006/main">
          <a:endParaRPr lang="en-GB" sz="1100"/>
        </a:p>
      </cdr:txBody>
    </cdr:sp>
  </cdr:relSizeAnchor>
  <cdr:relSizeAnchor xmlns:cdr="http://schemas.openxmlformats.org/drawingml/2006/chartDrawing">
    <cdr:from>
      <cdr:x>0.10191</cdr:x>
      <cdr:y>0.12763</cdr:y>
    </cdr:from>
    <cdr:to>
      <cdr:x>0.96175</cdr:x>
      <cdr:y>0.12763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DDD0AB6-80BB-43AF-96F0-F72F8A8314E8}"/>
            </a:ext>
          </a:extLst>
        </cdr:cNvPr>
        <cdr:cNvCxnSpPr/>
      </cdr:nvCxnSpPr>
      <cdr:spPr>
        <a:xfrm xmlns:a="http://schemas.openxmlformats.org/drawingml/2006/main">
          <a:off x="615001" y="600057"/>
          <a:ext cx="51892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902-FC53-4C6C-B8B6-B9F5DC18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7DE8-F648-49BB-A5E7-22469D43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4D70-0A48-40EA-AD64-9033F903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5E0D-0F5E-47CA-8F0D-4323B776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4F3D-132B-438C-BD71-47978B6C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85C5-A3EB-41E5-9D4A-AD742CD3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4B8ED-7DE3-42FF-A65D-45171A45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B4C9-CE8B-49FB-93A5-DAE62826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BB18-E6AF-40EA-AE46-AF1D4E2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2E02-7AF2-4DBE-9141-A0927398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53BE-49A0-4AAF-9395-AE4FF593E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764F1-77E2-4A66-841C-01573C87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B868-B63B-4CBD-9FD7-37613643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037B-CAB5-4C9D-B9A3-BBD513D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4BA8-3F40-4419-B5BB-7082A9E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5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1DD4-2E11-4B09-A76E-E7CC108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2CFA-C1FD-40DF-A601-DDBFC26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9657-27F9-4143-A808-C7526D7D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1077-2194-44A1-B334-ED53FEF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4E31-4BE1-4367-A500-F69A27CD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963A-F57D-42EE-89EF-EB1BDFF0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427B-81BD-4096-9AF5-6DC3FAB2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9C31-EA60-4AE5-955F-28ABD1E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50AF-0FC0-4883-9162-00CEFF50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E90B-2FE8-4960-B3E8-68F27176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22D6-AE5E-449B-BE43-A7819D95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9C58-777F-46EA-9270-C29FD2354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62F4-CDF1-4B92-8912-EEAE9418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1C0B-3045-4BF8-91ED-7284A0B7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15D9-D8A0-47D5-A27E-BD54016A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6880-458B-4415-BF19-6663024F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35F0-BC90-4930-AADE-5685E424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C65E-9F72-407A-9CED-1D624BCD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A6CD-0984-4B41-9043-56E469E3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3965D-D871-46BD-A38C-9B5387EE7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667D4-208F-4E35-829A-198023CD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8B19-6735-43E0-9A0E-084397FB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20524-2EB4-484C-8319-C20D49CD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D2F21-2C15-449E-8C81-DD1300C2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7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92E8-6133-4892-A703-033A7B6B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8D694-5016-458F-9FF7-A3E89310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56230-190D-4C3C-9541-1DBF78D9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B38D-73A7-4D6D-8475-ADAAF9F4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988D-E5E9-4459-BF2A-FE06FD2F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551A1-EE39-4DEC-BEFD-3A2D35E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FB67-C4F8-408C-8059-549AA7CC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BE13-4D09-4D1D-B6FF-EDD6B0AE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22C4-86BE-4411-965B-19A85825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6971-2B58-4DA7-A679-2D9ADF5F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B1B-68AF-4358-BD9D-B8DC245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EADC-32EE-43C2-8A75-D83CE3A2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2270-837B-4188-A912-93C7C47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AEF4-B6B3-4E20-BC62-B7B8F454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CCB8A-EAB2-4AE5-866C-EA8F3CFF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72266-A118-4050-BF3D-13CC57D8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77BC-D4A5-4F02-9A21-0995345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5C54-C70D-496E-B4B1-9E7754D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8249-0A5F-46EC-B2E6-46D9CD12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F1C50-74BE-4821-803F-FCA00E5C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1EFD-073A-4AA1-BEC5-A2AB64B0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BD73-E9AC-4FA2-8FFB-8BEA788A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1FD9-7CC9-4370-B931-A78990FC59E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A9F8-EE99-46D9-8788-515EA06A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3775-759A-4144-917D-F89D319D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west@carbontracker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0816-F863-406A-B952-7E746ED23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Global Registry of Fossil Fuels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A273F-63EB-4C0A-A0F8-E7CD72947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Briefing to EU, June 21,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9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3DC8CF-41D2-4AE4-8AC3-167D7946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3756"/>
              </p:ext>
            </p:extLst>
          </p:nvPr>
        </p:nvGraphicFramePr>
        <p:xfrm>
          <a:off x="2031415" y="1493113"/>
          <a:ext cx="7620000" cy="496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830">
                  <a:extLst>
                    <a:ext uri="{9D8B030D-6E8A-4147-A177-3AD203B41FA5}">
                      <a16:colId xmlns:a16="http://schemas.microsoft.com/office/drawing/2014/main" val="3782724757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1126085922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2124238270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4021510280"/>
                    </a:ext>
                  </a:extLst>
                </a:gridCol>
                <a:gridCol w="1069981">
                  <a:extLst>
                    <a:ext uri="{9D8B030D-6E8A-4147-A177-3AD203B41FA5}">
                      <a16:colId xmlns:a16="http://schemas.microsoft.com/office/drawing/2014/main" val="206552028"/>
                    </a:ext>
                  </a:extLst>
                </a:gridCol>
                <a:gridCol w="1069981">
                  <a:extLst>
                    <a:ext uri="{9D8B030D-6E8A-4147-A177-3AD203B41FA5}">
                      <a16:colId xmlns:a16="http://schemas.microsoft.com/office/drawing/2014/main" val="3369463877"/>
                    </a:ext>
                  </a:extLst>
                </a:gridCol>
              </a:tblGrid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Emissions (e6tonsco2e)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Low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High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</a:t>
                      </a:r>
                      <a:r>
                        <a:rPr lang="en-GB" sz="1400" b="1" u="none" strike="noStrike" dirty="0" err="1">
                          <a:effectLst/>
                        </a:rPr>
                        <a:t>Opgee</a:t>
                      </a:r>
                      <a:r>
                        <a:rPr lang="en-GB" sz="1400" b="1" u="none" strike="noStrike" dirty="0">
                          <a:effectLst/>
                        </a:rPr>
                        <a:t>-Mid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Volume (e6bbls)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Price (</a:t>
                      </a:r>
                      <a:r>
                        <a:rPr lang="en-GB" sz="1400" b="1" u="none" strike="noStrike" dirty="0" err="1">
                          <a:effectLst/>
                        </a:rPr>
                        <a:t>bln</a:t>
                      </a:r>
                      <a:r>
                        <a:rPr lang="en-GB" sz="1400" b="1" u="none" strike="noStrike" dirty="0">
                          <a:effectLst/>
                        </a:rPr>
                        <a:t>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26364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Russian Federation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641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489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970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24.45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32468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Norway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262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193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9.66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64703227"/>
                  </a:ext>
                </a:extLst>
              </a:tr>
              <a:tr h="30280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Iraq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137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220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334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8.41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79204"/>
                  </a:ext>
                </a:extLst>
              </a:tr>
              <a:tr h="44159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Nigeria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204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153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8193310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Kazakhstan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120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193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292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7.00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3205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Saudi Arabia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118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190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129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288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6.47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18144565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United States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118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190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288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7.02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7026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Libya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101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163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6.00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476632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Azerbaijan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3.76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24625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Algeria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56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90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136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84738486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Mexico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46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1.67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7701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Angola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52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1.22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313435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Specified Others 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59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95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3.54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24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Unspecified Others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45760782"/>
                  </a:ext>
                </a:extLst>
              </a:tr>
              <a:tr h="3028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u="none" strike="noStrike" dirty="0">
                          <a:effectLst/>
                        </a:rPr>
                        <a:t> Total 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1,540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2,481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1,843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3,756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92.15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456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68B4426-6A7D-451B-9C38-3803133B17EF}"/>
              </a:ext>
            </a:extLst>
          </p:cNvPr>
          <p:cNvSpPr txBox="1">
            <a:spLocks/>
          </p:cNvSpPr>
          <p:nvPr/>
        </p:nvSpPr>
        <p:spPr>
          <a:xfrm>
            <a:off x="713912" y="5249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Carbon Intensity of Crude Oil Imports to 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7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E81D-3DC4-4408-BD7A-DE4F018390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Carbon emissions estimates: base mode</a:t>
            </a:r>
            <a:endParaRPr lang="en-GB" dirty="0"/>
          </a:p>
        </p:txBody>
      </p:sp>
      <p:pic>
        <p:nvPicPr>
          <p:cNvPr id="7" name="Picture 6" descr="Excel&#10;&#10;Description automatically generated with low confidence">
            <a:extLst>
              <a:ext uri="{FF2B5EF4-FFF2-40B4-BE49-F238E27FC236}">
                <a16:creationId xmlns:a16="http://schemas.microsoft.com/office/drawing/2014/main" id="{D74C2B42-BC93-43FC-8BFF-C2135C56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0" y="1138485"/>
            <a:ext cx="8505172" cy="5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87F6-DB87-4E73-9C31-93ED493F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Thanks for your attention</a:t>
            </a:r>
          </a:p>
          <a:p>
            <a:pPr marL="0" indent="0" algn="ctr">
              <a:buNone/>
            </a:pPr>
            <a:r>
              <a:rPr lang="en-GB" dirty="0"/>
              <a:t>Johnny West </a:t>
            </a:r>
            <a:r>
              <a:rPr lang="en-GB" dirty="0">
                <a:hlinkClick r:id="rId2"/>
              </a:rPr>
              <a:t>jwest@carbontracker.org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0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Registry’s technical offering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4E01D-B9A3-4CE9-AE01-D3080405D1A0}"/>
              </a:ext>
            </a:extLst>
          </p:cNvPr>
          <p:cNvSpPr txBox="1"/>
          <p:nvPr/>
        </p:nvSpPr>
        <p:spPr>
          <a:xfrm>
            <a:off x="1153247" y="1564243"/>
            <a:ext cx="796948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 country level reserves, historic and future production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Project-level: 20-25,000 projects, covering 55% global fossil fuels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Decline Curve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Carbon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Cost Curve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Relative Carbon Intensity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“Slice and Dice”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Downloadable comparable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Downloadable carbon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API: real-time feed into public or private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Honest Broker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service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source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8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Demo: Country Level Information</a:t>
            </a:r>
            <a:endParaRPr lang="en-GB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6D3396A-EA09-4394-8257-A80F346E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11" y="1662504"/>
            <a:ext cx="8648178" cy="5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BC7108-04C4-4AD3-AF20-91B3976D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5"/>
            <a:ext cx="11124155" cy="64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Policy World Are We In?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8D36F7-A79C-4FB3-A14F-3DA0E05A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96962"/>
              </p:ext>
            </p:extLst>
          </p:nvPr>
        </p:nvGraphicFramePr>
        <p:xfrm>
          <a:off x="1782762" y="1690687"/>
          <a:ext cx="1787525" cy="484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2527229437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Business As Usual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1867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2021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0811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Low carbon price and coverage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8205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Low measurement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8623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Pressure largely moral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48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A15C2E-CAD9-48CE-8526-4DF16544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5945"/>
              </p:ext>
            </p:extLst>
          </p:nvPr>
        </p:nvGraphicFramePr>
        <p:xfrm>
          <a:off x="8089899" y="1690687"/>
          <a:ext cx="1787525" cy="489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2527229437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Global Alignment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1867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????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0811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Social Cost of Carbon everywhere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8205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Trading blocks aligned on decline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8623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Legal force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484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C8C8B1-F406-4989-A071-F274951A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4836"/>
              </p:ext>
            </p:extLst>
          </p:nvPr>
        </p:nvGraphicFramePr>
        <p:xfrm>
          <a:off x="5051423" y="1690687"/>
          <a:ext cx="1787526" cy="484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6">
                  <a:extLst>
                    <a:ext uri="{9D8B030D-6E8A-4147-A177-3AD203B41FA5}">
                      <a16:colId xmlns:a16="http://schemas.microsoft.com/office/drawing/2014/main" val="3367456774"/>
                    </a:ext>
                  </a:extLst>
                </a:gridCol>
              </a:tblGrid>
              <a:tr h="2423794">
                <a:tc>
                  <a:txBody>
                    <a:bodyPr/>
                    <a:lstStyle/>
                    <a:p>
                      <a:r>
                        <a:rPr lang="en-US" sz="2400" dirty="0"/>
                        <a:t>Carbon Price $50 per </a:t>
                      </a:r>
                      <a:r>
                        <a:rPr lang="en-US" sz="2400" dirty="0" err="1"/>
                        <a:t>tonne</a:t>
                      </a:r>
                      <a:r>
                        <a:rPr lang="en-US" sz="2400" dirty="0"/>
                        <a:t> CO2E in most markets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82308"/>
                  </a:ext>
                </a:extLst>
              </a:tr>
              <a:tr h="242379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2023-5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Use Cases against the “Three Worlds”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68B9F-B3B8-45F7-AF0E-09F04137233B}"/>
              </a:ext>
            </a:extLst>
          </p:cNvPr>
          <p:cNvGrpSpPr/>
          <p:nvPr/>
        </p:nvGrpSpPr>
        <p:grpSpPr>
          <a:xfrm>
            <a:off x="1712068" y="1690688"/>
            <a:ext cx="7500025" cy="4514803"/>
            <a:chOff x="1780162" y="1690688"/>
            <a:chExt cx="7500025" cy="451480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71C2CA5-C40F-4D4B-A043-4AFE1FA5366D}"/>
                </a:ext>
              </a:extLst>
            </p:cNvPr>
            <p:cNvCxnSpPr>
              <a:cxnSpLocks/>
            </p:cNvCxnSpPr>
            <p:nvPr/>
          </p:nvCxnSpPr>
          <p:spPr>
            <a:xfrm>
              <a:off x="5547552" y="1690688"/>
              <a:ext cx="1" cy="45148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52A77B-5BBA-4557-BA5E-8E3A0BE4A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162" y="3769468"/>
              <a:ext cx="75000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0C32ADB8-C120-4A4C-9C18-6086FA1A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8" y="4265942"/>
            <a:ext cx="1196687" cy="117983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AA8A9D1-774D-4CD0-8315-9619B49F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21" y="2481514"/>
            <a:ext cx="1179838" cy="1214036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F66B64-0B60-49B6-A43B-DF5E24998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21" y="4883295"/>
            <a:ext cx="1179840" cy="117984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60E9F2A-3A80-4D61-8332-37621BDE7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10" y="2225873"/>
            <a:ext cx="1114136" cy="1130167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6986E0BF-52CE-437F-BA57-9D7550D2C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27" y="4855858"/>
            <a:ext cx="1147339" cy="12072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52B8FB-CD6F-44E5-B590-6009BF9C2ABC}"/>
              </a:ext>
            </a:extLst>
          </p:cNvPr>
          <p:cNvSpPr txBox="1"/>
          <p:nvPr/>
        </p:nvSpPr>
        <p:spPr>
          <a:xfrm>
            <a:off x="5596782" y="1613216"/>
            <a:ext cx="199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Global Alignment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8B186-5612-4AB3-9122-C0FF468CFC13}"/>
              </a:ext>
            </a:extLst>
          </p:cNvPr>
          <p:cNvSpPr txBox="1"/>
          <p:nvPr/>
        </p:nvSpPr>
        <p:spPr>
          <a:xfrm>
            <a:off x="5554629" y="6092765"/>
            <a:ext cx="120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2021 BAU</a:t>
            </a:r>
            <a:endParaRPr lang="en-GB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D15DF-56B5-48BF-B9A0-87B3BED98DE3}"/>
              </a:ext>
            </a:extLst>
          </p:cNvPr>
          <p:cNvSpPr txBox="1"/>
          <p:nvPr/>
        </p:nvSpPr>
        <p:spPr>
          <a:xfrm>
            <a:off x="728275" y="3341607"/>
            <a:ext cx="1018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Registry</a:t>
            </a:r>
          </a:p>
          <a:p>
            <a:r>
              <a:rPr lang="en-US" sz="2000" dirty="0"/>
              <a:t>Launch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20F80-662C-4553-A9D1-4A2D280742AD}"/>
              </a:ext>
            </a:extLst>
          </p:cNvPr>
          <p:cNvSpPr txBox="1"/>
          <p:nvPr/>
        </p:nvSpPr>
        <p:spPr>
          <a:xfrm>
            <a:off x="9212093" y="3445036"/>
            <a:ext cx="1018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Registry</a:t>
            </a:r>
          </a:p>
          <a:p>
            <a:r>
              <a:rPr lang="en-US" sz="2000" dirty="0"/>
              <a:t>Max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28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CB4FE6-918B-410D-914A-E7ACBC521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574471"/>
              </p:ext>
            </p:extLst>
          </p:nvPr>
        </p:nvGraphicFramePr>
        <p:xfrm>
          <a:off x="2989703" y="1797322"/>
          <a:ext cx="6035040" cy="470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F85CE8-4448-44DC-ACFB-A8F5C23597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CI: whose emissions methodology? Part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3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A2CE10-6DE2-4D04-9253-9678315E9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562286"/>
              </p:ext>
            </p:extLst>
          </p:nvPr>
        </p:nvGraphicFramePr>
        <p:xfrm>
          <a:off x="1436318" y="1529026"/>
          <a:ext cx="9319364" cy="489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37EF043-042D-46C5-8EBC-0C2305285D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CI: whose emissions methodology? 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1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EA040A-EA7F-47BA-A441-84343DA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51880"/>
              </p:ext>
            </p:extLst>
          </p:nvPr>
        </p:nvGraphicFramePr>
        <p:xfrm>
          <a:off x="2742228" y="1744157"/>
          <a:ext cx="6087649" cy="467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2705">
                  <a:extLst>
                    <a:ext uri="{9D8B030D-6E8A-4147-A177-3AD203B41FA5}">
                      <a16:colId xmlns:a16="http://schemas.microsoft.com/office/drawing/2014/main" val="3328076917"/>
                    </a:ext>
                  </a:extLst>
                </a:gridCol>
                <a:gridCol w="1693954">
                  <a:extLst>
                    <a:ext uri="{9D8B030D-6E8A-4147-A177-3AD203B41FA5}">
                      <a16:colId xmlns:a16="http://schemas.microsoft.com/office/drawing/2014/main" val="3144046765"/>
                    </a:ext>
                  </a:extLst>
                </a:gridCol>
                <a:gridCol w="1940990">
                  <a:extLst>
                    <a:ext uri="{9D8B030D-6E8A-4147-A177-3AD203B41FA5}">
                      <a16:colId xmlns:a16="http://schemas.microsoft.com/office/drawing/2014/main" val="261696713"/>
                    </a:ext>
                  </a:extLst>
                </a:gridCol>
              </a:tblGrid>
              <a:tr h="35967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Woodmac-Opgee</a:t>
                      </a:r>
                      <a:r>
                        <a:rPr lang="en-GB" sz="2000" u="none" strike="noStrike" dirty="0">
                          <a:effectLst/>
                        </a:rPr>
                        <a:t> Emissions / Carbon Price Divergence 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1602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Mln</a:t>
                      </a:r>
                      <a:r>
                        <a:rPr lang="en-GB" sz="1400" u="none" strike="noStrike" dirty="0">
                          <a:effectLst/>
                        </a:rPr>
                        <a:t> Tons CO2E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 $50/ton Carbon ($</a:t>
                      </a:r>
                      <a:r>
                        <a:rPr lang="en-GB" sz="1400" u="none" strike="noStrike" dirty="0" err="1">
                          <a:effectLst/>
                        </a:rPr>
                        <a:t>bln</a:t>
                      </a:r>
                      <a:r>
                        <a:rPr lang="en-GB" sz="1400" u="none" strike="noStrike" dirty="0">
                          <a:effectLst/>
                        </a:rPr>
                        <a:t>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6248595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USA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235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11.76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68251422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Saudi Arabia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38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1.88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552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Brazil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39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1.95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63451352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Russia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136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6.81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68203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Mexico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22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1.09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354436700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Colombia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0.09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6931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Canada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117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5.86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05240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Nigeria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0.50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40496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Iraq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34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1.71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9337658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Venezuela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17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0.83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93464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u="none" strike="noStrike" dirty="0">
                          <a:effectLst/>
                        </a:rPr>
                        <a:t> Total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650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32.49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265607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57E0F9-0AF3-466F-8B14-4B2F5B9D1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material are these different estimates?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40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Global Registry of Fossil Fuels</vt:lpstr>
      <vt:lpstr>The Registry’s technical offering</vt:lpstr>
      <vt:lpstr>General Demo: Country Level Information</vt:lpstr>
      <vt:lpstr>PowerPoint Presentation</vt:lpstr>
      <vt:lpstr>Which Policy World Are We In?</vt:lpstr>
      <vt:lpstr>Map Use Cases against the “Three Worlds”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West</dc:creator>
  <cp:lastModifiedBy>Johnny West</cp:lastModifiedBy>
  <cp:revision>21</cp:revision>
  <dcterms:created xsi:type="dcterms:W3CDTF">2021-06-15T11:18:17Z</dcterms:created>
  <dcterms:modified xsi:type="dcterms:W3CDTF">2021-06-23T09:06:02Z</dcterms:modified>
</cp:coreProperties>
</file>