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4" r:id="rId8"/>
    <p:sldId id="265" r:id="rId9"/>
    <p:sldId id="266" r:id="rId10"/>
    <p:sldId id="268" r:id="rId11"/>
    <p:sldId id="270" r:id="rId12"/>
    <p:sldId id="273" r:id="rId13"/>
    <p:sldId id="271" r:id="rId14"/>
    <p:sldId id="272" r:id="rId15"/>
    <p:sldId id="274"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0" d="100"/>
          <a:sy n="100"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305E-33C4-18BE-6524-5B1C50F709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8D7466-5465-6E47-8542-A46E7BF2B7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7F31EB-7AFF-79F2-E444-FD6DCA083C2F}"/>
              </a:ext>
            </a:extLst>
          </p:cNvPr>
          <p:cNvSpPr>
            <a:spLocks noGrp="1"/>
          </p:cNvSpPr>
          <p:nvPr>
            <p:ph type="dt" sz="half" idx="10"/>
          </p:nvPr>
        </p:nvSpPr>
        <p:spPr/>
        <p:txBody>
          <a:bodyPr/>
          <a:lstStyle/>
          <a:p>
            <a:fld id="{FA14D634-F56D-477F-87AD-3B7E6A83FE2F}" type="datetimeFigureOut">
              <a:rPr lang="en-US" smtClean="0"/>
              <a:t>3/2/2025</a:t>
            </a:fld>
            <a:endParaRPr lang="en-US"/>
          </a:p>
        </p:txBody>
      </p:sp>
      <p:sp>
        <p:nvSpPr>
          <p:cNvPr id="5" name="Footer Placeholder 4">
            <a:extLst>
              <a:ext uri="{FF2B5EF4-FFF2-40B4-BE49-F238E27FC236}">
                <a16:creationId xmlns:a16="http://schemas.microsoft.com/office/drawing/2014/main" id="{BA2674B8-C872-74D0-A0A1-66C1CBDDF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486D46-63A4-7E2E-B5F5-53D77E83719F}"/>
              </a:ext>
            </a:extLst>
          </p:cNvPr>
          <p:cNvSpPr>
            <a:spLocks noGrp="1"/>
          </p:cNvSpPr>
          <p:nvPr>
            <p:ph type="sldNum" sz="quarter" idx="12"/>
          </p:nvPr>
        </p:nvSpPr>
        <p:spPr/>
        <p:txBody>
          <a:bodyPr/>
          <a:lstStyle/>
          <a:p>
            <a:fld id="{79C83733-9063-4B73-B9DE-77D55912F4DE}" type="slidenum">
              <a:rPr lang="en-US" smtClean="0"/>
              <a:t>‹#›</a:t>
            </a:fld>
            <a:endParaRPr lang="en-US"/>
          </a:p>
        </p:txBody>
      </p:sp>
    </p:spTree>
    <p:extLst>
      <p:ext uri="{BB962C8B-B14F-4D97-AF65-F5344CB8AC3E}">
        <p14:creationId xmlns:p14="http://schemas.microsoft.com/office/powerpoint/2010/main" val="2774482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DB0F1-4927-FF88-9912-EAA13B5A25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E62910-FFFA-E4C9-24A9-95BCED62CE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E3627A-F810-3A9E-9981-2270865E123D}"/>
              </a:ext>
            </a:extLst>
          </p:cNvPr>
          <p:cNvSpPr>
            <a:spLocks noGrp="1"/>
          </p:cNvSpPr>
          <p:nvPr>
            <p:ph type="dt" sz="half" idx="10"/>
          </p:nvPr>
        </p:nvSpPr>
        <p:spPr/>
        <p:txBody>
          <a:bodyPr/>
          <a:lstStyle/>
          <a:p>
            <a:fld id="{FA14D634-F56D-477F-87AD-3B7E6A83FE2F}" type="datetimeFigureOut">
              <a:rPr lang="en-US" smtClean="0"/>
              <a:t>3/2/2025</a:t>
            </a:fld>
            <a:endParaRPr lang="en-US"/>
          </a:p>
        </p:txBody>
      </p:sp>
      <p:sp>
        <p:nvSpPr>
          <p:cNvPr id="5" name="Footer Placeholder 4">
            <a:extLst>
              <a:ext uri="{FF2B5EF4-FFF2-40B4-BE49-F238E27FC236}">
                <a16:creationId xmlns:a16="http://schemas.microsoft.com/office/drawing/2014/main" id="{62B28231-3729-0158-32C7-59E5AF365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A38B6-F9F5-095D-8AD8-B4F3ED0F14CC}"/>
              </a:ext>
            </a:extLst>
          </p:cNvPr>
          <p:cNvSpPr>
            <a:spLocks noGrp="1"/>
          </p:cNvSpPr>
          <p:nvPr>
            <p:ph type="sldNum" sz="quarter" idx="12"/>
          </p:nvPr>
        </p:nvSpPr>
        <p:spPr/>
        <p:txBody>
          <a:bodyPr/>
          <a:lstStyle/>
          <a:p>
            <a:fld id="{79C83733-9063-4B73-B9DE-77D55912F4DE}" type="slidenum">
              <a:rPr lang="en-US" smtClean="0"/>
              <a:t>‹#›</a:t>
            </a:fld>
            <a:endParaRPr lang="en-US"/>
          </a:p>
        </p:txBody>
      </p:sp>
    </p:spTree>
    <p:extLst>
      <p:ext uri="{BB962C8B-B14F-4D97-AF65-F5344CB8AC3E}">
        <p14:creationId xmlns:p14="http://schemas.microsoft.com/office/powerpoint/2010/main" val="97770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4B300F-CCE0-3F4C-759E-CC0FC3F624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5D35BA-30F6-77A7-8398-4519A273DD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17884-C1E4-DFA6-4256-B8DA2E0A60FE}"/>
              </a:ext>
            </a:extLst>
          </p:cNvPr>
          <p:cNvSpPr>
            <a:spLocks noGrp="1"/>
          </p:cNvSpPr>
          <p:nvPr>
            <p:ph type="dt" sz="half" idx="10"/>
          </p:nvPr>
        </p:nvSpPr>
        <p:spPr/>
        <p:txBody>
          <a:bodyPr/>
          <a:lstStyle/>
          <a:p>
            <a:fld id="{FA14D634-F56D-477F-87AD-3B7E6A83FE2F}" type="datetimeFigureOut">
              <a:rPr lang="en-US" smtClean="0"/>
              <a:t>3/2/2025</a:t>
            </a:fld>
            <a:endParaRPr lang="en-US"/>
          </a:p>
        </p:txBody>
      </p:sp>
      <p:sp>
        <p:nvSpPr>
          <p:cNvPr id="5" name="Footer Placeholder 4">
            <a:extLst>
              <a:ext uri="{FF2B5EF4-FFF2-40B4-BE49-F238E27FC236}">
                <a16:creationId xmlns:a16="http://schemas.microsoft.com/office/drawing/2014/main" id="{185FECC0-7781-963E-7FCD-BDD75A3185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54174D-2BF9-C7DD-5240-58F3FA903B0A}"/>
              </a:ext>
            </a:extLst>
          </p:cNvPr>
          <p:cNvSpPr>
            <a:spLocks noGrp="1"/>
          </p:cNvSpPr>
          <p:nvPr>
            <p:ph type="sldNum" sz="quarter" idx="12"/>
          </p:nvPr>
        </p:nvSpPr>
        <p:spPr/>
        <p:txBody>
          <a:bodyPr/>
          <a:lstStyle/>
          <a:p>
            <a:fld id="{79C83733-9063-4B73-B9DE-77D55912F4DE}" type="slidenum">
              <a:rPr lang="en-US" smtClean="0"/>
              <a:t>‹#›</a:t>
            </a:fld>
            <a:endParaRPr lang="en-US"/>
          </a:p>
        </p:txBody>
      </p:sp>
    </p:spTree>
    <p:extLst>
      <p:ext uri="{BB962C8B-B14F-4D97-AF65-F5344CB8AC3E}">
        <p14:creationId xmlns:p14="http://schemas.microsoft.com/office/powerpoint/2010/main" val="878321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07A7-B85F-306D-60F4-36ED96A4E2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6252B5-BA98-B790-8EA4-0FFCF4E77E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8B2559-9E74-A7BB-1837-831042A79673}"/>
              </a:ext>
            </a:extLst>
          </p:cNvPr>
          <p:cNvSpPr>
            <a:spLocks noGrp="1"/>
          </p:cNvSpPr>
          <p:nvPr>
            <p:ph type="dt" sz="half" idx="10"/>
          </p:nvPr>
        </p:nvSpPr>
        <p:spPr/>
        <p:txBody>
          <a:bodyPr/>
          <a:lstStyle/>
          <a:p>
            <a:fld id="{FA14D634-F56D-477F-87AD-3B7E6A83FE2F}" type="datetimeFigureOut">
              <a:rPr lang="en-US" smtClean="0"/>
              <a:t>3/2/2025</a:t>
            </a:fld>
            <a:endParaRPr lang="en-US"/>
          </a:p>
        </p:txBody>
      </p:sp>
      <p:sp>
        <p:nvSpPr>
          <p:cNvPr id="5" name="Footer Placeholder 4">
            <a:extLst>
              <a:ext uri="{FF2B5EF4-FFF2-40B4-BE49-F238E27FC236}">
                <a16:creationId xmlns:a16="http://schemas.microsoft.com/office/drawing/2014/main" id="{6A221896-1528-B39C-23D0-B64742EF3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90C76-A67E-8D72-740C-D3AD25F8870E}"/>
              </a:ext>
            </a:extLst>
          </p:cNvPr>
          <p:cNvSpPr>
            <a:spLocks noGrp="1"/>
          </p:cNvSpPr>
          <p:nvPr>
            <p:ph type="sldNum" sz="quarter" idx="12"/>
          </p:nvPr>
        </p:nvSpPr>
        <p:spPr/>
        <p:txBody>
          <a:bodyPr/>
          <a:lstStyle/>
          <a:p>
            <a:fld id="{79C83733-9063-4B73-B9DE-77D55912F4DE}" type="slidenum">
              <a:rPr lang="en-US" smtClean="0"/>
              <a:t>‹#›</a:t>
            </a:fld>
            <a:endParaRPr lang="en-US"/>
          </a:p>
        </p:txBody>
      </p:sp>
    </p:spTree>
    <p:extLst>
      <p:ext uri="{BB962C8B-B14F-4D97-AF65-F5344CB8AC3E}">
        <p14:creationId xmlns:p14="http://schemas.microsoft.com/office/powerpoint/2010/main" val="3171219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6F9F5-1BCD-5B98-74A9-7FBCCF07B2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DD02F3-3754-A0FD-18EA-E0B4C8017D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111F28-4E0F-F50A-9D85-9F8C73756520}"/>
              </a:ext>
            </a:extLst>
          </p:cNvPr>
          <p:cNvSpPr>
            <a:spLocks noGrp="1"/>
          </p:cNvSpPr>
          <p:nvPr>
            <p:ph type="dt" sz="half" idx="10"/>
          </p:nvPr>
        </p:nvSpPr>
        <p:spPr/>
        <p:txBody>
          <a:bodyPr/>
          <a:lstStyle/>
          <a:p>
            <a:fld id="{FA14D634-F56D-477F-87AD-3B7E6A83FE2F}" type="datetimeFigureOut">
              <a:rPr lang="en-US" smtClean="0"/>
              <a:t>3/2/2025</a:t>
            </a:fld>
            <a:endParaRPr lang="en-US"/>
          </a:p>
        </p:txBody>
      </p:sp>
      <p:sp>
        <p:nvSpPr>
          <p:cNvPr id="5" name="Footer Placeholder 4">
            <a:extLst>
              <a:ext uri="{FF2B5EF4-FFF2-40B4-BE49-F238E27FC236}">
                <a16:creationId xmlns:a16="http://schemas.microsoft.com/office/drawing/2014/main" id="{828C2921-2853-435F-369E-6225915DB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F8FBA-4D78-13DE-507B-386912172377}"/>
              </a:ext>
            </a:extLst>
          </p:cNvPr>
          <p:cNvSpPr>
            <a:spLocks noGrp="1"/>
          </p:cNvSpPr>
          <p:nvPr>
            <p:ph type="sldNum" sz="quarter" idx="12"/>
          </p:nvPr>
        </p:nvSpPr>
        <p:spPr/>
        <p:txBody>
          <a:bodyPr/>
          <a:lstStyle/>
          <a:p>
            <a:fld id="{79C83733-9063-4B73-B9DE-77D55912F4DE}" type="slidenum">
              <a:rPr lang="en-US" smtClean="0"/>
              <a:t>‹#›</a:t>
            </a:fld>
            <a:endParaRPr lang="en-US"/>
          </a:p>
        </p:txBody>
      </p:sp>
    </p:spTree>
    <p:extLst>
      <p:ext uri="{BB962C8B-B14F-4D97-AF65-F5344CB8AC3E}">
        <p14:creationId xmlns:p14="http://schemas.microsoft.com/office/powerpoint/2010/main" val="340112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8540D-6E0B-1105-102E-0757185344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9CBAB9-49FF-B52F-ABC7-CFAB802826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F9AF09-3C6F-A973-65FD-332670B721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ECF669-FB81-C434-E642-E1CDBAC334B8}"/>
              </a:ext>
            </a:extLst>
          </p:cNvPr>
          <p:cNvSpPr>
            <a:spLocks noGrp="1"/>
          </p:cNvSpPr>
          <p:nvPr>
            <p:ph type="dt" sz="half" idx="10"/>
          </p:nvPr>
        </p:nvSpPr>
        <p:spPr/>
        <p:txBody>
          <a:bodyPr/>
          <a:lstStyle/>
          <a:p>
            <a:fld id="{FA14D634-F56D-477F-87AD-3B7E6A83FE2F}" type="datetimeFigureOut">
              <a:rPr lang="en-US" smtClean="0"/>
              <a:t>3/2/2025</a:t>
            </a:fld>
            <a:endParaRPr lang="en-US"/>
          </a:p>
        </p:txBody>
      </p:sp>
      <p:sp>
        <p:nvSpPr>
          <p:cNvPr id="6" name="Footer Placeholder 5">
            <a:extLst>
              <a:ext uri="{FF2B5EF4-FFF2-40B4-BE49-F238E27FC236}">
                <a16:creationId xmlns:a16="http://schemas.microsoft.com/office/drawing/2014/main" id="{2DADDB88-8773-F086-45BB-334B5D1570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C46AE0-CFD6-9392-8114-E891FAB5C014}"/>
              </a:ext>
            </a:extLst>
          </p:cNvPr>
          <p:cNvSpPr>
            <a:spLocks noGrp="1"/>
          </p:cNvSpPr>
          <p:nvPr>
            <p:ph type="sldNum" sz="quarter" idx="12"/>
          </p:nvPr>
        </p:nvSpPr>
        <p:spPr/>
        <p:txBody>
          <a:bodyPr/>
          <a:lstStyle/>
          <a:p>
            <a:fld id="{79C83733-9063-4B73-B9DE-77D55912F4DE}" type="slidenum">
              <a:rPr lang="en-US" smtClean="0"/>
              <a:t>‹#›</a:t>
            </a:fld>
            <a:endParaRPr lang="en-US"/>
          </a:p>
        </p:txBody>
      </p:sp>
    </p:spTree>
    <p:extLst>
      <p:ext uri="{BB962C8B-B14F-4D97-AF65-F5344CB8AC3E}">
        <p14:creationId xmlns:p14="http://schemas.microsoft.com/office/powerpoint/2010/main" val="4188757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501C0-BA00-0D4B-4E25-499FE93242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7AA2C8-7D6A-D622-DC97-65B35C2BD3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3FA3E1-781D-5695-97DD-ED216F41ED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E66E11-C73F-B70F-6B63-BAE1A590E2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493985-0DAC-00EA-302A-7ADE7873D7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E428B3-CAA9-31D7-B537-87D2F4D9DB94}"/>
              </a:ext>
            </a:extLst>
          </p:cNvPr>
          <p:cNvSpPr>
            <a:spLocks noGrp="1"/>
          </p:cNvSpPr>
          <p:nvPr>
            <p:ph type="dt" sz="half" idx="10"/>
          </p:nvPr>
        </p:nvSpPr>
        <p:spPr/>
        <p:txBody>
          <a:bodyPr/>
          <a:lstStyle/>
          <a:p>
            <a:fld id="{FA14D634-F56D-477F-87AD-3B7E6A83FE2F}" type="datetimeFigureOut">
              <a:rPr lang="en-US" smtClean="0"/>
              <a:t>3/2/2025</a:t>
            </a:fld>
            <a:endParaRPr lang="en-US"/>
          </a:p>
        </p:txBody>
      </p:sp>
      <p:sp>
        <p:nvSpPr>
          <p:cNvPr id="8" name="Footer Placeholder 7">
            <a:extLst>
              <a:ext uri="{FF2B5EF4-FFF2-40B4-BE49-F238E27FC236}">
                <a16:creationId xmlns:a16="http://schemas.microsoft.com/office/drawing/2014/main" id="{B1F35632-24D3-59C4-2213-694BB585E1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D666FE-3DFE-C472-6963-7CBE18A56B97}"/>
              </a:ext>
            </a:extLst>
          </p:cNvPr>
          <p:cNvSpPr>
            <a:spLocks noGrp="1"/>
          </p:cNvSpPr>
          <p:nvPr>
            <p:ph type="sldNum" sz="quarter" idx="12"/>
          </p:nvPr>
        </p:nvSpPr>
        <p:spPr/>
        <p:txBody>
          <a:bodyPr/>
          <a:lstStyle/>
          <a:p>
            <a:fld id="{79C83733-9063-4B73-B9DE-77D55912F4DE}" type="slidenum">
              <a:rPr lang="en-US" smtClean="0"/>
              <a:t>‹#›</a:t>
            </a:fld>
            <a:endParaRPr lang="en-US"/>
          </a:p>
        </p:txBody>
      </p:sp>
    </p:spTree>
    <p:extLst>
      <p:ext uri="{BB962C8B-B14F-4D97-AF65-F5344CB8AC3E}">
        <p14:creationId xmlns:p14="http://schemas.microsoft.com/office/powerpoint/2010/main" val="3746100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F1A7C-86EF-C46C-6E03-F5D28726A3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ABA473-DFA3-4793-4561-973A3123CAAA}"/>
              </a:ext>
            </a:extLst>
          </p:cNvPr>
          <p:cNvSpPr>
            <a:spLocks noGrp="1"/>
          </p:cNvSpPr>
          <p:nvPr>
            <p:ph type="dt" sz="half" idx="10"/>
          </p:nvPr>
        </p:nvSpPr>
        <p:spPr/>
        <p:txBody>
          <a:bodyPr/>
          <a:lstStyle/>
          <a:p>
            <a:fld id="{FA14D634-F56D-477F-87AD-3B7E6A83FE2F}" type="datetimeFigureOut">
              <a:rPr lang="en-US" smtClean="0"/>
              <a:t>3/2/2025</a:t>
            </a:fld>
            <a:endParaRPr lang="en-US"/>
          </a:p>
        </p:txBody>
      </p:sp>
      <p:sp>
        <p:nvSpPr>
          <p:cNvPr id="4" name="Footer Placeholder 3">
            <a:extLst>
              <a:ext uri="{FF2B5EF4-FFF2-40B4-BE49-F238E27FC236}">
                <a16:creationId xmlns:a16="http://schemas.microsoft.com/office/drawing/2014/main" id="{C249B3C0-C7C6-23DC-9E70-6F9C5DE4E0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B7F399-25C4-FA47-52FA-4F53A1F34C37}"/>
              </a:ext>
            </a:extLst>
          </p:cNvPr>
          <p:cNvSpPr>
            <a:spLocks noGrp="1"/>
          </p:cNvSpPr>
          <p:nvPr>
            <p:ph type="sldNum" sz="quarter" idx="12"/>
          </p:nvPr>
        </p:nvSpPr>
        <p:spPr/>
        <p:txBody>
          <a:bodyPr/>
          <a:lstStyle/>
          <a:p>
            <a:fld id="{79C83733-9063-4B73-B9DE-77D55912F4DE}" type="slidenum">
              <a:rPr lang="en-US" smtClean="0"/>
              <a:t>‹#›</a:t>
            </a:fld>
            <a:endParaRPr lang="en-US"/>
          </a:p>
        </p:txBody>
      </p:sp>
    </p:spTree>
    <p:extLst>
      <p:ext uri="{BB962C8B-B14F-4D97-AF65-F5344CB8AC3E}">
        <p14:creationId xmlns:p14="http://schemas.microsoft.com/office/powerpoint/2010/main" val="1107161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39703A-C100-7B12-500B-4BF3CD772F2C}"/>
              </a:ext>
            </a:extLst>
          </p:cNvPr>
          <p:cNvSpPr>
            <a:spLocks noGrp="1"/>
          </p:cNvSpPr>
          <p:nvPr>
            <p:ph type="dt" sz="half" idx="10"/>
          </p:nvPr>
        </p:nvSpPr>
        <p:spPr/>
        <p:txBody>
          <a:bodyPr/>
          <a:lstStyle/>
          <a:p>
            <a:fld id="{FA14D634-F56D-477F-87AD-3B7E6A83FE2F}" type="datetimeFigureOut">
              <a:rPr lang="en-US" smtClean="0"/>
              <a:t>3/2/2025</a:t>
            </a:fld>
            <a:endParaRPr lang="en-US"/>
          </a:p>
        </p:txBody>
      </p:sp>
      <p:sp>
        <p:nvSpPr>
          <p:cNvPr id="3" name="Footer Placeholder 2">
            <a:extLst>
              <a:ext uri="{FF2B5EF4-FFF2-40B4-BE49-F238E27FC236}">
                <a16:creationId xmlns:a16="http://schemas.microsoft.com/office/drawing/2014/main" id="{34F7305A-E64B-C584-AB6A-C2B5384E5B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2CB526-9156-D65C-5BDA-A4B7CDF7F0B5}"/>
              </a:ext>
            </a:extLst>
          </p:cNvPr>
          <p:cNvSpPr>
            <a:spLocks noGrp="1"/>
          </p:cNvSpPr>
          <p:nvPr>
            <p:ph type="sldNum" sz="quarter" idx="12"/>
          </p:nvPr>
        </p:nvSpPr>
        <p:spPr/>
        <p:txBody>
          <a:bodyPr/>
          <a:lstStyle/>
          <a:p>
            <a:fld id="{79C83733-9063-4B73-B9DE-77D55912F4DE}" type="slidenum">
              <a:rPr lang="en-US" smtClean="0"/>
              <a:t>‹#›</a:t>
            </a:fld>
            <a:endParaRPr lang="en-US"/>
          </a:p>
        </p:txBody>
      </p:sp>
    </p:spTree>
    <p:extLst>
      <p:ext uri="{BB962C8B-B14F-4D97-AF65-F5344CB8AC3E}">
        <p14:creationId xmlns:p14="http://schemas.microsoft.com/office/powerpoint/2010/main" val="2377238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B8B6E-560F-2C72-4438-D57F053DE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7C0095-AB53-A757-881A-C8D4E8A091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8225D4-9F5A-9DD4-580D-0DE2F9EF8F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B271D-B60B-D6D6-36A0-89BC6A289194}"/>
              </a:ext>
            </a:extLst>
          </p:cNvPr>
          <p:cNvSpPr>
            <a:spLocks noGrp="1"/>
          </p:cNvSpPr>
          <p:nvPr>
            <p:ph type="dt" sz="half" idx="10"/>
          </p:nvPr>
        </p:nvSpPr>
        <p:spPr/>
        <p:txBody>
          <a:bodyPr/>
          <a:lstStyle/>
          <a:p>
            <a:fld id="{FA14D634-F56D-477F-87AD-3B7E6A83FE2F}" type="datetimeFigureOut">
              <a:rPr lang="en-US" smtClean="0"/>
              <a:t>3/2/2025</a:t>
            </a:fld>
            <a:endParaRPr lang="en-US"/>
          </a:p>
        </p:txBody>
      </p:sp>
      <p:sp>
        <p:nvSpPr>
          <p:cNvPr id="6" name="Footer Placeholder 5">
            <a:extLst>
              <a:ext uri="{FF2B5EF4-FFF2-40B4-BE49-F238E27FC236}">
                <a16:creationId xmlns:a16="http://schemas.microsoft.com/office/drawing/2014/main" id="{B672AB0D-456F-F2EB-01A6-2F50D798D0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068C09-1D41-8AFD-2E47-A77FB1BBE1F4}"/>
              </a:ext>
            </a:extLst>
          </p:cNvPr>
          <p:cNvSpPr>
            <a:spLocks noGrp="1"/>
          </p:cNvSpPr>
          <p:nvPr>
            <p:ph type="sldNum" sz="quarter" idx="12"/>
          </p:nvPr>
        </p:nvSpPr>
        <p:spPr/>
        <p:txBody>
          <a:bodyPr/>
          <a:lstStyle/>
          <a:p>
            <a:fld id="{79C83733-9063-4B73-B9DE-77D55912F4DE}" type="slidenum">
              <a:rPr lang="en-US" smtClean="0"/>
              <a:t>‹#›</a:t>
            </a:fld>
            <a:endParaRPr lang="en-US"/>
          </a:p>
        </p:txBody>
      </p:sp>
    </p:spTree>
    <p:extLst>
      <p:ext uri="{BB962C8B-B14F-4D97-AF65-F5344CB8AC3E}">
        <p14:creationId xmlns:p14="http://schemas.microsoft.com/office/powerpoint/2010/main" val="88586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6D80-9C5C-D15E-BBA9-590909ECD2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BA20BD-8700-1478-AB75-DE61F90F4D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B8593E-EB2A-794F-31B1-9D05F6C2BA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8348C1-C8A0-A161-F5D7-9ECEF1079A29}"/>
              </a:ext>
            </a:extLst>
          </p:cNvPr>
          <p:cNvSpPr>
            <a:spLocks noGrp="1"/>
          </p:cNvSpPr>
          <p:nvPr>
            <p:ph type="dt" sz="half" idx="10"/>
          </p:nvPr>
        </p:nvSpPr>
        <p:spPr/>
        <p:txBody>
          <a:bodyPr/>
          <a:lstStyle/>
          <a:p>
            <a:fld id="{FA14D634-F56D-477F-87AD-3B7E6A83FE2F}" type="datetimeFigureOut">
              <a:rPr lang="en-US" smtClean="0"/>
              <a:t>3/2/2025</a:t>
            </a:fld>
            <a:endParaRPr lang="en-US"/>
          </a:p>
        </p:txBody>
      </p:sp>
      <p:sp>
        <p:nvSpPr>
          <p:cNvPr id="6" name="Footer Placeholder 5">
            <a:extLst>
              <a:ext uri="{FF2B5EF4-FFF2-40B4-BE49-F238E27FC236}">
                <a16:creationId xmlns:a16="http://schemas.microsoft.com/office/drawing/2014/main" id="{09898460-B14B-1A9A-23BB-DA1F4B5740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9E57A5-39D2-B10E-2B6D-D604A76906FF}"/>
              </a:ext>
            </a:extLst>
          </p:cNvPr>
          <p:cNvSpPr>
            <a:spLocks noGrp="1"/>
          </p:cNvSpPr>
          <p:nvPr>
            <p:ph type="sldNum" sz="quarter" idx="12"/>
          </p:nvPr>
        </p:nvSpPr>
        <p:spPr/>
        <p:txBody>
          <a:bodyPr/>
          <a:lstStyle/>
          <a:p>
            <a:fld id="{79C83733-9063-4B73-B9DE-77D55912F4DE}" type="slidenum">
              <a:rPr lang="en-US" smtClean="0"/>
              <a:t>‹#›</a:t>
            </a:fld>
            <a:endParaRPr lang="en-US"/>
          </a:p>
        </p:txBody>
      </p:sp>
    </p:spTree>
    <p:extLst>
      <p:ext uri="{BB962C8B-B14F-4D97-AF65-F5344CB8AC3E}">
        <p14:creationId xmlns:p14="http://schemas.microsoft.com/office/powerpoint/2010/main" val="205591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D562AF-98EA-A7D3-9DEB-3D9C927D2E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2D589F-F429-F62E-9B18-1299E19F62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059D7-3555-BCAD-0132-11CDA8629E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A14D634-F56D-477F-87AD-3B7E6A83FE2F}" type="datetimeFigureOut">
              <a:rPr lang="en-US" smtClean="0"/>
              <a:t>3/2/2025</a:t>
            </a:fld>
            <a:endParaRPr lang="en-US"/>
          </a:p>
        </p:txBody>
      </p:sp>
      <p:sp>
        <p:nvSpPr>
          <p:cNvPr id="5" name="Footer Placeholder 4">
            <a:extLst>
              <a:ext uri="{FF2B5EF4-FFF2-40B4-BE49-F238E27FC236}">
                <a16:creationId xmlns:a16="http://schemas.microsoft.com/office/drawing/2014/main" id="{EBD2CD21-68CA-5094-0C19-B6D3751A9A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710AF7-AA49-4BCF-2FB9-2E9497B25C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9C83733-9063-4B73-B9DE-77D55912F4DE}" type="slidenum">
              <a:rPr lang="en-US" smtClean="0"/>
              <a:t>‹#›</a:t>
            </a:fld>
            <a:endParaRPr lang="en-US"/>
          </a:p>
        </p:txBody>
      </p:sp>
    </p:spTree>
    <p:extLst>
      <p:ext uri="{BB962C8B-B14F-4D97-AF65-F5344CB8AC3E}">
        <p14:creationId xmlns:p14="http://schemas.microsoft.com/office/powerpoint/2010/main" val="2913792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336D85-F7E8-31C4-ADAE-77F3FCFEA658}"/>
              </a:ext>
            </a:extLst>
          </p:cNvPr>
          <p:cNvSpPr>
            <a:spLocks noGrp="1"/>
          </p:cNvSpPr>
          <p:nvPr>
            <p:ph type="ctrTitle"/>
          </p:nvPr>
        </p:nvSpPr>
        <p:spPr>
          <a:xfrm>
            <a:off x="808638" y="386930"/>
            <a:ext cx="9236700" cy="1188950"/>
          </a:xfrm>
        </p:spPr>
        <p:txBody>
          <a:bodyPr vert="horz" lIns="91440" tIns="45720" rIns="91440" bIns="45720" rtlCol="0" anchor="b">
            <a:normAutofit/>
          </a:bodyPr>
          <a:lstStyle/>
          <a:p>
            <a:pPr algn="l"/>
            <a:r>
              <a:rPr lang="en-US" sz="4600" kern="1200">
                <a:solidFill>
                  <a:schemeClr val="tx1"/>
                </a:solidFill>
                <a:latin typeface="+mj-lt"/>
                <a:ea typeface="+mj-ea"/>
                <a:cs typeface="+mj-cs"/>
              </a:rPr>
              <a:t>Internet customer churn within a year</a:t>
            </a:r>
          </a:p>
        </p:txBody>
      </p:sp>
      <p:grpSp>
        <p:nvGrpSpPr>
          <p:cNvPr id="17" name="Group 16">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1C61C2A-FE95-8895-122D-F3B998014E49}"/>
              </a:ext>
            </a:extLst>
          </p:cNvPr>
          <p:cNvSpPr>
            <a:spLocks noGrp="1"/>
          </p:cNvSpPr>
          <p:nvPr>
            <p:ph type="subTitle" idx="1"/>
          </p:nvPr>
        </p:nvSpPr>
        <p:spPr>
          <a:xfrm>
            <a:off x="793660" y="2599509"/>
            <a:ext cx="10143668" cy="3435531"/>
          </a:xfrm>
        </p:spPr>
        <p:txBody>
          <a:bodyPr vert="horz" lIns="91440" tIns="45720" rIns="91440" bIns="45720" rtlCol="0" anchor="ctr">
            <a:normAutofit/>
          </a:bodyPr>
          <a:lstStyle/>
          <a:p>
            <a:pPr indent="-228600" algn="l">
              <a:buFont typeface="Arial" panose="020B0604020202020204" pitchFamily="34" charset="0"/>
              <a:buChar char="•"/>
            </a:pPr>
            <a:r>
              <a:rPr lang="en-US"/>
              <a:t>The objective is to identify why customers are disconnecting within a year's time of having services. </a:t>
            </a:r>
          </a:p>
          <a:p>
            <a:pPr indent="-228600" algn="l">
              <a:buFont typeface="Arial" panose="020B0604020202020204" pitchFamily="34" charset="0"/>
              <a:buChar char="•"/>
            </a:pPr>
            <a:r>
              <a:rPr lang="en-US"/>
              <a:t>What are the similarities in internet customer disconnects?</a:t>
            </a:r>
          </a:p>
          <a:p>
            <a:pPr indent="-228600" algn="l">
              <a:buFont typeface="Arial" panose="020B0604020202020204" pitchFamily="34" charset="0"/>
              <a:buChar char="•"/>
            </a:pPr>
            <a:r>
              <a:rPr lang="en-US"/>
              <a:t>Are the disconnects higher at a specific tenure? </a:t>
            </a:r>
          </a:p>
          <a:p>
            <a:pPr indent="-228600" algn="l">
              <a:buFont typeface="Arial" panose="020B0604020202020204" pitchFamily="34" charset="0"/>
              <a:buChar char="•"/>
            </a:pPr>
            <a:r>
              <a:rPr lang="en-US"/>
              <a:t>Do monthly charges impact disconnects?</a:t>
            </a:r>
          </a:p>
        </p:txBody>
      </p:sp>
    </p:spTree>
    <p:extLst>
      <p:ext uri="{BB962C8B-B14F-4D97-AF65-F5344CB8AC3E}">
        <p14:creationId xmlns:p14="http://schemas.microsoft.com/office/powerpoint/2010/main" val="3705955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EB708185-20C0-40F2-8F2D-8EB9E34B3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6" name="Rectangle 35">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34ABCE-AC43-1E61-85F9-DA01943870EA}"/>
              </a:ext>
            </a:extLst>
          </p:cNvPr>
          <p:cNvSpPr>
            <a:spLocks noGrp="1"/>
          </p:cNvSpPr>
          <p:nvPr>
            <p:ph type="title"/>
          </p:nvPr>
        </p:nvSpPr>
        <p:spPr>
          <a:xfrm>
            <a:off x="1057025" y="922644"/>
            <a:ext cx="5040285" cy="1169585"/>
          </a:xfrm>
        </p:spPr>
        <p:txBody>
          <a:bodyPr anchor="b">
            <a:normAutofit/>
          </a:bodyPr>
          <a:lstStyle/>
          <a:p>
            <a:r>
              <a:rPr lang="en-US" sz="4000"/>
              <a:t>Tenure</a:t>
            </a:r>
          </a:p>
        </p:txBody>
      </p:sp>
      <p:sp>
        <p:nvSpPr>
          <p:cNvPr id="31" name="Rectangle 30">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9B60F5-C364-9B07-0D89-240CDBF48DEC}"/>
              </a:ext>
            </a:extLst>
          </p:cNvPr>
          <p:cNvSpPr>
            <a:spLocks noGrp="1"/>
          </p:cNvSpPr>
          <p:nvPr>
            <p:ph idx="1"/>
          </p:nvPr>
        </p:nvSpPr>
        <p:spPr>
          <a:xfrm>
            <a:off x="1055715" y="2508106"/>
            <a:ext cx="5040285" cy="1169586"/>
          </a:xfrm>
        </p:spPr>
        <p:txBody>
          <a:bodyPr anchor="ctr">
            <a:normAutofit/>
          </a:bodyPr>
          <a:lstStyle/>
          <a:p>
            <a:r>
              <a:rPr lang="en-US" sz="2000" dirty="0"/>
              <a:t>Tenure is an integer created to identify the time in months of when the service started to when it ended. </a:t>
            </a:r>
          </a:p>
        </p:txBody>
      </p:sp>
      <p:pic>
        <p:nvPicPr>
          <p:cNvPr id="5" name="Picture 4">
            <a:extLst>
              <a:ext uri="{FF2B5EF4-FFF2-40B4-BE49-F238E27FC236}">
                <a16:creationId xmlns:a16="http://schemas.microsoft.com/office/drawing/2014/main" id="{9BF0CBAA-C802-2EA3-782E-FB2107F8C5CF}"/>
              </a:ext>
            </a:extLst>
          </p:cNvPr>
          <p:cNvPicPr>
            <a:picLocks noChangeAspect="1"/>
          </p:cNvPicPr>
          <p:nvPr/>
        </p:nvPicPr>
        <p:blipFill>
          <a:blip r:embed="rId2"/>
          <a:srcRect t="8881" r="-7" b="-7"/>
          <a:stretch/>
        </p:blipFill>
        <p:spPr>
          <a:xfrm>
            <a:off x="6946666" y="774285"/>
            <a:ext cx="2112264" cy="1999673"/>
          </a:xfrm>
          <a:prstGeom prst="rect">
            <a:avLst/>
          </a:prstGeom>
        </p:spPr>
      </p:pic>
      <p:pic>
        <p:nvPicPr>
          <p:cNvPr id="7" name="Picture 6">
            <a:extLst>
              <a:ext uri="{FF2B5EF4-FFF2-40B4-BE49-F238E27FC236}">
                <a16:creationId xmlns:a16="http://schemas.microsoft.com/office/drawing/2014/main" id="{72573CC4-0374-E527-3E7E-3188BB6E7FEE}"/>
              </a:ext>
            </a:extLst>
          </p:cNvPr>
          <p:cNvPicPr>
            <a:picLocks noChangeAspect="1"/>
          </p:cNvPicPr>
          <p:nvPr/>
        </p:nvPicPr>
        <p:blipFill>
          <a:blip r:embed="rId3"/>
          <a:srcRect t="5226" r="-1" b="11938"/>
          <a:stretch/>
        </p:blipFill>
        <p:spPr>
          <a:xfrm>
            <a:off x="9223523" y="774285"/>
            <a:ext cx="2112264" cy="1999673"/>
          </a:xfrm>
          <a:prstGeom prst="rect">
            <a:avLst/>
          </a:prstGeom>
        </p:spPr>
      </p:pic>
      <p:pic>
        <p:nvPicPr>
          <p:cNvPr id="9" name="Picture 8">
            <a:extLst>
              <a:ext uri="{FF2B5EF4-FFF2-40B4-BE49-F238E27FC236}">
                <a16:creationId xmlns:a16="http://schemas.microsoft.com/office/drawing/2014/main" id="{3300537C-DCDC-308F-6B1E-E52F4867D4A7}"/>
              </a:ext>
            </a:extLst>
          </p:cNvPr>
          <p:cNvPicPr>
            <a:picLocks noChangeAspect="1"/>
          </p:cNvPicPr>
          <p:nvPr/>
        </p:nvPicPr>
        <p:blipFill>
          <a:blip r:embed="rId4"/>
          <a:srcRect l="18666" r="6557" b="2"/>
          <a:stretch/>
        </p:blipFill>
        <p:spPr>
          <a:xfrm>
            <a:off x="6946667" y="2942704"/>
            <a:ext cx="4389120" cy="3213543"/>
          </a:xfrm>
          <a:prstGeom prst="rect">
            <a:avLst/>
          </a:prstGeom>
        </p:spPr>
      </p:pic>
    </p:spTree>
    <p:extLst>
      <p:ext uri="{BB962C8B-B14F-4D97-AF65-F5344CB8AC3E}">
        <p14:creationId xmlns:p14="http://schemas.microsoft.com/office/powerpoint/2010/main" val="3407228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149A-1EA1-AF8A-AD2B-C98EF6EAB5CA}"/>
              </a:ext>
            </a:extLst>
          </p:cNvPr>
          <p:cNvSpPr>
            <a:spLocks noGrp="1"/>
          </p:cNvSpPr>
          <p:nvPr>
            <p:ph type="title"/>
          </p:nvPr>
        </p:nvSpPr>
        <p:spPr/>
        <p:txBody>
          <a:bodyPr/>
          <a:lstStyle/>
          <a:p>
            <a:r>
              <a:rPr lang="en-US" dirty="0"/>
              <a:t>Correlation matrix</a:t>
            </a:r>
          </a:p>
        </p:txBody>
      </p:sp>
      <p:pic>
        <p:nvPicPr>
          <p:cNvPr id="11" name="Content Placeholder 10">
            <a:extLst>
              <a:ext uri="{FF2B5EF4-FFF2-40B4-BE49-F238E27FC236}">
                <a16:creationId xmlns:a16="http://schemas.microsoft.com/office/drawing/2014/main" id="{2A5E88DB-FEEE-2D51-CE98-E132E458484F}"/>
              </a:ext>
            </a:extLst>
          </p:cNvPr>
          <p:cNvPicPr>
            <a:picLocks noGrp="1" noChangeAspect="1"/>
          </p:cNvPicPr>
          <p:nvPr>
            <p:ph idx="1"/>
          </p:nvPr>
        </p:nvPicPr>
        <p:blipFill>
          <a:blip r:embed="rId2"/>
          <a:stretch>
            <a:fillRect/>
          </a:stretch>
        </p:blipFill>
        <p:spPr>
          <a:xfrm>
            <a:off x="5730763" y="1366249"/>
            <a:ext cx="6394562" cy="4844930"/>
          </a:xfrm>
        </p:spPr>
      </p:pic>
      <p:pic>
        <p:nvPicPr>
          <p:cNvPr id="13" name="Picture 12">
            <a:extLst>
              <a:ext uri="{FF2B5EF4-FFF2-40B4-BE49-F238E27FC236}">
                <a16:creationId xmlns:a16="http://schemas.microsoft.com/office/drawing/2014/main" id="{E3DA9AA8-3DCF-34EF-A9E6-FF78A5FEAB63}"/>
              </a:ext>
            </a:extLst>
          </p:cNvPr>
          <p:cNvPicPr>
            <a:picLocks noChangeAspect="1"/>
          </p:cNvPicPr>
          <p:nvPr/>
        </p:nvPicPr>
        <p:blipFill>
          <a:blip r:embed="rId3"/>
          <a:stretch>
            <a:fillRect/>
          </a:stretch>
        </p:blipFill>
        <p:spPr>
          <a:xfrm>
            <a:off x="640028" y="3581400"/>
            <a:ext cx="5090735" cy="2997243"/>
          </a:xfrm>
          <a:prstGeom prst="rect">
            <a:avLst/>
          </a:prstGeom>
        </p:spPr>
      </p:pic>
      <p:sp>
        <p:nvSpPr>
          <p:cNvPr id="14" name="TextBox 13">
            <a:extLst>
              <a:ext uri="{FF2B5EF4-FFF2-40B4-BE49-F238E27FC236}">
                <a16:creationId xmlns:a16="http://schemas.microsoft.com/office/drawing/2014/main" id="{01D996D9-E084-F75D-E5E3-428474EF4587}"/>
              </a:ext>
            </a:extLst>
          </p:cNvPr>
          <p:cNvSpPr txBox="1"/>
          <p:nvPr/>
        </p:nvSpPr>
        <p:spPr>
          <a:xfrm>
            <a:off x="640028" y="1366250"/>
            <a:ext cx="5217847" cy="2031325"/>
          </a:xfrm>
          <a:prstGeom prst="rect">
            <a:avLst/>
          </a:prstGeom>
          <a:noFill/>
        </p:spPr>
        <p:txBody>
          <a:bodyPr wrap="square" rtlCol="0">
            <a:spAutoFit/>
          </a:bodyPr>
          <a:lstStyle/>
          <a:p>
            <a:r>
              <a:rPr lang="en-US" dirty="0"/>
              <a:t>Completing a correlation matrix indicates that the correlation between SFU and Own is very high which makes sense because more people own single family units than apartments. </a:t>
            </a:r>
          </a:p>
          <a:p>
            <a:endParaRPr lang="en-US" dirty="0"/>
          </a:p>
          <a:p>
            <a:r>
              <a:rPr lang="en-US" dirty="0"/>
              <a:t>The correlation that I’ll be looking at is </a:t>
            </a:r>
            <a:r>
              <a:rPr lang="en-US" dirty="0" err="1"/>
              <a:t>category_encoded_disco</a:t>
            </a:r>
            <a:r>
              <a:rPr lang="en-US" dirty="0"/>
              <a:t> and </a:t>
            </a:r>
            <a:r>
              <a:rPr lang="en-US" dirty="0" err="1"/>
              <a:t>speed_category</a:t>
            </a:r>
            <a:r>
              <a:rPr lang="en-US" dirty="0"/>
              <a:t>.</a:t>
            </a:r>
          </a:p>
        </p:txBody>
      </p:sp>
    </p:spTree>
    <p:extLst>
      <p:ext uri="{BB962C8B-B14F-4D97-AF65-F5344CB8AC3E}">
        <p14:creationId xmlns:p14="http://schemas.microsoft.com/office/powerpoint/2010/main" val="3159815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04CC4-A95C-152B-C526-C07B96C81449}"/>
              </a:ext>
            </a:extLst>
          </p:cNvPr>
          <p:cNvSpPr>
            <a:spLocks noGrp="1"/>
          </p:cNvSpPr>
          <p:nvPr>
            <p:ph type="title"/>
          </p:nvPr>
        </p:nvSpPr>
        <p:spPr/>
        <p:txBody>
          <a:bodyPr/>
          <a:lstStyle/>
          <a:p>
            <a:r>
              <a:rPr lang="en-US" dirty="0"/>
              <a:t>Scatter plots for 2 variables</a:t>
            </a:r>
          </a:p>
        </p:txBody>
      </p:sp>
      <p:pic>
        <p:nvPicPr>
          <p:cNvPr id="7" name="Content Placeholder 6">
            <a:extLst>
              <a:ext uri="{FF2B5EF4-FFF2-40B4-BE49-F238E27FC236}">
                <a16:creationId xmlns:a16="http://schemas.microsoft.com/office/drawing/2014/main" id="{F0052532-105B-E761-2CD0-DA774E0F9EFC}"/>
              </a:ext>
            </a:extLst>
          </p:cNvPr>
          <p:cNvPicPr>
            <a:picLocks noGrp="1" noChangeAspect="1"/>
          </p:cNvPicPr>
          <p:nvPr>
            <p:ph idx="1"/>
          </p:nvPr>
        </p:nvPicPr>
        <p:blipFill>
          <a:blip r:embed="rId2"/>
          <a:stretch>
            <a:fillRect/>
          </a:stretch>
        </p:blipFill>
        <p:spPr>
          <a:xfrm>
            <a:off x="838200" y="1791422"/>
            <a:ext cx="4521382" cy="4459867"/>
          </a:xfrm>
        </p:spPr>
      </p:pic>
      <p:pic>
        <p:nvPicPr>
          <p:cNvPr id="5" name="Picture 4">
            <a:extLst>
              <a:ext uri="{FF2B5EF4-FFF2-40B4-BE49-F238E27FC236}">
                <a16:creationId xmlns:a16="http://schemas.microsoft.com/office/drawing/2014/main" id="{DBE58ACD-1042-2F09-EA77-CC527248CC45}"/>
              </a:ext>
            </a:extLst>
          </p:cNvPr>
          <p:cNvPicPr>
            <a:picLocks noChangeAspect="1"/>
          </p:cNvPicPr>
          <p:nvPr/>
        </p:nvPicPr>
        <p:blipFill>
          <a:blip r:embed="rId3"/>
          <a:stretch>
            <a:fillRect/>
          </a:stretch>
        </p:blipFill>
        <p:spPr>
          <a:xfrm>
            <a:off x="5359582" y="1841702"/>
            <a:ext cx="6014196" cy="4459867"/>
          </a:xfrm>
          <a:prstGeom prst="rect">
            <a:avLst/>
          </a:prstGeom>
        </p:spPr>
      </p:pic>
    </p:spTree>
    <p:extLst>
      <p:ext uri="{BB962C8B-B14F-4D97-AF65-F5344CB8AC3E}">
        <p14:creationId xmlns:p14="http://schemas.microsoft.com/office/powerpoint/2010/main" val="4007079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CD6699-08C0-83E4-40B9-6FE3FF61331C}"/>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a:t>Poisson Distribution</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9C91397-8E3C-5127-7E83-D2E63D951122}"/>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This Poisson Distribution is skewed right. This distribution indicates that if we were to expect more cancellations, within this interval we could expect to see the distribution to standardize. </a:t>
            </a:r>
          </a:p>
        </p:txBody>
      </p:sp>
      <p:pic>
        <p:nvPicPr>
          <p:cNvPr id="5" name="Content Placeholder 4">
            <a:extLst>
              <a:ext uri="{FF2B5EF4-FFF2-40B4-BE49-F238E27FC236}">
                <a16:creationId xmlns:a16="http://schemas.microsoft.com/office/drawing/2014/main" id="{D83F6B04-18C6-BBC3-E8F2-E9F008039B60}"/>
              </a:ext>
            </a:extLst>
          </p:cNvPr>
          <p:cNvPicPr>
            <a:picLocks noGrp="1" noChangeAspect="1"/>
          </p:cNvPicPr>
          <p:nvPr>
            <p:ph idx="1"/>
          </p:nvPr>
        </p:nvPicPr>
        <p:blipFill>
          <a:blip r:embed="rId2"/>
          <a:srcRect r="2" b="1211"/>
          <a:stretch/>
        </p:blipFill>
        <p:spPr>
          <a:xfrm>
            <a:off x="5911532" y="2484255"/>
            <a:ext cx="5150277" cy="371424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96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52A771-8FE1-4994-93C9-0DBF3020E7A1}"/>
              </a:ext>
            </a:extLst>
          </p:cNvPr>
          <p:cNvSpPr>
            <a:spLocks noGrp="1"/>
          </p:cNvSpPr>
          <p:nvPr>
            <p:ph type="title"/>
          </p:nvPr>
        </p:nvSpPr>
        <p:spPr>
          <a:xfrm>
            <a:off x="793662" y="386930"/>
            <a:ext cx="10066122" cy="1298448"/>
          </a:xfrm>
        </p:spPr>
        <p:txBody>
          <a:bodyPr anchor="b">
            <a:normAutofit/>
          </a:bodyPr>
          <a:lstStyle/>
          <a:p>
            <a:r>
              <a:rPr lang="en-US" sz="4800"/>
              <a:t>Hypothesis Testing - One-Sample t-Test</a:t>
            </a:r>
          </a:p>
        </p:txBody>
      </p:sp>
      <p:sp>
        <p:nvSpPr>
          <p:cNvPr id="18" name="Rectangle 1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D163852E-475B-7770-E9EF-8816DE8DCCD0}"/>
              </a:ext>
            </a:extLst>
          </p:cNvPr>
          <p:cNvSpPr>
            <a:spLocks noGrp="1"/>
          </p:cNvSpPr>
          <p:nvPr>
            <p:ph idx="1"/>
          </p:nvPr>
        </p:nvSpPr>
        <p:spPr>
          <a:xfrm>
            <a:off x="793661" y="2599509"/>
            <a:ext cx="4530898" cy="3639450"/>
          </a:xfrm>
        </p:spPr>
        <p:txBody>
          <a:bodyPr anchor="ctr">
            <a:normAutofit/>
          </a:bodyPr>
          <a:lstStyle/>
          <a:p>
            <a:r>
              <a:rPr lang="en-US" sz="2000"/>
              <a:t>Used Average_MRC</a:t>
            </a:r>
          </a:p>
          <a:p>
            <a:endParaRPr lang="en-US" sz="2000"/>
          </a:p>
          <a:p>
            <a:r>
              <a:rPr lang="en-US" sz="2000"/>
              <a:t>Fail to reject the null hypothesis meaning there is not enough evidence to conclude that the mean Average_MRC is different from 125</a:t>
            </a:r>
          </a:p>
        </p:txBody>
      </p:sp>
      <p:pic>
        <p:nvPicPr>
          <p:cNvPr id="11" name="Picture 10">
            <a:extLst>
              <a:ext uri="{FF2B5EF4-FFF2-40B4-BE49-F238E27FC236}">
                <a16:creationId xmlns:a16="http://schemas.microsoft.com/office/drawing/2014/main" id="{5C1674AD-8E64-74AC-D4BF-EBEFD68A6E58}"/>
              </a:ext>
            </a:extLst>
          </p:cNvPr>
          <p:cNvPicPr>
            <a:picLocks noChangeAspect="1"/>
          </p:cNvPicPr>
          <p:nvPr/>
        </p:nvPicPr>
        <p:blipFill>
          <a:blip r:embed="rId2"/>
          <a:stretch>
            <a:fillRect/>
          </a:stretch>
        </p:blipFill>
        <p:spPr>
          <a:xfrm>
            <a:off x="5941273" y="2484255"/>
            <a:ext cx="5090794" cy="3714244"/>
          </a:xfrm>
          <a:prstGeom prst="rect">
            <a:avLst/>
          </a:prstGeom>
        </p:spPr>
      </p:pic>
      <p:sp>
        <p:nvSpPr>
          <p:cNvPr id="22" name="Rectangle 2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800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5AF9C8-4D83-EC44-4BA5-9D71ABB2B6F5}"/>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Multiple Linear Regression</a:t>
            </a:r>
          </a:p>
        </p:txBody>
      </p:sp>
      <p:grpSp>
        <p:nvGrpSpPr>
          <p:cNvPr id="14" name="Group 1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5" name="Rectangle 1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3C648BA3-DA47-002B-7586-A96C4AE1AC8C}"/>
              </a:ext>
            </a:extLst>
          </p:cNvPr>
          <p:cNvPicPr>
            <a:picLocks noGrp="1" noChangeAspect="1"/>
          </p:cNvPicPr>
          <p:nvPr>
            <p:ph idx="1"/>
          </p:nvPr>
        </p:nvPicPr>
        <p:blipFill>
          <a:blip r:embed="rId2"/>
          <a:stretch>
            <a:fillRect/>
          </a:stretch>
        </p:blipFill>
        <p:spPr>
          <a:xfrm>
            <a:off x="6252068" y="666728"/>
            <a:ext cx="4876848" cy="5465791"/>
          </a:xfrm>
          <a:prstGeom prst="rect">
            <a:avLst/>
          </a:prstGeom>
        </p:spPr>
      </p:pic>
    </p:spTree>
    <p:extLst>
      <p:ext uri="{BB962C8B-B14F-4D97-AF65-F5344CB8AC3E}">
        <p14:creationId xmlns:p14="http://schemas.microsoft.com/office/powerpoint/2010/main" val="429686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21B9C-D879-4035-04F4-6D0AE46FD6F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BF1EE57-D7B5-23D4-F4A6-3E5C80E16301}"/>
              </a:ext>
            </a:extLst>
          </p:cNvPr>
          <p:cNvSpPr>
            <a:spLocks noGrp="1"/>
          </p:cNvSpPr>
          <p:nvPr>
            <p:ph idx="1"/>
          </p:nvPr>
        </p:nvSpPr>
        <p:spPr/>
        <p:txBody>
          <a:bodyPr>
            <a:normAutofit fontScale="85000" lnSpcReduction="20000"/>
          </a:bodyPr>
          <a:lstStyle/>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overall objective was to find a commonality as to why customers are disconnecting in their first year of service. The data set I used has several variables that I was able to explore. I felt that the most important variables were the tenure, disconnect reason and speed. It was interesting to see that so many customers disconnect within the first month and that monthly costs do not seem to have a large impact on disconnects. If I were to continue analyzing this, I think that this would be something that may be good to explore. </a:t>
            </a:r>
          </a:p>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My initial assumptions about the disconnects was to focus on monthly costs and speed. While the monthly cost variable doesn’t seem to be much of a contributor, the speed does. Per the heat map, the correlation between speed and disconnect reason has the most impact for disconnects. Another eye-opening data discovery was that many of the disconnect reasons were “other”.  Many of these were for customers who obtained services and disconnected services in one month which makes me wonder if there is a data discrepancy. </a:t>
            </a:r>
          </a:p>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One of the challenges I faced is that I’m not experienced with completing an analysis from start to finish. I found myself duplicating efforts and having to re-create things due to different packages, and just not having enough knowledge yet. I feel that I may have limited the outcome due to the data set I chose. I felt that I had a very good grasp of the data by the end, but I struggled to keep a holistic view of the data. I continued going down rabbit holes that didn’t equate too much. While this course was wonderful, and I feel that I’ve got many of the concepts understood, I still lack the ability to put all the concepts together in an informative way. I believe as I continue learning and working with python, that I’ll get a better understanding of how all the concepts relate and when to use them. </a:t>
            </a:r>
          </a:p>
          <a:p>
            <a:pPr marL="0" indent="0">
              <a:buNone/>
            </a:pPr>
            <a:endParaRPr lang="en-US" dirty="0"/>
          </a:p>
        </p:txBody>
      </p:sp>
    </p:spTree>
    <p:extLst>
      <p:ext uri="{BB962C8B-B14F-4D97-AF65-F5344CB8AC3E}">
        <p14:creationId xmlns:p14="http://schemas.microsoft.com/office/powerpoint/2010/main" val="3235624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9E67F-4DBB-BA1D-5515-725331A0D64D}"/>
              </a:ext>
            </a:extLst>
          </p:cNvPr>
          <p:cNvSpPr>
            <a:spLocks noGrp="1"/>
          </p:cNvSpPr>
          <p:nvPr>
            <p:ph type="title"/>
          </p:nvPr>
        </p:nvSpPr>
        <p:spPr>
          <a:xfrm>
            <a:off x="1043631" y="809898"/>
            <a:ext cx="9942716" cy="1554480"/>
          </a:xfrm>
        </p:spPr>
        <p:txBody>
          <a:bodyPr anchor="ctr">
            <a:normAutofit/>
          </a:bodyPr>
          <a:lstStyle/>
          <a:p>
            <a:r>
              <a:rPr lang="en-US" sz="4800"/>
              <a:t> Identified variables in the dataset:</a:t>
            </a:r>
          </a:p>
        </p:txBody>
      </p:sp>
      <p:sp>
        <p:nvSpPr>
          <p:cNvPr id="3" name="Content Placeholder 2">
            <a:extLst>
              <a:ext uri="{FF2B5EF4-FFF2-40B4-BE49-F238E27FC236}">
                <a16:creationId xmlns:a16="http://schemas.microsoft.com/office/drawing/2014/main" id="{7C071BE7-39CE-6389-23E0-52304372AA69}"/>
              </a:ext>
            </a:extLst>
          </p:cNvPr>
          <p:cNvSpPr>
            <a:spLocks noGrp="1"/>
          </p:cNvSpPr>
          <p:nvPr>
            <p:ph idx="1"/>
          </p:nvPr>
        </p:nvSpPr>
        <p:spPr>
          <a:xfrm>
            <a:off x="1045028" y="3017522"/>
            <a:ext cx="9941319" cy="3124658"/>
          </a:xfrm>
        </p:spPr>
        <p:txBody>
          <a:bodyPr anchor="ctr">
            <a:normAutofit/>
          </a:bodyPr>
          <a:lstStyle/>
          <a:p>
            <a:r>
              <a:rPr lang="en-US" sz="1500" i="0" dirty="0" err="1">
                <a:effectLst/>
                <a:latin typeface="system-ui"/>
              </a:rPr>
              <a:t>Average_MRC</a:t>
            </a:r>
            <a:r>
              <a:rPr lang="en-US" sz="1500" i="0" dirty="0">
                <a:effectLst/>
                <a:latin typeface="system-ui"/>
              </a:rPr>
              <a:t> – Monthly cost for the customer</a:t>
            </a:r>
          </a:p>
          <a:p>
            <a:r>
              <a:rPr lang="en-US" sz="1500" i="0" dirty="0">
                <a:effectLst/>
                <a:latin typeface="system-ui"/>
              </a:rPr>
              <a:t>DISCO_REASON_GROUP – Reason for disconnect entered by the call center- changed to integer</a:t>
            </a:r>
            <a:endParaRPr lang="en-US" sz="1500" dirty="0">
              <a:latin typeface="system-ui"/>
            </a:endParaRPr>
          </a:p>
          <a:p>
            <a:r>
              <a:rPr lang="en-US" sz="1500" i="0" dirty="0">
                <a:effectLst/>
                <a:latin typeface="system-ui"/>
              </a:rPr>
              <a:t>DWELL_TYPE – Does the customer live in a single-family unit or in a multi-dwelling unit aka apartment – changed to integer</a:t>
            </a:r>
          </a:p>
          <a:p>
            <a:r>
              <a:rPr lang="en-US" sz="1500" i="0" dirty="0">
                <a:effectLst/>
                <a:latin typeface="system-ui"/>
              </a:rPr>
              <a:t>HOME_OWN_RENT – Indicator that the customer rents or owns their home – changed to integer</a:t>
            </a:r>
            <a:endParaRPr lang="en-US" sz="1500" dirty="0">
              <a:latin typeface="system-ui"/>
            </a:endParaRPr>
          </a:p>
          <a:p>
            <a:r>
              <a:rPr lang="en-US" sz="1500" i="0" dirty="0">
                <a:effectLst/>
                <a:latin typeface="system-ui"/>
              </a:rPr>
              <a:t>HSD_TIER – Speed of internet the customer has – grouped to integer</a:t>
            </a:r>
          </a:p>
          <a:p>
            <a:r>
              <a:rPr lang="en-US" sz="1500" i="0" dirty="0">
                <a:effectLst/>
                <a:latin typeface="system-ui"/>
              </a:rPr>
              <a:t>ZIP – Zip code of customer dwelling</a:t>
            </a:r>
            <a:endParaRPr lang="en-US" sz="1500" dirty="0">
              <a:latin typeface="system-ui"/>
            </a:endParaRPr>
          </a:p>
          <a:p>
            <a:r>
              <a:rPr lang="en-US" sz="1500" i="0" dirty="0">
                <a:effectLst/>
                <a:latin typeface="system-ui"/>
              </a:rPr>
              <a:t>SERVICE_ORDER_CREATED_DATE – Date the customer signed up for services</a:t>
            </a:r>
          </a:p>
          <a:p>
            <a:r>
              <a:rPr lang="en-US" sz="1500" i="0" dirty="0">
                <a:effectLst/>
                <a:latin typeface="system-ui"/>
              </a:rPr>
              <a:t>SERVICE_ORDER_ENDED_MONTH – Month that the customer disconnected</a:t>
            </a:r>
          </a:p>
          <a:p>
            <a:r>
              <a:rPr lang="en-US" sz="1500" dirty="0">
                <a:latin typeface="system-ui"/>
              </a:rPr>
              <a:t>Added variable – Tenure – integer duration of active services</a:t>
            </a:r>
            <a:endParaRPr lang="en-US" sz="15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938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B708185-20C0-40F2-8F2D-8EB9E34B3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8" name="Rectangle 2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4C94CE-4497-9292-8CB4-F3005E5831CE}"/>
              </a:ext>
            </a:extLst>
          </p:cNvPr>
          <p:cNvSpPr>
            <a:spLocks noGrp="1"/>
          </p:cNvSpPr>
          <p:nvPr>
            <p:ph type="title"/>
          </p:nvPr>
        </p:nvSpPr>
        <p:spPr>
          <a:xfrm>
            <a:off x="1057025" y="922644"/>
            <a:ext cx="5040285" cy="1169585"/>
          </a:xfrm>
        </p:spPr>
        <p:txBody>
          <a:bodyPr anchor="b">
            <a:normAutofit/>
          </a:bodyPr>
          <a:lstStyle/>
          <a:p>
            <a:r>
              <a:rPr lang="en-US" sz="4000" i="0" dirty="0" err="1">
                <a:effectLst/>
                <a:latin typeface="system-ui"/>
              </a:rPr>
              <a:t>Average_MRC</a:t>
            </a:r>
            <a:endParaRPr lang="en-US" sz="4000" dirty="0"/>
          </a:p>
        </p:txBody>
      </p:sp>
      <p:sp>
        <p:nvSpPr>
          <p:cNvPr id="33" name="Rectangle 3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AD7D8D-84E3-BD60-5A65-0118128EAACC}"/>
              </a:ext>
            </a:extLst>
          </p:cNvPr>
          <p:cNvSpPr>
            <a:spLocks noGrp="1"/>
          </p:cNvSpPr>
          <p:nvPr>
            <p:ph idx="1"/>
          </p:nvPr>
        </p:nvSpPr>
        <p:spPr>
          <a:xfrm>
            <a:off x="1055715" y="2508105"/>
            <a:ext cx="5040285" cy="3632493"/>
          </a:xfrm>
        </p:spPr>
        <p:txBody>
          <a:bodyPr anchor="ctr">
            <a:normAutofit/>
          </a:bodyPr>
          <a:lstStyle/>
          <a:p>
            <a:r>
              <a:rPr lang="en-US" sz="2000" b="0" i="0" dirty="0">
                <a:effectLst/>
                <a:latin typeface="system-ui"/>
              </a:rPr>
              <a:t>Average monthly charges for internet customers in currency - FLOAT Variable</a:t>
            </a:r>
          </a:p>
          <a:p>
            <a:r>
              <a:rPr lang="en-US" sz="2000" dirty="0">
                <a:latin typeface="system-ui"/>
              </a:rPr>
              <a:t>The mean value is: $125.18</a:t>
            </a:r>
          </a:p>
          <a:p>
            <a:r>
              <a:rPr lang="en-US" sz="2000" b="0" i="0" dirty="0">
                <a:effectLst/>
                <a:latin typeface="system-ui"/>
              </a:rPr>
              <a:t>The median value is</a:t>
            </a:r>
            <a:r>
              <a:rPr lang="en-US" sz="2000" dirty="0">
                <a:latin typeface="system-ui"/>
              </a:rPr>
              <a:t>: $105.95</a:t>
            </a:r>
          </a:p>
          <a:p>
            <a:r>
              <a:rPr lang="en-US" sz="2000" b="0" i="0" dirty="0">
                <a:effectLst/>
                <a:latin typeface="system-ui"/>
              </a:rPr>
              <a:t>The tail is skewed right because the mean value is </a:t>
            </a:r>
            <a:r>
              <a:rPr lang="en-US" sz="2000" dirty="0">
                <a:latin typeface="system-ui"/>
              </a:rPr>
              <a:t>greater</a:t>
            </a:r>
            <a:r>
              <a:rPr lang="en-US" sz="2000" b="0" i="0" dirty="0">
                <a:effectLst/>
                <a:latin typeface="system-ui"/>
              </a:rPr>
              <a:t> than the median value. </a:t>
            </a:r>
          </a:p>
          <a:p>
            <a:endParaRPr lang="en-US" sz="2000" b="0" i="0" dirty="0">
              <a:effectLst/>
              <a:latin typeface="system-ui"/>
            </a:endParaRPr>
          </a:p>
          <a:p>
            <a:endParaRPr lang="en-US" sz="2000" dirty="0"/>
          </a:p>
        </p:txBody>
      </p:sp>
      <p:pic>
        <p:nvPicPr>
          <p:cNvPr id="5" name="Picture 4">
            <a:extLst>
              <a:ext uri="{FF2B5EF4-FFF2-40B4-BE49-F238E27FC236}">
                <a16:creationId xmlns:a16="http://schemas.microsoft.com/office/drawing/2014/main" id="{C83EA475-89C7-D7EF-AF16-DAB64E368A6D}"/>
              </a:ext>
            </a:extLst>
          </p:cNvPr>
          <p:cNvPicPr>
            <a:picLocks noChangeAspect="1"/>
          </p:cNvPicPr>
          <p:nvPr/>
        </p:nvPicPr>
        <p:blipFill>
          <a:blip r:embed="rId2"/>
          <a:srcRect t="3644" r="6" b="6"/>
          <a:stretch/>
        </p:blipFill>
        <p:spPr>
          <a:xfrm>
            <a:off x="6946666" y="774285"/>
            <a:ext cx="2112264" cy="1999673"/>
          </a:xfrm>
          <a:prstGeom prst="rect">
            <a:avLst/>
          </a:prstGeom>
        </p:spPr>
      </p:pic>
      <p:pic>
        <p:nvPicPr>
          <p:cNvPr id="8" name="Picture 7">
            <a:extLst>
              <a:ext uri="{FF2B5EF4-FFF2-40B4-BE49-F238E27FC236}">
                <a16:creationId xmlns:a16="http://schemas.microsoft.com/office/drawing/2014/main" id="{8A1C5271-A959-7B14-BCA5-D6348179519B}"/>
              </a:ext>
            </a:extLst>
          </p:cNvPr>
          <p:cNvPicPr>
            <a:picLocks noChangeAspect="1"/>
          </p:cNvPicPr>
          <p:nvPr/>
        </p:nvPicPr>
        <p:blipFill>
          <a:blip r:embed="rId3"/>
          <a:srcRect r="-5" b="10296"/>
          <a:stretch/>
        </p:blipFill>
        <p:spPr>
          <a:xfrm>
            <a:off x="9223523" y="774285"/>
            <a:ext cx="2112264" cy="1999673"/>
          </a:xfrm>
          <a:prstGeom prst="rect">
            <a:avLst/>
          </a:prstGeom>
        </p:spPr>
      </p:pic>
      <p:pic>
        <p:nvPicPr>
          <p:cNvPr id="7" name="Picture 6">
            <a:extLst>
              <a:ext uri="{FF2B5EF4-FFF2-40B4-BE49-F238E27FC236}">
                <a16:creationId xmlns:a16="http://schemas.microsoft.com/office/drawing/2014/main" id="{06F10590-4B7C-01BA-D668-B3FDDA6AB1A9}"/>
              </a:ext>
            </a:extLst>
          </p:cNvPr>
          <p:cNvPicPr>
            <a:picLocks noChangeAspect="1"/>
          </p:cNvPicPr>
          <p:nvPr/>
        </p:nvPicPr>
        <p:blipFill>
          <a:blip r:embed="rId4"/>
          <a:srcRect r="21121" b="-3"/>
          <a:stretch/>
        </p:blipFill>
        <p:spPr>
          <a:xfrm>
            <a:off x="6946667" y="2942704"/>
            <a:ext cx="4389120" cy="3213543"/>
          </a:xfrm>
          <a:prstGeom prst="rect">
            <a:avLst/>
          </a:prstGeom>
        </p:spPr>
      </p:pic>
    </p:spTree>
    <p:extLst>
      <p:ext uri="{BB962C8B-B14F-4D97-AF65-F5344CB8AC3E}">
        <p14:creationId xmlns:p14="http://schemas.microsoft.com/office/powerpoint/2010/main" val="66836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0CD836-5B27-4869-BAED-2AF0BB54FBBE}"/>
              </a:ext>
            </a:extLst>
          </p:cNvPr>
          <p:cNvSpPr>
            <a:spLocks noGrp="1"/>
          </p:cNvSpPr>
          <p:nvPr>
            <p:ph type="title"/>
          </p:nvPr>
        </p:nvSpPr>
        <p:spPr>
          <a:xfrm>
            <a:off x="645064" y="525982"/>
            <a:ext cx="4282983" cy="1200361"/>
          </a:xfrm>
        </p:spPr>
        <p:txBody>
          <a:bodyPr anchor="b">
            <a:normAutofit/>
          </a:bodyPr>
          <a:lstStyle/>
          <a:p>
            <a:r>
              <a:rPr lang="en-US" sz="3100" i="0" dirty="0">
                <a:effectLst/>
                <a:latin typeface="system-ui"/>
              </a:rPr>
              <a:t>DISCO_REASON_GROUP</a:t>
            </a:r>
            <a:endParaRPr lang="en-US" sz="3100" dirty="0"/>
          </a:p>
        </p:txBody>
      </p:sp>
      <p:sp>
        <p:nvSpPr>
          <p:cNvPr id="21" name="Rectangle 2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C433B6-1C39-F57C-7162-9AD6796B1520}"/>
              </a:ext>
            </a:extLst>
          </p:cNvPr>
          <p:cNvSpPr>
            <a:spLocks noGrp="1"/>
          </p:cNvSpPr>
          <p:nvPr>
            <p:ph idx="1"/>
          </p:nvPr>
        </p:nvSpPr>
        <p:spPr>
          <a:xfrm>
            <a:off x="645066" y="2031102"/>
            <a:ext cx="4282984" cy="2509668"/>
          </a:xfrm>
        </p:spPr>
        <p:txBody>
          <a:bodyPr anchor="ctr">
            <a:normAutofit/>
          </a:bodyPr>
          <a:lstStyle/>
          <a:p>
            <a:r>
              <a:rPr lang="en-US" sz="1800" dirty="0"/>
              <a:t>A categorical variable that indicates why a customer disconnected. </a:t>
            </a:r>
          </a:p>
          <a:p>
            <a:r>
              <a:rPr lang="en-US" sz="1800" dirty="0"/>
              <a:t>54% of customer who disconnect land in the “other” category</a:t>
            </a:r>
          </a:p>
          <a:p>
            <a:r>
              <a:rPr lang="en-US" sz="1800" dirty="0"/>
              <a:t>Encoded to integer</a:t>
            </a:r>
          </a:p>
          <a:p>
            <a:endParaRPr lang="en-US" sz="1800" dirty="0"/>
          </a:p>
          <a:p>
            <a:endParaRPr lang="en-US" sz="1800" dirty="0"/>
          </a:p>
        </p:txBody>
      </p:sp>
      <p:sp>
        <p:nvSpPr>
          <p:cNvPr id="22" name="Rectangle 21">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EB48219-968A-0D35-9D96-0C83005DED82}"/>
              </a:ext>
            </a:extLst>
          </p:cNvPr>
          <p:cNvPicPr>
            <a:picLocks noChangeAspect="1"/>
          </p:cNvPicPr>
          <p:nvPr/>
        </p:nvPicPr>
        <p:blipFill>
          <a:blip r:embed="rId2"/>
          <a:stretch>
            <a:fillRect/>
          </a:stretch>
        </p:blipFill>
        <p:spPr>
          <a:xfrm>
            <a:off x="6159642" y="650494"/>
            <a:ext cx="5284210" cy="5324142"/>
          </a:xfrm>
          <a:prstGeom prst="rect">
            <a:avLst/>
          </a:prstGeom>
        </p:spPr>
      </p:pic>
      <p:pic>
        <p:nvPicPr>
          <p:cNvPr id="6" name="Picture 5">
            <a:extLst>
              <a:ext uri="{FF2B5EF4-FFF2-40B4-BE49-F238E27FC236}">
                <a16:creationId xmlns:a16="http://schemas.microsoft.com/office/drawing/2014/main" id="{811573A8-7013-D459-9D58-9BEA79380697}"/>
              </a:ext>
            </a:extLst>
          </p:cNvPr>
          <p:cNvPicPr>
            <a:picLocks noChangeAspect="1"/>
          </p:cNvPicPr>
          <p:nvPr/>
        </p:nvPicPr>
        <p:blipFill>
          <a:blip r:embed="rId3"/>
          <a:stretch>
            <a:fillRect/>
          </a:stretch>
        </p:blipFill>
        <p:spPr>
          <a:xfrm>
            <a:off x="729335" y="4237409"/>
            <a:ext cx="3910558" cy="1214459"/>
          </a:xfrm>
          <a:prstGeom prst="rect">
            <a:avLst/>
          </a:prstGeom>
        </p:spPr>
      </p:pic>
    </p:spTree>
    <p:extLst>
      <p:ext uri="{BB962C8B-B14F-4D97-AF65-F5344CB8AC3E}">
        <p14:creationId xmlns:p14="http://schemas.microsoft.com/office/powerpoint/2010/main" val="3552304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6" name="Rectangle 15">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397C74-BE02-C9B3-DD11-A7ACBA043238}"/>
              </a:ext>
            </a:extLst>
          </p:cNvPr>
          <p:cNvSpPr>
            <a:spLocks noGrp="1"/>
          </p:cNvSpPr>
          <p:nvPr>
            <p:ph type="title"/>
          </p:nvPr>
        </p:nvSpPr>
        <p:spPr>
          <a:xfrm>
            <a:off x="1057025" y="922644"/>
            <a:ext cx="5040285" cy="1169585"/>
          </a:xfrm>
        </p:spPr>
        <p:txBody>
          <a:bodyPr vert="horz" lIns="91440" tIns="45720" rIns="91440" bIns="45720" rtlCol="0" anchor="b">
            <a:normAutofit/>
          </a:bodyPr>
          <a:lstStyle/>
          <a:p>
            <a:r>
              <a:rPr lang="en-US" sz="4000" i="0">
                <a:effectLst/>
              </a:rPr>
              <a:t>DWELL_TYPE</a:t>
            </a:r>
            <a:endParaRPr lang="en-US" sz="4000"/>
          </a:p>
        </p:txBody>
      </p:sp>
      <p:sp>
        <p:nvSpPr>
          <p:cNvPr id="21" name="Rectangle 20">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3595E41-8F3D-A02C-CBB1-9E0455F813E4}"/>
              </a:ext>
            </a:extLst>
          </p:cNvPr>
          <p:cNvSpPr txBox="1"/>
          <p:nvPr/>
        </p:nvSpPr>
        <p:spPr>
          <a:xfrm>
            <a:off x="1055715" y="2508105"/>
            <a:ext cx="5040285" cy="3632493"/>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t>This variable is to identify whether a customer lives in a single-family unit or multi-family unit such as an apartment. </a:t>
            </a:r>
          </a:p>
          <a:p>
            <a:pPr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Categorical variable mapped and changed to binary. New variable names SFU – 1 to indicate customer lives in a single-family unit</a:t>
            </a:r>
          </a:p>
          <a:p>
            <a:pPr indent="-228600">
              <a:lnSpc>
                <a:spcPct val="90000"/>
              </a:lnSpc>
              <a:spcAft>
                <a:spcPts val="600"/>
              </a:spcAft>
              <a:buFont typeface="Arial" panose="020B0604020202020204" pitchFamily="34" charset="0"/>
              <a:buChar char="•"/>
            </a:pPr>
            <a:endParaRPr lang="en-US" sz="2000" dirty="0"/>
          </a:p>
        </p:txBody>
      </p:sp>
      <p:pic>
        <p:nvPicPr>
          <p:cNvPr id="7" name="Picture 6">
            <a:extLst>
              <a:ext uri="{FF2B5EF4-FFF2-40B4-BE49-F238E27FC236}">
                <a16:creationId xmlns:a16="http://schemas.microsoft.com/office/drawing/2014/main" id="{82F8DBDF-78AF-7799-E6EC-1FDFD511CE0D}"/>
              </a:ext>
            </a:extLst>
          </p:cNvPr>
          <p:cNvPicPr>
            <a:picLocks noChangeAspect="1"/>
          </p:cNvPicPr>
          <p:nvPr/>
        </p:nvPicPr>
        <p:blipFill>
          <a:blip r:embed="rId2"/>
          <a:stretch>
            <a:fillRect/>
          </a:stretch>
        </p:blipFill>
        <p:spPr>
          <a:xfrm>
            <a:off x="6637176" y="774285"/>
            <a:ext cx="4196623" cy="3199926"/>
          </a:xfrm>
          <a:prstGeom prst="rect">
            <a:avLst/>
          </a:prstGeom>
        </p:spPr>
      </p:pic>
      <p:pic>
        <p:nvPicPr>
          <p:cNvPr id="5" name="Content Placeholder 4">
            <a:extLst>
              <a:ext uri="{FF2B5EF4-FFF2-40B4-BE49-F238E27FC236}">
                <a16:creationId xmlns:a16="http://schemas.microsoft.com/office/drawing/2014/main" id="{7FFFE2FE-7119-8E1B-3CF9-B61558A39A90}"/>
              </a:ext>
            </a:extLst>
          </p:cNvPr>
          <p:cNvPicPr>
            <a:picLocks noGrp="1" noChangeAspect="1"/>
          </p:cNvPicPr>
          <p:nvPr>
            <p:ph idx="1"/>
          </p:nvPr>
        </p:nvPicPr>
        <p:blipFill>
          <a:blip r:embed="rId3"/>
          <a:stretch>
            <a:fillRect/>
          </a:stretch>
        </p:blipFill>
        <p:spPr>
          <a:xfrm>
            <a:off x="6946667" y="4267807"/>
            <a:ext cx="4389120" cy="1195707"/>
          </a:xfrm>
          <a:prstGeom prst="rect">
            <a:avLst/>
          </a:prstGeom>
        </p:spPr>
      </p:pic>
    </p:spTree>
    <p:extLst>
      <p:ext uri="{BB962C8B-B14F-4D97-AF65-F5344CB8AC3E}">
        <p14:creationId xmlns:p14="http://schemas.microsoft.com/office/powerpoint/2010/main" val="192213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C95FC-2CFC-50A3-162D-9002A057B92A}"/>
              </a:ext>
            </a:extLst>
          </p:cNvPr>
          <p:cNvSpPr>
            <a:spLocks noGrp="1"/>
          </p:cNvSpPr>
          <p:nvPr>
            <p:ph type="title"/>
          </p:nvPr>
        </p:nvSpPr>
        <p:spPr>
          <a:xfrm>
            <a:off x="1057025" y="922644"/>
            <a:ext cx="5040285" cy="1169585"/>
          </a:xfrm>
        </p:spPr>
        <p:txBody>
          <a:bodyPr anchor="b">
            <a:normAutofit/>
          </a:bodyPr>
          <a:lstStyle/>
          <a:p>
            <a:r>
              <a:rPr lang="en-US" sz="4000" i="0">
                <a:effectLst/>
                <a:latin typeface="system-ui"/>
              </a:rPr>
              <a:t>HOME_OWN_RENT</a:t>
            </a:r>
            <a:endParaRPr lang="en-US" sz="4000"/>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8538229B-0D98-FC1C-23B5-316D30AF061A}"/>
              </a:ext>
            </a:extLst>
          </p:cNvPr>
          <p:cNvSpPr txBox="1">
            <a:spLocks noGrp="1"/>
          </p:cNvSpPr>
          <p:nvPr>
            <p:ph idx="1"/>
          </p:nvPr>
        </p:nvSpPr>
        <p:spPr>
          <a:xfrm>
            <a:off x="1055715" y="2508105"/>
            <a:ext cx="5040285" cy="3632493"/>
          </a:xfrm>
          <a:prstGeom prst="rect">
            <a:avLst/>
          </a:prstGeom>
        </p:spPr>
        <p:txBody>
          <a:bodyPr vert="horz" lIns="91440" tIns="45720" rIns="91440" bIns="45720" rtlCol="0" anchor="ctr">
            <a:normAutofit/>
          </a:bodyPr>
          <a:lstStyle/>
          <a:p>
            <a:pPr marL="285750" indent="-228600">
              <a:spcAft>
                <a:spcPts val="600"/>
              </a:spcAft>
              <a:buFont typeface="Arial" panose="020B0604020202020204" pitchFamily="34" charset="0"/>
              <a:buChar char="•"/>
            </a:pPr>
            <a:r>
              <a:rPr lang="en-US" sz="2000" dirty="0"/>
              <a:t>This variable is to identify whether a customer lives in a single-family unit or multi-family unit such as an apartment. </a:t>
            </a:r>
          </a:p>
          <a:p>
            <a:pPr indent="-228600">
              <a:spcAft>
                <a:spcPts val="600"/>
              </a:spcAft>
              <a:buFont typeface="Arial" panose="020B0604020202020204" pitchFamily="34" charset="0"/>
              <a:buChar char="•"/>
            </a:pPr>
            <a:endParaRPr lang="en-US" sz="2000" dirty="0"/>
          </a:p>
          <a:p>
            <a:pPr marL="285750" indent="-228600">
              <a:spcAft>
                <a:spcPts val="600"/>
              </a:spcAft>
              <a:buFont typeface="Arial" panose="020B0604020202020204" pitchFamily="34" charset="0"/>
              <a:buChar char="•"/>
            </a:pPr>
            <a:r>
              <a:rPr lang="en-US" sz="2000" dirty="0"/>
              <a:t>Categorical variable mapped and changed to binary. New variable name OWN – 1 to indicate customer owns their home</a:t>
            </a:r>
          </a:p>
          <a:p>
            <a:pPr indent="-228600">
              <a:spcAft>
                <a:spcPts val="600"/>
              </a:spcAft>
              <a:buFont typeface="Arial" panose="020B0604020202020204" pitchFamily="34" charset="0"/>
              <a:buChar char="•"/>
            </a:pPr>
            <a:endParaRPr lang="en-US" sz="2000" dirty="0"/>
          </a:p>
        </p:txBody>
      </p:sp>
      <p:pic>
        <p:nvPicPr>
          <p:cNvPr id="8" name="Picture 7">
            <a:extLst>
              <a:ext uri="{FF2B5EF4-FFF2-40B4-BE49-F238E27FC236}">
                <a16:creationId xmlns:a16="http://schemas.microsoft.com/office/drawing/2014/main" id="{D3309ED5-4B1C-9C6B-5371-2DE538567036}"/>
              </a:ext>
            </a:extLst>
          </p:cNvPr>
          <p:cNvPicPr>
            <a:picLocks noChangeAspect="1"/>
          </p:cNvPicPr>
          <p:nvPr/>
        </p:nvPicPr>
        <p:blipFill>
          <a:blip r:embed="rId2"/>
          <a:stretch>
            <a:fillRect/>
          </a:stretch>
        </p:blipFill>
        <p:spPr>
          <a:xfrm>
            <a:off x="7894561" y="774285"/>
            <a:ext cx="2493331" cy="2581173"/>
          </a:xfrm>
          <a:prstGeom prst="rect">
            <a:avLst/>
          </a:prstGeom>
        </p:spPr>
      </p:pic>
      <p:pic>
        <p:nvPicPr>
          <p:cNvPr id="10" name="Picture 9">
            <a:extLst>
              <a:ext uri="{FF2B5EF4-FFF2-40B4-BE49-F238E27FC236}">
                <a16:creationId xmlns:a16="http://schemas.microsoft.com/office/drawing/2014/main" id="{00B7D862-3B61-70F8-637C-A7FAAF19875B}"/>
              </a:ext>
            </a:extLst>
          </p:cNvPr>
          <p:cNvPicPr>
            <a:picLocks noChangeAspect="1"/>
          </p:cNvPicPr>
          <p:nvPr/>
        </p:nvPicPr>
        <p:blipFill>
          <a:blip r:embed="rId3"/>
          <a:stretch>
            <a:fillRect/>
          </a:stretch>
        </p:blipFill>
        <p:spPr>
          <a:xfrm>
            <a:off x="7403063" y="3575074"/>
            <a:ext cx="3476327" cy="2581173"/>
          </a:xfrm>
          <a:prstGeom prst="rect">
            <a:avLst/>
          </a:prstGeom>
        </p:spPr>
      </p:pic>
    </p:spTree>
    <p:extLst>
      <p:ext uri="{BB962C8B-B14F-4D97-AF65-F5344CB8AC3E}">
        <p14:creationId xmlns:p14="http://schemas.microsoft.com/office/powerpoint/2010/main" val="1646888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E489-C0DC-7B26-957E-154FC3A33A9B}"/>
              </a:ext>
            </a:extLst>
          </p:cNvPr>
          <p:cNvSpPr>
            <a:spLocks noGrp="1"/>
          </p:cNvSpPr>
          <p:nvPr>
            <p:ph type="title"/>
          </p:nvPr>
        </p:nvSpPr>
        <p:spPr/>
        <p:txBody>
          <a:bodyPr/>
          <a:lstStyle/>
          <a:p>
            <a:r>
              <a:rPr lang="en-US" sz="4400" i="0" dirty="0">
                <a:effectLst/>
                <a:latin typeface="system-ui"/>
              </a:rPr>
              <a:t>HSD_TIER</a:t>
            </a:r>
            <a:endParaRPr lang="en-US" dirty="0"/>
          </a:p>
        </p:txBody>
      </p:sp>
      <p:sp>
        <p:nvSpPr>
          <p:cNvPr id="3" name="Content Placeholder 2">
            <a:extLst>
              <a:ext uri="{FF2B5EF4-FFF2-40B4-BE49-F238E27FC236}">
                <a16:creationId xmlns:a16="http://schemas.microsoft.com/office/drawing/2014/main" id="{5118024C-D958-C81C-5CB9-E85914B98CD2}"/>
              </a:ext>
            </a:extLst>
          </p:cNvPr>
          <p:cNvSpPr>
            <a:spLocks noGrp="1"/>
          </p:cNvSpPr>
          <p:nvPr>
            <p:ph idx="1"/>
          </p:nvPr>
        </p:nvSpPr>
        <p:spPr>
          <a:xfrm>
            <a:off x="838200" y="1825624"/>
            <a:ext cx="5010150" cy="4594225"/>
          </a:xfrm>
        </p:spPr>
        <p:txBody>
          <a:bodyPr/>
          <a:lstStyle/>
          <a:p>
            <a:r>
              <a:rPr lang="en-US" sz="2000" dirty="0"/>
              <a:t>Categorical Variable of speed</a:t>
            </a:r>
          </a:p>
          <a:p>
            <a:r>
              <a:rPr lang="en-US" sz="2000" dirty="0"/>
              <a:t>Binned by likeness </a:t>
            </a:r>
          </a:p>
          <a:p>
            <a:r>
              <a:rPr lang="en-US" sz="2000" dirty="0"/>
              <a:t>Mapped to integer</a:t>
            </a:r>
          </a:p>
          <a:p>
            <a:r>
              <a:rPr lang="en-US" sz="2000" dirty="0"/>
              <a:t>The lower the number, the higher the speed</a:t>
            </a:r>
          </a:p>
          <a:p>
            <a:pPr marL="0" indent="0">
              <a:buNone/>
            </a:pPr>
            <a:endParaRPr lang="en-US" dirty="0"/>
          </a:p>
          <a:p>
            <a:pPr marL="0" indent="0">
              <a:buNone/>
            </a:pPr>
            <a:endParaRPr lang="en-US" dirty="0"/>
          </a:p>
          <a:p>
            <a:endParaRPr lang="en-US" dirty="0"/>
          </a:p>
        </p:txBody>
      </p:sp>
      <p:pic>
        <p:nvPicPr>
          <p:cNvPr id="7" name="Picture 6">
            <a:extLst>
              <a:ext uri="{FF2B5EF4-FFF2-40B4-BE49-F238E27FC236}">
                <a16:creationId xmlns:a16="http://schemas.microsoft.com/office/drawing/2014/main" id="{BA5265E2-BFA1-D88B-B490-18E7ADE803A6}"/>
              </a:ext>
            </a:extLst>
          </p:cNvPr>
          <p:cNvPicPr>
            <a:picLocks noChangeAspect="1"/>
          </p:cNvPicPr>
          <p:nvPr/>
        </p:nvPicPr>
        <p:blipFill>
          <a:blip r:embed="rId2"/>
          <a:stretch>
            <a:fillRect/>
          </a:stretch>
        </p:blipFill>
        <p:spPr>
          <a:xfrm>
            <a:off x="5656143" y="681036"/>
            <a:ext cx="5853361" cy="3986213"/>
          </a:xfrm>
          <a:prstGeom prst="rect">
            <a:avLst/>
          </a:prstGeom>
        </p:spPr>
      </p:pic>
      <p:pic>
        <p:nvPicPr>
          <p:cNvPr id="9" name="Picture 8">
            <a:extLst>
              <a:ext uri="{FF2B5EF4-FFF2-40B4-BE49-F238E27FC236}">
                <a16:creationId xmlns:a16="http://schemas.microsoft.com/office/drawing/2014/main" id="{A2D8D1A1-D93C-2A37-E816-1918FFB9BABB}"/>
              </a:ext>
            </a:extLst>
          </p:cNvPr>
          <p:cNvPicPr>
            <a:picLocks noChangeAspect="1"/>
          </p:cNvPicPr>
          <p:nvPr/>
        </p:nvPicPr>
        <p:blipFill>
          <a:blip r:embed="rId3"/>
          <a:stretch>
            <a:fillRect/>
          </a:stretch>
        </p:blipFill>
        <p:spPr>
          <a:xfrm>
            <a:off x="838200" y="4983160"/>
            <a:ext cx="7906156" cy="1358970"/>
          </a:xfrm>
          <a:prstGeom prst="rect">
            <a:avLst/>
          </a:prstGeom>
        </p:spPr>
      </p:pic>
    </p:spTree>
    <p:extLst>
      <p:ext uri="{BB962C8B-B14F-4D97-AF65-F5344CB8AC3E}">
        <p14:creationId xmlns:p14="http://schemas.microsoft.com/office/powerpoint/2010/main" val="3235950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5EE6E5-59DF-9698-60FD-C2DA36476635}"/>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ZIP</a:t>
            </a:r>
          </a:p>
        </p:txBody>
      </p:sp>
      <p:sp>
        <p:nvSpPr>
          <p:cNvPr id="3" name="TextBox 2">
            <a:extLst>
              <a:ext uri="{FF2B5EF4-FFF2-40B4-BE49-F238E27FC236}">
                <a16:creationId xmlns:a16="http://schemas.microsoft.com/office/drawing/2014/main" id="{C3F510E7-BC66-5326-3B49-1F054C55D8D2}"/>
              </a:ext>
            </a:extLst>
          </p:cNvPr>
          <p:cNvSpPr txBox="1"/>
          <p:nvPr/>
        </p:nvSpPr>
        <p:spPr>
          <a:xfrm>
            <a:off x="638881" y="1922561"/>
            <a:ext cx="10909643" cy="552659"/>
          </a:xfrm>
          <a:prstGeom prst="rect">
            <a:avLst/>
          </a:prstGeom>
        </p:spPr>
        <p:txBody>
          <a:bodyPr vert="horz" lIns="91440" tIns="45720" rIns="91440" bIns="45720" rtlCol="0" anchor="ctr">
            <a:normAutofit/>
          </a:bodyPr>
          <a:lstStyle/>
          <a:p>
            <a:pPr algn="ctr">
              <a:lnSpc>
                <a:spcPct val="90000"/>
              </a:lnSpc>
              <a:spcBef>
                <a:spcPts val="1000"/>
              </a:spcBef>
            </a:pPr>
            <a:r>
              <a:rPr lang="en-US" sz="2400"/>
              <a:t>The zip code that services have been disconnected. </a:t>
            </a:r>
          </a:p>
        </p:txBody>
      </p:sp>
      <p:sp>
        <p:nvSpPr>
          <p:cNvPr id="1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08C3886-326D-13AD-9C33-2FF39AA03D2E}"/>
              </a:ext>
            </a:extLst>
          </p:cNvPr>
          <p:cNvPicPr>
            <a:picLocks noChangeAspect="1"/>
          </p:cNvPicPr>
          <p:nvPr/>
        </p:nvPicPr>
        <p:blipFill>
          <a:blip r:embed="rId2"/>
          <a:stretch>
            <a:fillRect/>
          </a:stretch>
        </p:blipFill>
        <p:spPr>
          <a:xfrm>
            <a:off x="523793" y="2642616"/>
            <a:ext cx="5206910" cy="3605784"/>
          </a:xfrm>
          <a:prstGeom prst="rect">
            <a:avLst/>
          </a:prstGeom>
        </p:spPr>
      </p:pic>
      <p:pic>
        <p:nvPicPr>
          <p:cNvPr id="5" name="Content Placeholder 4">
            <a:extLst>
              <a:ext uri="{FF2B5EF4-FFF2-40B4-BE49-F238E27FC236}">
                <a16:creationId xmlns:a16="http://schemas.microsoft.com/office/drawing/2014/main" id="{C77355FD-EDC3-6AB4-7804-6777C4AF5C92}"/>
              </a:ext>
            </a:extLst>
          </p:cNvPr>
          <p:cNvPicPr>
            <a:picLocks noGrp="1" noChangeAspect="1"/>
          </p:cNvPicPr>
          <p:nvPr>
            <p:ph idx="1"/>
          </p:nvPr>
        </p:nvPicPr>
        <p:blipFill>
          <a:blip r:embed="rId3"/>
          <a:stretch>
            <a:fillRect/>
          </a:stretch>
        </p:blipFill>
        <p:spPr>
          <a:xfrm>
            <a:off x="6254496" y="2705039"/>
            <a:ext cx="5614416" cy="3480937"/>
          </a:xfrm>
          <a:prstGeom prst="rect">
            <a:avLst/>
          </a:prstGeom>
        </p:spPr>
      </p:pic>
    </p:spTree>
    <p:extLst>
      <p:ext uri="{BB962C8B-B14F-4D97-AF65-F5344CB8AC3E}">
        <p14:creationId xmlns:p14="http://schemas.microsoft.com/office/powerpoint/2010/main" val="265093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DC5A442-E2D0-4F6D-894C-999AF89A7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4533BA-8710-B771-09C6-547BBE5A35C0}"/>
              </a:ext>
            </a:extLst>
          </p:cNvPr>
          <p:cNvSpPr>
            <a:spLocks noGrp="1"/>
          </p:cNvSpPr>
          <p:nvPr>
            <p:ph type="title"/>
          </p:nvPr>
        </p:nvSpPr>
        <p:spPr>
          <a:xfrm>
            <a:off x="581646" y="349664"/>
            <a:ext cx="5845571" cy="1638377"/>
          </a:xfrm>
        </p:spPr>
        <p:txBody>
          <a:bodyPr anchor="b">
            <a:normAutofit/>
          </a:bodyPr>
          <a:lstStyle/>
          <a:p>
            <a:r>
              <a:rPr lang="en-US" sz="3000" i="0">
                <a:effectLst/>
                <a:latin typeface="system-ui"/>
              </a:rPr>
              <a:t>SERVICE_ORDER_CREATED_DATE And SERVICE_ORDER_ENDED_MONTH</a:t>
            </a:r>
            <a:endParaRPr lang="en-US" sz="3000"/>
          </a:p>
        </p:txBody>
      </p:sp>
      <p:sp>
        <p:nvSpPr>
          <p:cNvPr id="3" name="Content Placeholder 2">
            <a:extLst>
              <a:ext uri="{FF2B5EF4-FFF2-40B4-BE49-F238E27FC236}">
                <a16:creationId xmlns:a16="http://schemas.microsoft.com/office/drawing/2014/main" id="{5614B892-6BD8-D120-09A3-896A15B1A457}"/>
              </a:ext>
            </a:extLst>
          </p:cNvPr>
          <p:cNvSpPr>
            <a:spLocks noGrp="1"/>
          </p:cNvSpPr>
          <p:nvPr>
            <p:ph idx="1"/>
          </p:nvPr>
        </p:nvSpPr>
        <p:spPr>
          <a:xfrm>
            <a:off x="587988" y="2620641"/>
            <a:ext cx="5837750" cy="3023702"/>
          </a:xfrm>
        </p:spPr>
        <p:txBody>
          <a:bodyPr anchor="ctr">
            <a:normAutofit/>
          </a:bodyPr>
          <a:lstStyle/>
          <a:p>
            <a:r>
              <a:rPr lang="en-US" sz="2000" dirty="0"/>
              <a:t>Date variables– Converted to datetime and removed timestamp.</a:t>
            </a:r>
          </a:p>
          <a:p>
            <a:r>
              <a:rPr lang="en-US" sz="2000" dirty="0"/>
              <a:t>Used the two variables to calculate and add the Tenure integer variable.  </a:t>
            </a:r>
          </a:p>
          <a:p>
            <a:r>
              <a:rPr lang="en-US" sz="2000" dirty="0"/>
              <a:t>All disconnects happened in the same month as this dataset was intended. </a:t>
            </a:r>
          </a:p>
          <a:p>
            <a:pPr marL="0" indent="0">
              <a:buNone/>
            </a:pPr>
            <a:endParaRPr lang="en-US" sz="2000" dirty="0"/>
          </a:p>
        </p:txBody>
      </p:sp>
      <p:sp>
        <p:nvSpPr>
          <p:cNvPr id="16" name="Rectangle 15">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2779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AA90A53-4982-D1B5-0D4B-91D1BA3F98F3}"/>
              </a:ext>
            </a:extLst>
          </p:cNvPr>
          <p:cNvPicPr>
            <a:picLocks noChangeAspect="1"/>
          </p:cNvPicPr>
          <p:nvPr/>
        </p:nvPicPr>
        <p:blipFill>
          <a:blip r:embed="rId2"/>
          <a:stretch>
            <a:fillRect/>
          </a:stretch>
        </p:blipFill>
        <p:spPr>
          <a:xfrm>
            <a:off x="7421373" y="645974"/>
            <a:ext cx="4235516" cy="2287177"/>
          </a:xfrm>
          <a:prstGeom prst="rect">
            <a:avLst/>
          </a:prstGeom>
        </p:spPr>
      </p:pic>
      <p:sp>
        <p:nvSpPr>
          <p:cNvPr id="18" name="Rectangle 1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BB19363-8354-4E75-A15C-A08F75517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429000"/>
            <a:ext cx="4647368" cy="2779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4AA1421-EFA6-6783-5D26-0006EEAA059F}"/>
              </a:ext>
            </a:extLst>
          </p:cNvPr>
          <p:cNvPicPr>
            <a:picLocks noChangeAspect="1"/>
          </p:cNvPicPr>
          <p:nvPr/>
        </p:nvPicPr>
        <p:blipFill>
          <a:blip r:embed="rId3"/>
          <a:stretch>
            <a:fillRect/>
          </a:stretch>
        </p:blipFill>
        <p:spPr>
          <a:xfrm>
            <a:off x="7421374" y="4585935"/>
            <a:ext cx="4235516" cy="465906"/>
          </a:xfrm>
          <a:prstGeom prst="rect">
            <a:avLst/>
          </a:prstGeom>
        </p:spPr>
      </p:pic>
      <p:sp>
        <p:nvSpPr>
          <p:cNvPr id="22" name="Rectangle 21">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3624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576</TotalTime>
  <Words>936</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system-ui</vt:lpstr>
      <vt:lpstr>Office Theme</vt:lpstr>
      <vt:lpstr>Internet customer churn within a year</vt:lpstr>
      <vt:lpstr> Identified variables in the dataset:</vt:lpstr>
      <vt:lpstr>Average_MRC</vt:lpstr>
      <vt:lpstr>DISCO_REASON_GROUP</vt:lpstr>
      <vt:lpstr>DWELL_TYPE</vt:lpstr>
      <vt:lpstr>HOME_OWN_RENT</vt:lpstr>
      <vt:lpstr>HSD_TIER</vt:lpstr>
      <vt:lpstr>ZIP</vt:lpstr>
      <vt:lpstr>SERVICE_ORDER_CREATED_DATE And SERVICE_ORDER_ENDED_MONTH</vt:lpstr>
      <vt:lpstr>Tenure</vt:lpstr>
      <vt:lpstr>Correlation matrix</vt:lpstr>
      <vt:lpstr>Scatter plots for 2 variables</vt:lpstr>
      <vt:lpstr>Poisson Distribution</vt:lpstr>
      <vt:lpstr>Hypothesis Testing - One-Sample t-Test</vt:lpstr>
      <vt:lpstr>Multiple Linear Regression</vt:lpstr>
      <vt:lpstr>Conclusion</vt:lpstr>
    </vt:vector>
  </TitlesOfParts>
  <Company>Comcast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Owens, Jessica</dc:creator>
  <cp:lastModifiedBy>Owens, Jessica</cp:lastModifiedBy>
  <cp:revision>5</cp:revision>
  <dcterms:created xsi:type="dcterms:W3CDTF">2025-03-01T18:47:39Z</dcterms:created>
  <dcterms:modified xsi:type="dcterms:W3CDTF">2025-03-02T23:29:17Z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ec73f6c-70eb-4b84-9ffa-39fe698bd292_Enabled">
    <vt:lpwstr>true</vt:lpwstr>
  </property>
  <property fmtid="{D5CDD505-2E9C-101B-9397-08002B2CF9AE}" pid="3" name="MSIP_Label_7ec73f6c-70eb-4b84-9ffa-39fe698bd292_SetDate">
    <vt:lpwstr>2025-03-01T18:51:10Z</vt:lpwstr>
  </property>
  <property fmtid="{D5CDD505-2E9C-101B-9397-08002B2CF9AE}" pid="4" name="MSIP_Label_7ec73f6c-70eb-4b84-9ffa-39fe698bd292_Method">
    <vt:lpwstr>Privileged</vt:lpwstr>
  </property>
  <property fmtid="{D5CDD505-2E9C-101B-9397-08002B2CF9AE}" pid="5" name="MSIP_Label_7ec73f6c-70eb-4b84-9ffa-39fe698bd292_Name">
    <vt:lpwstr>Non-Business Information (NB)</vt:lpwstr>
  </property>
  <property fmtid="{D5CDD505-2E9C-101B-9397-08002B2CF9AE}" pid="6" name="MSIP_Label_7ec73f6c-70eb-4b84-9ffa-39fe698bd292_SiteId">
    <vt:lpwstr>906aefe9-76a7-4f65-b82d-5ec20775d5aa</vt:lpwstr>
  </property>
  <property fmtid="{D5CDD505-2E9C-101B-9397-08002B2CF9AE}" pid="7" name="MSIP_Label_7ec73f6c-70eb-4b84-9ffa-39fe698bd292_ActionId">
    <vt:lpwstr>e0afff23-5621-4400-b36c-2abcf1a07248</vt:lpwstr>
  </property>
  <property fmtid="{D5CDD505-2E9C-101B-9397-08002B2CF9AE}" pid="8" name="MSIP_Label_7ec73f6c-70eb-4b84-9ffa-39fe698bd292_ContentBits">
    <vt:lpwstr>0</vt:lpwstr>
  </property>
  <property fmtid="{D5CDD505-2E9C-101B-9397-08002B2CF9AE}" pid="9" name="MSIP_Label_7ec73f6c-70eb-4b84-9ffa-39fe698bd292_Tag">
    <vt:lpwstr>10, 0, 1, 1</vt:lpwstr>
  </property>
</Properties>
</file>