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Playfair Display"/>
      <p:regular r:id="rId28"/>
      <p:bold r:id="rId29"/>
      <p:italic r:id="rId30"/>
      <p:boldItalic r:id="rId31"/>
    </p:embeddedFont>
    <p:embeddedFont>
      <p:font typeface="Nunito"/>
      <p:regular r:id="rId32"/>
      <p:bold r:id="rId33"/>
      <p:italic r:id="rId34"/>
      <p:boldItalic r:id="rId35"/>
    </p:embeddedFont>
    <p:embeddedFont>
      <p:font typeface="La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layfairDisplay-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layfairDisplay-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layfairDisplay-boldItalic.fntdata"/><Relationship Id="rId30" Type="http://schemas.openxmlformats.org/officeDocument/2006/relationships/font" Target="fonts/PlayfairDisplay-italic.fntdata"/><Relationship Id="rId11" Type="http://schemas.openxmlformats.org/officeDocument/2006/relationships/slide" Target="slides/slide6.xml"/><Relationship Id="rId33" Type="http://schemas.openxmlformats.org/officeDocument/2006/relationships/font" Target="fonts/Nunito-bold.fntdata"/><Relationship Id="rId10" Type="http://schemas.openxmlformats.org/officeDocument/2006/relationships/slide" Target="slides/slide5.xml"/><Relationship Id="rId32" Type="http://schemas.openxmlformats.org/officeDocument/2006/relationships/font" Target="fonts/Nunito-regular.fntdata"/><Relationship Id="rId13" Type="http://schemas.openxmlformats.org/officeDocument/2006/relationships/slide" Target="slides/slide8.xml"/><Relationship Id="rId35" Type="http://schemas.openxmlformats.org/officeDocument/2006/relationships/font" Target="fonts/Nunito-boldItalic.fntdata"/><Relationship Id="rId12" Type="http://schemas.openxmlformats.org/officeDocument/2006/relationships/slide" Target="slides/slide7.xml"/><Relationship Id="rId34" Type="http://schemas.openxmlformats.org/officeDocument/2006/relationships/font" Target="fonts/Nunito-italic.fntdata"/><Relationship Id="rId15" Type="http://schemas.openxmlformats.org/officeDocument/2006/relationships/slide" Target="slides/slide10.xml"/><Relationship Id="rId37" Type="http://schemas.openxmlformats.org/officeDocument/2006/relationships/font" Target="fonts/Lato-bold.fntdata"/><Relationship Id="rId14" Type="http://schemas.openxmlformats.org/officeDocument/2006/relationships/slide" Target="slides/slide9.xml"/><Relationship Id="rId36" Type="http://schemas.openxmlformats.org/officeDocument/2006/relationships/font" Target="fonts/Lato-regular.fntdata"/><Relationship Id="rId17" Type="http://schemas.openxmlformats.org/officeDocument/2006/relationships/slide" Target="slides/slide12.xml"/><Relationship Id="rId39" Type="http://schemas.openxmlformats.org/officeDocument/2006/relationships/font" Target="fonts/Lato-boldItalic.fntdata"/><Relationship Id="rId16" Type="http://schemas.openxmlformats.org/officeDocument/2006/relationships/slide" Target="slides/slide11.xml"/><Relationship Id="rId38" Type="http://schemas.openxmlformats.org/officeDocument/2006/relationships/font" Target="fonts/La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c64ca25cc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ac64ca25cc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acab9ec17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acab9ec1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a2c7b038b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a2c7b038b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a2c7b038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a2c7b038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a2c7b038b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a2c7b038b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a2c7b038b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a2c7b038b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a264c7221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a264c722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a264c7221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a264c7221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a264c7221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a264c7221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a269ebed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a269ebed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acab9d6dc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acab9d6dc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a264c7221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a264c7221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a269ebedf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a269ebedf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a264c7221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a264c7221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ab67444f0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ab67444f0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ac64ca25c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ac64ca25c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ac64ca25c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ac64ca25c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ac64ca25cc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ac64ca25cc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ac64ca25c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ac64ca25c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ac64ca25c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ac64ca25c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ac64ca25cc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ac64ca25cc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2975250" y="1683250"/>
            <a:ext cx="3193500" cy="158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3200">
                <a:solidFill>
                  <a:schemeClr val="lt1"/>
                </a:solidFill>
                <a:latin typeface="Lato"/>
                <a:ea typeface="Lato"/>
                <a:cs typeface="Lato"/>
                <a:sym typeface="Lato"/>
              </a:rPr>
              <a:t>Predicting Loneliness in College  Students During a Pandemic</a:t>
            </a:r>
            <a:endParaRPr b="1" sz="3200">
              <a:solidFill>
                <a:schemeClr val="lt1"/>
              </a:solidFill>
              <a:latin typeface="Lato"/>
              <a:ea typeface="Lato"/>
              <a:cs typeface="Lato"/>
              <a:sym typeface="Lato"/>
            </a:endParaRPr>
          </a:p>
          <a:p>
            <a:pPr indent="0" lvl="0" marL="0" rtl="0" algn="ctr">
              <a:spcBef>
                <a:spcPts val="0"/>
              </a:spcBef>
              <a:spcAft>
                <a:spcPts val="0"/>
              </a:spcAft>
              <a:buNone/>
            </a:pPr>
            <a:r>
              <a:t/>
            </a:r>
            <a:endParaRPr/>
          </a:p>
        </p:txBody>
      </p:sp>
      <p:sp>
        <p:nvSpPr>
          <p:cNvPr id="60" name="Google Shape;60;p13"/>
          <p:cNvSpPr txBox="1"/>
          <p:nvPr>
            <p:ph idx="1" type="subTitle"/>
          </p:nvPr>
        </p:nvSpPr>
        <p:spPr>
          <a:xfrm>
            <a:off x="2863050" y="3110650"/>
            <a:ext cx="3417900" cy="137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500"/>
              <a:t>Olivia Nichols, Luyang Jia, Said Alhassan, Jessica Barta, Allene Xing</a:t>
            </a:r>
            <a:endParaRPr sz="1500"/>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Cleaning</a:t>
            </a:r>
            <a:endParaRPr/>
          </a:p>
        </p:txBody>
      </p:sp>
      <p:sp>
        <p:nvSpPr>
          <p:cNvPr id="135" name="Google Shape;135;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000000"/>
                </a:solidFill>
                <a:latin typeface="Nunito"/>
                <a:ea typeface="Nunito"/>
                <a:cs typeface="Nunito"/>
                <a:sym typeface="Nunito"/>
              </a:rPr>
              <a:t>Responses: 95 collected (65 are complete and valid)</a:t>
            </a:r>
            <a:endParaRPr sz="1500">
              <a:solidFill>
                <a:srgbClr val="000000"/>
              </a:solidFill>
              <a:latin typeface="Nunito"/>
              <a:ea typeface="Nunito"/>
              <a:cs typeface="Nunito"/>
              <a:sym typeface="Nunito"/>
            </a:endParaRPr>
          </a:p>
          <a:p>
            <a:pPr indent="0" lvl="0" marL="0" rtl="0" algn="l">
              <a:spcBef>
                <a:spcPts val="0"/>
              </a:spcBef>
              <a:spcAft>
                <a:spcPts val="0"/>
              </a:spcAft>
              <a:buNone/>
            </a:pPr>
            <a:r>
              <a:t/>
            </a:r>
            <a:endParaRPr sz="1500">
              <a:solidFill>
                <a:srgbClr val="000000"/>
              </a:solidFill>
              <a:latin typeface="Nunito"/>
              <a:ea typeface="Nunito"/>
              <a:cs typeface="Nunito"/>
              <a:sym typeface="Nunito"/>
            </a:endParaRPr>
          </a:p>
          <a:p>
            <a:pPr indent="0" lvl="0" marL="0" rtl="0" algn="l">
              <a:spcBef>
                <a:spcPts val="1600"/>
              </a:spcBef>
              <a:spcAft>
                <a:spcPts val="0"/>
              </a:spcAft>
              <a:buNone/>
            </a:pPr>
            <a:r>
              <a:rPr b="1" lang="en" sz="1500">
                <a:solidFill>
                  <a:srgbClr val="000000"/>
                </a:solidFill>
                <a:latin typeface="Nunito"/>
                <a:ea typeface="Nunito"/>
                <a:cs typeface="Nunito"/>
                <a:sym typeface="Nunito"/>
              </a:rPr>
              <a:t>Tasks</a:t>
            </a:r>
            <a:endParaRPr b="1" sz="1500">
              <a:solidFill>
                <a:srgbClr val="000000"/>
              </a:solidFill>
              <a:latin typeface="Nunito"/>
              <a:ea typeface="Nunito"/>
              <a:cs typeface="Nunito"/>
              <a:sym typeface="Nunito"/>
            </a:endParaRPr>
          </a:p>
          <a:p>
            <a:pPr indent="0" lvl="0" marL="0" rtl="0" algn="l">
              <a:lnSpc>
                <a:spcPct val="200000"/>
              </a:lnSpc>
              <a:spcBef>
                <a:spcPts val="1600"/>
              </a:spcBef>
              <a:spcAft>
                <a:spcPts val="0"/>
              </a:spcAft>
              <a:buNone/>
            </a:pPr>
            <a:r>
              <a:rPr lang="en" sz="1400">
                <a:solidFill>
                  <a:srgbClr val="000000"/>
                </a:solidFill>
                <a:latin typeface="Nunito"/>
                <a:ea typeface="Nunito"/>
                <a:cs typeface="Nunito"/>
                <a:sym typeface="Nunito"/>
              </a:rPr>
              <a:t>1) Score physical activity and perceived loneliness ✅</a:t>
            </a:r>
            <a:endParaRPr sz="1400">
              <a:solidFill>
                <a:srgbClr val="000000"/>
              </a:solidFill>
              <a:latin typeface="Nunito"/>
              <a:ea typeface="Nunito"/>
              <a:cs typeface="Nunito"/>
              <a:sym typeface="Nunito"/>
            </a:endParaRPr>
          </a:p>
          <a:p>
            <a:pPr indent="0" lvl="0" marL="0" rtl="0" algn="l">
              <a:lnSpc>
                <a:spcPct val="200000"/>
              </a:lnSpc>
              <a:spcBef>
                <a:spcPts val="0"/>
              </a:spcBef>
              <a:spcAft>
                <a:spcPts val="0"/>
              </a:spcAft>
              <a:buNone/>
            </a:pPr>
            <a:r>
              <a:rPr lang="en" sz="1400">
                <a:solidFill>
                  <a:srgbClr val="000000"/>
                </a:solidFill>
                <a:latin typeface="Nunito"/>
                <a:ea typeface="Nunito"/>
                <a:cs typeface="Nunito"/>
                <a:sym typeface="Nunito"/>
              </a:rPr>
              <a:t>2) filter out outliers in physical activity ✅</a:t>
            </a:r>
            <a:endParaRPr sz="1400">
              <a:solidFill>
                <a:srgbClr val="000000"/>
              </a:solidFill>
              <a:latin typeface="Nunito"/>
              <a:ea typeface="Nunito"/>
              <a:cs typeface="Nunito"/>
              <a:sym typeface="Nunito"/>
            </a:endParaRPr>
          </a:p>
          <a:p>
            <a:pPr indent="0" lvl="0" marL="0" rtl="0" algn="l">
              <a:lnSpc>
                <a:spcPct val="200000"/>
              </a:lnSpc>
              <a:spcBef>
                <a:spcPts val="0"/>
              </a:spcBef>
              <a:spcAft>
                <a:spcPts val="0"/>
              </a:spcAft>
              <a:buNone/>
            </a:pPr>
            <a:r>
              <a:rPr lang="en" sz="1400">
                <a:solidFill>
                  <a:srgbClr val="000000"/>
                </a:solidFill>
                <a:latin typeface="Nunito"/>
                <a:ea typeface="Nunito"/>
                <a:cs typeface="Nunito"/>
                <a:sym typeface="Nunito"/>
              </a:rPr>
              <a:t>3) Identify and drop responses that fail the attention check in the loneliness scale  ✅</a:t>
            </a:r>
            <a:endParaRPr sz="1400">
              <a:solidFill>
                <a:srgbClr val="000000"/>
              </a:solidFill>
              <a:latin typeface="Nunito"/>
              <a:ea typeface="Nunito"/>
              <a:cs typeface="Nunito"/>
              <a:sym typeface="Nunito"/>
            </a:endParaRPr>
          </a:p>
          <a:p>
            <a:pPr indent="0" lvl="0" marL="0" rtl="0" algn="l">
              <a:lnSpc>
                <a:spcPct val="200000"/>
              </a:lnSpc>
              <a:spcBef>
                <a:spcPts val="2000"/>
              </a:spcBef>
              <a:spcAft>
                <a:spcPts val="0"/>
              </a:spcAft>
              <a:buNone/>
            </a:pPr>
            <a:r>
              <a:rPr b="1" lang="en" sz="1600">
                <a:solidFill>
                  <a:srgbClr val="000000"/>
                </a:solidFill>
                <a:latin typeface="Nunito"/>
                <a:ea typeface="Nunito"/>
                <a:cs typeface="Nunito"/>
                <a:sym typeface="Nunito"/>
              </a:rPr>
              <a:t>7 responses were dropped and 58 responses were used in data analysis.  </a:t>
            </a:r>
            <a:endParaRPr b="1" sz="1600">
              <a:solidFill>
                <a:srgbClr val="000000"/>
              </a:solidFill>
              <a:latin typeface="Nunito"/>
              <a:ea typeface="Nunito"/>
              <a:cs typeface="Nunito"/>
              <a:sym typeface="Nunito"/>
            </a:endParaRPr>
          </a:p>
          <a:p>
            <a:pPr indent="0" lvl="0" marL="0" rtl="0" algn="l">
              <a:lnSpc>
                <a:spcPct val="200000"/>
              </a:lnSpc>
              <a:spcBef>
                <a:spcPts val="0"/>
              </a:spcBef>
              <a:spcAft>
                <a:spcPts val="0"/>
              </a:spcAft>
              <a:buNone/>
            </a:pPr>
            <a:r>
              <a:t/>
            </a:r>
            <a:endParaRPr sz="1400">
              <a:solidFill>
                <a:srgbClr val="000000"/>
              </a:solidFill>
              <a:latin typeface="Nunito"/>
              <a:ea typeface="Nunito"/>
              <a:cs typeface="Nunito"/>
              <a:sym typeface="Nunito"/>
            </a:endParaRPr>
          </a:p>
          <a:p>
            <a:pPr indent="0" lvl="0" marL="0" rtl="0" algn="l">
              <a:spcBef>
                <a:spcPts val="0"/>
              </a:spcBef>
              <a:spcAft>
                <a:spcPts val="1600"/>
              </a:spcAft>
              <a:buNone/>
            </a:pPr>
            <a:r>
              <a:t/>
            </a:r>
            <a:endParaRPr sz="1500">
              <a:solidFill>
                <a:srgbClr val="000000"/>
              </a:solidFill>
              <a:latin typeface="Nunito"/>
              <a:ea typeface="Nunito"/>
              <a:cs typeface="Nunito"/>
              <a:sym typeface="Nunito"/>
            </a:endParaRPr>
          </a:p>
        </p:txBody>
      </p:sp>
      <p:pic>
        <p:nvPicPr>
          <p:cNvPr id="136" name="Google Shape;136;p22"/>
          <p:cNvPicPr preferRelativeResize="0"/>
          <p:nvPr/>
        </p:nvPicPr>
        <p:blipFill>
          <a:blip r:embed="rId3">
            <a:alphaModFix/>
          </a:blip>
          <a:stretch>
            <a:fillRect/>
          </a:stretch>
        </p:blipFill>
        <p:spPr>
          <a:xfrm>
            <a:off x="5849775" y="314575"/>
            <a:ext cx="2833625" cy="2448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Physical Activity and Loneliness </a:t>
            </a:r>
            <a:endParaRPr/>
          </a:p>
        </p:txBody>
      </p:sp>
      <p:sp>
        <p:nvSpPr>
          <p:cNvPr id="142" name="Google Shape;142;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Direct relationship between 											physical activity and loneliness…</a:t>
            </a:r>
            <a:endParaRPr/>
          </a:p>
          <a:p>
            <a:pPr indent="-342900" lvl="0" marL="457200" rtl="0" algn="l">
              <a:spcBef>
                <a:spcPts val="0"/>
              </a:spcBef>
              <a:spcAft>
                <a:spcPts val="0"/>
              </a:spcAft>
              <a:buSzPts val="1800"/>
              <a:buChar char="●"/>
            </a:pPr>
            <a:r>
              <a:rPr lang="en"/>
              <a:t>Positive association? </a:t>
            </a:r>
            <a:endParaRPr/>
          </a:p>
          <a:p>
            <a:pPr indent="-342900" lvl="0" marL="457200" rtl="0" algn="l">
              <a:spcBef>
                <a:spcPts val="0"/>
              </a:spcBef>
              <a:spcAft>
                <a:spcPts val="0"/>
              </a:spcAft>
              <a:buSzPts val="1800"/>
              <a:buChar char="●"/>
            </a:pPr>
            <a:r>
              <a:rPr lang="en"/>
              <a:t>Let’s look at some interaction 											effects</a:t>
            </a:r>
            <a:r>
              <a:rPr lang="en"/>
              <a:t>...</a:t>
            </a:r>
            <a:r>
              <a:rPr lang="en"/>
              <a:t>.</a:t>
            </a:r>
            <a:endParaRPr/>
          </a:p>
        </p:txBody>
      </p:sp>
      <p:pic>
        <p:nvPicPr>
          <p:cNvPr id="143" name="Google Shape;143;p23"/>
          <p:cNvPicPr preferRelativeResize="0"/>
          <p:nvPr/>
        </p:nvPicPr>
        <p:blipFill>
          <a:blip r:embed="rId3">
            <a:alphaModFix/>
          </a:blip>
          <a:stretch>
            <a:fillRect/>
          </a:stretch>
        </p:blipFill>
        <p:spPr>
          <a:xfrm>
            <a:off x="4057500" y="1290475"/>
            <a:ext cx="5086501" cy="3140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Priming</a:t>
            </a:r>
            <a:endParaRPr/>
          </a:p>
        </p:txBody>
      </p:sp>
      <p:sp>
        <p:nvSpPr>
          <p:cNvPr id="149" name="Google Shape;149;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000000"/>
              </a:buClr>
              <a:buSzPts val="1600"/>
              <a:buFont typeface="Nunito"/>
              <a:buChar char="●"/>
            </a:pPr>
            <a:r>
              <a:rPr lang="en" sz="1600">
                <a:solidFill>
                  <a:srgbClr val="000000"/>
                </a:solidFill>
                <a:latin typeface="Nunito"/>
                <a:ea typeface="Nunito"/>
                <a:cs typeface="Nunito"/>
                <a:sym typeface="Nunito"/>
              </a:rPr>
              <a:t>Random assignment of participants to survey groups, all questions and wording were the same except for prompts before the loneliness scale section</a:t>
            </a:r>
            <a:endParaRPr sz="1600">
              <a:solidFill>
                <a:srgbClr val="000000"/>
              </a:solidFill>
              <a:latin typeface="Nunito"/>
              <a:ea typeface="Nunito"/>
              <a:cs typeface="Nunito"/>
              <a:sym typeface="Nunito"/>
            </a:endParaRPr>
          </a:p>
          <a:p>
            <a:pPr indent="0" lvl="0" marL="0" rtl="0" algn="l">
              <a:lnSpc>
                <a:spcPct val="100000"/>
              </a:lnSpc>
              <a:spcBef>
                <a:spcPts val="0"/>
              </a:spcBef>
              <a:spcAft>
                <a:spcPts val="0"/>
              </a:spcAft>
              <a:buNone/>
            </a:pPr>
            <a:r>
              <a:t/>
            </a:r>
            <a:endParaRPr sz="1600">
              <a:solidFill>
                <a:srgbClr val="000000"/>
              </a:solidFill>
              <a:latin typeface="Nunito"/>
              <a:ea typeface="Nunito"/>
              <a:cs typeface="Nunito"/>
              <a:sym typeface="Nunito"/>
            </a:endParaRPr>
          </a:p>
          <a:p>
            <a:pPr indent="-330200" lvl="0" marL="457200" rtl="0" algn="l">
              <a:lnSpc>
                <a:spcPct val="115000"/>
              </a:lnSpc>
              <a:spcBef>
                <a:spcPts val="0"/>
              </a:spcBef>
              <a:spcAft>
                <a:spcPts val="0"/>
              </a:spcAft>
              <a:buClr>
                <a:srgbClr val="000000"/>
              </a:buClr>
              <a:buSzPts val="1600"/>
              <a:buFont typeface="Nunito"/>
              <a:buChar char="●"/>
            </a:pPr>
            <a:r>
              <a:rPr lang="en" sz="1600">
                <a:solidFill>
                  <a:srgbClr val="000000"/>
                </a:solidFill>
                <a:latin typeface="Nunito"/>
                <a:ea typeface="Nunito"/>
                <a:cs typeface="Nunito"/>
                <a:sym typeface="Nunito"/>
              </a:rPr>
              <a:t>Group 1 prompt: “</a:t>
            </a:r>
            <a:r>
              <a:rPr lang="en" sz="1600">
                <a:solidFill>
                  <a:srgbClr val="000000"/>
                </a:solidFill>
                <a:highlight>
                  <a:srgbClr val="FFFFFF"/>
                </a:highlight>
                <a:latin typeface="Nunito"/>
                <a:ea typeface="Nunito"/>
                <a:cs typeface="Nunito"/>
                <a:sym typeface="Nunito"/>
              </a:rPr>
              <a:t>We’re interested in learning more about the mental health of college students during the Covid-19 pandemic.”</a:t>
            </a:r>
            <a:endParaRPr sz="1600">
              <a:solidFill>
                <a:srgbClr val="000000"/>
              </a:solidFill>
              <a:highlight>
                <a:srgbClr val="FFFFFF"/>
              </a:highlight>
              <a:latin typeface="Nunito"/>
              <a:ea typeface="Nunito"/>
              <a:cs typeface="Nunito"/>
              <a:sym typeface="Nunito"/>
            </a:endParaRPr>
          </a:p>
          <a:p>
            <a:pPr indent="-330200" lvl="0" marL="457200" rtl="0" algn="l">
              <a:lnSpc>
                <a:spcPct val="115000"/>
              </a:lnSpc>
              <a:spcBef>
                <a:spcPts val="0"/>
              </a:spcBef>
              <a:spcAft>
                <a:spcPts val="0"/>
              </a:spcAft>
              <a:buClr>
                <a:srgbClr val="000000"/>
              </a:buClr>
              <a:buSzPts val="1600"/>
              <a:buFont typeface="Nunito"/>
              <a:buChar char="●"/>
            </a:pPr>
            <a:r>
              <a:rPr lang="en" sz="1600">
                <a:solidFill>
                  <a:srgbClr val="000000"/>
                </a:solidFill>
                <a:highlight>
                  <a:srgbClr val="FFFFFF"/>
                </a:highlight>
                <a:latin typeface="Nunito"/>
                <a:ea typeface="Nunito"/>
                <a:cs typeface="Nunito"/>
                <a:sym typeface="Nunito"/>
              </a:rPr>
              <a:t>Group 2 prompt: “We’re interested in learning more about the mental health of college students.”</a:t>
            </a:r>
            <a:endParaRPr sz="1600">
              <a:solidFill>
                <a:srgbClr val="000000"/>
              </a:solidFill>
              <a:highlight>
                <a:srgbClr val="FFFFFF"/>
              </a:highlight>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Priming</a:t>
            </a:r>
            <a:endParaRPr/>
          </a:p>
        </p:txBody>
      </p:sp>
      <p:sp>
        <p:nvSpPr>
          <p:cNvPr id="155" name="Google Shape;155;p25"/>
          <p:cNvSpPr txBox="1"/>
          <p:nvPr>
            <p:ph idx="1" type="body"/>
          </p:nvPr>
        </p:nvSpPr>
        <p:spPr>
          <a:xfrm>
            <a:off x="311700" y="1152475"/>
            <a:ext cx="3951900" cy="3498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Nunito"/>
              <a:buChar char="●"/>
            </a:pPr>
            <a:r>
              <a:rPr lang="en" sz="1600">
                <a:solidFill>
                  <a:srgbClr val="000000"/>
                </a:solidFill>
                <a:latin typeface="Nunito"/>
                <a:ea typeface="Nunito"/>
                <a:cs typeface="Nunito"/>
                <a:sym typeface="Nunito"/>
              </a:rPr>
              <a:t>How does changing the wording of the survey affect perceived loneliness?</a:t>
            </a:r>
            <a:endParaRPr sz="1600">
              <a:solidFill>
                <a:srgbClr val="000000"/>
              </a:solidFill>
              <a:latin typeface="Nunito"/>
              <a:ea typeface="Nunito"/>
              <a:cs typeface="Nunito"/>
              <a:sym typeface="Nunito"/>
            </a:endParaRPr>
          </a:p>
          <a:p>
            <a:pPr indent="-330200" lvl="0" marL="457200" rtl="0" algn="l">
              <a:spcBef>
                <a:spcPts val="1000"/>
              </a:spcBef>
              <a:spcAft>
                <a:spcPts val="0"/>
              </a:spcAft>
              <a:buClr>
                <a:srgbClr val="000000"/>
              </a:buClr>
              <a:buSzPts val="1600"/>
              <a:buFont typeface="Nunito"/>
              <a:buChar char="●"/>
            </a:pPr>
            <a:r>
              <a:rPr lang="en" sz="1600">
                <a:solidFill>
                  <a:srgbClr val="000000"/>
                </a:solidFill>
                <a:latin typeface="Nunito"/>
                <a:ea typeface="Nunito"/>
                <a:cs typeface="Nunito"/>
                <a:sym typeface="Nunito"/>
              </a:rPr>
              <a:t>How can we compare the effects of priming with physical activity?</a:t>
            </a:r>
            <a:endParaRPr sz="1600">
              <a:solidFill>
                <a:srgbClr val="000000"/>
              </a:solidFill>
              <a:latin typeface="Nunito"/>
              <a:ea typeface="Nunito"/>
              <a:cs typeface="Nunito"/>
              <a:sym typeface="Nunito"/>
            </a:endParaRPr>
          </a:p>
          <a:p>
            <a:pPr indent="-330200" lvl="0" marL="457200" rtl="0" algn="l">
              <a:spcBef>
                <a:spcPts val="1000"/>
              </a:spcBef>
              <a:spcAft>
                <a:spcPts val="0"/>
              </a:spcAft>
              <a:buClr>
                <a:srgbClr val="000000"/>
              </a:buClr>
              <a:buSzPts val="1600"/>
              <a:buFont typeface="Nunito"/>
              <a:buChar char="●"/>
            </a:pPr>
            <a:r>
              <a:rPr lang="en" sz="1600">
                <a:solidFill>
                  <a:srgbClr val="000000"/>
                </a:solidFill>
                <a:latin typeface="Nunito"/>
                <a:ea typeface="Nunito"/>
                <a:cs typeface="Nunito"/>
                <a:sym typeface="Nunito"/>
              </a:rPr>
              <a:t>Notable difference between primed group and non-primed group</a:t>
            </a:r>
            <a:endParaRPr sz="1600">
              <a:solidFill>
                <a:srgbClr val="000000"/>
              </a:solidFill>
              <a:latin typeface="Nunito"/>
              <a:ea typeface="Nunito"/>
              <a:cs typeface="Nunito"/>
              <a:sym typeface="Nunito"/>
            </a:endParaRPr>
          </a:p>
          <a:p>
            <a:pPr indent="-355600" lvl="0" marL="457200" rtl="0" algn="l">
              <a:lnSpc>
                <a:spcPct val="200000"/>
              </a:lnSpc>
              <a:spcBef>
                <a:spcPts val="0"/>
              </a:spcBef>
              <a:spcAft>
                <a:spcPts val="0"/>
              </a:spcAft>
              <a:buClr>
                <a:srgbClr val="000000"/>
              </a:buClr>
              <a:buSzPts val="2000"/>
              <a:buFont typeface="Nunito"/>
              <a:buChar char="●"/>
            </a:pPr>
            <a:r>
              <a:rPr lang="en" sz="1600">
                <a:solidFill>
                  <a:srgbClr val="000000"/>
                </a:solidFill>
                <a:latin typeface="Nunito"/>
                <a:ea typeface="Nunito"/>
                <a:cs typeface="Nunito"/>
                <a:sym typeface="Nunito"/>
              </a:rPr>
              <a:t>R^2=.1569, </a:t>
            </a:r>
            <a:r>
              <a:rPr i="1" lang="en" sz="1600">
                <a:solidFill>
                  <a:srgbClr val="000000"/>
                </a:solidFill>
                <a:latin typeface="Nunito"/>
                <a:ea typeface="Nunito"/>
                <a:cs typeface="Nunito"/>
                <a:sym typeface="Nunito"/>
              </a:rPr>
              <a:t>F</a:t>
            </a:r>
            <a:r>
              <a:rPr lang="en" sz="1600">
                <a:solidFill>
                  <a:srgbClr val="000000"/>
                </a:solidFill>
                <a:latin typeface="Nunito"/>
                <a:ea typeface="Nunito"/>
                <a:cs typeface="Nunito"/>
                <a:sym typeface="Nunito"/>
              </a:rPr>
              <a:t>(3, 54)=3.35, p&gt;.03, Adj R^2=.1101</a:t>
            </a:r>
            <a:endParaRPr sz="2000">
              <a:solidFill>
                <a:srgbClr val="000000"/>
              </a:solidFill>
              <a:latin typeface="Nunito"/>
              <a:ea typeface="Nunito"/>
              <a:cs typeface="Nunito"/>
              <a:sym typeface="Nunito"/>
            </a:endParaRPr>
          </a:p>
        </p:txBody>
      </p:sp>
      <p:pic>
        <p:nvPicPr>
          <p:cNvPr id="156" name="Google Shape;156;p25"/>
          <p:cNvPicPr preferRelativeResize="0"/>
          <p:nvPr/>
        </p:nvPicPr>
        <p:blipFill>
          <a:blip r:embed="rId3">
            <a:alphaModFix/>
          </a:blip>
          <a:stretch>
            <a:fillRect/>
          </a:stretch>
        </p:blipFill>
        <p:spPr>
          <a:xfrm>
            <a:off x="4452125" y="1262388"/>
            <a:ext cx="4241575" cy="2618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Priming</a:t>
            </a:r>
            <a:endParaRPr/>
          </a:p>
        </p:txBody>
      </p:sp>
      <p:sp>
        <p:nvSpPr>
          <p:cNvPr id="162" name="Google Shape;162;p26"/>
          <p:cNvSpPr txBox="1"/>
          <p:nvPr>
            <p:ph idx="1" type="body"/>
          </p:nvPr>
        </p:nvSpPr>
        <p:spPr>
          <a:xfrm>
            <a:off x="311700" y="1152475"/>
            <a:ext cx="7932600" cy="1419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600">
                <a:solidFill>
                  <a:schemeClr val="accent1"/>
                </a:solidFill>
                <a:latin typeface="Nunito"/>
                <a:ea typeface="Nunito"/>
                <a:cs typeface="Nunito"/>
                <a:sym typeface="Nunito"/>
              </a:rPr>
              <a:t>On average, those who were primed with “Covid-19 pandemic” had higher scores for loneliness than those who were not</a:t>
            </a:r>
            <a:endParaRPr b="1" sz="1600">
              <a:solidFill>
                <a:schemeClr val="accent1"/>
              </a:solidFill>
              <a:latin typeface="Nunito"/>
              <a:ea typeface="Nunito"/>
              <a:cs typeface="Nunito"/>
              <a:sym typeface="Nunito"/>
            </a:endParaRPr>
          </a:p>
        </p:txBody>
      </p:sp>
      <p:pic>
        <p:nvPicPr>
          <p:cNvPr id="163" name="Google Shape;163;p26"/>
          <p:cNvPicPr preferRelativeResize="0"/>
          <p:nvPr/>
        </p:nvPicPr>
        <p:blipFill>
          <a:blip r:embed="rId3">
            <a:alphaModFix/>
          </a:blip>
          <a:stretch>
            <a:fillRect/>
          </a:stretch>
        </p:blipFill>
        <p:spPr>
          <a:xfrm>
            <a:off x="2139238" y="1872150"/>
            <a:ext cx="4865525" cy="30109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 Priming</a:t>
            </a:r>
            <a:endParaRPr/>
          </a:p>
        </p:txBody>
      </p:sp>
      <p:sp>
        <p:nvSpPr>
          <p:cNvPr id="169" name="Google Shape;169;p27"/>
          <p:cNvSpPr txBox="1"/>
          <p:nvPr>
            <p:ph idx="1" type="body"/>
          </p:nvPr>
        </p:nvSpPr>
        <p:spPr>
          <a:xfrm>
            <a:off x="311700" y="1152475"/>
            <a:ext cx="5931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latin typeface="Nunito"/>
                <a:ea typeface="Nunito"/>
                <a:cs typeface="Nunito"/>
                <a:sym typeface="Nunito"/>
              </a:rPr>
              <a:t>Wording matters!</a:t>
            </a:r>
            <a:endParaRPr sz="1600">
              <a:solidFill>
                <a:srgbClr val="000000"/>
              </a:solidFill>
              <a:latin typeface="Nunito"/>
              <a:ea typeface="Nunito"/>
              <a:cs typeface="Nunito"/>
              <a:sym typeface="Nunito"/>
            </a:endParaRPr>
          </a:p>
          <a:p>
            <a:pPr indent="0" lvl="0" marL="0" rtl="0" algn="l">
              <a:spcBef>
                <a:spcPts val="1600"/>
              </a:spcBef>
              <a:spcAft>
                <a:spcPts val="0"/>
              </a:spcAft>
              <a:buNone/>
            </a:pPr>
            <a:r>
              <a:rPr b="1" lang="en" sz="1600">
                <a:solidFill>
                  <a:srgbClr val="000000"/>
                </a:solidFill>
                <a:latin typeface="Nunito"/>
                <a:ea typeface="Nunito"/>
                <a:cs typeface="Nunito"/>
                <a:sym typeface="Nunito"/>
              </a:rPr>
              <a:t>Students feel that the pandemic has had a negative impact on their mental health</a:t>
            </a:r>
            <a:endParaRPr b="1" sz="1600">
              <a:solidFill>
                <a:srgbClr val="000000"/>
              </a:solidFill>
              <a:latin typeface="Nunito"/>
              <a:ea typeface="Nunito"/>
              <a:cs typeface="Nunito"/>
              <a:sym typeface="Nunito"/>
            </a:endParaRPr>
          </a:p>
          <a:p>
            <a:pPr indent="0" lvl="0" marL="0" rtl="0" algn="l">
              <a:spcBef>
                <a:spcPts val="1600"/>
              </a:spcBef>
              <a:spcAft>
                <a:spcPts val="0"/>
              </a:spcAft>
              <a:buNone/>
            </a:pPr>
            <a:r>
              <a:rPr lang="en" sz="1600">
                <a:solidFill>
                  <a:srgbClr val="000000"/>
                </a:solidFill>
                <a:latin typeface="Nunito"/>
                <a:ea typeface="Nunito"/>
                <a:cs typeface="Nunito"/>
                <a:sym typeface="Nunito"/>
              </a:rPr>
              <a:t>Possible explanations:</a:t>
            </a:r>
            <a:endParaRPr sz="1600">
              <a:solidFill>
                <a:srgbClr val="000000"/>
              </a:solidFill>
              <a:latin typeface="Nunito"/>
              <a:ea typeface="Nunito"/>
              <a:cs typeface="Nunito"/>
              <a:sym typeface="Nunito"/>
            </a:endParaRPr>
          </a:p>
          <a:p>
            <a:pPr indent="-330200" lvl="0" marL="457200" rtl="0" algn="l">
              <a:spcBef>
                <a:spcPts val="1600"/>
              </a:spcBef>
              <a:spcAft>
                <a:spcPts val="0"/>
              </a:spcAft>
              <a:buClr>
                <a:srgbClr val="000000"/>
              </a:buClr>
              <a:buSzPts val="1600"/>
              <a:buFont typeface="Nunito"/>
              <a:buChar char="●"/>
            </a:pPr>
            <a:r>
              <a:rPr lang="en" sz="1600">
                <a:solidFill>
                  <a:srgbClr val="000000"/>
                </a:solidFill>
                <a:latin typeface="Nunito"/>
                <a:ea typeface="Nunito"/>
                <a:cs typeface="Nunito"/>
                <a:sym typeface="Nunito"/>
              </a:rPr>
              <a:t>Negative association with words “Covid-19” and “pandemic” in the media</a:t>
            </a:r>
            <a:endParaRPr sz="1600">
              <a:solidFill>
                <a:srgbClr val="000000"/>
              </a:solidFill>
              <a:latin typeface="Nunito"/>
              <a:ea typeface="Nunito"/>
              <a:cs typeface="Nunito"/>
              <a:sym typeface="Nunito"/>
            </a:endParaRPr>
          </a:p>
          <a:p>
            <a:pPr indent="-330200" lvl="0" marL="457200" rtl="0" algn="l">
              <a:spcBef>
                <a:spcPts val="0"/>
              </a:spcBef>
              <a:spcAft>
                <a:spcPts val="0"/>
              </a:spcAft>
              <a:buClr>
                <a:srgbClr val="000000"/>
              </a:buClr>
              <a:buSzPts val="1600"/>
              <a:buFont typeface="Nunito"/>
              <a:buChar char="●"/>
            </a:pPr>
            <a:r>
              <a:rPr lang="en" sz="1600">
                <a:solidFill>
                  <a:srgbClr val="000000"/>
                </a:solidFill>
                <a:latin typeface="Nunito"/>
                <a:ea typeface="Nunito"/>
                <a:cs typeface="Nunito"/>
                <a:sym typeface="Nunito"/>
              </a:rPr>
              <a:t>Life events associated with “Covid-19” vs. those not associated</a:t>
            </a:r>
            <a:endParaRPr sz="1600">
              <a:solidFill>
                <a:srgbClr val="000000"/>
              </a:solidFill>
              <a:latin typeface="Nunito"/>
              <a:ea typeface="Nunito"/>
              <a:cs typeface="Nunito"/>
              <a:sym typeface="Nunito"/>
            </a:endParaRPr>
          </a:p>
          <a:p>
            <a:pPr indent="0" lvl="0" marL="0" rtl="0" algn="l">
              <a:spcBef>
                <a:spcPts val="1600"/>
              </a:spcBef>
              <a:spcAft>
                <a:spcPts val="1600"/>
              </a:spcAft>
              <a:buNone/>
            </a:pPr>
            <a:r>
              <a:t/>
            </a:r>
            <a:endParaRPr sz="1600">
              <a:solidFill>
                <a:srgbClr val="000000"/>
              </a:solidFill>
              <a:latin typeface="Nunito"/>
              <a:ea typeface="Nunito"/>
              <a:cs typeface="Nunito"/>
              <a:sym typeface="Nunito"/>
            </a:endParaRPr>
          </a:p>
        </p:txBody>
      </p:sp>
      <p:pic>
        <p:nvPicPr>
          <p:cNvPr id="170" name="Google Shape;170;p27"/>
          <p:cNvPicPr preferRelativeResize="0"/>
          <p:nvPr/>
        </p:nvPicPr>
        <p:blipFill>
          <a:blip r:embed="rId3">
            <a:alphaModFix/>
          </a:blip>
          <a:stretch>
            <a:fillRect/>
          </a:stretch>
        </p:blipFill>
        <p:spPr>
          <a:xfrm>
            <a:off x="6325378" y="1152475"/>
            <a:ext cx="2506922" cy="34164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Isolation</a:t>
            </a:r>
            <a:endParaRPr/>
          </a:p>
        </p:txBody>
      </p:sp>
      <p:sp>
        <p:nvSpPr>
          <p:cNvPr id="176" name="Google Shape;176;p28"/>
          <p:cNvSpPr txBox="1"/>
          <p:nvPr>
            <p:ph idx="1" type="body"/>
          </p:nvPr>
        </p:nvSpPr>
        <p:spPr>
          <a:xfrm>
            <a:off x="4631375" y="1152475"/>
            <a:ext cx="42009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Nunito"/>
              <a:buChar char="●"/>
            </a:pPr>
            <a:r>
              <a:rPr lang="en" sz="1600">
                <a:solidFill>
                  <a:srgbClr val="000000"/>
                </a:solidFill>
                <a:latin typeface="Nunito"/>
                <a:ea typeface="Nunito"/>
                <a:cs typeface="Nunito"/>
                <a:sym typeface="Nunito"/>
              </a:rPr>
              <a:t>Group 0: Liv</a:t>
            </a:r>
            <a:r>
              <a:rPr lang="en" sz="1600">
                <a:solidFill>
                  <a:srgbClr val="000000"/>
                </a:solidFill>
                <a:highlight>
                  <a:schemeClr val="lt1"/>
                </a:highlight>
                <a:latin typeface="Nunito"/>
                <a:ea typeface="Nunito"/>
                <a:cs typeface="Nunito"/>
                <a:sym typeface="Nunito"/>
              </a:rPr>
              <a:t>ing not alone. </a:t>
            </a:r>
            <a:endParaRPr sz="1600">
              <a:solidFill>
                <a:srgbClr val="000000"/>
              </a:solidFill>
              <a:highlight>
                <a:schemeClr val="lt1"/>
              </a:highlight>
              <a:latin typeface="Nunito"/>
              <a:ea typeface="Nunito"/>
              <a:cs typeface="Nunito"/>
              <a:sym typeface="Nunito"/>
            </a:endParaRPr>
          </a:p>
          <a:p>
            <a:pPr indent="-330200" lvl="0" marL="457200" rtl="0" algn="l">
              <a:spcBef>
                <a:spcPts val="0"/>
              </a:spcBef>
              <a:spcAft>
                <a:spcPts val="0"/>
              </a:spcAft>
              <a:buClr>
                <a:srgbClr val="000000"/>
              </a:buClr>
              <a:buSzPts val="1600"/>
              <a:buFont typeface="Nunito"/>
              <a:buChar char="●"/>
            </a:pPr>
            <a:r>
              <a:rPr lang="en" sz="1600">
                <a:solidFill>
                  <a:srgbClr val="000000"/>
                </a:solidFill>
                <a:highlight>
                  <a:schemeClr val="lt1"/>
                </a:highlight>
                <a:latin typeface="Nunito"/>
                <a:ea typeface="Nunito"/>
                <a:cs typeface="Nunito"/>
                <a:sym typeface="Nunito"/>
              </a:rPr>
              <a:t>Group 1: Living alone.</a:t>
            </a:r>
            <a:endParaRPr sz="1600">
              <a:solidFill>
                <a:srgbClr val="000000"/>
              </a:solidFill>
              <a:highlight>
                <a:schemeClr val="lt1"/>
              </a:highlight>
              <a:latin typeface="Nunito"/>
              <a:ea typeface="Nunito"/>
              <a:cs typeface="Nunito"/>
              <a:sym typeface="Nunito"/>
            </a:endParaRPr>
          </a:p>
          <a:p>
            <a:pPr indent="-330200" lvl="0" marL="457200" rtl="0" algn="l">
              <a:spcBef>
                <a:spcPts val="0"/>
              </a:spcBef>
              <a:spcAft>
                <a:spcPts val="0"/>
              </a:spcAft>
              <a:buClr>
                <a:srgbClr val="000000"/>
              </a:buClr>
              <a:buSzPts val="1600"/>
              <a:buFont typeface="Nunito"/>
              <a:buChar char="●"/>
            </a:pPr>
            <a:r>
              <a:rPr lang="en" sz="1600">
                <a:solidFill>
                  <a:srgbClr val="000000"/>
                </a:solidFill>
                <a:highlight>
                  <a:schemeClr val="lt1"/>
                </a:highlight>
                <a:latin typeface="Nunito"/>
                <a:ea typeface="Nunito"/>
                <a:cs typeface="Nunito"/>
                <a:sym typeface="Nunito"/>
              </a:rPr>
              <a:t>Clearly living alone has a negative effect on one’s mental health by increasing perceived loneliness.</a:t>
            </a:r>
            <a:endParaRPr sz="1600">
              <a:solidFill>
                <a:srgbClr val="000000"/>
              </a:solidFill>
              <a:highlight>
                <a:schemeClr val="lt1"/>
              </a:highlight>
              <a:latin typeface="Nunito"/>
              <a:ea typeface="Nunito"/>
              <a:cs typeface="Nunito"/>
              <a:sym typeface="Nunito"/>
            </a:endParaRPr>
          </a:p>
        </p:txBody>
      </p:sp>
      <p:pic>
        <p:nvPicPr>
          <p:cNvPr id="177" name="Google Shape;177;p28"/>
          <p:cNvPicPr preferRelativeResize="0"/>
          <p:nvPr/>
        </p:nvPicPr>
        <p:blipFill>
          <a:blip r:embed="rId3">
            <a:alphaModFix/>
          </a:blip>
          <a:stretch>
            <a:fillRect/>
          </a:stretch>
        </p:blipFill>
        <p:spPr>
          <a:xfrm>
            <a:off x="200025" y="1152475"/>
            <a:ext cx="4371975" cy="31337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Isolation</a:t>
            </a:r>
            <a:endParaRPr/>
          </a:p>
        </p:txBody>
      </p:sp>
      <p:sp>
        <p:nvSpPr>
          <p:cNvPr id="183" name="Google Shape;183;p29"/>
          <p:cNvSpPr txBox="1"/>
          <p:nvPr>
            <p:ph idx="1" type="body"/>
          </p:nvPr>
        </p:nvSpPr>
        <p:spPr>
          <a:xfrm>
            <a:off x="4572000" y="1152475"/>
            <a:ext cx="42603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Nunito"/>
              <a:buChar char="●"/>
            </a:pPr>
            <a:r>
              <a:rPr lang="en" sz="1600">
                <a:solidFill>
                  <a:srgbClr val="000000"/>
                </a:solidFill>
                <a:latin typeface="Nunito"/>
                <a:ea typeface="Nunito"/>
                <a:cs typeface="Nunito"/>
                <a:sym typeface="Nunito"/>
              </a:rPr>
              <a:t>Group 0: Liv</a:t>
            </a:r>
            <a:r>
              <a:rPr lang="en" sz="1600">
                <a:solidFill>
                  <a:srgbClr val="000000"/>
                </a:solidFill>
                <a:highlight>
                  <a:schemeClr val="lt1"/>
                </a:highlight>
                <a:latin typeface="Nunito"/>
                <a:ea typeface="Nunito"/>
                <a:cs typeface="Nunito"/>
                <a:sym typeface="Nunito"/>
              </a:rPr>
              <a:t>ing not alone. </a:t>
            </a:r>
            <a:endParaRPr sz="1600">
              <a:solidFill>
                <a:srgbClr val="000000"/>
              </a:solidFill>
              <a:highlight>
                <a:schemeClr val="lt1"/>
              </a:highlight>
              <a:latin typeface="Nunito"/>
              <a:ea typeface="Nunito"/>
              <a:cs typeface="Nunito"/>
              <a:sym typeface="Nunito"/>
            </a:endParaRPr>
          </a:p>
          <a:p>
            <a:pPr indent="-330200" lvl="0" marL="457200" rtl="0" algn="l">
              <a:spcBef>
                <a:spcPts val="0"/>
              </a:spcBef>
              <a:spcAft>
                <a:spcPts val="0"/>
              </a:spcAft>
              <a:buClr>
                <a:srgbClr val="000000"/>
              </a:buClr>
              <a:buSzPts val="1600"/>
              <a:buFont typeface="Nunito"/>
              <a:buChar char="●"/>
            </a:pPr>
            <a:r>
              <a:rPr lang="en" sz="1600">
                <a:solidFill>
                  <a:srgbClr val="000000"/>
                </a:solidFill>
                <a:highlight>
                  <a:schemeClr val="lt1"/>
                </a:highlight>
                <a:latin typeface="Nunito"/>
                <a:ea typeface="Nunito"/>
                <a:cs typeface="Nunito"/>
                <a:sym typeface="Nunito"/>
              </a:rPr>
              <a:t>Group 1: Living alone.</a:t>
            </a:r>
            <a:endParaRPr sz="1600">
              <a:solidFill>
                <a:srgbClr val="000000"/>
              </a:solidFill>
              <a:highlight>
                <a:schemeClr val="lt1"/>
              </a:highlight>
              <a:latin typeface="Nunito"/>
              <a:ea typeface="Nunito"/>
              <a:cs typeface="Nunito"/>
              <a:sym typeface="Nunito"/>
            </a:endParaRPr>
          </a:p>
          <a:p>
            <a:pPr indent="-330200" lvl="0" marL="457200" rtl="0" algn="l">
              <a:spcBef>
                <a:spcPts val="0"/>
              </a:spcBef>
              <a:spcAft>
                <a:spcPts val="0"/>
              </a:spcAft>
              <a:buClr>
                <a:srgbClr val="000000"/>
              </a:buClr>
              <a:buSzPts val="1600"/>
              <a:buFont typeface="Nunito"/>
              <a:buChar char="●"/>
            </a:pPr>
            <a:r>
              <a:rPr lang="en" sz="1600">
                <a:solidFill>
                  <a:srgbClr val="000000"/>
                </a:solidFill>
                <a:highlight>
                  <a:schemeClr val="lt1"/>
                </a:highlight>
                <a:latin typeface="Nunito"/>
                <a:ea typeface="Nunito"/>
                <a:cs typeface="Nunito"/>
                <a:sym typeface="Nunito"/>
              </a:rPr>
              <a:t>Interestingly, if you live alone, the more you work out the more lonely you feel!</a:t>
            </a:r>
            <a:endParaRPr sz="1600">
              <a:solidFill>
                <a:srgbClr val="000000"/>
              </a:solidFill>
              <a:highlight>
                <a:schemeClr val="lt1"/>
              </a:highlight>
              <a:latin typeface="Nunito"/>
              <a:ea typeface="Nunito"/>
              <a:cs typeface="Nunito"/>
              <a:sym typeface="Nunito"/>
            </a:endParaRPr>
          </a:p>
          <a:p>
            <a:pPr indent="-330200" lvl="0" marL="457200" rtl="0" algn="l">
              <a:spcBef>
                <a:spcPts val="0"/>
              </a:spcBef>
              <a:spcAft>
                <a:spcPts val="0"/>
              </a:spcAft>
              <a:buClr>
                <a:srgbClr val="000000"/>
              </a:buClr>
              <a:buSzPts val="1600"/>
              <a:buFont typeface="Nunito"/>
              <a:buChar char="●"/>
            </a:pPr>
            <a:r>
              <a:rPr lang="en" sz="1600">
                <a:solidFill>
                  <a:srgbClr val="000000"/>
                </a:solidFill>
                <a:highlight>
                  <a:schemeClr val="lt1"/>
                </a:highlight>
                <a:latin typeface="Nunito"/>
                <a:ea typeface="Nunito"/>
                <a:cs typeface="Nunito"/>
                <a:sym typeface="Nunito"/>
              </a:rPr>
              <a:t>Thoughts?</a:t>
            </a:r>
            <a:endParaRPr sz="1600">
              <a:solidFill>
                <a:srgbClr val="000000"/>
              </a:solidFill>
              <a:highlight>
                <a:schemeClr val="lt1"/>
              </a:highlight>
              <a:latin typeface="Nunito"/>
              <a:ea typeface="Nunito"/>
              <a:cs typeface="Nunito"/>
              <a:sym typeface="Nunito"/>
            </a:endParaRPr>
          </a:p>
          <a:p>
            <a:pPr indent="-330200" lvl="0" marL="457200" rtl="0" algn="l">
              <a:spcBef>
                <a:spcPts val="0"/>
              </a:spcBef>
              <a:spcAft>
                <a:spcPts val="0"/>
              </a:spcAft>
              <a:buClr>
                <a:srgbClr val="000000"/>
              </a:buClr>
              <a:buSzPts val="1600"/>
              <a:buFont typeface="Nunito"/>
              <a:buChar char="●"/>
            </a:pPr>
            <a:r>
              <a:rPr lang="en" sz="1600">
                <a:solidFill>
                  <a:srgbClr val="000000"/>
                </a:solidFill>
                <a:highlight>
                  <a:schemeClr val="lt1"/>
                </a:highlight>
                <a:latin typeface="Nunito"/>
                <a:ea typeface="Nunito"/>
                <a:cs typeface="Nunito"/>
                <a:sym typeface="Nunito"/>
              </a:rPr>
              <a:t>Theory coming soon…</a:t>
            </a:r>
            <a:endParaRPr sz="1600">
              <a:solidFill>
                <a:srgbClr val="000000"/>
              </a:solidFill>
              <a:highlight>
                <a:schemeClr val="lt1"/>
              </a:highlight>
              <a:latin typeface="Nunito"/>
              <a:ea typeface="Nunito"/>
              <a:cs typeface="Nunito"/>
              <a:sym typeface="Nunito"/>
            </a:endParaRPr>
          </a:p>
          <a:p>
            <a:pPr indent="-381000" lvl="0" marL="457200" rtl="0" algn="l">
              <a:lnSpc>
                <a:spcPct val="200000"/>
              </a:lnSpc>
              <a:spcBef>
                <a:spcPts val="0"/>
              </a:spcBef>
              <a:spcAft>
                <a:spcPts val="0"/>
              </a:spcAft>
              <a:buClr>
                <a:srgbClr val="000000"/>
              </a:buClr>
              <a:buSzPts val="2400"/>
              <a:buFont typeface="Nunito"/>
              <a:buChar char="●"/>
            </a:pPr>
            <a:r>
              <a:rPr lang="en" sz="1600">
                <a:solidFill>
                  <a:srgbClr val="000000"/>
                </a:solidFill>
                <a:latin typeface="Nunito"/>
                <a:ea typeface="Nunito"/>
                <a:cs typeface="Nunito"/>
                <a:sym typeface="Nunito"/>
              </a:rPr>
              <a:t>R^2=.1916, </a:t>
            </a:r>
            <a:r>
              <a:rPr i="1" lang="en" sz="1600">
                <a:solidFill>
                  <a:srgbClr val="000000"/>
                </a:solidFill>
                <a:latin typeface="Nunito"/>
                <a:ea typeface="Nunito"/>
                <a:cs typeface="Nunito"/>
                <a:sym typeface="Nunito"/>
              </a:rPr>
              <a:t>F</a:t>
            </a:r>
            <a:r>
              <a:rPr lang="en" sz="1600">
                <a:solidFill>
                  <a:srgbClr val="000000"/>
                </a:solidFill>
                <a:latin typeface="Nunito"/>
                <a:ea typeface="Nunito"/>
                <a:cs typeface="Nunito"/>
                <a:sym typeface="Nunito"/>
              </a:rPr>
              <a:t>(3, 54)=4.265, p=.009, Adj R^2=.1467</a:t>
            </a:r>
            <a:endParaRPr sz="2400">
              <a:solidFill>
                <a:srgbClr val="000000"/>
              </a:solidFill>
              <a:highlight>
                <a:schemeClr val="lt1"/>
              </a:highlight>
              <a:latin typeface="Nunito"/>
              <a:ea typeface="Nunito"/>
              <a:cs typeface="Nunito"/>
              <a:sym typeface="Nunito"/>
            </a:endParaRPr>
          </a:p>
          <a:p>
            <a:pPr indent="0" lvl="0" marL="0" rtl="0" algn="l">
              <a:spcBef>
                <a:spcPts val="0"/>
              </a:spcBef>
              <a:spcAft>
                <a:spcPts val="1600"/>
              </a:spcAft>
              <a:buNone/>
            </a:pPr>
            <a:r>
              <a:t/>
            </a:r>
            <a:endParaRPr sz="1600">
              <a:solidFill>
                <a:srgbClr val="000000"/>
              </a:solidFill>
              <a:highlight>
                <a:schemeClr val="lt1"/>
              </a:highlight>
              <a:latin typeface="Nunito"/>
              <a:ea typeface="Nunito"/>
              <a:cs typeface="Nunito"/>
              <a:sym typeface="Nunito"/>
            </a:endParaRPr>
          </a:p>
        </p:txBody>
      </p:sp>
      <p:pic>
        <p:nvPicPr>
          <p:cNvPr id="184" name="Google Shape;184;p29"/>
          <p:cNvPicPr preferRelativeResize="0"/>
          <p:nvPr/>
        </p:nvPicPr>
        <p:blipFill>
          <a:blip r:embed="rId3">
            <a:alphaModFix/>
          </a:blip>
          <a:stretch>
            <a:fillRect/>
          </a:stretch>
        </p:blipFill>
        <p:spPr>
          <a:xfrm>
            <a:off x="201050" y="1152475"/>
            <a:ext cx="4295775" cy="30765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Isolation</a:t>
            </a:r>
            <a:endParaRPr/>
          </a:p>
        </p:txBody>
      </p:sp>
      <p:sp>
        <p:nvSpPr>
          <p:cNvPr id="190" name="Google Shape;190;p30"/>
          <p:cNvSpPr txBox="1"/>
          <p:nvPr>
            <p:ph idx="1" type="body"/>
          </p:nvPr>
        </p:nvSpPr>
        <p:spPr>
          <a:xfrm>
            <a:off x="4572000" y="1152475"/>
            <a:ext cx="42603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Nunito"/>
              <a:buChar char="●"/>
            </a:pPr>
            <a:r>
              <a:rPr lang="en" sz="1600">
                <a:solidFill>
                  <a:srgbClr val="000000"/>
                </a:solidFill>
                <a:latin typeface="Nunito"/>
                <a:ea typeface="Nunito"/>
                <a:cs typeface="Nunito"/>
                <a:sym typeface="Nunito"/>
              </a:rPr>
              <a:t>Group 0: Liv</a:t>
            </a:r>
            <a:r>
              <a:rPr lang="en" sz="1600">
                <a:solidFill>
                  <a:srgbClr val="000000"/>
                </a:solidFill>
                <a:highlight>
                  <a:schemeClr val="lt1"/>
                </a:highlight>
                <a:latin typeface="Nunito"/>
                <a:ea typeface="Nunito"/>
                <a:cs typeface="Nunito"/>
                <a:sym typeface="Nunito"/>
              </a:rPr>
              <a:t>ing not on campus. </a:t>
            </a:r>
            <a:endParaRPr sz="1600">
              <a:solidFill>
                <a:srgbClr val="000000"/>
              </a:solidFill>
              <a:highlight>
                <a:schemeClr val="lt1"/>
              </a:highlight>
              <a:latin typeface="Nunito"/>
              <a:ea typeface="Nunito"/>
              <a:cs typeface="Nunito"/>
              <a:sym typeface="Nunito"/>
            </a:endParaRPr>
          </a:p>
          <a:p>
            <a:pPr indent="-330200" lvl="0" marL="457200" rtl="0" algn="l">
              <a:spcBef>
                <a:spcPts val="0"/>
              </a:spcBef>
              <a:spcAft>
                <a:spcPts val="0"/>
              </a:spcAft>
              <a:buClr>
                <a:srgbClr val="000000"/>
              </a:buClr>
              <a:buSzPts val="1600"/>
              <a:buFont typeface="Nunito"/>
              <a:buChar char="●"/>
            </a:pPr>
            <a:r>
              <a:rPr lang="en" sz="1600">
                <a:solidFill>
                  <a:srgbClr val="000000"/>
                </a:solidFill>
                <a:highlight>
                  <a:schemeClr val="lt1"/>
                </a:highlight>
                <a:latin typeface="Nunito"/>
                <a:ea typeface="Nunito"/>
                <a:cs typeface="Nunito"/>
                <a:sym typeface="Nunito"/>
              </a:rPr>
              <a:t>Group 1: Living on campus.</a:t>
            </a:r>
            <a:endParaRPr sz="1600">
              <a:solidFill>
                <a:srgbClr val="000000"/>
              </a:solidFill>
              <a:highlight>
                <a:schemeClr val="lt1"/>
              </a:highlight>
              <a:latin typeface="Nunito"/>
              <a:ea typeface="Nunito"/>
              <a:cs typeface="Nunito"/>
              <a:sym typeface="Nunito"/>
            </a:endParaRPr>
          </a:p>
          <a:p>
            <a:pPr indent="-330200" lvl="0" marL="457200" rtl="0" algn="l">
              <a:spcBef>
                <a:spcPts val="0"/>
              </a:spcBef>
              <a:spcAft>
                <a:spcPts val="0"/>
              </a:spcAft>
              <a:buClr>
                <a:srgbClr val="000000"/>
              </a:buClr>
              <a:buSzPts val="1600"/>
              <a:buFont typeface="Nunito"/>
              <a:buChar char="●"/>
            </a:pPr>
            <a:r>
              <a:rPr lang="en" sz="1600">
                <a:solidFill>
                  <a:srgbClr val="000000"/>
                </a:solidFill>
                <a:highlight>
                  <a:schemeClr val="lt1"/>
                </a:highlight>
                <a:latin typeface="Nunito"/>
                <a:ea typeface="Nunito"/>
                <a:cs typeface="Nunito"/>
                <a:sym typeface="Nunito"/>
              </a:rPr>
              <a:t>Living on campus can make people feel more lonely. </a:t>
            </a:r>
            <a:endParaRPr sz="1600">
              <a:solidFill>
                <a:srgbClr val="000000"/>
              </a:solidFill>
              <a:highlight>
                <a:schemeClr val="lt1"/>
              </a:highlight>
              <a:latin typeface="Nunito"/>
              <a:ea typeface="Nunito"/>
              <a:cs typeface="Nunito"/>
              <a:sym typeface="Nunito"/>
            </a:endParaRPr>
          </a:p>
        </p:txBody>
      </p:sp>
      <p:pic>
        <p:nvPicPr>
          <p:cNvPr id="191" name="Google Shape;191;p30"/>
          <p:cNvPicPr preferRelativeResize="0"/>
          <p:nvPr/>
        </p:nvPicPr>
        <p:blipFill>
          <a:blip r:embed="rId3">
            <a:alphaModFix/>
          </a:blip>
          <a:stretch>
            <a:fillRect/>
          </a:stretch>
        </p:blipFill>
        <p:spPr>
          <a:xfrm>
            <a:off x="457625" y="1152475"/>
            <a:ext cx="4035975" cy="2906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Isolation-Living on Campus</a:t>
            </a:r>
            <a:endParaRPr/>
          </a:p>
        </p:txBody>
      </p:sp>
      <p:sp>
        <p:nvSpPr>
          <p:cNvPr id="197" name="Google Shape;197;p31"/>
          <p:cNvSpPr txBox="1"/>
          <p:nvPr/>
        </p:nvSpPr>
        <p:spPr>
          <a:xfrm>
            <a:off x="555425" y="1243775"/>
            <a:ext cx="6408000" cy="334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800">
              <a:solidFill>
                <a:schemeClr val="dk2"/>
              </a:solidFill>
              <a:latin typeface="Lato"/>
              <a:ea typeface="Lato"/>
              <a:cs typeface="Lato"/>
              <a:sym typeface="Lato"/>
            </a:endParaRPr>
          </a:p>
          <a:p>
            <a:pPr indent="0" lvl="0" marL="0" rtl="0" algn="l">
              <a:lnSpc>
                <a:spcPct val="115000"/>
              </a:lnSpc>
              <a:spcBef>
                <a:spcPts val="1600"/>
              </a:spcBef>
              <a:spcAft>
                <a:spcPts val="0"/>
              </a:spcAft>
              <a:buNone/>
            </a:pPr>
            <a:r>
              <a:t/>
            </a:r>
            <a:endParaRPr sz="1800">
              <a:solidFill>
                <a:schemeClr val="dk2"/>
              </a:solidFill>
              <a:latin typeface="Lato"/>
              <a:ea typeface="Lato"/>
              <a:cs typeface="Lato"/>
              <a:sym typeface="Lato"/>
            </a:endParaRPr>
          </a:p>
          <a:p>
            <a:pPr indent="0" lvl="0" marL="0" rtl="0" algn="l">
              <a:lnSpc>
                <a:spcPct val="115000"/>
              </a:lnSpc>
              <a:spcBef>
                <a:spcPts val="1600"/>
              </a:spcBef>
              <a:spcAft>
                <a:spcPts val="0"/>
              </a:spcAft>
              <a:buNone/>
            </a:pPr>
            <a:r>
              <a:rPr lang="en" sz="1800">
                <a:solidFill>
                  <a:schemeClr val="dk2"/>
                </a:solidFill>
                <a:latin typeface="Lato"/>
                <a:ea typeface="Lato"/>
                <a:cs typeface="Lato"/>
                <a:sym typeface="Lato"/>
              </a:rPr>
              <a:t>Living on campus predicts increased loneliness, unlike exercise</a:t>
            </a:r>
            <a:endParaRPr sz="1800">
              <a:solidFill>
                <a:schemeClr val="dk2"/>
              </a:solidFill>
              <a:latin typeface="Lato"/>
              <a:ea typeface="Lato"/>
              <a:cs typeface="Lato"/>
              <a:sym typeface="Lato"/>
            </a:endParaRPr>
          </a:p>
          <a:p>
            <a:pPr indent="0" lvl="0" marL="0" rtl="0" algn="l">
              <a:lnSpc>
                <a:spcPct val="115000"/>
              </a:lnSpc>
              <a:spcBef>
                <a:spcPts val="1600"/>
              </a:spcBef>
              <a:spcAft>
                <a:spcPts val="0"/>
              </a:spcAft>
              <a:buNone/>
            </a:pPr>
            <a:r>
              <a:rPr lang="en" sz="1800">
                <a:solidFill>
                  <a:schemeClr val="dk2"/>
                </a:solidFill>
                <a:latin typeface="Lato"/>
                <a:ea typeface="Lato"/>
                <a:cs typeface="Lato"/>
                <a:sym typeface="Lato"/>
              </a:rPr>
              <a:t>-lower perceived social support</a:t>
            </a:r>
            <a:endParaRPr sz="1800">
              <a:solidFill>
                <a:schemeClr val="dk2"/>
              </a:solidFill>
              <a:latin typeface="Lato"/>
              <a:ea typeface="Lato"/>
              <a:cs typeface="Lato"/>
              <a:sym typeface="Lato"/>
            </a:endParaRPr>
          </a:p>
          <a:p>
            <a:pPr indent="0" lvl="0" marL="0" rtl="0" algn="l">
              <a:lnSpc>
                <a:spcPct val="115000"/>
              </a:lnSpc>
              <a:spcBef>
                <a:spcPts val="1600"/>
              </a:spcBef>
              <a:spcAft>
                <a:spcPts val="1600"/>
              </a:spcAft>
              <a:buNone/>
            </a:pPr>
            <a:r>
              <a:rPr lang="en" sz="1800">
                <a:solidFill>
                  <a:schemeClr val="dk2"/>
                </a:solidFill>
                <a:latin typeface="Lato"/>
                <a:ea typeface="Lato"/>
                <a:cs typeface="Lato"/>
                <a:sym typeface="Lato"/>
              </a:rPr>
              <a:t>-living alone (somewhat)</a:t>
            </a:r>
            <a:endParaRPr sz="1800">
              <a:solidFill>
                <a:schemeClr val="dk2"/>
              </a:solidFill>
              <a:latin typeface="Lato"/>
              <a:ea typeface="Lato"/>
              <a:cs typeface="Lato"/>
              <a:sym typeface="Lato"/>
            </a:endParaRPr>
          </a:p>
        </p:txBody>
      </p:sp>
      <p:pic>
        <p:nvPicPr>
          <p:cNvPr id="198" name="Google Shape;198;p31"/>
          <p:cNvPicPr preferRelativeResize="0"/>
          <p:nvPr/>
        </p:nvPicPr>
        <p:blipFill>
          <a:blip r:embed="rId3">
            <a:alphaModFix/>
          </a:blip>
          <a:stretch>
            <a:fillRect/>
          </a:stretch>
        </p:blipFill>
        <p:spPr>
          <a:xfrm>
            <a:off x="555425" y="1243775"/>
            <a:ext cx="7775424" cy="888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Recap</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think that rates of student physical activity will predict their perceived loneliness and the priming word “COVID-19” will have a negative effect on the perceived mental health (loneliness).</a:t>
            </a:r>
            <a:endParaRPr/>
          </a:p>
          <a:p>
            <a:pPr indent="0" lvl="0" marL="0" rtl="0" algn="l">
              <a:lnSpc>
                <a:spcPct val="100000"/>
              </a:lnSpc>
              <a:spcBef>
                <a:spcPts val="0"/>
              </a:spcBef>
              <a:spcAft>
                <a:spcPts val="0"/>
              </a:spcAft>
              <a:buNone/>
            </a:pPr>
            <a:r>
              <a:t/>
            </a:r>
            <a:endParaRPr/>
          </a:p>
          <a:p>
            <a:pPr indent="0" lvl="0" marL="0" rtl="0" algn="l">
              <a:spcBef>
                <a:spcPts val="1600"/>
              </a:spcBef>
              <a:spcAft>
                <a:spcPts val="0"/>
              </a:spcAft>
              <a:buNone/>
            </a:pPr>
            <a:r>
              <a:rPr lang="en" u="sng"/>
              <a:t>Primary Predictors</a:t>
            </a:r>
            <a:r>
              <a:rPr lang="en"/>
              <a:t>: Exercise, physical activity, priming</a:t>
            </a:r>
            <a:endParaRPr/>
          </a:p>
          <a:p>
            <a:pPr indent="0" lvl="0" marL="0" rtl="0" algn="l">
              <a:spcBef>
                <a:spcPts val="1600"/>
              </a:spcBef>
              <a:spcAft>
                <a:spcPts val="0"/>
              </a:spcAft>
              <a:buNone/>
            </a:pPr>
            <a:r>
              <a:rPr lang="en" u="sng"/>
              <a:t>Other Predictors:</a:t>
            </a:r>
            <a:r>
              <a:rPr lang="en"/>
              <a:t>  Living on Campus or not, Living alone or not</a:t>
            </a:r>
            <a:endParaRPr/>
          </a:p>
          <a:p>
            <a:pPr indent="0" lvl="0" marL="0" rtl="0" algn="l">
              <a:spcBef>
                <a:spcPts val="1600"/>
              </a:spcBef>
              <a:spcAft>
                <a:spcPts val="0"/>
              </a:spcAft>
              <a:buNone/>
            </a:pPr>
            <a:r>
              <a:rPr lang="en" u="sng"/>
              <a:t>Outcome</a:t>
            </a:r>
            <a:r>
              <a:rPr lang="en"/>
              <a:t>: Perceived loneliness, perceived mental health</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Isolation</a:t>
            </a:r>
            <a:endParaRPr/>
          </a:p>
        </p:txBody>
      </p:sp>
      <p:sp>
        <p:nvSpPr>
          <p:cNvPr id="204" name="Google Shape;204;p32"/>
          <p:cNvSpPr txBox="1"/>
          <p:nvPr>
            <p:ph idx="1" type="body"/>
          </p:nvPr>
        </p:nvSpPr>
        <p:spPr>
          <a:xfrm>
            <a:off x="4572000" y="1152475"/>
            <a:ext cx="42603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Nunito"/>
              <a:buChar char="●"/>
            </a:pPr>
            <a:r>
              <a:rPr lang="en" sz="1600">
                <a:solidFill>
                  <a:srgbClr val="000000"/>
                </a:solidFill>
                <a:latin typeface="Nunito"/>
                <a:ea typeface="Nunito"/>
                <a:cs typeface="Nunito"/>
                <a:sym typeface="Nunito"/>
              </a:rPr>
              <a:t>Group 0: Liv</a:t>
            </a:r>
            <a:r>
              <a:rPr lang="en" sz="1600">
                <a:solidFill>
                  <a:srgbClr val="000000"/>
                </a:solidFill>
                <a:highlight>
                  <a:schemeClr val="lt1"/>
                </a:highlight>
                <a:latin typeface="Nunito"/>
                <a:ea typeface="Nunito"/>
                <a:cs typeface="Nunito"/>
                <a:sym typeface="Nunito"/>
              </a:rPr>
              <a:t>ing not on campus. </a:t>
            </a:r>
            <a:endParaRPr sz="1600">
              <a:solidFill>
                <a:srgbClr val="000000"/>
              </a:solidFill>
              <a:highlight>
                <a:schemeClr val="lt1"/>
              </a:highlight>
              <a:latin typeface="Nunito"/>
              <a:ea typeface="Nunito"/>
              <a:cs typeface="Nunito"/>
              <a:sym typeface="Nunito"/>
            </a:endParaRPr>
          </a:p>
          <a:p>
            <a:pPr indent="-330200" lvl="0" marL="457200" rtl="0" algn="l">
              <a:spcBef>
                <a:spcPts val="0"/>
              </a:spcBef>
              <a:spcAft>
                <a:spcPts val="0"/>
              </a:spcAft>
              <a:buClr>
                <a:srgbClr val="000000"/>
              </a:buClr>
              <a:buSzPts val="1600"/>
              <a:buFont typeface="Nunito"/>
              <a:buChar char="●"/>
            </a:pPr>
            <a:r>
              <a:rPr lang="en" sz="1600">
                <a:solidFill>
                  <a:srgbClr val="000000"/>
                </a:solidFill>
                <a:highlight>
                  <a:schemeClr val="lt1"/>
                </a:highlight>
                <a:latin typeface="Nunito"/>
                <a:ea typeface="Nunito"/>
                <a:cs typeface="Nunito"/>
                <a:sym typeface="Nunito"/>
              </a:rPr>
              <a:t>Group 1: Living on campus.</a:t>
            </a:r>
            <a:endParaRPr sz="1600">
              <a:solidFill>
                <a:srgbClr val="000000"/>
              </a:solidFill>
              <a:highlight>
                <a:schemeClr val="lt1"/>
              </a:highlight>
              <a:latin typeface="Nunito"/>
              <a:ea typeface="Nunito"/>
              <a:cs typeface="Nunito"/>
              <a:sym typeface="Nunito"/>
            </a:endParaRPr>
          </a:p>
          <a:p>
            <a:pPr indent="-330200" lvl="0" marL="457200" rtl="0" algn="l">
              <a:spcBef>
                <a:spcPts val="0"/>
              </a:spcBef>
              <a:spcAft>
                <a:spcPts val="0"/>
              </a:spcAft>
              <a:buClr>
                <a:srgbClr val="000000"/>
              </a:buClr>
              <a:buSzPts val="1600"/>
              <a:buFont typeface="Nunito"/>
              <a:buChar char="●"/>
            </a:pPr>
            <a:r>
              <a:rPr lang="en" sz="1600">
                <a:solidFill>
                  <a:srgbClr val="000000"/>
                </a:solidFill>
                <a:highlight>
                  <a:schemeClr val="lt1"/>
                </a:highlight>
                <a:latin typeface="Nunito"/>
                <a:ea typeface="Nunito"/>
                <a:cs typeface="Nunito"/>
                <a:sym typeface="Nunito"/>
              </a:rPr>
              <a:t>Again if you live “by yourself” (or on campus) the more you work out the more lonely you feel…</a:t>
            </a:r>
            <a:endParaRPr sz="1600">
              <a:solidFill>
                <a:srgbClr val="000000"/>
              </a:solidFill>
              <a:highlight>
                <a:schemeClr val="lt1"/>
              </a:highlight>
              <a:latin typeface="Nunito"/>
              <a:ea typeface="Nunito"/>
              <a:cs typeface="Nunito"/>
              <a:sym typeface="Nunito"/>
            </a:endParaRPr>
          </a:p>
          <a:p>
            <a:pPr indent="-330200" lvl="0" marL="457200" rtl="0" algn="l">
              <a:spcBef>
                <a:spcPts val="0"/>
              </a:spcBef>
              <a:spcAft>
                <a:spcPts val="0"/>
              </a:spcAft>
              <a:buClr>
                <a:srgbClr val="000000"/>
              </a:buClr>
              <a:buSzPts val="1600"/>
              <a:buFont typeface="Nunito"/>
              <a:buChar char="●"/>
            </a:pPr>
            <a:r>
              <a:rPr lang="en" sz="1600">
                <a:solidFill>
                  <a:srgbClr val="000000"/>
                </a:solidFill>
                <a:highlight>
                  <a:schemeClr val="lt1"/>
                </a:highlight>
                <a:latin typeface="Nunito"/>
                <a:ea typeface="Nunito"/>
                <a:cs typeface="Nunito"/>
                <a:sym typeface="Nunito"/>
              </a:rPr>
              <a:t>But why?</a:t>
            </a:r>
            <a:endParaRPr sz="1600">
              <a:solidFill>
                <a:srgbClr val="000000"/>
              </a:solidFill>
              <a:highlight>
                <a:schemeClr val="lt1"/>
              </a:highlight>
              <a:latin typeface="Nunito"/>
              <a:ea typeface="Nunito"/>
              <a:cs typeface="Nunito"/>
              <a:sym typeface="Nunito"/>
            </a:endParaRPr>
          </a:p>
          <a:p>
            <a:pPr indent="-355600" lvl="0" marL="457200" rtl="0" algn="l">
              <a:lnSpc>
                <a:spcPct val="200000"/>
              </a:lnSpc>
              <a:spcBef>
                <a:spcPts val="0"/>
              </a:spcBef>
              <a:spcAft>
                <a:spcPts val="0"/>
              </a:spcAft>
              <a:buClr>
                <a:srgbClr val="000000"/>
              </a:buClr>
              <a:buSzPts val="2000"/>
              <a:buFont typeface="Nunito"/>
              <a:buChar char="●"/>
            </a:pPr>
            <a:r>
              <a:rPr lang="en" sz="1600">
                <a:solidFill>
                  <a:srgbClr val="000000"/>
                </a:solidFill>
                <a:latin typeface="Nunito"/>
                <a:ea typeface="Nunito"/>
                <a:cs typeface="Nunito"/>
                <a:sym typeface="Nunito"/>
              </a:rPr>
              <a:t>R^2=.2171, </a:t>
            </a:r>
            <a:r>
              <a:rPr i="1" lang="en" sz="1600">
                <a:solidFill>
                  <a:srgbClr val="000000"/>
                </a:solidFill>
                <a:latin typeface="Nunito"/>
                <a:ea typeface="Nunito"/>
                <a:cs typeface="Nunito"/>
                <a:sym typeface="Nunito"/>
              </a:rPr>
              <a:t>F</a:t>
            </a:r>
            <a:r>
              <a:rPr lang="en" sz="1600">
                <a:solidFill>
                  <a:srgbClr val="000000"/>
                </a:solidFill>
                <a:latin typeface="Nunito"/>
                <a:ea typeface="Nunito"/>
                <a:cs typeface="Nunito"/>
                <a:sym typeface="Nunito"/>
              </a:rPr>
              <a:t>(3, 54)=4.99, p=.004, Adj R^2=.1736</a:t>
            </a:r>
            <a:endParaRPr sz="2000">
              <a:solidFill>
                <a:srgbClr val="000000"/>
              </a:solidFill>
              <a:highlight>
                <a:schemeClr val="lt1"/>
              </a:highlight>
              <a:latin typeface="Nunito"/>
              <a:ea typeface="Nunito"/>
              <a:cs typeface="Nunito"/>
              <a:sym typeface="Nunito"/>
            </a:endParaRPr>
          </a:p>
          <a:p>
            <a:pPr indent="0" lvl="0" marL="0" rtl="0" algn="l">
              <a:spcBef>
                <a:spcPts val="0"/>
              </a:spcBef>
              <a:spcAft>
                <a:spcPts val="1600"/>
              </a:spcAft>
              <a:buNone/>
            </a:pPr>
            <a:r>
              <a:t/>
            </a:r>
            <a:endParaRPr/>
          </a:p>
        </p:txBody>
      </p:sp>
      <p:pic>
        <p:nvPicPr>
          <p:cNvPr id="205" name="Google Shape;205;p32"/>
          <p:cNvPicPr preferRelativeResize="0"/>
          <p:nvPr/>
        </p:nvPicPr>
        <p:blipFill>
          <a:blip r:embed="rId3">
            <a:alphaModFix/>
          </a:blip>
          <a:stretch>
            <a:fillRect/>
          </a:stretch>
        </p:blipFill>
        <p:spPr>
          <a:xfrm>
            <a:off x="208550" y="1152475"/>
            <a:ext cx="4260300" cy="305840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3"/>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211" name="Google Shape;211;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z="1600"/>
              <a:t>Overall, results supported our hypotheses that the presence of priming and living alone would significantly predict increased loneliness. At the same time, our other hypotheses that living on campus and exercising would significantly predict decreased loneliness, were not supported.</a:t>
            </a:r>
            <a:endParaRPr sz="2200"/>
          </a:p>
        </p:txBody>
      </p:sp>
      <p:pic>
        <p:nvPicPr>
          <p:cNvPr id="212" name="Google Shape;212;p33"/>
          <p:cNvPicPr preferRelativeResize="0"/>
          <p:nvPr/>
        </p:nvPicPr>
        <p:blipFill>
          <a:blip r:embed="rId3">
            <a:alphaModFix/>
          </a:blip>
          <a:stretch>
            <a:fillRect/>
          </a:stretch>
        </p:blipFill>
        <p:spPr>
          <a:xfrm>
            <a:off x="1354925" y="2641628"/>
            <a:ext cx="6434150" cy="20519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Conclusion...</a:t>
            </a:r>
            <a:endParaRPr/>
          </a:p>
        </p:txBody>
      </p:sp>
      <p:sp>
        <p:nvSpPr>
          <p:cNvPr id="218" name="Google Shape;218;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Main theory for why:</a:t>
            </a:r>
            <a:endParaRPr/>
          </a:p>
          <a:p>
            <a:pPr indent="-317500" lvl="1" marL="914400" rtl="0" algn="l">
              <a:spcBef>
                <a:spcPts val="0"/>
              </a:spcBef>
              <a:spcAft>
                <a:spcPts val="0"/>
              </a:spcAft>
              <a:buSzPts val="1400"/>
              <a:buChar char="○"/>
            </a:pPr>
            <a:r>
              <a:rPr lang="en"/>
              <a:t>You don’t get to see friends as often due to COVID...</a:t>
            </a:r>
            <a:endParaRPr/>
          </a:p>
          <a:p>
            <a:pPr indent="-317500" lvl="1" marL="914400" rtl="0" algn="l">
              <a:spcBef>
                <a:spcPts val="0"/>
              </a:spcBef>
              <a:spcAft>
                <a:spcPts val="0"/>
              </a:spcAft>
              <a:buSzPts val="1400"/>
              <a:buChar char="○"/>
            </a:pPr>
            <a:r>
              <a:rPr lang="en"/>
              <a:t>You can’t work out without socially distancing…</a:t>
            </a:r>
            <a:endParaRPr/>
          </a:p>
          <a:p>
            <a:pPr indent="-317500" lvl="1" marL="914400" rtl="0" algn="l">
              <a:spcBef>
                <a:spcPts val="0"/>
              </a:spcBef>
              <a:spcAft>
                <a:spcPts val="0"/>
              </a:spcAft>
              <a:buSzPts val="1400"/>
              <a:buChar char="○"/>
            </a:pPr>
            <a:r>
              <a:rPr lang="en"/>
              <a:t>You can’t see people with impaired immune systems or elderly people such as friends or family...</a:t>
            </a:r>
            <a:endParaRPr/>
          </a:p>
          <a:p>
            <a:pPr indent="-317500" lvl="1" marL="914400" rtl="0" algn="l">
              <a:spcBef>
                <a:spcPts val="0"/>
              </a:spcBef>
              <a:spcAft>
                <a:spcPts val="0"/>
              </a:spcAft>
              <a:buSzPts val="1400"/>
              <a:buChar char="○"/>
            </a:pPr>
            <a:r>
              <a:rPr lang="en"/>
              <a:t>Worst of all, you have to take online classes…</a:t>
            </a:r>
            <a:endParaRPr/>
          </a:p>
          <a:p>
            <a:pPr indent="-342900" lvl="0" marL="457200" rtl="0" algn="l">
              <a:spcBef>
                <a:spcPts val="0"/>
              </a:spcBef>
              <a:spcAft>
                <a:spcPts val="0"/>
              </a:spcAft>
              <a:buSzPts val="1800"/>
              <a:buChar char="●"/>
            </a:pPr>
            <a:r>
              <a:rPr lang="en"/>
              <a:t>Some possibilities:</a:t>
            </a:r>
            <a:endParaRPr/>
          </a:p>
          <a:p>
            <a:pPr indent="-342900" lvl="0" marL="914400" rtl="0" algn="l">
              <a:spcBef>
                <a:spcPts val="0"/>
              </a:spcBef>
              <a:spcAft>
                <a:spcPts val="0"/>
              </a:spcAft>
              <a:buSzPts val="1800"/>
              <a:buAutoNum type="arabicPeriod"/>
            </a:pPr>
            <a:r>
              <a:rPr lang="en"/>
              <a:t>Perhaps due to social distancing and other COVID </a:t>
            </a:r>
            <a:r>
              <a:rPr lang="en"/>
              <a:t>restrictions</a:t>
            </a:r>
            <a:r>
              <a:rPr lang="en"/>
              <a:t> people </a:t>
            </a:r>
            <a:r>
              <a:rPr lang="en"/>
              <a:t>exercise</a:t>
            </a:r>
            <a:r>
              <a:rPr lang="en"/>
              <a:t> alone or don’t see their friends and family and that then enhances lonely thoughts since they aren’t around their usual work out friends or partners?</a:t>
            </a:r>
            <a:endParaRPr/>
          </a:p>
          <a:p>
            <a:pPr indent="-342900" lvl="0" marL="914400" rtl="0" algn="l">
              <a:spcBef>
                <a:spcPts val="0"/>
              </a:spcBef>
              <a:spcAft>
                <a:spcPts val="0"/>
              </a:spcAft>
              <a:buSzPts val="1800"/>
              <a:buAutoNum type="arabicPeriod"/>
            </a:pPr>
            <a:r>
              <a:rPr lang="en"/>
              <a:t>Or our model just didn’t capture another very important variable.</a:t>
            </a:r>
            <a:endParaRPr/>
          </a:p>
          <a:p>
            <a:pPr indent="-317500" lvl="1" marL="2286000" rtl="0" algn="l">
              <a:spcBef>
                <a:spcPts val="0"/>
              </a:spcBef>
              <a:spcAft>
                <a:spcPts val="0"/>
              </a:spcAft>
              <a:buSzPts val="1400"/>
              <a:buAutoNum type="alphaLcPeriod"/>
            </a:pPr>
            <a:r>
              <a:rPr lang="en"/>
              <a:t>Confounding variables, other interaction effects...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Cleaning</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000000"/>
                </a:solidFill>
                <a:latin typeface="Nunito"/>
                <a:ea typeface="Nunito"/>
                <a:cs typeface="Nunito"/>
                <a:sym typeface="Nunito"/>
              </a:rPr>
              <a:t>Responses: 95 collected (65 are complete and valid)</a:t>
            </a:r>
            <a:endParaRPr sz="1500">
              <a:solidFill>
                <a:srgbClr val="000000"/>
              </a:solidFill>
              <a:latin typeface="Nunito"/>
              <a:ea typeface="Nunito"/>
              <a:cs typeface="Nunito"/>
              <a:sym typeface="Nunito"/>
            </a:endParaRPr>
          </a:p>
          <a:p>
            <a:pPr indent="0" lvl="0" marL="0" rtl="0" algn="l">
              <a:spcBef>
                <a:spcPts val="1600"/>
              </a:spcBef>
              <a:spcAft>
                <a:spcPts val="0"/>
              </a:spcAft>
              <a:buNone/>
            </a:pPr>
            <a:r>
              <a:t/>
            </a:r>
            <a:endParaRPr sz="1500">
              <a:solidFill>
                <a:srgbClr val="000000"/>
              </a:solidFill>
              <a:latin typeface="Nunito"/>
              <a:ea typeface="Nunito"/>
              <a:cs typeface="Nunito"/>
              <a:sym typeface="Nunito"/>
            </a:endParaRPr>
          </a:p>
          <a:p>
            <a:pPr indent="0" lvl="0" marL="0" rtl="0" algn="l">
              <a:spcBef>
                <a:spcPts val="1600"/>
              </a:spcBef>
              <a:spcAft>
                <a:spcPts val="0"/>
              </a:spcAft>
              <a:buNone/>
            </a:pPr>
            <a:r>
              <a:rPr b="1" lang="en" sz="1500">
                <a:solidFill>
                  <a:srgbClr val="000000"/>
                </a:solidFill>
                <a:latin typeface="Nunito"/>
                <a:ea typeface="Nunito"/>
                <a:cs typeface="Nunito"/>
                <a:sym typeface="Nunito"/>
              </a:rPr>
              <a:t>Tasks</a:t>
            </a:r>
            <a:endParaRPr b="1" sz="1500">
              <a:solidFill>
                <a:srgbClr val="000000"/>
              </a:solidFill>
              <a:latin typeface="Nunito"/>
              <a:ea typeface="Nunito"/>
              <a:cs typeface="Nunito"/>
              <a:sym typeface="Nunito"/>
            </a:endParaRPr>
          </a:p>
          <a:p>
            <a:pPr indent="0" lvl="0" marL="0" rtl="0" algn="l">
              <a:lnSpc>
                <a:spcPct val="200000"/>
              </a:lnSpc>
              <a:spcBef>
                <a:spcPts val="1600"/>
              </a:spcBef>
              <a:spcAft>
                <a:spcPts val="0"/>
              </a:spcAft>
              <a:buNone/>
            </a:pPr>
            <a:r>
              <a:rPr lang="en" sz="1400">
                <a:solidFill>
                  <a:srgbClr val="000000"/>
                </a:solidFill>
                <a:latin typeface="Nunito"/>
                <a:ea typeface="Nunito"/>
                <a:cs typeface="Nunito"/>
                <a:sym typeface="Nunito"/>
              </a:rPr>
              <a:t>1) Score physical activity and perceived loneliness</a:t>
            </a:r>
            <a:endParaRPr sz="1400">
              <a:solidFill>
                <a:srgbClr val="000000"/>
              </a:solidFill>
              <a:latin typeface="Nunito"/>
              <a:ea typeface="Nunito"/>
              <a:cs typeface="Nunito"/>
              <a:sym typeface="Nunito"/>
            </a:endParaRPr>
          </a:p>
          <a:p>
            <a:pPr indent="0" lvl="0" marL="0" rtl="0" algn="l">
              <a:lnSpc>
                <a:spcPct val="200000"/>
              </a:lnSpc>
              <a:spcBef>
                <a:spcPts val="0"/>
              </a:spcBef>
              <a:spcAft>
                <a:spcPts val="0"/>
              </a:spcAft>
              <a:buNone/>
            </a:pPr>
            <a:r>
              <a:rPr lang="en" sz="1400">
                <a:solidFill>
                  <a:srgbClr val="000000"/>
                </a:solidFill>
                <a:latin typeface="Nunito"/>
                <a:ea typeface="Nunito"/>
                <a:cs typeface="Nunito"/>
                <a:sym typeface="Nunito"/>
              </a:rPr>
              <a:t>2) Filter out outliers in physical activity </a:t>
            </a:r>
            <a:endParaRPr sz="1400">
              <a:solidFill>
                <a:srgbClr val="000000"/>
              </a:solidFill>
              <a:latin typeface="Nunito"/>
              <a:ea typeface="Nunito"/>
              <a:cs typeface="Nunito"/>
              <a:sym typeface="Nunito"/>
            </a:endParaRPr>
          </a:p>
          <a:p>
            <a:pPr indent="0" lvl="0" marL="0" rtl="0" algn="l">
              <a:lnSpc>
                <a:spcPct val="200000"/>
              </a:lnSpc>
              <a:spcBef>
                <a:spcPts val="0"/>
              </a:spcBef>
              <a:spcAft>
                <a:spcPts val="0"/>
              </a:spcAft>
              <a:buNone/>
            </a:pPr>
            <a:r>
              <a:rPr lang="en" sz="1400">
                <a:solidFill>
                  <a:srgbClr val="000000"/>
                </a:solidFill>
                <a:latin typeface="Nunito"/>
                <a:ea typeface="Nunito"/>
                <a:cs typeface="Nunito"/>
                <a:sym typeface="Nunito"/>
              </a:rPr>
              <a:t>3) Identify and drop responses that fail the attention check in the loneliness scale</a:t>
            </a:r>
            <a:endParaRPr sz="1500">
              <a:solidFill>
                <a:srgbClr val="000000"/>
              </a:solidFill>
              <a:latin typeface="Nunito"/>
              <a:ea typeface="Nunito"/>
              <a:cs typeface="Nunito"/>
              <a:sym typeface="Nunito"/>
            </a:endParaRPr>
          </a:p>
        </p:txBody>
      </p:sp>
      <p:pic>
        <p:nvPicPr>
          <p:cNvPr id="73" name="Google Shape;73;p15"/>
          <p:cNvPicPr preferRelativeResize="0"/>
          <p:nvPr/>
        </p:nvPicPr>
        <p:blipFill>
          <a:blip r:embed="rId3">
            <a:alphaModFix/>
          </a:blip>
          <a:stretch>
            <a:fillRect/>
          </a:stretch>
        </p:blipFill>
        <p:spPr>
          <a:xfrm>
            <a:off x="5428900" y="522000"/>
            <a:ext cx="2999726" cy="2194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Cleaning</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latin typeface="Nunito"/>
                <a:ea typeface="Nunito"/>
                <a:cs typeface="Nunito"/>
                <a:sym typeface="Nunito"/>
              </a:rPr>
              <a:t>Convert variables into a single index for Physical Activity</a:t>
            </a:r>
            <a:endParaRPr sz="1600">
              <a:solidFill>
                <a:srgbClr val="000000"/>
              </a:solidFill>
              <a:latin typeface="Nunito"/>
              <a:ea typeface="Nunito"/>
              <a:cs typeface="Nunito"/>
              <a:sym typeface="Nunito"/>
            </a:endParaRPr>
          </a:p>
          <a:p>
            <a:pPr indent="0" lvl="0" marL="0" rtl="0" algn="l">
              <a:spcBef>
                <a:spcPts val="1600"/>
              </a:spcBef>
              <a:spcAft>
                <a:spcPts val="0"/>
              </a:spcAft>
              <a:buNone/>
            </a:pPr>
            <a:r>
              <a:rPr lang="en" sz="1500">
                <a:solidFill>
                  <a:srgbClr val="000000"/>
                </a:solidFill>
                <a:latin typeface="Nunito"/>
                <a:ea typeface="Nunito"/>
                <a:cs typeface="Nunito"/>
                <a:sym typeface="Nunito"/>
              </a:rPr>
              <a:t>6 Variables: frequency (days/week) and the duration (minutes/day) of vigorous activity, moderate activity, and walking</a:t>
            </a:r>
            <a:endParaRPr sz="1500">
              <a:solidFill>
                <a:srgbClr val="000000"/>
              </a:solidFill>
              <a:latin typeface="Nunito"/>
              <a:ea typeface="Nunito"/>
              <a:cs typeface="Nunito"/>
              <a:sym typeface="Nunito"/>
            </a:endParaRPr>
          </a:p>
          <a:p>
            <a:pPr indent="0" lvl="0" marL="0" rtl="0" algn="l">
              <a:spcBef>
                <a:spcPts val="1600"/>
              </a:spcBef>
              <a:spcAft>
                <a:spcPts val="0"/>
              </a:spcAft>
              <a:buNone/>
            </a:pPr>
            <a:r>
              <a:rPr lang="en" sz="1500">
                <a:solidFill>
                  <a:srgbClr val="000000"/>
                </a:solidFill>
                <a:latin typeface="Nunito"/>
                <a:ea typeface="Nunito"/>
                <a:cs typeface="Nunito"/>
                <a:sym typeface="Nunito"/>
              </a:rPr>
              <a:t>MET: average multiples of the resting metabolic rate (weight for each activity)</a:t>
            </a:r>
            <a:endParaRPr sz="1500">
              <a:solidFill>
                <a:srgbClr val="000000"/>
              </a:solidFill>
              <a:latin typeface="Nunito"/>
              <a:ea typeface="Nunito"/>
              <a:cs typeface="Nunito"/>
              <a:sym typeface="Nunito"/>
            </a:endParaRPr>
          </a:p>
          <a:p>
            <a:pPr indent="0" lvl="0" marL="0" rtl="0" algn="l">
              <a:lnSpc>
                <a:spcPct val="115000"/>
              </a:lnSpc>
              <a:spcBef>
                <a:spcPts val="1600"/>
              </a:spcBef>
              <a:spcAft>
                <a:spcPts val="0"/>
              </a:spcAft>
              <a:buNone/>
            </a:pPr>
            <a:r>
              <a:rPr lang="en" sz="1500">
                <a:solidFill>
                  <a:srgbClr val="000000"/>
                </a:solidFill>
                <a:latin typeface="Nunito"/>
                <a:ea typeface="Nunito"/>
                <a:cs typeface="Nunito"/>
                <a:sym typeface="Nunito"/>
              </a:rPr>
              <a:t>Walking MET-minutes/week = 3.3 * walking minutes * walking days</a:t>
            </a:r>
            <a:endParaRPr sz="1500">
              <a:solidFill>
                <a:srgbClr val="000000"/>
              </a:solidFill>
              <a:latin typeface="Nunito"/>
              <a:ea typeface="Nunito"/>
              <a:cs typeface="Nunito"/>
              <a:sym typeface="Nunito"/>
            </a:endParaRPr>
          </a:p>
          <a:p>
            <a:pPr indent="0" lvl="0" marL="0" rtl="0" algn="l">
              <a:lnSpc>
                <a:spcPct val="115000"/>
              </a:lnSpc>
              <a:spcBef>
                <a:spcPts val="0"/>
              </a:spcBef>
              <a:spcAft>
                <a:spcPts val="0"/>
              </a:spcAft>
              <a:buNone/>
            </a:pPr>
            <a:r>
              <a:rPr lang="en" sz="1500">
                <a:solidFill>
                  <a:srgbClr val="000000"/>
                </a:solidFill>
                <a:latin typeface="Nunito"/>
                <a:ea typeface="Nunito"/>
                <a:cs typeface="Nunito"/>
                <a:sym typeface="Nunito"/>
              </a:rPr>
              <a:t>Moderate MET-minutes/week = 4.0 * moderate-intensity activity minutes * moderate days</a:t>
            </a:r>
            <a:endParaRPr sz="1500">
              <a:solidFill>
                <a:srgbClr val="000000"/>
              </a:solidFill>
              <a:latin typeface="Nunito"/>
              <a:ea typeface="Nunito"/>
              <a:cs typeface="Nunito"/>
              <a:sym typeface="Nunito"/>
            </a:endParaRPr>
          </a:p>
          <a:p>
            <a:pPr indent="0" lvl="0" marL="0" rtl="0" algn="l">
              <a:lnSpc>
                <a:spcPct val="115000"/>
              </a:lnSpc>
              <a:spcBef>
                <a:spcPts val="0"/>
              </a:spcBef>
              <a:spcAft>
                <a:spcPts val="0"/>
              </a:spcAft>
              <a:buNone/>
            </a:pPr>
            <a:r>
              <a:rPr lang="en" sz="1500">
                <a:solidFill>
                  <a:srgbClr val="000000"/>
                </a:solidFill>
                <a:latin typeface="Nunito"/>
                <a:ea typeface="Nunito"/>
                <a:cs typeface="Nunito"/>
                <a:sym typeface="Nunito"/>
              </a:rPr>
              <a:t>Vigorous MET-minutes/week = 8.0 * vigorous-intensity activity minutes * vigorous days</a:t>
            </a:r>
            <a:endParaRPr sz="1500">
              <a:solidFill>
                <a:srgbClr val="000000"/>
              </a:solidFill>
              <a:latin typeface="Nunito"/>
              <a:ea typeface="Nunito"/>
              <a:cs typeface="Nunito"/>
              <a:sym typeface="Nunito"/>
            </a:endParaRPr>
          </a:p>
          <a:p>
            <a:pPr indent="0" lvl="0" marL="0" rtl="0" algn="l">
              <a:lnSpc>
                <a:spcPct val="115000"/>
              </a:lnSpc>
              <a:spcBef>
                <a:spcPts val="0"/>
              </a:spcBef>
              <a:spcAft>
                <a:spcPts val="0"/>
              </a:spcAft>
              <a:buNone/>
            </a:pPr>
            <a:r>
              <a:t/>
            </a:r>
            <a:endParaRPr sz="1500">
              <a:solidFill>
                <a:srgbClr val="000000"/>
              </a:solidFill>
              <a:latin typeface="Nunito"/>
              <a:ea typeface="Nunito"/>
              <a:cs typeface="Nunito"/>
              <a:sym typeface="Nunito"/>
            </a:endParaRPr>
          </a:p>
          <a:p>
            <a:pPr indent="0" lvl="0" marL="0" rtl="0" algn="l">
              <a:lnSpc>
                <a:spcPct val="115000"/>
              </a:lnSpc>
              <a:spcBef>
                <a:spcPts val="0"/>
              </a:spcBef>
              <a:spcAft>
                <a:spcPts val="0"/>
              </a:spcAft>
              <a:buNone/>
            </a:pPr>
            <a:r>
              <a:rPr b="1" lang="en" sz="1500">
                <a:solidFill>
                  <a:srgbClr val="000000"/>
                </a:solidFill>
                <a:latin typeface="Nunito"/>
                <a:ea typeface="Nunito"/>
                <a:cs typeface="Nunito"/>
                <a:sym typeface="Nunito"/>
              </a:rPr>
              <a:t>Physical Activity-minutes/week </a:t>
            </a:r>
            <a:r>
              <a:rPr lang="en" sz="1500">
                <a:solidFill>
                  <a:srgbClr val="000000"/>
                </a:solidFill>
                <a:latin typeface="Nunito"/>
                <a:ea typeface="Nunito"/>
                <a:cs typeface="Nunito"/>
                <a:sym typeface="Nunito"/>
              </a:rPr>
              <a:t>= </a:t>
            </a:r>
            <a:r>
              <a:rPr lang="en" sz="1500">
                <a:solidFill>
                  <a:srgbClr val="000000"/>
                </a:solidFill>
                <a:latin typeface="Nunito"/>
                <a:ea typeface="Nunito"/>
                <a:cs typeface="Nunito"/>
                <a:sym typeface="Nunito"/>
              </a:rPr>
              <a:t>Walking MET-minutes/week + Moderate MET-minutes/week + Vigorous MET-minutes/week </a:t>
            </a:r>
            <a:endParaRPr sz="1500">
              <a:solidFill>
                <a:srgbClr val="000000"/>
              </a:solidFill>
              <a:latin typeface="Nunito"/>
              <a:ea typeface="Nunito"/>
              <a:cs typeface="Nunito"/>
              <a:sym typeface="Nunito"/>
            </a:endParaRPr>
          </a:p>
          <a:p>
            <a:pPr indent="0" lvl="0" marL="0" rtl="0" algn="l">
              <a:spcBef>
                <a:spcPts val="0"/>
              </a:spcBef>
              <a:spcAft>
                <a:spcPts val="1600"/>
              </a:spcAft>
              <a:buNone/>
            </a:pPr>
            <a:r>
              <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Cleaning</a:t>
            </a:r>
            <a:endParaRPr/>
          </a:p>
        </p:txBody>
      </p:sp>
      <p:sp>
        <p:nvSpPr>
          <p:cNvPr id="85" name="Google Shape;85;p17"/>
          <p:cNvSpPr txBox="1"/>
          <p:nvPr>
            <p:ph idx="1" type="body"/>
          </p:nvPr>
        </p:nvSpPr>
        <p:spPr>
          <a:xfrm>
            <a:off x="387900" y="1152475"/>
            <a:ext cx="85206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500">
                <a:solidFill>
                  <a:srgbClr val="000000"/>
                </a:solidFill>
                <a:latin typeface="Nunito"/>
                <a:ea typeface="Nunito"/>
                <a:cs typeface="Nunito"/>
                <a:sym typeface="Nunito"/>
              </a:rPr>
              <a:t>Physical Activity-minutes/week: </a:t>
            </a:r>
            <a:r>
              <a:rPr lang="en" sz="1400">
                <a:solidFill>
                  <a:srgbClr val="000000"/>
                </a:solidFill>
                <a:latin typeface="Nunito"/>
                <a:ea typeface="Nunito"/>
                <a:cs typeface="Nunito"/>
                <a:sym typeface="Nunito"/>
              </a:rPr>
              <a:t>outliers</a:t>
            </a:r>
            <a:endParaRPr b="1" sz="1500">
              <a:solidFill>
                <a:srgbClr val="000000"/>
              </a:solidFill>
              <a:latin typeface="Nunito"/>
              <a:ea typeface="Nunito"/>
              <a:cs typeface="Nunito"/>
              <a:sym typeface="Nunito"/>
            </a:endParaRPr>
          </a:p>
          <a:p>
            <a:pPr indent="0" lvl="0" marL="0" rtl="0" algn="l">
              <a:lnSpc>
                <a:spcPct val="115000"/>
              </a:lnSpc>
              <a:spcBef>
                <a:spcPts val="0"/>
              </a:spcBef>
              <a:spcAft>
                <a:spcPts val="0"/>
              </a:spcAft>
              <a:buNone/>
            </a:pPr>
            <a:r>
              <a:t/>
            </a:r>
            <a:endParaRPr b="1" sz="1500">
              <a:solidFill>
                <a:srgbClr val="000000"/>
              </a:solidFill>
              <a:latin typeface="Nunito"/>
              <a:ea typeface="Nunito"/>
              <a:cs typeface="Nunito"/>
              <a:sym typeface="Nunito"/>
            </a:endParaRPr>
          </a:p>
        </p:txBody>
      </p:sp>
      <p:pic>
        <p:nvPicPr>
          <p:cNvPr id="86" name="Google Shape;86;p17"/>
          <p:cNvPicPr preferRelativeResize="0"/>
          <p:nvPr/>
        </p:nvPicPr>
        <p:blipFill>
          <a:blip r:embed="rId3">
            <a:alphaModFix/>
          </a:blip>
          <a:stretch>
            <a:fillRect/>
          </a:stretch>
        </p:blipFill>
        <p:spPr>
          <a:xfrm>
            <a:off x="76200" y="1901072"/>
            <a:ext cx="4571999" cy="2820204"/>
          </a:xfrm>
          <a:prstGeom prst="rect">
            <a:avLst/>
          </a:prstGeom>
          <a:noFill/>
          <a:ln>
            <a:noFill/>
          </a:ln>
        </p:spPr>
      </p:pic>
      <p:pic>
        <p:nvPicPr>
          <p:cNvPr id="87" name="Google Shape;87;p17"/>
          <p:cNvPicPr preferRelativeResize="0"/>
          <p:nvPr/>
        </p:nvPicPr>
        <p:blipFill>
          <a:blip r:embed="rId4">
            <a:alphaModFix/>
          </a:blip>
          <a:stretch>
            <a:fillRect/>
          </a:stretch>
        </p:blipFill>
        <p:spPr>
          <a:xfrm>
            <a:off x="4792838" y="2149525"/>
            <a:ext cx="4213124" cy="2158374"/>
          </a:xfrm>
          <a:prstGeom prst="rect">
            <a:avLst/>
          </a:prstGeom>
          <a:noFill/>
          <a:ln>
            <a:noFill/>
          </a:ln>
        </p:spPr>
      </p:pic>
      <p:cxnSp>
        <p:nvCxnSpPr>
          <p:cNvPr id="88" name="Google Shape;88;p17"/>
          <p:cNvCxnSpPr/>
          <p:nvPr/>
        </p:nvCxnSpPr>
        <p:spPr>
          <a:xfrm flipH="1">
            <a:off x="4298750" y="3705325"/>
            <a:ext cx="2100" cy="256200"/>
          </a:xfrm>
          <a:prstGeom prst="straightConnector1">
            <a:avLst/>
          </a:prstGeom>
          <a:noFill/>
          <a:ln cap="flat" cmpd="sng" w="9525">
            <a:solidFill>
              <a:srgbClr val="CC0000"/>
            </a:solidFill>
            <a:prstDash val="solid"/>
            <a:round/>
            <a:headEnd len="med" w="med" type="none"/>
            <a:tailEnd len="med" w="med" type="triangle"/>
          </a:ln>
        </p:spPr>
      </p:cxnSp>
      <p:cxnSp>
        <p:nvCxnSpPr>
          <p:cNvPr id="89" name="Google Shape;89;p17"/>
          <p:cNvCxnSpPr/>
          <p:nvPr/>
        </p:nvCxnSpPr>
        <p:spPr>
          <a:xfrm flipH="1" rot="10800000">
            <a:off x="6601650" y="2393075"/>
            <a:ext cx="290700" cy="3900"/>
          </a:xfrm>
          <a:prstGeom prst="straightConnector1">
            <a:avLst/>
          </a:prstGeom>
          <a:noFill/>
          <a:ln cap="flat" cmpd="sng" w="9525">
            <a:solidFill>
              <a:srgbClr val="CC0000"/>
            </a:solidFill>
            <a:prstDash val="solid"/>
            <a:round/>
            <a:headEnd len="med" w="med" type="none"/>
            <a:tailEnd len="med" w="med" type="triangle"/>
          </a:ln>
        </p:spPr>
      </p:cxnSp>
      <p:cxnSp>
        <p:nvCxnSpPr>
          <p:cNvPr id="90" name="Google Shape;90;p17"/>
          <p:cNvCxnSpPr/>
          <p:nvPr/>
        </p:nvCxnSpPr>
        <p:spPr>
          <a:xfrm flipH="1">
            <a:off x="1479350" y="3705325"/>
            <a:ext cx="2100" cy="256200"/>
          </a:xfrm>
          <a:prstGeom prst="straightConnector1">
            <a:avLst/>
          </a:prstGeom>
          <a:noFill/>
          <a:ln cap="flat" cmpd="sng" w="9525">
            <a:solidFill>
              <a:srgbClr val="CC0000"/>
            </a:solidFill>
            <a:prstDash val="solid"/>
            <a:round/>
            <a:headEnd len="med" w="med" type="none"/>
            <a:tailEnd len="med" w="med" type="triangle"/>
          </a:ln>
        </p:spPr>
      </p:cxnSp>
      <p:cxnSp>
        <p:nvCxnSpPr>
          <p:cNvPr id="91" name="Google Shape;91;p17"/>
          <p:cNvCxnSpPr/>
          <p:nvPr/>
        </p:nvCxnSpPr>
        <p:spPr>
          <a:xfrm flipH="1" rot="10800000">
            <a:off x="6601650" y="3764675"/>
            <a:ext cx="290700" cy="3900"/>
          </a:xfrm>
          <a:prstGeom prst="straightConnector1">
            <a:avLst/>
          </a:prstGeom>
          <a:noFill/>
          <a:ln cap="flat" cmpd="sng" w="9525">
            <a:solidFill>
              <a:srgbClr val="CC0000"/>
            </a:solidFill>
            <a:prstDash val="solid"/>
            <a:round/>
            <a:headEnd len="med" w="med" type="none"/>
            <a:tailEnd len="med" w="med" type="triangle"/>
          </a:ln>
        </p:spPr>
      </p:cxnSp>
      <p:cxnSp>
        <p:nvCxnSpPr>
          <p:cNvPr id="92" name="Google Shape;92;p17"/>
          <p:cNvCxnSpPr/>
          <p:nvPr/>
        </p:nvCxnSpPr>
        <p:spPr>
          <a:xfrm flipH="1" rot="10800000">
            <a:off x="6601650" y="3917075"/>
            <a:ext cx="290700" cy="3900"/>
          </a:xfrm>
          <a:prstGeom prst="straightConnector1">
            <a:avLst/>
          </a:prstGeom>
          <a:noFill/>
          <a:ln cap="flat" cmpd="sng" w="9525">
            <a:solidFill>
              <a:srgbClr val="CC0000"/>
            </a:solidFill>
            <a:prstDash val="solid"/>
            <a:round/>
            <a:headEnd len="med" w="med" type="none"/>
            <a:tailEnd len="med" w="med" type="triangle"/>
          </a:ln>
        </p:spPr>
      </p:cxnSp>
      <p:sp>
        <p:nvSpPr>
          <p:cNvPr id="93" name="Google Shape;93;p17"/>
          <p:cNvSpPr txBox="1"/>
          <p:nvPr/>
        </p:nvSpPr>
        <p:spPr>
          <a:xfrm>
            <a:off x="6222125" y="1857650"/>
            <a:ext cx="1657800" cy="13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50">
                <a:solidFill>
                  <a:srgbClr val="3A3A3A"/>
                </a:solidFill>
                <a:latin typeface="Calibri"/>
                <a:ea typeface="Calibri"/>
                <a:cs typeface="Calibri"/>
                <a:sym typeface="Calibri"/>
              </a:rPr>
              <a:t>Physical Activity</a:t>
            </a:r>
            <a:endParaRPr b="1" sz="1250">
              <a:solidFill>
                <a:srgbClr val="3A3A3A"/>
              </a:solidFill>
              <a:latin typeface="Calibri"/>
              <a:ea typeface="Calibri"/>
              <a:cs typeface="Calibri"/>
              <a:sym typeface="Calibri"/>
            </a:endParaRPr>
          </a:p>
        </p:txBody>
      </p:sp>
      <p:sp>
        <p:nvSpPr>
          <p:cNvPr id="94" name="Google Shape;94;p17"/>
          <p:cNvSpPr txBox="1"/>
          <p:nvPr/>
        </p:nvSpPr>
        <p:spPr>
          <a:xfrm>
            <a:off x="6751475" y="4372250"/>
            <a:ext cx="1657800" cy="13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3A3A3A"/>
                </a:solidFill>
                <a:latin typeface="Calibri"/>
                <a:ea typeface="Calibri"/>
                <a:cs typeface="Calibri"/>
                <a:sym typeface="Calibri"/>
              </a:rPr>
              <a:t>PhyAct</a:t>
            </a:r>
            <a:endParaRPr sz="1100">
              <a:solidFill>
                <a:srgbClr val="3A3A3A"/>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Cleaning</a:t>
            </a:r>
            <a:endParaRPr/>
          </a:p>
        </p:txBody>
      </p:sp>
      <p:sp>
        <p:nvSpPr>
          <p:cNvPr id="100" name="Google Shape;100;p18"/>
          <p:cNvSpPr txBox="1"/>
          <p:nvPr>
            <p:ph idx="1" type="body"/>
          </p:nvPr>
        </p:nvSpPr>
        <p:spPr>
          <a:xfrm>
            <a:off x="387900" y="1152475"/>
            <a:ext cx="8520600" cy="413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500">
                <a:solidFill>
                  <a:srgbClr val="000000"/>
                </a:solidFill>
                <a:latin typeface="Nunito"/>
                <a:ea typeface="Nunito"/>
                <a:cs typeface="Nunito"/>
                <a:sym typeface="Nunito"/>
              </a:rPr>
              <a:t>Physical Activity-minutes/week: </a:t>
            </a:r>
            <a:r>
              <a:rPr lang="en" sz="1400">
                <a:solidFill>
                  <a:srgbClr val="000000"/>
                </a:solidFill>
                <a:latin typeface="Nunito"/>
                <a:ea typeface="Nunito"/>
                <a:cs typeface="Nunito"/>
                <a:sym typeface="Nunito"/>
              </a:rPr>
              <a:t>after dropping outliers</a:t>
            </a:r>
            <a:endParaRPr b="1" sz="1500">
              <a:solidFill>
                <a:srgbClr val="000000"/>
              </a:solidFill>
              <a:latin typeface="Nunito"/>
              <a:ea typeface="Nunito"/>
              <a:cs typeface="Nunito"/>
              <a:sym typeface="Nunito"/>
            </a:endParaRPr>
          </a:p>
          <a:p>
            <a:pPr indent="0" lvl="0" marL="0" rtl="0" algn="l">
              <a:lnSpc>
                <a:spcPct val="115000"/>
              </a:lnSpc>
              <a:spcBef>
                <a:spcPts val="0"/>
              </a:spcBef>
              <a:spcAft>
                <a:spcPts val="0"/>
              </a:spcAft>
              <a:buNone/>
            </a:pPr>
            <a:r>
              <a:t/>
            </a:r>
            <a:endParaRPr b="1" sz="1500">
              <a:solidFill>
                <a:srgbClr val="000000"/>
              </a:solidFill>
              <a:latin typeface="Nunito"/>
              <a:ea typeface="Nunito"/>
              <a:cs typeface="Nunito"/>
              <a:sym typeface="Nunito"/>
            </a:endParaRPr>
          </a:p>
        </p:txBody>
      </p:sp>
      <p:pic>
        <p:nvPicPr>
          <p:cNvPr id="101" name="Google Shape;101;p18"/>
          <p:cNvPicPr preferRelativeResize="0"/>
          <p:nvPr/>
        </p:nvPicPr>
        <p:blipFill>
          <a:blip r:embed="rId3">
            <a:alphaModFix/>
          </a:blip>
          <a:stretch>
            <a:fillRect/>
          </a:stretch>
        </p:blipFill>
        <p:spPr>
          <a:xfrm>
            <a:off x="1909634" y="1627600"/>
            <a:ext cx="4798541" cy="31374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Cleaning</a:t>
            </a:r>
            <a:endParaRPr/>
          </a:p>
        </p:txBody>
      </p:sp>
      <p:sp>
        <p:nvSpPr>
          <p:cNvPr id="107" name="Google Shape;107;p19"/>
          <p:cNvSpPr txBox="1"/>
          <p:nvPr>
            <p:ph idx="1" type="body"/>
          </p:nvPr>
        </p:nvSpPr>
        <p:spPr>
          <a:xfrm>
            <a:off x="311700" y="1121775"/>
            <a:ext cx="89772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600">
                <a:solidFill>
                  <a:srgbClr val="000000"/>
                </a:solidFill>
                <a:latin typeface="Nunito"/>
                <a:ea typeface="Nunito"/>
                <a:cs typeface="Nunito"/>
                <a:sym typeface="Nunito"/>
              </a:rPr>
              <a:t>Loneliness Scale: 20 questions:</a:t>
            </a:r>
            <a:endParaRPr sz="1600">
              <a:solidFill>
                <a:srgbClr val="000000"/>
              </a:solidFill>
              <a:latin typeface="Nunito"/>
              <a:ea typeface="Nunito"/>
              <a:cs typeface="Nunito"/>
              <a:sym typeface="Nunito"/>
            </a:endParaRPr>
          </a:p>
          <a:p>
            <a:pPr indent="0" lvl="0" marL="0" rtl="0" algn="l">
              <a:lnSpc>
                <a:spcPct val="150000"/>
              </a:lnSpc>
              <a:spcBef>
                <a:spcPts val="0"/>
              </a:spcBef>
              <a:spcAft>
                <a:spcPts val="0"/>
              </a:spcAft>
              <a:buNone/>
            </a:pPr>
            <a:r>
              <a:rPr lang="en" sz="1500">
                <a:solidFill>
                  <a:srgbClr val="000000"/>
                </a:solidFill>
                <a:latin typeface="Nunito"/>
                <a:ea typeface="Nunito"/>
                <a:cs typeface="Nunito"/>
                <a:sym typeface="Nunito"/>
              </a:rPr>
              <a:t>“ I am unhappy doing so many things alone” ,  </a:t>
            </a:r>
            <a:r>
              <a:rPr lang="en" sz="1500">
                <a:solidFill>
                  <a:srgbClr val="000000"/>
                </a:solidFill>
                <a:latin typeface="Nunito"/>
                <a:ea typeface="Nunito"/>
                <a:cs typeface="Nunito"/>
                <a:sym typeface="Nunito"/>
              </a:rPr>
              <a:t>1=Often, 2=Sometimes, 3=Rarely, 4=Never</a:t>
            </a:r>
            <a:r>
              <a:rPr lang="en" sz="1500">
                <a:solidFill>
                  <a:srgbClr val="000000"/>
                </a:solidFill>
                <a:latin typeface="Nunito"/>
                <a:ea typeface="Nunito"/>
                <a:cs typeface="Nunito"/>
                <a:sym typeface="Nunito"/>
              </a:rPr>
              <a:t>  </a:t>
            </a:r>
            <a:endParaRPr sz="1500">
              <a:solidFill>
                <a:srgbClr val="000000"/>
              </a:solidFill>
              <a:latin typeface="Nunito"/>
              <a:ea typeface="Nunito"/>
              <a:cs typeface="Nunito"/>
              <a:sym typeface="Nunito"/>
            </a:endParaRPr>
          </a:p>
          <a:p>
            <a:pPr indent="0" lvl="0" marL="0" rtl="0" algn="l">
              <a:lnSpc>
                <a:spcPct val="150000"/>
              </a:lnSpc>
              <a:spcBef>
                <a:spcPts val="0"/>
              </a:spcBef>
              <a:spcAft>
                <a:spcPts val="0"/>
              </a:spcAft>
              <a:buNone/>
            </a:pPr>
            <a:r>
              <a:rPr b="1" lang="en" sz="1500">
                <a:solidFill>
                  <a:srgbClr val="000000"/>
                </a:solidFill>
                <a:latin typeface="Nunito"/>
                <a:ea typeface="Nunito"/>
                <a:cs typeface="Nunito"/>
                <a:sym typeface="Nunito"/>
              </a:rPr>
              <a:t>A lower score represents higher perceived loneliness</a:t>
            </a:r>
            <a:endParaRPr b="1" sz="1500">
              <a:solidFill>
                <a:srgbClr val="000000"/>
              </a:solidFill>
              <a:latin typeface="Nunito"/>
              <a:ea typeface="Nunito"/>
              <a:cs typeface="Nunito"/>
              <a:sym typeface="Nunito"/>
            </a:endParaRPr>
          </a:p>
          <a:p>
            <a:pPr indent="0" lvl="0" marL="0" rtl="0" algn="l">
              <a:lnSpc>
                <a:spcPct val="150000"/>
              </a:lnSpc>
              <a:spcBef>
                <a:spcPts val="0"/>
              </a:spcBef>
              <a:spcAft>
                <a:spcPts val="0"/>
              </a:spcAft>
              <a:buNone/>
            </a:pPr>
            <a:r>
              <a:rPr lang="en" sz="1500">
                <a:solidFill>
                  <a:srgbClr val="000000"/>
                </a:solidFill>
                <a:latin typeface="Nunito"/>
                <a:ea typeface="Nunito"/>
                <a:cs typeface="Nunito"/>
                <a:sym typeface="Nunito"/>
              </a:rPr>
              <a:t>Attention Check question:</a:t>
            </a:r>
            <a:endParaRPr sz="1500">
              <a:solidFill>
                <a:srgbClr val="000000"/>
              </a:solidFill>
              <a:latin typeface="Nunito"/>
              <a:ea typeface="Nunito"/>
              <a:cs typeface="Nunito"/>
              <a:sym typeface="Nunito"/>
            </a:endParaRPr>
          </a:p>
          <a:p>
            <a:pPr indent="0" lvl="0" marL="0" rtl="0" algn="l">
              <a:lnSpc>
                <a:spcPct val="150000"/>
              </a:lnSpc>
              <a:spcBef>
                <a:spcPts val="0"/>
              </a:spcBef>
              <a:spcAft>
                <a:spcPts val="0"/>
              </a:spcAft>
              <a:buNone/>
            </a:pPr>
            <a:r>
              <a:rPr lang="en" sz="1500">
                <a:solidFill>
                  <a:srgbClr val="000000"/>
                </a:solidFill>
                <a:latin typeface="Nunito"/>
                <a:ea typeface="Nunito"/>
                <a:cs typeface="Nunito"/>
                <a:sym typeface="Nunito"/>
              </a:rPr>
              <a:t>“I have enough support from my family/friends”, </a:t>
            </a:r>
            <a:r>
              <a:rPr lang="en" sz="1500">
                <a:solidFill>
                  <a:srgbClr val="000000"/>
                </a:solidFill>
                <a:latin typeface="Nunito"/>
                <a:ea typeface="Nunito"/>
                <a:cs typeface="Nunito"/>
                <a:sym typeface="Nunito"/>
              </a:rPr>
              <a:t>1=Often, 2=Sometimes, 3=Rarely, 4=Never  </a:t>
            </a:r>
            <a:endParaRPr sz="1500">
              <a:solidFill>
                <a:srgbClr val="000000"/>
              </a:solidFill>
              <a:latin typeface="Nunito"/>
              <a:ea typeface="Nunito"/>
              <a:cs typeface="Nunito"/>
              <a:sym typeface="Nunito"/>
            </a:endParaRPr>
          </a:p>
          <a:p>
            <a:pPr indent="0" lvl="0" marL="0" rtl="0" algn="l">
              <a:lnSpc>
                <a:spcPct val="150000"/>
              </a:lnSpc>
              <a:spcBef>
                <a:spcPts val="0"/>
              </a:spcBef>
              <a:spcAft>
                <a:spcPts val="0"/>
              </a:spcAft>
              <a:buNone/>
            </a:pPr>
            <a:r>
              <a:rPr b="1" lang="en" sz="1500">
                <a:solidFill>
                  <a:srgbClr val="000000"/>
                </a:solidFill>
                <a:latin typeface="Nunito"/>
                <a:ea typeface="Nunito"/>
                <a:cs typeface="Nunito"/>
                <a:sym typeface="Nunito"/>
              </a:rPr>
              <a:t>A higher score represents higher perceived loneliness</a:t>
            </a:r>
            <a:endParaRPr b="1" sz="1500">
              <a:solidFill>
                <a:srgbClr val="000000"/>
              </a:solidFill>
              <a:latin typeface="Nunito"/>
              <a:ea typeface="Nunito"/>
              <a:cs typeface="Nunito"/>
              <a:sym typeface="Nunito"/>
            </a:endParaRPr>
          </a:p>
          <a:p>
            <a:pPr indent="0" lvl="0" marL="0" rtl="0" algn="l">
              <a:lnSpc>
                <a:spcPct val="150000"/>
              </a:lnSpc>
              <a:spcBef>
                <a:spcPts val="0"/>
              </a:spcBef>
              <a:spcAft>
                <a:spcPts val="0"/>
              </a:spcAft>
              <a:buNone/>
            </a:pPr>
            <a:r>
              <a:t/>
            </a:r>
            <a:endParaRPr sz="1500">
              <a:solidFill>
                <a:srgbClr val="000000"/>
              </a:solidFill>
              <a:latin typeface="Nunito"/>
              <a:ea typeface="Nunito"/>
              <a:cs typeface="Nunito"/>
              <a:sym typeface="Nunito"/>
            </a:endParaRPr>
          </a:p>
          <a:p>
            <a:pPr indent="0" lvl="0" marL="0" rtl="0" algn="l">
              <a:lnSpc>
                <a:spcPct val="150000"/>
              </a:lnSpc>
              <a:spcBef>
                <a:spcPts val="0"/>
              </a:spcBef>
              <a:spcAft>
                <a:spcPts val="0"/>
              </a:spcAft>
              <a:buNone/>
            </a:pPr>
            <a:r>
              <a:rPr lang="en" sz="1500">
                <a:solidFill>
                  <a:srgbClr val="000000"/>
                </a:solidFill>
                <a:latin typeface="Nunito"/>
                <a:ea typeface="Nunito"/>
                <a:cs typeface="Nunito"/>
                <a:sym typeface="Nunito"/>
              </a:rPr>
              <a:t>Reverse coding for </a:t>
            </a:r>
            <a:r>
              <a:rPr lang="en" sz="1600">
                <a:solidFill>
                  <a:srgbClr val="000000"/>
                </a:solidFill>
                <a:latin typeface="Nunito"/>
                <a:ea typeface="Nunito"/>
                <a:cs typeface="Nunito"/>
                <a:sym typeface="Nunito"/>
              </a:rPr>
              <a:t>Loneliness Scale and take the average: </a:t>
            </a:r>
            <a:r>
              <a:rPr b="1" lang="en" sz="1600">
                <a:solidFill>
                  <a:srgbClr val="000000"/>
                </a:solidFill>
                <a:latin typeface="Nunito"/>
                <a:ea typeface="Nunito"/>
                <a:cs typeface="Nunito"/>
                <a:sym typeface="Nunito"/>
              </a:rPr>
              <a:t>Perceived Loneliness</a:t>
            </a:r>
            <a:endParaRPr b="1" sz="1600">
              <a:solidFill>
                <a:srgbClr val="000000"/>
              </a:solidFill>
              <a:latin typeface="Nunito"/>
              <a:ea typeface="Nunito"/>
              <a:cs typeface="Nunito"/>
              <a:sym typeface="Nunito"/>
            </a:endParaRPr>
          </a:p>
          <a:p>
            <a:pPr indent="0" lvl="0" marL="0" rtl="0" algn="l">
              <a:lnSpc>
                <a:spcPct val="150000"/>
              </a:lnSpc>
              <a:spcBef>
                <a:spcPts val="0"/>
              </a:spcBef>
              <a:spcAft>
                <a:spcPts val="0"/>
              </a:spcAft>
              <a:buNone/>
            </a:pPr>
            <a:r>
              <a:rPr lang="en" sz="1600">
                <a:solidFill>
                  <a:srgbClr val="000000"/>
                </a:solidFill>
                <a:latin typeface="Nunito"/>
                <a:ea typeface="Nunito"/>
                <a:cs typeface="Nunito"/>
                <a:sym typeface="Nunito"/>
              </a:rPr>
              <a:t>Ideally, the score of </a:t>
            </a:r>
            <a:r>
              <a:rPr b="1" lang="en" sz="1600">
                <a:solidFill>
                  <a:srgbClr val="000000"/>
                </a:solidFill>
                <a:latin typeface="Nunito"/>
                <a:ea typeface="Nunito"/>
                <a:cs typeface="Nunito"/>
                <a:sym typeface="Nunito"/>
              </a:rPr>
              <a:t>Attention Check</a:t>
            </a:r>
            <a:r>
              <a:rPr lang="en" sz="1600">
                <a:solidFill>
                  <a:srgbClr val="000000"/>
                </a:solidFill>
                <a:latin typeface="Nunito"/>
                <a:ea typeface="Nunito"/>
                <a:cs typeface="Nunito"/>
                <a:sym typeface="Nunito"/>
              </a:rPr>
              <a:t> is positively correlated with </a:t>
            </a:r>
            <a:r>
              <a:rPr b="1" lang="en" sz="1600">
                <a:solidFill>
                  <a:srgbClr val="000000"/>
                </a:solidFill>
                <a:latin typeface="Nunito"/>
                <a:ea typeface="Nunito"/>
                <a:cs typeface="Nunito"/>
                <a:sym typeface="Nunito"/>
              </a:rPr>
              <a:t>Perceived Loneliness</a:t>
            </a:r>
            <a:endParaRPr b="1" sz="1600">
              <a:solidFill>
                <a:srgbClr val="000000"/>
              </a:solidFill>
              <a:latin typeface="Nunito"/>
              <a:ea typeface="Nunito"/>
              <a:cs typeface="Nunito"/>
              <a:sym typeface="Nunito"/>
            </a:endParaRPr>
          </a:p>
          <a:p>
            <a:pPr indent="0" lvl="0" marL="0" rtl="0" algn="l">
              <a:spcBef>
                <a:spcPts val="0"/>
              </a:spcBef>
              <a:spcAft>
                <a:spcPts val="0"/>
              </a:spcAft>
              <a:buNone/>
            </a:pPr>
            <a:r>
              <a:t/>
            </a:r>
            <a:endParaRPr b="1" sz="1500">
              <a:solidFill>
                <a:srgbClr val="000000"/>
              </a:solidFill>
              <a:latin typeface="Nunito"/>
              <a:ea typeface="Nunito"/>
              <a:cs typeface="Nunito"/>
              <a:sym typeface="Nunito"/>
            </a:endParaRPr>
          </a:p>
          <a:p>
            <a:pPr indent="0" lvl="0" marL="0" rtl="0" algn="l">
              <a:spcBef>
                <a:spcPts val="1600"/>
              </a:spcBef>
              <a:spcAft>
                <a:spcPts val="1600"/>
              </a:spcAft>
              <a:buNone/>
            </a:pPr>
            <a:r>
              <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Cleaning</a:t>
            </a:r>
            <a:endParaRPr/>
          </a:p>
        </p:txBody>
      </p:sp>
      <p:sp>
        <p:nvSpPr>
          <p:cNvPr id="113" name="Google Shape;113;p20"/>
          <p:cNvSpPr txBox="1"/>
          <p:nvPr>
            <p:ph idx="1" type="body"/>
          </p:nvPr>
        </p:nvSpPr>
        <p:spPr>
          <a:xfrm>
            <a:off x="387900" y="1152475"/>
            <a:ext cx="8520600" cy="5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500">
                <a:solidFill>
                  <a:srgbClr val="000000"/>
                </a:solidFill>
                <a:latin typeface="Nunito"/>
                <a:ea typeface="Nunito"/>
                <a:cs typeface="Nunito"/>
                <a:sym typeface="Nunito"/>
              </a:rPr>
              <a:t>Perceived Loneliness vs Attention Question</a:t>
            </a:r>
            <a:endParaRPr b="1" sz="1500">
              <a:solidFill>
                <a:srgbClr val="000000"/>
              </a:solidFill>
              <a:latin typeface="Nunito"/>
              <a:ea typeface="Nunito"/>
              <a:cs typeface="Nunito"/>
              <a:sym typeface="Nunito"/>
            </a:endParaRPr>
          </a:p>
          <a:p>
            <a:pPr indent="0" lvl="0" marL="0" rtl="0" algn="l">
              <a:lnSpc>
                <a:spcPct val="115000"/>
              </a:lnSpc>
              <a:spcBef>
                <a:spcPts val="0"/>
              </a:spcBef>
              <a:spcAft>
                <a:spcPts val="0"/>
              </a:spcAft>
              <a:buNone/>
            </a:pPr>
            <a:r>
              <a:t/>
            </a:r>
            <a:endParaRPr b="1" sz="1500">
              <a:solidFill>
                <a:srgbClr val="000000"/>
              </a:solidFill>
              <a:latin typeface="Nunito"/>
              <a:ea typeface="Nunito"/>
              <a:cs typeface="Nunito"/>
              <a:sym typeface="Nunito"/>
            </a:endParaRPr>
          </a:p>
        </p:txBody>
      </p:sp>
      <p:pic>
        <p:nvPicPr>
          <p:cNvPr id="114" name="Google Shape;114;p20"/>
          <p:cNvPicPr preferRelativeResize="0"/>
          <p:nvPr/>
        </p:nvPicPr>
        <p:blipFill>
          <a:blip r:embed="rId3">
            <a:alphaModFix/>
          </a:blip>
          <a:stretch>
            <a:fillRect/>
          </a:stretch>
        </p:blipFill>
        <p:spPr>
          <a:xfrm>
            <a:off x="173525" y="1980637"/>
            <a:ext cx="4522149" cy="2778150"/>
          </a:xfrm>
          <a:prstGeom prst="rect">
            <a:avLst/>
          </a:prstGeom>
          <a:noFill/>
          <a:ln>
            <a:noFill/>
          </a:ln>
        </p:spPr>
      </p:pic>
      <p:pic>
        <p:nvPicPr>
          <p:cNvPr id="115" name="Google Shape;115;p20"/>
          <p:cNvPicPr preferRelativeResize="0"/>
          <p:nvPr/>
        </p:nvPicPr>
        <p:blipFill>
          <a:blip r:embed="rId4">
            <a:alphaModFix/>
          </a:blip>
          <a:stretch>
            <a:fillRect/>
          </a:stretch>
        </p:blipFill>
        <p:spPr>
          <a:xfrm>
            <a:off x="4760625" y="2210925"/>
            <a:ext cx="4071674" cy="2169894"/>
          </a:xfrm>
          <a:prstGeom prst="rect">
            <a:avLst/>
          </a:prstGeom>
          <a:noFill/>
          <a:ln>
            <a:noFill/>
          </a:ln>
        </p:spPr>
      </p:pic>
      <p:sp>
        <p:nvSpPr>
          <p:cNvPr id="116" name="Google Shape;116;p20"/>
          <p:cNvSpPr txBox="1"/>
          <p:nvPr/>
        </p:nvSpPr>
        <p:spPr>
          <a:xfrm>
            <a:off x="5404525" y="1982100"/>
            <a:ext cx="3147600" cy="32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50">
                <a:solidFill>
                  <a:srgbClr val="3A3A3A"/>
                </a:solidFill>
                <a:latin typeface="Calibri"/>
                <a:ea typeface="Calibri"/>
                <a:cs typeface="Calibri"/>
                <a:sym typeface="Calibri"/>
              </a:rPr>
              <a:t>Perceived Loneliness - Attention Question</a:t>
            </a:r>
            <a:endParaRPr b="1" sz="1250">
              <a:solidFill>
                <a:srgbClr val="3A3A3A"/>
              </a:solidFill>
              <a:latin typeface="Calibri"/>
              <a:ea typeface="Calibri"/>
              <a:cs typeface="Calibri"/>
              <a:sym typeface="Calibri"/>
            </a:endParaRPr>
          </a:p>
        </p:txBody>
      </p:sp>
      <p:cxnSp>
        <p:nvCxnSpPr>
          <p:cNvPr id="117" name="Google Shape;117;p20"/>
          <p:cNvCxnSpPr/>
          <p:nvPr/>
        </p:nvCxnSpPr>
        <p:spPr>
          <a:xfrm flipH="1" rot="10800000">
            <a:off x="6449250" y="2393075"/>
            <a:ext cx="290700" cy="3900"/>
          </a:xfrm>
          <a:prstGeom prst="straightConnector1">
            <a:avLst/>
          </a:prstGeom>
          <a:noFill/>
          <a:ln cap="flat" cmpd="sng" w="9525">
            <a:solidFill>
              <a:srgbClr val="CC0000"/>
            </a:solidFill>
            <a:prstDash val="solid"/>
            <a:round/>
            <a:headEnd len="med" w="med" type="none"/>
            <a:tailEnd len="med" w="med" type="triangle"/>
          </a:ln>
        </p:spPr>
      </p:cxnSp>
      <p:cxnSp>
        <p:nvCxnSpPr>
          <p:cNvPr id="118" name="Google Shape;118;p20"/>
          <p:cNvCxnSpPr/>
          <p:nvPr/>
        </p:nvCxnSpPr>
        <p:spPr>
          <a:xfrm flipH="1" rot="10800000">
            <a:off x="6449250" y="3459875"/>
            <a:ext cx="290700" cy="3900"/>
          </a:xfrm>
          <a:prstGeom prst="straightConnector1">
            <a:avLst/>
          </a:prstGeom>
          <a:noFill/>
          <a:ln cap="flat" cmpd="sng" w="9525">
            <a:solidFill>
              <a:srgbClr val="CC0000"/>
            </a:solidFill>
            <a:prstDash val="solid"/>
            <a:round/>
            <a:headEnd len="med" w="med" type="none"/>
            <a:tailEnd len="med" w="med" type="triangle"/>
          </a:ln>
        </p:spPr>
      </p:cxnSp>
      <p:cxnSp>
        <p:nvCxnSpPr>
          <p:cNvPr id="119" name="Google Shape;119;p20"/>
          <p:cNvCxnSpPr/>
          <p:nvPr/>
        </p:nvCxnSpPr>
        <p:spPr>
          <a:xfrm flipH="1" rot="10800000">
            <a:off x="6449250" y="3612275"/>
            <a:ext cx="290700" cy="3900"/>
          </a:xfrm>
          <a:prstGeom prst="straightConnector1">
            <a:avLst/>
          </a:prstGeom>
          <a:noFill/>
          <a:ln cap="flat" cmpd="sng" w="9525">
            <a:solidFill>
              <a:srgbClr val="CC0000"/>
            </a:solidFill>
            <a:prstDash val="solid"/>
            <a:round/>
            <a:headEnd len="med" w="med" type="none"/>
            <a:tailEnd len="med" w="med" type="triangle"/>
          </a:ln>
        </p:spPr>
      </p:cxnSp>
      <p:cxnSp>
        <p:nvCxnSpPr>
          <p:cNvPr id="120" name="Google Shape;120;p20"/>
          <p:cNvCxnSpPr/>
          <p:nvPr/>
        </p:nvCxnSpPr>
        <p:spPr>
          <a:xfrm flipH="1" rot="10800000">
            <a:off x="6449250" y="4069475"/>
            <a:ext cx="290700" cy="3900"/>
          </a:xfrm>
          <a:prstGeom prst="straightConnector1">
            <a:avLst/>
          </a:prstGeom>
          <a:noFill/>
          <a:ln cap="flat" cmpd="sng" w="9525">
            <a:solidFill>
              <a:srgbClr val="CC0000"/>
            </a:solidFill>
            <a:prstDash val="solid"/>
            <a:round/>
            <a:headEnd len="med" w="med" type="none"/>
            <a:tailEnd len="med" w="med" type="triangle"/>
          </a:ln>
        </p:spPr>
      </p:cxnSp>
      <p:cxnSp>
        <p:nvCxnSpPr>
          <p:cNvPr id="121" name="Google Shape;121;p20"/>
          <p:cNvCxnSpPr/>
          <p:nvPr/>
        </p:nvCxnSpPr>
        <p:spPr>
          <a:xfrm rot="10800000">
            <a:off x="1032150" y="2464000"/>
            <a:ext cx="118800" cy="222900"/>
          </a:xfrm>
          <a:prstGeom prst="straightConnector1">
            <a:avLst/>
          </a:prstGeom>
          <a:noFill/>
          <a:ln cap="flat" cmpd="sng" w="9525">
            <a:solidFill>
              <a:srgbClr val="CC0000"/>
            </a:solidFill>
            <a:prstDash val="solid"/>
            <a:round/>
            <a:headEnd len="med" w="med" type="none"/>
            <a:tailEnd len="med" w="med" type="triangle"/>
          </a:ln>
        </p:spPr>
      </p:cxnSp>
      <p:cxnSp>
        <p:nvCxnSpPr>
          <p:cNvPr id="122" name="Google Shape;122;p20"/>
          <p:cNvCxnSpPr/>
          <p:nvPr/>
        </p:nvCxnSpPr>
        <p:spPr>
          <a:xfrm>
            <a:off x="3960125" y="3762225"/>
            <a:ext cx="231600" cy="183600"/>
          </a:xfrm>
          <a:prstGeom prst="straightConnector1">
            <a:avLst/>
          </a:prstGeom>
          <a:noFill/>
          <a:ln cap="flat" cmpd="sng" w="9525">
            <a:solidFill>
              <a:srgbClr val="CC0000"/>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Cleaning</a:t>
            </a:r>
            <a:endParaRPr/>
          </a:p>
        </p:txBody>
      </p:sp>
      <p:sp>
        <p:nvSpPr>
          <p:cNvPr id="128" name="Google Shape;128;p21"/>
          <p:cNvSpPr txBox="1"/>
          <p:nvPr>
            <p:ph idx="1" type="body"/>
          </p:nvPr>
        </p:nvSpPr>
        <p:spPr>
          <a:xfrm>
            <a:off x="387900" y="1152475"/>
            <a:ext cx="8520600" cy="413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500">
                <a:solidFill>
                  <a:srgbClr val="000000"/>
                </a:solidFill>
                <a:latin typeface="Nunito"/>
                <a:ea typeface="Nunito"/>
                <a:cs typeface="Nunito"/>
                <a:sym typeface="Nunito"/>
              </a:rPr>
              <a:t>Perceived Loneliness vs Attention Question</a:t>
            </a:r>
            <a:r>
              <a:rPr b="1" lang="en" sz="1500">
                <a:solidFill>
                  <a:srgbClr val="000000"/>
                </a:solidFill>
                <a:latin typeface="Nunito"/>
                <a:ea typeface="Nunito"/>
                <a:cs typeface="Nunito"/>
                <a:sym typeface="Nunito"/>
              </a:rPr>
              <a:t>: </a:t>
            </a:r>
            <a:r>
              <a:rPr lang="en" sz="1400">
                <a:solidFill>
                  <a:srgbClr val="000000"/>
                </a:solidFill>
                <a:latin typeface="Nunito"/>
                <a:ea typeface="Nunito"/>
                <a:cs typeface="Nunito"/>
                <a:sym typeface="Nunito"/>
              </a:rPr>
              <a:t>after dropping responses that failed the Attention Check</a:t>
            </a:r>
            <a:endParaRPr b="1" sz="1500">
              <a:solidFill>
                <a:srgbClr val="000000"/>
              </a:solidFill>
              <a:latin typeface="Nunito"/>
              <a:ea typeface="Nunito"/>
              <a:cs typeface="Nunito"/>
              <a:sym typeface="Nunito"/>
            </a:endParaRPr>
          </a:p>
          <a:p>
            <a:pPr indent="0" lvl="0" marL="0" rtl="0" algn="l">
              <a:lnSpc>
                <a:spcPct val="115000"/>
              </a:lnSpc>
              <a:spcBef>
                <a:spcPts val="0"/>
              </a:spcBef>
              <a:spcAft>
                <a:spcPts val="0"/>
              </a:spcAft>
              <a:buNone/>
            </a:pPr>
            <a:r>
              <a:t/>
            </a:r>
            <a:endParaRPr b="1" sz="1500">
              <a:solidFill>
                <a:srgbClr val="000000"/>
              </a:solidFill>
              <a:latin typeface="Nunito"/>
              <a:ea typeface="Nunito"/>
              <a:cs typeface="Nunito"/>
              <a:sym typeface="Nunito"/>
            </a:endParaRPr>
          </a:p>
        </p:txBody>
      </p:sp>
      <p:pic>
        <p:nvPicPr>
          <p:cNvPr id="129" name="Google Shape;129;p21"/>
          <p:cNvPicPr preferRelativeResize="0"/>
          <p:nvPr/>
        </p:nvPicPr>
        <p:blipFill>
          <a:blip r:embed="rId3">
            <a:alphaModFix/>
          </a:blip>
          <a:stretch>
            <a:fillRect/>
          </a:stretch>
        </p:blipFill>
        <p:spPr>
          <a:xfrm>
            <a:off x="1697175" y="1701200"/>
            <a:ext cx="5411845" cy="3272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