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60" r:id="rId4"/>
    <p:sldId id="259" r:id="rId5"/>
    <p:sldId id="281" r:id="rId6"/>
    <p:sldId id="261" r:id="rId7"/>
    <p:sldId id="263" r:id="rId8"/>
    <p:sldId id="282" r:id="rId9"/>
    <p:sldId id="283" r:id="rId10"/>
    <p:sldId id="268" r:id="rId11"/>
    <p:sldId id="284" r:id="rId12"/>
    <p:sldId id="285" r:id="rId13"/>
    <p:sldId id="266" r:id="rId14"/>
    <p:sldId id="274" r:id="rId15"/>
    <p:sldId id="277" r:id="rId16"/>
    <p:sldId id="278" r:id="rId17"/>
    <p:sldId id="286" r:id="rId18"/>
    <p:sldId id="280"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D8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78839" autoAdjust="0"/>
  </p:normalViewPr>
  <p:slideViewPr>
    <p:cSldViewPr snapToGrid="0">
      <p:cViewPr varScale="1">
        <p:scale>
          <a:sx n="66" d="100"/>
          <a:sy n="66" d="100"/>
        </p:scale>
        <p:origin x="132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E86533-F845-4008-9E26-2CE1D3A4CEF9}" type="datetimeFigureOut">
              <a:rPr lang="en-US" smtClean="0"/>
              <a:t>6/17/2024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8735-809B-4EDF-A700-E81DBBC0EC62}" type="slidenum">
              <a:rPr lang="en-US" smtClean="0"/>
              <a:t>‹#›</a:t>
            </a:fld>
            <a:endParaRPr lang="en-US"/>
          </a:p>
        </p:txBody>
      </p:sp>
    </p:spTree>
    <p:extLst>
      <p:ext uri="{BB962C8B-B14F-4D97-AF65-F5344CB8AC3E}">
        <p14:creationId xmlns:p14="http://schemas.microsoft.com/office/powerpoint/2010/main" val="3810528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welcome to the human resources update for the human resources department. Today we will be discussing the ins and outs of the individuals on the Adventure Works team and the insights we can gain from their contribution to the company.</a:t>
            </a:r>
          </a:p>
        </p:txBody>
      </p:sp>
      <p:sp>
        <p:nvSpPr>
          <p:cNvPr id="4" name="Slide Number Placeholder 3"/>
          <p:cNvSpPr>
            <a:spLocks noGrp="1"/>
          </p:cNvSpPr>
          <p:nvPr>
            <p:ph type="sldNum" sz="quarter" idx="5"/>
          </p:nvPr>
        </p:nvSpPr>
        <p:spPr/>
        <p:txBody>
          <a:bodyPr/>
          <a:lstStyle/>
          <a:p>
            <a:fld id="{2E6D8735-809B-4EDF-A700-E81DBBC0EC62}" type="slidenum">
              <a:rPr lang="en-US" smtClean="0"/>
              <a:t>1</a:t>
            </a:fld>
            <a:endParaRPr lang="en-US"/>
          </a:p>
        </p:txBody>
      </p:sp>
    </p:spTree>
    <p:extLst>
      <p:ext uri="{BB962C8B-B14F-4D97-AF65-F5344CB8AC3E}">
        <p14:creationId xmlns:p14="http://schemas.microsoft.com/office/powerpoint/2010/main" val="3121218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things a little bit differently we can see there seems to be, roughly, an inverse correlation to each other. The department with the highest average wages has one of the fewest people, while the department with the most people has the lowest average wages.</a:t>
            </a:r>
          </a:p>
        </p:txBody>
      </p:sp>
      <p:sp>
        <p:nvSpPr>
          <p:cNvPr id="4" name="Slide Number Placeholder 3"/>
          <p:cNvSpPr>
            <a:spLocks noGrp="1"/>
          </p:cNvSpPr>
          <p:nvPr>
            <p:ph type="sldNum" sz="quarter" idx="5"/>
          </p:nvPr>
        </p:nvSpPr>
        <p:spPr/>
        <p:txBody>
          <a:bodyPr/>
          <a:lstStyle/>
          <a:p>
            <a:fld id="{2E6D8735-809B-4EDF-A700-E81DBBC0EC62}" type="slidenum">
              <a:rPr lang="en-US" smtClean="0"/>
              <a:t>10</a:t>
            </a:fld>
            <a:endParaRPr lang="en-US"/>
          </a:p>
        </p:txBody>
      </p:sp>
    </p:spTree>
    <p:extLst>
      <p:ext uri="{BB962C8B-B14F-4D97-AF65-F5344CB8AC3E}">
        <p14:creationId xmlns:p14="http://schemas.microsoft.com/office/powerpoint/2010/main" val="1889670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 little more closely at pay by department, I looked at those in high up executive roles and their pay distribution. These individuals, of course, are some of the top earners at the company. I find it interesting that all 6 CFOs are women. I personally love it, girl power and all that, I just found it interesting.</a:t>
            </a:r>
          </a:p>
        </p:txBody>
      </p:sp>
      <p:sp>
        <p:nvSpPr>
          <p:cNvPr id="4" name="Slide Number Placeholder 3"/>
          <p:cNvSpPr>
            <a:spLocks noGrp="1"/>
          </p:cNvSpPr>
          <p:nvPr>
            <p:ph type="sldNum" sz="quarter" idx="5"/>
          </p:nvPr>
        </p:nvSpPr>
        <p:spPr/>
        <p:txBody>
          <a:bodyPr/>
          <a:lstStyle/>
          <a:p>
            <a:fld id="{2E6D8735-809B-4EDF-A700-E81DBBC0EC62}" type="slidenum">
              <a:rPr lang="en-US" smtClean="0"/>
              <a:t>11</a:t>
            </a:fld>
            <a:endParaRPr lang="en-US"/>
          </a:p>
        </p:txBody>
      </p:sp>
    </p:spTree>
    <p:extLst>
      <p:ext uri="{BB962C8B-B14F-4D97-AF65-F5344CB8AC3E}">
        <p14:creationId xmlns:p14="http://schemas.microsoft.com/office/powerpoint/2010/main" val="2352627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other things that I have found interesting was looking at average pay over the years. Interestingly there is a spike in 1997, the year after the business got started. Then wages went down until 1999 and stayed stagnant there until 2002 when wages picked up again. I’m not sure what could have caused this shift, I’m sure there are a number of possibilities.</a:t>
            </a:r>
          </a:p>
        </p:txBody>
      </p:sp>
      <p:sp>
        <p:nvSpPr>
          <p:cNvPr id="4" name="Slide Number Placeholder 3"/>
          <p:cNvSpPr>
            <a:spLocks noGrp="1"/>
          </p:cNvSpPr>
          <p:nvPr>
            <p:ph type="sldNum" sz="quarter" idx="5"/>
          </p:nvPr>
        </p:nvSpPr>
        <p:spPr/>
        <p:txBody>
          <a:bodyPr/>
          <a:lstStyle/>
          <a:p>
            <a:fld id="{2E6D8735-809B-4EDF-A700-E81DBBC0EC62}" type="slidenum">
              <a:rPr lang="en-US" smtClean="0"/>
              <a:t>12</a:t>
            </a:fld>
            <a:endParaRPr lang="en-US"/>
          </a:p>
        </p:txBody>
      </p:sp>
    </p:spTree>
    <p:extLst>
      <p:ext uri="{BB962C8B-B14F-4D97-AF65-F5344CB8AC3E}">
        <p14:creationId xmlns:p14="http://schemas.microsoft.com/office/powerpoint/2010/main" val="2328169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I’d like to share the number of hires and the average ages of hires over time. In the orange bars, we can see a huge spike in employment in 1999 with a decline in hires ever since. We can also see the age at which employees are being hired, that solid blue line, and the average age of hire is going up, the dotted blue line. </a:t>
            </a:r>
          </a:p>
        </p:txBody>
      </p:sp>
      <p:sp>
        <p:nvSpPr>
          <p:cNvPr id="4" name="Slide Number Placeholder 3"/>
          <p:cNvSpPr>
            <a:spLocks noGrp="1"/>
          </p:cNvSpPr>
          <p:nvPr>
            <p:ph type="sldNum" sz="quarter" idx="5"/>
          </p:nvPr>
        </p:nvSpPr>
        <p:spPr/>
        <p:txBody>
          <a:bodyPr/>
          <a:lstStyle/>
          <a:p>
            <a:fld id="{2E6D8735-809B-4EDF-A700-E81DBBC0EC62}" type="slidenum">
              <a:rPr lang="en-US" smtClean="0"/>
              <a:t>13</a:t>
            </a:fld>
            <a:endParaRPr lang="en-US"/>
          </a:p>
        </p:txBody>
      </p:sp>
    </p:spTree>
    <p:extLst>
      <p:ext uri="{BB962C8B-B14F-4D97-AF65-F5344CB8AC3E}">
        <p14:creationId xmlns:p14="http://schemas.microsoft.com/office/powerpoint/2010/main" val="1236751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wrap up, what can we do with this information? How do we keep growing? Let me give some thoughts.</a:t>
            </a:r>
          </a:p>
        </p:txBody>
      </p:sp>
      <p:sp>
        <p:nvSpPr>
          <p:cNvPr id="4" name="Slide Number Placeholder 3"/>
          <p:cNvSpPr>
            <a:spLocks noGrp="1"/>
          </p:cNvSpPr>
          <p:nvPr>
            <p:ph type="sldNum" sz="quarter" idx="5"/>
          </p:nvPr>
        </p:nvSpPr>
        <p:spPr/>
        <p:txBody>
          <a:bodyPr/>
          <a:lstStyle/>
          <a:p>
            <a:fld id="{1EB844FF-9C9B-45B5-AAFF-13F5BF485450}" type="slidenum">
              <a:rPr lang="en-US" smtClean="0"/>
              <a:t>14</a:t>
            </a:fld>
            <a:endParaRPr lang="en-US"/>
          </a:p>
        </p:txBody>
      </p:sp>
    </p:spTree>
    <p:extLst>
      <p:ext uri="{BB962C8B-B14F-4D97-AF65-F5344CB8AC3E}">
        <p14:creationId xmlns:p14="http://schemas.microsoft.com/office/powerpoint/2010/main" val="2993475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thinking about the first slide here, I know it was a while ago, remember when I said that the retention rate is 100% and the number of promotions over the past 8 years has only been 6?</a:t>
            </a:r>
          </a:p>
          <a:p>
            <a:endParaRPr lang="en-US" dirty="0"/>
          </a:p>
          <a:p>
            <a:r>
              <a:rPr lang="en-US" dirty="0"/>
              <a:t>If that doesn’t make sense to you, don’t worry I don’t really understand it either</a:t>
            </a:r>
          </a:p>
          <a:p>
            <a:endParaRPr lang="en-US" dirty="0"/>
          </a:p>
          <a:p>
            <a:r>
              <a:rPr lang="en-US" dirty="0"/>
              <a:t>There are a couple of theories, one being that Adventure Works doesn’t keep records of current employees. While I think that would be more work than just putting an end date to their employment, it is quite possible.</a:t>
            </a:r>
          </a:p>
          <a:p>
            <a:endParaRPr lang="en-US" dirty="0"/>
          </a:p>
          <a:p>
            <a:r>
              <a:rPr lang="en-US" dirty="0"/>
              <a:t>Another theory is that there is actually a 100% retention rate, how cool would that be, no employees leave for any reason. However, it is improbable.</a:t>
            </a:r>
          </a:p>
          <a:p>
            <a:endParaRPr lang="en-US" dirty="0"/>
          </a:p>
          <a:p>
            <a:r>
              <a:rPr lang="en-US" dirty="0"/>
              <a:t>Since there is no way for me to know which is actually the case, I am going to go with what the data tell me, that there is actually a 100% retention rate.</a:t>
            </a:r>
          </a:p>
          <a:p>
            <a:endParaRPr lang="en-US" dirty="0"/>
          </a:p>
          <a:p>
            <a:r>
              <a:rPr lang="en-US" dirty="0"/>
              <a:t>To get into why this is may happening I would recommend sending out a survey to all employees to understand why employees are staying at Adventure Works.</a:t>
            </a:r>
          </a:p>
        </p:txBody>
      </p:sp>
      <p:sp>
        <p:nvSpPr>
          <p:cNvPr id="4" name="Slide Number Placeholder 3"/>
          <p:cNvSpPr>
            <a:spLocks noGrp="1"/>
          </p:cNvSpPr>
          <p:nvPr>
            <p:ph type="sldNum" sz="quarter" idx="5"/>
          </p:nvPr>
        </p:nvSpPr>
        <p:spPr/>
        <p:txBody>
          <a:bodyPr/>
          <a:lstStyle/>
          <a:p>
            <a:fld id="{1EB844FF-9C9B-45B5-AAFF-13F5BF485450}" type="slidenum">
              <a:rPr lang="en-US" smtClean="0"/>
              <a:t>15</a:t>
            </a:fld>
            <a:endParaRPr lang="en-US"/>
          </a:p>
        </p:txBody>
      </p:sp>
    </p:spTree>
    <p:extLst>
      <p:ext uri="{BB962C8B-B14F-4D97-AF65-F5344CB8AC3E}">
        <p14:creationId xmlns:p14="http://schemas.microsoft.com/office/powerpoint/2010/main" val="3978793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looking to the sales department, we could look to those 3 top sale earners</a:t>
            </a:r>
          </a:p>
          <a:p>
            <a:endParaRPr lang="en-US" dirty="0"/>
          </a:p>
          <a:p>
            <a:r>
              <a:rPr lang="en-US" dirty="0"/>
              <a:t>To capitalize on those employees, we could have those employees run a workshop to help others on the sales team to hopefully boost sales all around. This in turn would in turn improve business for Adventure Works as a whole.</a:t>
            </a:r>
          </a:p>
        </p:txBody>
      </p:sp>
      <p:sp>
        <p:nvSpPr>
          <p:cNvPr id="4" name="Slide Number Placeholder 3"/>
          <p:cNvSpPr>
            <a:spLocks noGrp="1"/>
          </p:cNvSpPr>
          <p:nvPr>
            <p:ph type="sldNum" sz="quarter" idx="5"/>
          </p:nvPr>
        </p:nvSpPr>
        <p:spPr/>
        <p:txBody>
          <a:bodyPr/>
          <a:lstStyle/>
          <a:p>
            <a:fld id="{1EB844FF-9C9B-45B5-AAFF-13F5BF485450}" type="slidenum">
              <a:rPr lang="en-US" smtClean="0"/>
              <a:t>16</a:t>
            </a:fld>
            <a:endParaRPr lang="en-US"/>
          </a:p>
        </p:txBody>
      </p:sp>
    </p:spTree>
    <p:extLst>
      <p:ext uri="{BB962C8B-B14F-4D97-AF65-F5344CB8AC3E}">
        <p14:creationId xmlns:p14="http://schemas.microsoft.com/office/powerpoint/2010/main" val="3307360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big reason employees stay at their workplaces is they are being offered competitive wages for the work they do. I might recommend a study to compare the pay of Adventure Works employees receive and the pay of their competitors.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average salary in the manufacturing industry is about $43,864 a year, or $21.09 an hour. While the average pay at Adventure Works ranged from $18-$31 depending on the year. This sits about average nation wide, though it might be useful to compare pay to local companies to see how they compare. Pay can depend greatly depending </a:t>
            </a:r>
            <a:r>
              <a:rPr lang="en-US"/>
              <a:t>on the </a:t>
            </a:r>
            <a:r>
              <a:rPr lang="en-US" dirty="0"/>
              <a:t>location the average wage in, the average manufacturing employee in California, for example, makes around $40 an hour while a manufacturing employee in, say, Michigan will make around $20 an hour on average.</a:t>
            </a:r>
          </a:p>
          <a:p>
            <a:endParaRPr lang="en-US" dirty="0"/>
          </a:p>
        </p:txBody>
      </p:sp>
      <p:sp>
        <p:nvSpPr>
          <p:cNvPr id="4" name="Slide Number Placeholder 3"/>
          <p:cNvSpPr>
            <a:spLocks noGrp="1"/>
          </p:cNvSpPr>
          <p:nvPr>
            <p:ph type="sldNum" sz="quarter" idx="5"/>
          </p:nvPr>
        </p:nvSpPr>
        <p:spPr/>
        <p:txBody>
          <a:bodyPr/>
          <a:lstStyle/>
          <a:p>
            <a:fld id="{1EB844FF-9C9B-45B5-AAFF-13F5BF485450}" type="slidenum">
              <a:rPr lang="en-US" smtClean="0"/>
              <a:t>17</a:t>
            </a:fld>
            <a:endParaRPr lang="en-US"/>
          </a:p>
        </p:txBody>
      </p:sp>
    </p:spTree>
    <p:extLst>
      <p:ext uri="{BB962C8B-B14F-4D97-AF65-F5344CB8AC3E}">
        <p14:creationId xmlns:p14="http://schemas.microsoft.com/office/powerpoint/2010/main" val="1829474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last recommendation would be to hire a mix of ages. The steady increase in hiring age over the years could lead to the loss of new ideas in younger individuals that could lead to new innovations in the way we do business at Adventure Works. There are perks to hiring older individuals, they have more experience, more industry knowledge and would need less training to get up and running in a new role. On the other hand, in hiring older workers each year, this shortens the amount of time they would be at the company before retiring, which would lead us back to hiring again. </a:t>
            </a:r>
          </a:p>
        </p:txBody>
      </p:sp>
      <p:sp>
        <p:nvSpPr>
          <p:cNvPr id="4" name="Slide Number Placeholder 3"/>
          <p:cNvSpPr>
            <a:spLocks noGrp="1"/>
          </p:cNvSpPr>
          <p:nvPr>
            <p:ph type="sldNum" sz="quarter" idx="5"/>
          </p:nvPr>
        </p:nvSpPr>
        <p:spPr/>
        <p:txBody>
          <a:bodyPr/>
          <a:lstStyle/>
          <a:p>
            <a:fld id="{1EB844FF-9C9B-45B5-AAFF-13F5BF485450}" type="slidenum">
              <a:rPr lang="en-US" smtClean="0"/>
              <a:t>18</a:t>
            </a:fld>
            <a:endParaRPr lang="en-US"/>
          </a:p>
        </p:txBody>
      </p:sp>
    </p:spTree>
    <p:extLst>
      <p:ext uri="{BB962C8B-B14F-4D97-AF65-F5344CB8AC3E}">
        <p14:creationId xmlns:p14="http://schemas.microsoft.com/office/powerpoint/2010/main" val="36853127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would love to thank you for your time. Does anyone have any questions?</a:t>
            </a:r>
          </a:p>
          <a:p>
            <a:endParaRPr lang="en-US" dirty="0"/>
          </a:p>
        </p:txBody>
      </p:sp>
      <p:sp>
        <p:nvSpPr>
          <p:cNvPr id="4" name="Slide Number Placeholder 3"/>
          <p:cNvSpPr>
            <a:spLocks noGrp="1"/>
          </p:cNvSpPr>
          <p:nvPr>
            <p:ph type="sldNum" sz="quarter" idx="5"/>
          </p:nvPr>
        </p:nvSpPr>
        <p:spPr/>
        <p:txBody>
          <a:bodyPr/>
          <a:lstStyle/>
          <a:p>
            <a:fld id="{2E6D8735-809B-4EDF-A700-E81DBBC0EC62}" type="slidenum">
              <a:rPr lang="en-US" smtClean="0"/>
              <a:t>19</a:t>
            </a:fld>
            <a:endParaRPr lang="en-US"/>
          </a:p>
        </p:txBody>
      </p:sp>
    </p:spTree>
    <p:extLst>
      <p:ext uri="{BB962C8B-B14F-4D97-AF65-F5344CB8AC3E}">
        <p14:creationId xmlns:p14="http://schemas.microsoft.com/office/powerpoint/2010/main" val="2346024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Firstly, I would like to start with business metrics to see the overall health of the company. As you can see there are a total of 290 employees, 14 of those employees being salespeople and 47 employees in a managerial role. These employees work across a total of 6 different countries around the world. While there have only been 6 promotions over the past 8 years the retention rate is 100%.</a:t>
            </a:r>
          </a:p>
          <a:p>
            <a:endParaRPr lang="en-US" dirty="0"/>
          </a:p>
        </p:txBody>
      </p:sp>
      <p:sp>
        <p:nvSpPr>
          <p:cNvPr id="4" name="Slide Number Placeholder 3"/>
          <p:cNvSpPr>
            <a:spLocks noGrp="1"/>
          </p:cNvSpPr>
          <p:nvPr>
            <p:ph type="sldNum" sz="quarter" idx="5"/>
          </p:nvPr>
        </p:nvSpPr>
        <p:spPr/>
        <p:txBody>
          <a:bodyPr/>
          <a:lstStyle/>
          <a:p>
            <a:fld id="{2E6D8735-809B-4EDF-A700-E81DBBC0EC62}" type="slidenum">
              <a:rPr lang="en-US" smtClean="0"/>
              <a:t>2</a:t>
            </a:fld>
            <a:endParaRPr lang="en-US"/>
          </a:p>
        </p:txBody>
      </p:sp>
    </p:spTree>
    <p:extLst>
      <p:ext uri="{BB962C8B-B14F-4D97-AF65-F5344CB8AC3E}">
        <p14:creationId xmlns:p14="http://schemas.microsoft.com/office/powerpoint/2010/main" val="944292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total makeup of employees is very uneven. There is a 2.5x more men than women working at Adventure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despite the massive difference in how many more men than women are employed at Adventure Works, they are being paid nearly identically.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E6D8735-809B-4EDF-A700-E81DBBC0EC62}" type="slidenum">
              <a:rPr lang="en-US" smtClean="0"/>
              <a:t>3</a:t>
            </a:fld>
            <a:endParaRPr lang="en-US"/>
          </a:p>
        </p:txBody>
      </p:sp>
    </p:spTree>
    <p:extLst>
      <p:ext uri="{BB962C8B-B14F-4D97-AF65-F5344CB8AC3E}">
        <p14:creationId xmlns:p14="http://schemas.microsoft.com/office/powerpoint/2010/main" val="246336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the distribution of hourly and salaried employees. There are about 4x more hourly workers than salaried workers. What department do you think makes up the bulk of these hourly employees?</a:t>
            </a:r>
          </a:p>
        </p:txBody>
      </p:sp>
      <p:sp>
        <p:nvSpPr>
          <p:cNvPr id="4" name="Slide Number Placeholder 3"/>
          <p:cNvSpPr>
            <a:spLocks noGrp="1"/>
          </p:cNvSpPr>
          <p:nvPr>
            <p:ph type="sldNum" sz="quarter" idx="5"/>
          </p:nvPr>
        </p:nvSpPr>
        <p:spPr/>
        <p:txBody>
          <a:bodyPr/>
          <a:lstStyle/>
          <a:p>
            <a:fld id="{2E6D8735-809B-4EDF-A700-E81DBBC0EC62}" type="slidenum">
              <a:rPr lang="en-US" smtClean="0"/>
              <a:t>4</a:t>
            </a:fld>
            <a:endParaRPr lang="en-US"/>
          </a:p>
        </p:txBody>
      </p:sp>
    </p:spTree>
    <p:extLst>
      <p:ext uri="{BB962C8B-B14F-4D97-AF65-F5344CB8AC3E}">
        <p14:creationId xmlns:p14="http://schemas.microsoft.com/office/powerpoint/2010/main" val="1824005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Breaking this down further, we can see that the manufacturing department makes up the majority of hourly employees.</a:t>
            </a:r>
          </a:p>
        </p:txBody>
      </p:sp>
      <p:sp>
        <p:nvSpPr>
          <p:cNvPr id="4" name="Slide Number Placeholder 3"/>
          <p:cNvSpPr>
            <a:spLocks noGrp="1"/>
          </p:cNvSpPr>
          <p:nvPr>
            <p:ph type="sldNum" sz="quarter" idx="5"/>
          </p:nvPr>
        </p:nvSpPr>
        <p:spPr/>
        <p:txBody>
          <a:bodyPr/>
          <a:lstStyle/>
          <a:p>
            <a:fld id="{2E6D8735-809B-4EDF-A700-E81DBBC0EC62}" type="slidenum">
              <a:rPr lang="en-US" smtClean="0"/>
              <a:t>5</a:t>
            </a:fld>
            <a:endParaRPr lang="en-US"/>
          </a:p>
        </p:txBody>
      </p:sp>
    </p:spTree>
    <p:extLst>
      <p:ext uri="{BB962C8B-B14F-4D97-AF65-F5344CB8AC3E}">
        <p14:creationId xmlns:p14="http://schemas.microsoft.com/office/powerpoint/2010/main" val="2158379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makeup of managers at Adventure Works is only slightly uneven, but their pay is evenly distributed.</a:t>
            </a:r>
          </a:p>
        </p:txBody>
      </p:sp>
      <p:sp>
        <p:nvSpPr>
          <p:cNvPr id="4" name="Slide Number Placeholder 3"/>
          <p:cNvSpPr>
            <a:spLocks noGrp="1"/>
          </p:cNvSpPr>
          <p:nvPr>
            <p:ph type="sldNum" sz="quarter" idx="5"/>
          </p:nvPr>
        </p:nvSpPr>
        <p:spPr/>
        <p:txBody>
          <a:bodyPr/>
          <a:lstStyle/>
          <a:p>
            <a:fld id="{2E6D8735-809B-4EDF-A700-E81DBBC0EC62}" type="slidenum">
              <a:rPr lang="en-US" smtClean="0"/>
              <a:t>6</a:t>
            </a:fld>
            <a:endParaRPr lang="en-US"/>
          </a:p>
        </p:txBody>
      </p:sp>
    </p:spTree>
    <p:extLst>
      <p:ext uri="{BB962C8B-B14F-4D97-AF65-F5344CB8AC3E}">
        <p14:creationId xmlns:p14="http://schemas.microsoft.com/office/powerpoint/2010/main" val="600551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also looked into the makeup of salespeople. Again, we see a bit of a disparity between the number of women and men in this role, but it not as vast a difference like between the total number of men and women who work at the company.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again, when looking at the amount being brought in by sales, women and men bring in very similar numbers through sales.</a:t>
            </a:r>
          </a:p>
          <a:p>
            <a:endParaRPr lang="en-US" dirty="0"/>
          </a:p>
          <a:p>
            <a:r>
              <a:rPr lang="en-US" dirty="0"/>
              <a:t>But what is happening here?</a:t>
            </a:r>
          </a:p>
        </p:txBody>
      </p:sp>
      <p:sp>
        <p:nvSpPr>
          <p:cNvPr id="4" name="Slide Number Placeholder 3"/>
          <p:cNvSpPr>
            <a:spLocks noGrp="1"/>
          </p:cNvSpPr>
          <p:nvPr>
            <p:ph type="sldNum" sz="quarter" idx="5"/>
          </p:nvPr>
        </p:nvSpPr>
        <p:spPr/>
        <p:txBody>
          <a:bodyPr/>
          <a:lstStyle/>
          <a:p>
            <a:fld id="{2E6D8735-809B-4EDF-A700-E81DBBC0EC62}" type="slidenum">
              <a:rPr lang="en-US" smtClean="0"/>
              <a:t>7</a:t>
            </a:fld>
            <a:endParaRPr lang="en-US"/>
          </a:p>
        </p:txBody>
      </p:sp>
    </p:spTree>
    <p:extLst>
      <p:ext uri="{BB962C8B-B14F-4D97-AF65-F5344CB8AC3E}">
        <p14:creationId xmlns:p14="http://schemas.microsoft.com/office/powerpoint/2010/main" val="1967137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Breaking the salespeople up individually to see who are making the most sales we see something really interesting</a:t>
            </a:r>
          </a:p>
        </p:txBody>
      </p:sp>
      <p:sp>
        <p:nvSpPr>
          <p:cNvPr id="4" name="Slide Number Placeholder 3"/>
          <p:cNvSpPr>
            <a:spLocks noGrp="1"/>
          </p:cNvSpPr>
          <p:nvPr>
            <p:ph type="sldNum" sz="quarter" idx="5"/>
          </p:nvPr>
        </p:nvSpPr>
        <p:spPr/>
        <p:txBody>
          <a:bodyPr/>
          <a:lstStyle/>
          <a:p>
            <a:fld id="{2E6D8735-809B-4EDF-A700-E81DBBC0EC62}" type="slidenum">
              <a:rPr lang="en-US" smtClean="0"/>
              <a:t>8</a:t>
            </a:fld>
            <a:endParaRPr lang="en-US"/>
          </a:p>
        </p:txBody>
      </p:sp>
    </p:spTree>
    <p:extLst>
      <p:ext uri="{BB962C8B-B14F-4D97-AF65-F5344CB8AC3E}">
        <p14:creationId xmlns:p14="http://schemas.microsoft.com/office/powerpoint/2010/main" val="3750842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3 individuals who are making the most in sales and bringing in the most in pay and bonuses.</a:t>
            </a:r>
          </a:p>
        </p:txBody>
      </p:sp>
      <p:sp>
        <p:nvSpPr>
          <p:cNvPr id="4" name="Slide Number Placeholder 3"/>
          <p:cNvSpPr>
            <a:spLocks noGrp="1"/>
          </p:cNvSpPr>
          <p:nvPr>
            <p:ph type="sldNum" sz="quarter" idx="5"/>
          </p:nvPr>
        </p:nvSpPr>
        <p:spPr/>
        <p:txBody>
          <a:bodyPr/>
          <a:lstStyle/>
          <a:p>
            <a:fld id="{2E6D8735-809B-4EDF-A700-E81DBBC0EC62}" type="slidenum">
              <a:rPr lang="en-US" smtClean="0"/>
              <a:t>9</a:t>
            </a:fld>
            <a:endParaRPr lang="en-US"/>
          </a:p>
        </p:txBody>
      </p:sp>
    </p:spTree>
    <p:extLst>
      <p:ext uri="{BB962C8B-B14F-4D97-AF65-F5344CB8AC3E}">
        <p14:creationId xmlns:p14="http://schemas.microsoft.com/office/powerpoint/2010/main" val="958724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A48281-92AB-4746-82B4-901024F65966}"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91934-8BB6-4548-A3FF-21AFE8FF2784}"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7266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BA48281-92AB-4746-82B4-901024F65966}" type="datetimeFigureOut">
              <a:rPr lang="en-US" smtClean="0"/>
              <a:t>6/17/2024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91934-8BB6-4548-A3FF-21AFE8FF2784}" type="slidenum">
              <a:rPr lang="en-US" smtClean="0"/>
              <a:t>‹#›</a:t>
            </a:fld>
            <a:endParaRPr lang="en-US"/>
          </a:p>
        </p:txBody>
      </p:sp>
    </p:spTree>
    <p:extLst>
      <p:ext uri="{BB962C8B-B14F-4D97-AF65-F5344CB8AC3E}">
        <p14:creationId xmlns:p14="http://schemas.microsoft.com/office/powerpoint/2010/main" val="1540415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A48281-92AB-4746-82B4-901024F65966}"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91934-8BB6-4548-A3FF-21AFE8FF2784}" type="slidenum">
              <a:rPr lang="en-US" smtClean="0"/>
              <a:t>‹#›</a:t>
            </a:fld>
            <a:endParaRPr lang="en-US"/>
          </a:p>
        </p:txBody>
      </p:sp>
    </p:spTree>
    <p:extLst>
      <p:ext uri="{BB962C8B-B14F-4D97-AF65-F5344CB8AC3E}">
        <p14:creationId xmlns:p14="http://schemas.microsoft.com/office/powerpoint/2010/main" val="2759327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A48281-92AB-4746-82B4-901024F65966}"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91934-8BB6-4548-A3FF-21AFE8FF2784}"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97442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A48281-92AB-4746-82B4-901024F65966}"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91934-8BB6-4548-A3FF-21AFE8FF2784}" type="slidenum">
              <a:rPr lang="en-US" smtClean="0"/>
              <a:t>‹#›</a:t>
            </a:fld>
            <a:endParaRPr lang="en-US"/>
          </a:p>
        </p:txBody>
      </p:sp>
    </p:spTree>
    <p:extLst>
      <p:ext uri="{BB962C8B-B14F-4D97-AF65-F5344CB8AC3E}">
        <p14:creationId xmlns:p14="http://schemas.microsoft.com/office/powerpoint/2010/main" val="2717209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A48281-92AB-4746-82B4-901024F65966}"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91934-8BB6-4548-A3FF-21AFE8FF2784}"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05786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A48281-92AB-4746-82B4-901024F65966}"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91934-8BB6-4548-A3FF-21AFE8FF2784}" type="slidenum">
              <a:rPr lang="en-US" smtClean="0"/>
              <a:t>‹#›</a:t>
            </a:fld>
            <a:endParaRPr lang="en-US"/>
          </a:p>
        </p:txBody>
      </p:sp>
    </p:spTree>
    <p:extLst>
      <p:ext uri="{BB962C8B-B14F-4D97-AF65-F5344CB8AC3E}">
        <p14:creationId xmlns:p14="http://schemas.microsoft.com/office/powerpoint/2010/main" val="2920437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A48281-92AB-4746-82B4-901024F65966}"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91934-8BB6-4548-A3FF-21AFE8FF2784}" type="slidenum">
              <a:rPr lang="en-US" smtClean="0"/>
              <a:t>‹#›</a:t>
            </a:fld>
            <a:endParaRPr lang="en-US"/>
          </a:p>
        </p:txBody>
      </p:sp>
    </p:spTree>
    <p:extLst>
      <p:ext uri="{BB962C8B-B14F-4D97-AF65-F5344CB8AC3E}">
        <p14:creationId xmlns:p14="http://schemas.microsoft.com/office/powerpoint/2010/main" val="1881417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A48281-92AB-4746-82B4-901024F65966}"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91934-8BB6-4548-A3FF-21AFE8FF2784}" type="slidenum">
              <a:rPr lang="en-US" smtClean="0"/>
              <a:t>‹#›</a:t>
            </a:fld>
            <a:endParaRPr lang="en-US"/>
          </a:p>
        </p:txBody>
      </p:sp>
    </p:spTree>
    <p:extLst>
      <p:ext uri="{BB962C8B-B14F-4D97-AF65-F5344CB8AC3E}">
        <p14:creationId xmlns:p14="http://schemas.microsoft.com/office/powerpoint/2010/main" val="2735236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A48281-92AB-4746-82B4-901024F65966}"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91934-8BB6-4548-A3FF-21AFE8FF2784}" type="slidenum">
              <a:rPr lang="en-US" smtClean="0"/>
              <a:t>‹#›</a:t>
            </a:fld>
            <a:endParaRPr lang="en-US"/>
          </a:p>
        </p:txBody>
      </p:sp>
    </p:spTree>
    <p:extLst>
      <p:ext uri="{BB962C8B-B14F-4D97-AF65-F5344CB8AC3E}">
        <p14:creationId xmlns:p14="http://schemas.microsoft.com/office/powerpoint/2010/main" val="667351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A48281-92AB-4746-82B4-901024F65966}"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91934-8BB6-4548-A3FF-21AFE8FF2784}" type="slidenum">
              <a:rPr lang="en-US" smtClean="0"/>
              <a:t>‹#›</a:t>
            </a:fld>
            <a:endParaRPr lang="en-US"/>
          </a:p>
        </p:txBody>
      </p:sp>
    </p:spTree>
    <p:extLst>
      <p:ext uri="{BB962C8B-B14F-4D97-AF65-F5344CB8AC3E}">
        <p14:creationId xmlns:p14="http://schemas.microsoft.com/office/powerpoint/2010/main" val="2133292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A48281-92AB-4746-82B4-901024F65966}" type="datetimeFigureOut">
              <a:rPr lang="en-US" smtClean="0"/>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91934-8BB6-4548-A3FF-21AFE8FF2784}" type="slidenum">
              <a:rPr lang="en-US" smtClean="0"/>
              <a:t>‹#›</a:t>
            </a:fld>
            <a:endParaRPr lang="en-US"/>
          </a:p>
        </p:txBody>
      </p:sp>
    </p:spTree>
    <p:extLst>
      <p:ext uri="{BB962C8B-B14F-4D97-AF65-F5344CB8AC3E}">
        <p14:creationId xmlns:p14="http://schemas.microsoft.com/office/powerpoint/2010/main" val="877690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48281-92AB-4746-82B4-901024F65966}" type="datetimeFigureOut">
              <a:rPr lang="en-US" smtClean="0"/>
              <a:t>6/17/2024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491934-8BB6-4548-A3FF-21AFE8FF2784}" type="slidenum">
              <a:rPr lang="en-US" smtClean="0"/>
              <a:t>‹#›</a:t>
            </a:fld>
            <a:endParaRPr lang="en-US"/>
          </a:p>
        </p:txBody>
      </p:sp>
    </p:spTree>
    <p:extLst>
      <p:ext uri="{BB962C8B-B14F-4D97-AF65-F5344CB8AC3E}">
        <p14:creationId xmlns:p14="http://schemas.microsoft.com/office/powerpoint/2010/main" val="3474079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A48281-92AB-4746-82B4-901024F65966}" type="datetimeFigureOut">
              <a:rPr lang="en-US" smtClean="0"/>
              <a:t>6/17/2024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91934-8BB6-4548-A3FF-21AFE8FF2784}" type="slidenum">
              <a:rPr lang="en-US" smtClean="0"/>
              <a:t>‹#›</a:t>
            </a:fld>
            <a:endParaRPr lang="en-US"/>
          </a:p>
        </p:txBody>
      </p:sp>
    </p:spTree>
    <p:extLst>
      <p:ext uri="{BB962C8B-B14F-4D97-AF65-F5344CB8AC3E}">
        <p14:creationId xmlns:p14="http://schemas.microsoft.com/office/powerpoint/2010/main" val="446096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A48281-92AB-4746-82B4-901024F65966}" type="datetimeFigureOut">
              <a:rPr lang="en-US" smtClean="0"/>
              <a:t>6/17/2024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491934-8BB6-4548-A3FF-21AFE8FF2784}" type="slidenum">
              <a:rPr lang="en-US" smtClean="0"/>
              <a:t>‹#›</a:t>
            </a:fld>
            <a:endParaRPr lang="en-US"/>
          </a:p>
        </p:txBody>
      </p:sp>
    </p:spTree>
    <p:extLst>
      <p:ext uri="{BB962C8B-B14F-4D97-AF65-F5344CB8AC3E}">
        <p14:creationId xmlns:p14="http://schemas.microsoft.com/office/powerpoint/2010/main" val="403255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A48281-92AB-4746-82B4-901024F65966}" type="datetimeFigureOut">
              <a:rPr lang="en-US" smtClean="0"/>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91934-8BB6-4548-A3FF-21AFE8FF2784}" type="slidenum">
              <a:rPr lang="en-US" smtClean="0"/>
              <a:t>‹#›</a:t>
            </a:fld>
            <a:endParaRPr lang="en-US"/>
          </a:p>
        </p:txBody>
      </p:sp>
    </p:spTree>
    <p:extLst>
      <p:ext uri="{BB962C8B-B14F-4D97-AF65-F5344CB8AC3E}">
        <p14:creationId xmlns:p14="http://schemas.microsoft.com/office/powerpoint/2010/main" val="138181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A48281-92AB-4746-82B4-901024F65966}" type="datetimeFigureOut">
              <a:rPr lang="en-US" smtClean="0"/>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91934-8BB6-4548-A3FF-21AFE8FF2784}" type="slidenum">
              <a:rPr lang="en-US" smtClean="0"/>
              <a:t>‹#›</a:t>
            </a:fld>
            <a:endParaRPr lang="en-US"/>
          </a:p>
        </p:txBody>
      </p:sp>
    </p:spTree>
    <p:extLst>
      <p:ext uri="{BB962C8B-B14F-4D97-AF65-F5344CB8AC3E}">
        <p14:creationId xmlns:p14="http://schemas.microsoft.com/office/powerpoint/2010/main" val="445270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BA48281-92AB-4746-82B4-901024F65966}" type="datetimeFigureOut">
              <a:rPr lang="en-US" smtClean="0"/>
              <a:t>6/17/2024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4491934-8BB6-4548-A3FF-21AFE8FF2784}" type="slidenum">
              <a:rPr lang="en-US" smtClean="0"/>
              <a:t>‹#›</a:t>
            </a:fld>
            <a:endParaRPr lang="en-US"/>
          </a:p>
        </p:txBody>
      </p:sp>
    </p:spTree>
    <p:extLst>
      <p:ext uri="{BB962C8B-B14F-4D97-AF65-F5344CB8AC3E}">
        <p14:creationId xmlns:p14="http://schemas.microsoft.com/office/powerpoint/2010/main" val="33715957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2F69-1942-37FD-5CA1-DF99CD6337E8}"/>
              </a:ext>
            </a:extLst>
          </p:cNvPr>
          <p:cNvSpPr>
            <a:spLocks noGrp="1"/>
          </p:cNvSpPr>
          <p:nvPr>
            <p:ph type="ctrTitle"/>
          </p:nvPr>
        </p:nvSpPr>
        <p:spPr>
          <a:xfrm>
            <a:off x="684211" y="685799"/>
            <a:ext cx="8062223" cy="2971801"/>
          </a:xfrm>
        </p:spPr>
        <p:txBody>
          <a:bodyPr>
            <a:noAutofit/>
          </a:bodyPr>
          <a:lstStyle/>
          <a:p>
            <a:r>
              <a:rPr lang="en-US" sz="6600" dirty="0"/>
              <a:t>Human resources update</a:t>
            </a:r>
          </a:p>
        </p:txBody>
      </p:sp>
      <p:sp>
        <p:nvSpPr>
          <p:cNvPr id="3" name="Subtitle 2">
            <a:extLst>
              <a:ext uri="{FF2B5EF4-FFF2-40B4-BE49-F238E27FC236}">
                <a16:creationId xmlns:a16="http://schemas.microsoft.com/office/drawing/2014/main" id="{5A82E116-B997-12AD-A90A-D0A5D3087D1B}"/>
              </a:ext>
            </a:extLst>
          </p:cNvPr>
          <p:cNvSpPr>
            <a:spLocks noGrp="1"/>
          </p:cNvSpPr>
          <p:nvPr>
            <p:ph type="subTitle" idx="1"/>
          </p:nvPr>
        </p:nvSpPr>
        <p:spPr/>
        <p:txBody>
          <a:bodyPr/>
          <a:lstStyle/>
          <a:p>
            <a:r>
              <a:rPr lang="en-US" dirty="0">
                <a:solidFill>
                  <a:schemeClr val="tx1"/>
                </a:solidFill>
              </a:rPr>
              <a:t>For Human Resources Department</a:t>
            </a:r>
          </a:p>
          <a:p>
            <a:r>
              <a:rPr lang="en-US" dirty="0">
                <a:solidFill>
                  <a:schemeClr val="tx1"/>
                </a:solidFill>
              </a:rPr>
              <a:t>By Jessica Baxter</a:t>
            </a:r>
          </a:p>
          <a:p>
            <a:r>
              <a:rPr lang="en-US" dirty="0">
                <a:solidFill>
                  <a:schemeClr val="tx1"/>
                </a:solidFill>
              </a:rPr>
              <a:t>Turing College Module 2 Sprint 2 Project</a:t>
            </a:r>
          </a:p>
          <a:p>
            <a:endParaRPr lang="en-US" dirty="0"/>
          </a:p>
        </p:txBody>
      </p:sp>
    </p:spTree>
    <p:extLst>
      <p:ext uri="{BB962C8B-B14F-4D97-AF65-F5344CB8AC3E}">
        <p14:creationId xmlns:p14="http://schemas.microsoft.com/office/powerpoint/2010/main" val="1591485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7955B2-8F57-4DAE-FCA4-34B2DE4BC98C}"/>
              </a:ext>
            </a:extLst>
          </p:cNvPr>
          <p:cNvSpPr txBox="1"/>
          <p:nvPr/>
        </p:nvSpPr>
        <p:spPr>
          <a:xfrm>
            <a:off x="0" y="1904867"/>
            <a:ext cx="12192000" cy="4953133"/>
          </a:xfrm>
          <a:prstGeom prst="rect">
            <a:avLst/>
          </a:prstGeom>
          <a:solidFill>
            <a:srgbClr val="BAD8D6"/>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704ABAA5-6CC0-F781-967A-83E8D8D47AD1}"/>
              </a:ext>
            </a:extLst>
          </p:cNvPr>
          <p:cNvSpPr>
            <a:spLocks noGrp="1"/>
          </p:cNvSpPr>
          <p:nvPr>
            <p:ph type="title"/>
          </p:nvPr>
        </p:nvSpPr>
        <p:spPr>
          <a:xfrm>
            <a:off x="0" y="0"/>
            <a:ext cx="12192000" cy="1888435"/>
          </a:xfrm>
        </p:spPr>
        <p:txBody>
          <a:bodyPr>
            <a:normAutofit/>
          </a:bodyPr>
          <a:lstStyle/>
          <a:p>
            <a:pPr algn="ctr"/>
            <a:r>
              <a:rPr lang="en-US" sz="5400" dirty="0"/>
              <a:t>Average pay by department</a:t>
            </a:r>
          </a:p>
        </p:txBody>
      </p:sp>
      <p:pic>
        <p:nvPicPr>
          <p:cNvPr id="4" name="Picture 3">
            <a:extLst>
              <a:ext uri="{FF2B5EF4-FFF2-40B4-BE49-F238E27FC236}">
                <a16:creationId xmlns:a16="http://schemas.microsoft.com/office/drawing/2014/main" id="{5141A188-C46A-7E75-0C50-8E627A9252A6}"/>
              </a:ext>
            </a:extLst>
          </p:cNvPr>
          <p:cNvPicPr>
            <a:picLocks noChangeAspect="1"/>
          </p:cNvPicPr>
          <p:nvPr/>
        </p:nvPicPr>
        <p:blipFill>
          <a:blip r:embed="rId3"/>
          <a:stretch>
            <a:fillRect/>
          </a:stretch>
        </p:blipFill>
        <p:spPr>
          <a:xfrm>
            <a:off x="1568836" y="1904867"/>
            <a:ext cx="9054328" cy="4953133"/>
          </a:xfrm>
          <a:prstGeom prst="rect">
            <a:avLst/>
          </a:prstGeom>
        </p:spPr>
      </p:pic>
    </p:spTree>
    <p:extLst>
      <p:ext uri="{BB962C8B-B14F-4D97-AF65-F5344CB8AC3E}">
        <p14:creationId xmlns:p14="http://schemas.microsoft.com/office/powerpoint/2010/main" val="1868109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DB7824-D10E-99D4-D99C-715424E621C1}"/>
              </a:ext>
            </a:extLst>
          </p:cNvPr>
          <p:cNvSpPr txBox="1"/>
          <p:nvPr/>
        </p:nvSpPr>
        <p:spPr>
          <a:xfrm>
            <a:off x="0" y="2465408"/>
            <a:ext cx="12192000" cy="4392592"/>
          </a:xfrm>
          <a:prstGeom prst="rect">
            <a:avLst/>
          </a:prstGeom>
          <a:solidFill>
            <a:srgbClr val="BAD8D6"/>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704ABAA5-6CC0-F781-967A-83E8D8D47AD1}"/>
              </a:ext>
            </a:extLst>
          </p:cNvPr>
          <p:cNvSpPr>
            <a:spLocks noGrp="1"/>
          </p:cNvSpPr>
          <p:nvPr>
            <p:ph type="title"/>
          </p:nvPr>
        </p:nvSpPr>
        <p:spPr>
          <a:xfrm>
            <a:off x="0" y="0"/>
            <a:ext cx="12192000" cy="1888435"/>
          </a:xfrm>
        </p:spPr>
        <p:txBody>
          <a:bodyPr>
            <a:normAutofit/>
          </a:bodyPr>
          <a:lstStyle/>
          <a:p>
            <a:pPr algn="ctr"/>
            <a:r>
              <a:rPr lang="en-US" sz="5400" dirty="0"/>
              <a:t>Executive Pay and Gender Distribution</a:t>
            </a:r>
          </a:p>
        </p:txBody>
      </p:sp>
      <p:pic>
        <p:nvPicPr>
          <p:cNvPr id="5" name="Picture 4" descr="A screenshot of a computer&#10;&#10;Description automatically generated">
            <a:extLst>
              <a:ext uri="{FF2B5EF4-FFF2-40B4-BE49-F238E27FC236}">
                <a16:creationId xmlns:a16="http://schemas.microsoft.com/office/drawing/2014/main" id="{215088CF-836D-81F2-A930-FA8D49CF8A16}"/>
              </a:ext>
            </a:extLst>
          </p:cNvPr>
          <p:cNvPicPr>
            <a:picLocks noChangeAspect="1"/>
          </p:cNvPicPr>
          <p:nvPr/>
        </p:nvPicPr>
        <p:blipFill rotWithShape="1">
          <a:blip r:embed="rId3"/>
          <a:srcRect l="52885" t="54690" r="3339" b="22978"/>
          <a:stretch/>
        </p:blipFill>
        <p:spPr bwMode="auto">
          <a:xfrm>
            <a:off x="-33905" y="2551787"/>
            <a:ext cx="12225905" cy="175442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50919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188C55-C7E8-56E7-F70D-C6660C5DF626}"/>
              </a:ext>
            </a:extLst>
          </p:cNvPr>
          <p:cNvSpPr txBox="1"/>
          <p:nvPr/>
        </p:nvSpPr>
        <p:spPr>
          <a:xfrm>
            <a:off x="0" y="2406863"/>
            <a:ext cx="12192000" cy="4451138"/>
          </a:xfrm>
          <a:prstGeom prst="rect">
            <a:avLst/>
          </a:prstGeom>
          <a:solidFill>
            <a:srgbClr val="BAD8D6"/>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704ABAA5-6CC0-F781-967A-83E8D8D47AD1}"/>
              </a:ext>
            </a:extLst>
          </p:cNvPr>
          <p:cNvSpPr>
            <a:spLocks noGrp="1"/>
          </p:cNvSpPr>
          <p:nvPr>
            <p:ph type="title"/>
          </p:nvPr>
        </p:nvSpPr>
        <p:spPr>
          <a:xfrm>
            <a:off x="0" y="0"/>
            <a:ext cx="12192000" cy="1888435"/>
          </a:xfrm>
        </p:spPr>
        <p:txBody>
          <a:bodyPr>
            <a:normAutofit/>
          </a:bodyPr>
          <a:lstStyle/>
          <a:p>
            <a:pPr algn="ctr"/>
            <a:r>
              <a:rPr lang="en-US" sz="5400" dirty="0"/>
              <a:t>Average pay by Year</a:t>
            </a:r>
          </a:p>
        </p:txBody>
      </p:sp>
      <p:pic>
        <p:nvPicPr>
          <p:cNvPr id="3" name="Picture 2">
            <a:extLst>
              <a:ext uri="{FF2B5EF4-FFF2-40B4-BE49-F238E27FC236}">
                <a16:creationId xmlns:a16="http://schemas.microsoft.com/office/drawing/2014/main" id="{47DD64A2-4CE1-E28E-9162-2C93CAD13E83}"/>
              </a:ext>
            </a:extLst>
          </p:cNvPr>
          <p:cNvPicPr>
            <a:picLocks noChangeAspect="1"/>
          </p:cNvPicPr>
          <p:nvPr/>
        </p:nvPicPr>
        <p:blipFill>
          <a:blip r:embed="rId3"/>
          <a:stretch>
            <a:fillRect/>
          </a:stretch>
        </p:blipFill>
        <p:spPr>
          <a:xfrm>
            <a:off x="1053591" y="2406862"/>
            <a:ext cx="10084818" cy="4451138"/>
          </a:xfrm>
          <a:prstGeom prst="rect">
            <a:avLst/>
          </a:prstGeom>
        </p:spPr>
      </p:pic>
    </p:spTree>
    <p:extLst>
      <p:ext uri="{BB962C8B-B14F-4D97-AF65-F5344CB8AC3E}">
        <p14:creationId xmlns:p14="http://schemas.microsoft.com/office/powerpoint/2010/main" val="2286966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CA80C7-F19B-8CC9-24D7-32B647866196}"/>
              </a:ext>
            </a:extLst>
          </p:cNvPr>
          <p:cNvSpPr txBox="1"/>
          <p:nvPr/>
        </p:nvSpPr>
        <p:spPr>
          <a:xfrm>
            <a:off x="0" y="1441647"/>
            <a:ext cx="12192000" cy="5416353"/>
          </a:xfrm>
          <a:prstGeom prst="rect">
            <a:avLst/>
          </a:prstGeom>
          <a:solidFill>
            <a:srgbClr val="BAD8D6"/>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704ABAA5-6CC0-F781-967A-83E8D8D47AD1}"/>
              </a:ext>
            </a:extLst>
          </p:cNvPr>
          <p:cNvSpPr>
            <a:spLocks noGrp="1"/>
          </p:cNvSpPr>
          <p:nvPr>
            <p:ph type="title"/>
          </p:nvPr>
        </p:nvSpPr>
        <p:spPr>
          <a:xfrm>
            <a:off x="0" y="0"/>
            <a:ext cx="12192000" cy="1888435"/>
          </a:xfrm>
        </p:spPr>
        <p:txBody>
          <a:bodyPr>
            <a:normAutofit/>
          </a:bodyPr>
          <a:lstStyle/>
          <a:p>
            <a:pPr algn="ctr"/>
            <a:r>
              <a:rPr lang="en-US" sz="5400" dirty="0"/>
              <a:t>Hires and age of hire over time</a:t>
            </a:r>
          </a:p>
        </p:txBody>
      </p:sp>
      <p:pic>
        <p:nvPicPr>
          <p:cNvPr id="4" name="Picture 3">
            <a:extLst>
              <a:ext uri="{FF2B5EF4-FFF2-40B4-BE49-F238E27FC236}">
                <a16:creationId xmlns:a16="http://schemas.microsoft.com/office/drawing/2014/main" id="{F798B87E-8923-2748-EAFC-E6AC989FFC31}"/>
              </a:ext>
            </a:extLst>
          </p:cNvPr>
          <p:cNvPicPr>
            <a:picLocks noChangeAspect="1"/>
          </p:cNvPicPr>
          <p:nvPr/>
        </p:nvPicPr>
        <p:blipFill>
          <a:blip r:embed="rId3"/>
          <a:stretch>
            <a:fillRect/>
          </a:stretch>
        </p:blipFill>
        <p:spPr>
          <a:xfrm>
            <a:off x="3865738" y="1441647"/>
            <a:ext cx="4460524" cy="5416353"/>
          </a:xfrm>
          <a:prstGeom prst="rect">
            <a:avLst/>
          </a:prstGeom>
        </p:spPr>
      </p:pic>
    </p:spTree>
    <p:extLst>
      <p:ext uri="{BB962C8B-B14F-4D97-AF65-F5344CB8AC3E}">
        <p14:creationId xmlns:p14="http://schemas.microsoft.com/office/powerpoint/2010/main" val="25752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7A28D1-1F04-76D3-414A-C966A1801F10}"/>
              </a:ext>
            </a:extLst>
          </p:cNvPr>
          <p:cNvSpPr>
            <a:spLocks noGrp="1"/>
          </p:cNvSpPr>
          <p:nvPr>
            <p:ph type="title"/>
          </p:nvPr>
        </p:nvSpPr>
        <p:spPr>
          <a:xfrm>
            <a:off x="7444" y="0"/>
            <a:ext cx="12184556" cy="1507067"/>
          </a:xfrm>
        </p:spPr>
        <p:txBody>
          <a:bodyPr>
            <a:normAutofit/>
          </a:bodyPr>
          <a:lstStyle/>
          <a:p>
            <a:pPr algn="ctr"/>
            <a:r>
              <a:rPr lang="en-US" sz="6000" dirty="0"/>
              <a:t>What can we do?</a:t>
            </a:r>
          </a:p>
        </p:txBody>
      </p:sp>
    </p:spTree>
    <p:extLst>
      <p:ext uri="{BB962C8B-B14F-4D97-AF65-F5344CB8AC3E}">
        <p14:creationId xmlns:p14="http://schemas.microsoft.com/office/powerpoint/2010/main" val="273421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7A28D1-1F04-76D3-414A-C966A1801F10}"/>
              </a:ext>
            </a:extLst>
          </p:cNvPr>
          <p:cNvSpPr>
            <a:spLocks noGrp="1"/>
          </p:cNvSpPr>
          <p:nvPr>
            <p:ph type="title"/>
          </p:nvPr>
        </p:nvSpPr>
        <p:spPr>
          <a:xfrm>
            <a:off x="7444" y="0"/>
            <a:ext cx="12184556" cy="1507067"/>
          </a:xfrm>
        </p:spPr>
        <p:txBody>
          <a:bodyPr>
            <a:normAutofit/>
          </a:bodyPr>
          <a:lstStyle/>
          <a:p>
            <a:pPr algn="ctr"/>
            <a:r>
              <a:rPr lang="en-US" sz="6000" dirty="0"/>
              <a:t>What can we do?</a:t>
            </a:r>
          </a:p>
        </p:txBody>
      </p:sp>
      <p:sp>
        <p:nvSpPr>
          <p:cNvPr id="3" name="TextBox 2">
            <a:extLst>
              <a:ext uri="{FF2B5EF4-FFF2-40B4-BE49-F238E27FC236}">
                <a16:creationId xmlns:a16="http://schemas.microsoft.com/office/drawing/2014/main" id="{B9D681B4-12BE-ECFA-282C-E0BACBD6EA2E}"/>
              </a:ext>
            </a:extLst>
          </p:cNvPr>
          <p:cNvSpPr txBox="1"/>
          <p:nvPr/>
        </p:nvSpPr>
        <p:spPr>
          <a:xfrm>
            <a:off x="1358900" y="1507067"/>
            <a:ext cx="9474200" cy="2800767"/>
          </a:xfrm>
          <a:prstGeom prst="rect">
            <a:avLst/>
          </a:prstGeom>
          <a:noFill/>
        </p:spPr>
        <p:txBody>
          <a:bodyPr wrap="square" rtlCol="0">
            <a:spAutoFit/>
          </a:bodyPr>
          <a:lstStyle/>
          <a:p>
            <a:pPr marL="285750" indent="-285750">
              <a:buFont typeface="Arial" panose="020B0604020202020204" pitchFamily="34" charset="0"/>
              <a:buChar char="•"/>
            </a:pPr>
            <a:r>
              <a:rPr lang="en-US" sz="4400" dirty="0"/>
              <a:t>Send a survey out to employees </a:t>
            </a:r>
          </a:p>
          <a:p>
            <a:pPr marL="285750" indent="-285750">
              <a:buFont typeface="Arial" panose="020B0604020202020204" pitchFamily="34" charset="0"/>
              <a:buChar char="•"/>
            </a:pPr>
            <a:r>
              <a:rPr lang="en-US" sz="4400" dirty="0">
                <a:solidFill>
                  <a:schemeClr val="tx1">
                    <a:lumMod val="75000"/>
                  </a:schemeClr>
                </a:solidFill>
              </a:rPr>
              <a:t>Utilize top sales earners</a:t>
            </a:r>
          </a:p>
          <a:p>
            <a:pPr marL="285750" indent="-285750">
              <a:buFont typeface="Arial" panose="020B0604020202020204" pitchFamily="34" charset="0"/>
              <a:buChar char="•"/>
            </a:pPr>
            <a:r>
              <a:rPr lang="en-US" sz="4400" dirty="0">
                <a:solidFill>
                  <a:schemeClr val="tx1">
                    <a:lumMod val="75000"/>
                  </a:schemeClr>
                </a:solidFill>
              </a:rPr>
              <a:t>Competitive Pay</a:t>
            </a:r>
          </a:p>
          <a:p>
            <a:pPr marL="285750" indent="-285750">
              <a:buFont typeface="Arial" panose="020B0604020202020204" pitchFamily="34" charset="0"/>
              <a:buChar char="•"/>
            </a:pPr>
            <a:r>
              <a:rPr lang="en-US" sz="4400" dirty="0">
                <a:solidFill>
                  <a:schemeClr val="tx1">
                    <a:lumMod val="75000"/>
                  </a:schemeClr>
                </a:solidFill>
              </a:rPr>
              <a:t>Try to hire a mix of ages</a:t>
            </a:r>
          </a:p>
        </p:txBody>
      </p:sp>
    </p:spTree>
    <p:extLst>
      <p:ext uri="{BB962C8B-B14F-4D97-AF65-F5344CB8AC3E}">
        <p14:creationId xmlns:p14="http://schemas.microsoft.com/office/powerpoint/2010/main" val="4179412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7A28D1-1F04-76D3-414A-C966A1801F10}"/>
              </a:ext>
            </a:extLst>
          </p:cNvPr>
          <p:cNvSpPr>
            <a:spLocks noGrp="1"/>
          </p:cNvSpPr>
          <p:nvPr>
            <p:ph type="title"/>
          </p:nvPr>
        </p:nvSpPr>
        <p:spPr>
          <a:xfrm>
            <a:off x="7444" y="0"/>
            <a:ext cx="12184556" cy="1507067"/>
          </a:xfrm>
        </p:spPr>
        <p:txBody>
          <a:bodyPr>
            <a:normAutofit/>
          </a:bodyPr>
          <a:lstStyle/>
          <a:p>
            <a:pPr algn="ctr"/>
            <a:r>
              <a:rPr lang="en-US" sz="6000" dirty="0"/>
              <a:t>What can we do?</a:t>
            </a:r>
          </a:p>
        </p:txBody>
      </p:sp>
      <p:sp>
        <p:nvSpPr>
          <p:cNvPr id="3" name="TextBox 2">
            <a:extLst>
              <a:ext uri="{FF2B5EF4-FFF2-40B4-BE49-F238E27FC236}">
                <a16:creationId xmlns:a16="http://schemas.microsoft.com/office/drawing/2014/main" id="{B9D681B4-12BE-ECFA-282C-E0BACBD6EA2E}"/>
              </a:ext>
            </a:extLst>
          </p:cNvPr>
          <p:cNvSpPr txBox="1"/>
          <p:nvPr/>
        </p:nvSpPr>
        <p:spPr>
          <a:xfrm>
            <a:off x="1358900" y="1507067"/>
            <a:ext cx="9474200" cy="2800767"/>
          </a:xfrm>
          <a:prstGeom prst="rect">
            <a:avLst/>
          </a:prstGeom>
          <a:noFill/>
        </p:spPr>
        <p:txBody>
          <a:bodyPr wrap="square" rtlCol="0">
            <a:spAutoFit/>
          </a:bodyPr>
          <a:lstStyle/>
          <a:p>
            <a:pPr marL="285750" indent="-285750">
              <a:buFont typeface="Arial" panose="020B0604020202020204" pitchFamily="34" charset="0"/>
              <a:buChar char="•"/>
            </a:pPr>
            <a:r>
              <a:rPr lang="en-US" sz="4400" dirty="0">
                <a:solidFill>
                  <a:schemeClr val="tx1">
                    <a:lumMod val="75000"/>
                  </a:schemeClr>
                </a:solidFill>
              </a:rPr>
              <a:t>Send a survey out to employees </a:t>
            </a:r>
          </a:p>
          <a:p>
            <a:pPr marL="285750" indent="-285750">
              <a:buFont typeface="Arial" panose="020B0604020202020204" pitchFamily="34" charset="0"/>
              <a:buChar char="•"/>
            </a:pPr>
            <a:r>
              <a:rPr lang="en-US" sz="4400" dirty="0"/>
              <a:t>Utilize top sales earners</a:t>
            </a:r>
          </a:p>
          <a:p>
            <a:pPr marL="285750" indent="-285750">
              <a:buFont typeface="Arial" panose="020B0604020202020204" pitchFamily="34" charset="0"/>
              <a:buChar char="•"/>
            </a:pPr>
            <a:r>
              <a:rPr lang="en-US" sz="4400" dirty="0">
                <a:solidFill>
                  <a:schemeClr val="tx1">
                    <a:lumMod val="75000"/>
                  </a:schemeClr>
                </a:solidFill>
              </a:rPr>
              <a:t>Competitive Pay</a:t>
            </a:r>
            <a:endParaRPr lang="en-US" sz="4400" dirty="0"/>
          </a:p>
          <a:p>
            <a:pPr marL="285750" indent="-285750">
              <a:buFont typeface="Arial" panose="020B0604020202020204" pitchFamily="34" charset="0"/>
              <a:buChar char="•"/>
            </a:pPr>
            <a:r>
              <a:rPr lang="en-US" sz="4400" dirty="0">
                <a:solidFill>
                  <a:schemeClr val="tx1">
                    <a:lumMod val="75000"/>
                  </a:schemeClr>
                </a:solidFill>
              </a:rPr>
              <a:t>Try to hire a mix of ages</a:t>
            </a:r>
          </a:p>
        </p:txBody>
      </p:sp>
    </p:spTree>
    <p:extLst>
      <p:ext uri="{BB962C8B-B14F-4D97-AF65-F5344CB8AC3E}">
        <p14:creationId xmlns:p14="http://schemas.microsoft.com/office/powerpoint/2010/main" val="1608883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7A28D1-1F04-76D3-414A-C966A1801F10}"/>
              </a:ext>
            </a:extLst>
          </p:cNvPr>
          <p:cNvSpPr>
            <a:spLocks noGrp="1"/>
          </p:cNvSpPr>
          <p:nvPr>
            <p:ph type="title"/>
          </p:nvPr>
        </p:nvSpPr>
        <p:spPr>
          <a:xfrm>
            <a:off x="7444" y="0"/>
            <a:ext cx="12184556" cy="1507067"/>
          </a:xfrm>
        </p:spPr>
        <p:txBody>
          <a:bodyPr>
            <a:normAutofit/>
          </a:bodyPr>
          <a:lstStyle/>
          <a:p>
            <a:pPr algn="ctr"/>
            <a:r>
              <a:rPr lang="en-US" sz="6000" dirty="0"/>
              <a:t>What can we do?</a:t>
            </a:r>
          </a:p>
        </p:txBody>
      </p:sp>
      <p:sp>
        <p:nvSpPr>
          <p:cNvPr id="3" name="TextBox 2">
            <a:extLst>
              <a:ext uri="{FF2B5EF4-FFF2-40B4-BE49-F238E27FC236}">
                <a16:creationId xmlns:a16="http://schemas.microsoft.com/office/drawing/2014/main" id="{B9D681B4-12BE-ECFA-282C-E0BACBD6EA2E}"/>
              </a:ext>
            </a:extLst>
          </p:cNvPr>
          <p:cNvSpPr txBox="1"/>
          <p:nvPr/>
        </p:nvSpPr>
        <p:spPr>
          <a:xfrm>
            <a:off x="1358900" y="1507067"/>
            <a:ext cx="9474200" cy="2800767"/>
          </a:xfrm>
          <a:prstGeom prst="rect">
            <a:avLst/>
          </a:prstGeom>
          <a:noFill/>
        </p:spPr>
        <p:txBody>
          <a:bodyPr wrap="square" rtlCol="0">
            <a:spAutoFit/>
          </a:bodyPr>
          <a:lstStyle/>
          <a:p>
            <a:pPr marL="285750" indent="-285750">
              <a:buFont typeface="Arial" panose="020B0604020202020204" pitchFamily="34" charset="0"/>
              <a:buChar char="•"/>
            </a:pPr>
            <a:r>
              <a:rPr lang="en-US" sz="4400" dirty="0">
                <a:solidFill>
                  <a:schemeClr val="tx1">
                    <a:lumMod val="75000"/>
                  </a:schemeClr>
                </a:solidFill>
              </a:rPr>
              <a:t>Send a survey out to employees </a:t>
            </a:r>
          </a:p>
          <a:p>
            <a:pPr marL="285750" indent="-285750">
              <a:buFont typeface="Arial" panose="020B0604020202020204" pitchFamily="34" charset="0"/>
              <a:buChar char="•"/>
            </a:pPr>
            <a:r>
              <a:rPr lang="en-US" sz="4400" dirty="0">
                <a:solidFill>
                  <a:schemeClr val="tx1">
                    <a:lumMod val="75000"/>
                  </a:schemeClr>
                </a:solidFill>
              </a:rPr>
              <a:t>Utilize top sales earners</a:t>
            </a:r>
          </a:p>
          <a:p>
            <a:pPr marL="285750" indent="-285750">
              <a:buFont typeface="Arial" panose="020B0604020202020204" pitchFamily="34" charset="0"/>
              <a:buChar char="•"/>
            </a:pPr>
            <a:r>
              <a:rPr lang="en-US" sz="4400" dirty="0"/>
              <a:t>Competitive Pay</a:t>
            </a:r>
          </a:p>
          <a:p>
            <a:pPr marL="285750" indent="-285750">
              <a:buFont typeface="Arial" panose="020B0604020202020204" pitchFamily="34" charset="0"/>
              <a:buChar char="•"/>
            </a:pPr>
            <a:r>
              <a:rPr lang="en-US" sz="4400" dirty="0">
                <a:solidFill>
                  <a:schemeClr val="tx1">
                    <a:lumMod val="75000"/>
                  </a:schemeClr>
                </a:solidFill>
              </a:rPr>
              <a:t>Try to hire a mix of ages</a:t>
            </a:r>
          </a:p>
        </p:txBody>
      </p:sp>
    </p:spTree>
    <p:extLst>
      <p:ext uri="{BB962C8B-B14F-4D97-AF65-F5344CB8AC3E}">
        <p14:creationId xmlns:p14="http://schemas.microsoft.com/office/powerpoint/2010/main" val="3343352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7A28D1-1F04-76D3-414A-C966A1801F10}"/>
              </a:ext>
            </a:extLst>
          </p:cNvPr>
          <p:cNvSpPr>
            <a:spLocks noGrp="1"/>
          </p:cNvSpPr>
          <p:nvPr>
            <p:ph type="title"/>
          </p:nvPr>
        </p:nvSpPr>
        <p:spPr>
          <a:xfrm>
            <a:off x="7444" y="0"/>
            <a:ext cx="12184556" cy="1507067"/>
          </a:xfrm>
        </p:spPr>
        <p:txBody>
          <a:bodyPr>
            <a:normAutofit/>
          </a:bodyPr>
          <a:lstStyle/>
          <a:p>
            <a:pPr algn="ctr"/>
            <a:r>
              <a:rPr lang="en-US" sz="6000" dirty="0"/>
              <a:t>What can we do?</a:t>
            </a:r>
          </a:p>
        </p:txBody>
      </p:sp>
      <p:sp>
        <p:nvSpPr>
          <p:cNvPr id="3" name="TextBox 2">
            <a:extLst>
              <a:ext uri="{FF2B5EF4-FFF2-40B4-BE49-F238E27FC236}">
                <a16:creationId xmlns:a16="http://schemas.microsoft.com/office/drawing/2014/main" id="{B9D681B4-12BE-ECFA-282C-E0BACBD6EA2E}"/>
              </a:ext>
            </a:extLst>
          </p:cNvPr>
          <p:cNvSpPr txBox="1"/>
          <p:nvPr/>
        </p:nvSpPr>
        <p:spPr>
          <a:xfrm>
            <a:off x="1358900" y="1507067"/>
            <a:ext cx="9474200" cy="2800767"/>
          </a:xfrm>
          <a:prstGeom prst="rect">
            <a:avLst/>
          </a:prstGeom>
          <a:noFill/>
        </p:spPr>
        <p:txBody>
          <a:bodyPr wrap="square" rtlCol="0">
            <a:spAutoFit/>
          </a:bodyPr>
          <a:lstStyle/>
          <a:p>
            <a:pPr marL="285750" indent="-285750">
              <a:buFont typeface="Arial" panose="020B0604020202020204" pitchFamily="34" charset="0"/>
              <a:buChar char="•"/>
            </a:pPr>
            <a:r>
              <a:rPr lang="en-US" sz="4400" dirty="0">
                <a:solidFill>
                  <a:schemeClr val="tx1">
                    <a:lumMod val="75000"/>
                  </a:schemeClr>
                </a:solidFill>
              </a:rPr>
              <a:t>Send a survey out to employees </a:t>
            </a:r>
          </a:p>
          <a:p>
            <a:pPr marL="285750" indent="-285750">
              <a:buFont typeface="Arial" panose="020B0604020202020204" pitchFamily="34" charset="0"/>
              <a:buChar char="•"/>
            </a:pPr>
            <a:r>
              <a:rPr lang="en-US" sz="4400" dirty="0">
                <a:solidFill>
                  <a:schemeClr val="tx1">
                    <a:lumMod val="75000"/>
                  </a:schemeClr>
                </a:solidFill>
              </a:rPr>
              <a:t>Utilize top sales earners</a:t>
            </a:r>
          </a:p>
          <a:p>
            <a:pPr marL="285750" indent="-285750">
              <a:buFont typeface="Arial" panose="020B0604020202020204" pitchFamily="34" charset="0"/>
              <a:buChar char="•"/>
            </a:pPr>
            <a:r>
              <a:rPr lang="en-US" sz="4400" dirty="0">
                <a:solidFill>
                  <a:schemeClr val="tx1">
                    <a:lumMod val="75000"/>
                  </a:schemeClr>
                </a:solidFill>
              </a:rPr>
              <a:t>Competitive Pay</a:t>
            </a:r>
          </a:p>
          <a:p>
            <a:pPr marL="285750" indent="-285750">
              <a:buFont typeface="Arial" panose="020B0604020202020204" pitchFamily="34" charset="0"/>
              <a:buChar char="•"/>
            </a:pPr>
            <a:r>
              <a:rPr lang="en-US" sz="4400" dirty="0"/>
              <a:t>Try to hire a mix of ages</a:t>
            </a:r>
          </a:p>
        </p:txBody>
      </p:sp>
    </p:spTree>
    <p:extLst>
      <p:ext uri="{BB962C8B-B14F-4D97-AF65-F5344CB8AC3E}">
        <p14:creationId xmlns:p14="http://schemas.microsoft.com/office/powerpoint/2010/main" val="1617121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A8C8-DFD1-802E-4A79-48698E014C1F}"/>
              </a:ext>
            </a:extLst>
          </p:cNvPr>
          <p:cNvSpPr>
            <a:spLocks noGrp="1"/>
          </p:cNvSpPr>
          <p:nvPr>
            <p:ph type="title"/>
          </p:nvPr>
        </p:nvSpPr>
        <p:spPr>
          <a:xfrm>
            <a:off x="0" y="1272210"/>
            <a:ext cx="12192000" cy="3419060"/>
          </a:xfrm>
        </p:spPr>
        <p:txBody>
          <a:bodyPr>
            <a:noAutofit/>
          </a:bodyPr>
          <a:lstStyle/>
          <a:p>
            <a:pPr algn="ctr"/>
            <a:r>
              <a:rPr lang="en-US" sz="6600" dirty="0"/>
              <a:t>Thank you for your time</a:t>
            </a:r>
            <a:br>
              <a:rPr lang="en-US" sz="6600" dirty="0"/>
            </a:br>
            <a:br>
              <a:rPr lang="en-US" sz="6600" dirty="0"/>
            </a:br>
            <a:r>
              <a:rPr lang="en-US" sz="6600" dirty="0"/>
              <a:t>Questions?</a:t>
            </a:r>
          </a:p>
        </p:txBody>
      </p:sp>
    </p:spTree>
    <p:extLst>
      <p:ext uri="{BB962C8B-B14F-4D97-AF65-F5344CB8AC3E}">
        <p14:creationId xmlns:p14="http://schemas.microsoft.com/office/powerpoint/2010/main" val="1688171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6A8024-9AE8-6D36-B648-094A571753FC}"/>
              </a:ext>
            </a:extLst>
          </p:cNvPr>
          <p:cNvSpPr txBox="1"/>
          <p:nvPr/>
        </p:nvSpPr>
        <p:spPr>
          <a:xfrm>
            <a:off x="0" y="2685327"/>
            <a:ext cx="12192000" cy="4172673"/>
          </a:xfrm>
          <a:prstGeom prst="rect">
            <a:avLst/>
          </a:prstGeom>
          <a:solidFill>
            <a:srgbClr val="BAD8D6"/>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704ABAA5-6CC0-F781-967A-83E8D8D47AD1}"/>
              </a:ext>
            </a:extLst>
          </p:cNvPr>
          <p:cNvSpPr>
            <a:spLocks noGrp="1"/>
          </p:cNvSpPr>
          <p:nvPr>
            <p:ph type="title"/>
          </p:nvPr>
        </p:nvSpPr>
        <p:spPr>
          <a:xfrm>
            <a:off x="0" y="0"/>
            <a:ext cx="12192000" cy="1888435"/>
          </a:xfrm>
        </p:spPr>
        <p:txBody>
          <a:bodyPr>
            <a:normAutofit/>
          </a:bodyPr>
          <a:lstStyle/>
          <a:p>
            <a:pPr algn="ctr"/>
            <a:r>
              <a:rPr lang="en-US" sz="5400" dirty="0"/>
              <a:t>Adventure Works Company Overview</a:t>
            </a:r>
          </a:p>
        </p:txBody>
      </p:sp>
      <p:pic>
        <p:nvPicPr>
          <p:cNvPr id="3" name="Picture 2">
            <a:extLst>
              <a:ext uri="{FF2B5EF4-FFF2-40B4-BE49-F238E27FC236}">
                <a16:creationId xmlns:a16="http://schemas.microsoft.com/office/drawing/2014/main" id="{D3727F85-BBCC-C06B-6655-F354CF3E9002}"/>
              </a:ext>
            </a:extLst>
          </p:cNvPr>
          <p:cNvPicPr>
            <a:picLocks noChangeAspect="1"/>
          </p:cNvPicPr>
          <p:nvPr/>
        </p:nvPicPr>
        <p:blipFill>
          <a:blip r:embed="rId3"/>
          <a:stretch>
            <a:fillRect/>
          </a:stretch>
        </p:blipFill>
        <p:spPr>
          <a:xfrm>
            <a:off x="0" y="2780100"/>
            <a:ext cx="12192000" cy="1297800"/>
          </a:xfrm>
          <a:prstGeom prst="rect">
            <a:avLst/>
          </a:prstGeom>
        </p:spPr>
      </p:pic>
    </p:spTree>
    <p:extLst>
      <p:ext uri="{BB962C8B-B14F-4D97-AF65-F5344CB8AC3E}">
        <p14:creationId xmlns:p14="http://schemas.microsoft.com/office/powerpoint/2010/main" val="3390836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2D12E0-F1EF-EDBE-4A9F-CEE1EBD25284}"/>
              </a:ext>
            </a:extLst>
          </p:cNvPr>
          <p:cNvSpPr txBox="1"/>
          <p:nvPr/>
        </p:nvSpPr>
        <p:spPr>
          <a:xfrm>
            <a:off x="0" y="1307939"/>
            <a:ext cx="12192000" cy="5550061"/>
          </a:xfrm>
          <a:prstGeom prst="rect">
            <a:avLst/>
          </a:prstGeom>
          <a:solidFill>
            <a:srgbClr val="BAD8D6"/>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704ABAA5-6CC0-F781-967A-83E8D8D47AD1}"/>
              </a:ext>
            </a:extLst>
          </p:cNvPr>
          <p:cNvSpPr>
            <a:spLocks noGrp="1"/>
          </p:cNvSpPr>
          <p:nvPr>
            <p:ph type="title"/>
          </p:nvPr>
        </p:nvSpPr>
        <p:spPr>
          <a:xfrm>
            <a:off x="0" y="0"/>
            <a:ext cx="12192000" cy="1888435"/>
          </a:xfrm>
        </p:spPr>
        <p:txBody>
          <a:bodyPr>
            <a:normAutofit/>
          </a:bodyPr>
          <a:lstStyle/>
          <a:p>
            <a:pPr algn="ctr"/>
            <a:r>
              <a:rPr lang="en-US" sz="5400" dirty="0"/>
              <a:t>Makeup and pay of Employees</a:t>
            </a:r>
          </a:p>
        </p:txBody>
      </p:sp>
      <p:pic>
        <p:nvPicPr>
          <p:cNvPr id="4" name="Picture 3">
            <a:extLst>
              <a:ext uri="{FF2B5EF4-FFF2-40B4-BE49-F238E27FC236}">
                <a16:creationId xmlns:a16="http://schemas.microsoft.com/office/drawing/2014/main" id="{C45BC232-79F8-7BF1-B7AE-6A463B22C621}"/>
              </a:ext>
            </a:extLst>
          </p:cNvPr>
          <p:cNvPicPr>
            <a:picLocks noChangeAspect="1"/>
          </p:cNvPicPr>
          <p:nvPr/>
        </p:nvPicPr>
        <p:blipFill>
          <a:blip r:embed="rId3"/>
          <a:stretch>
            <a:fillRect/>
          </a:stretch>
        </p:blipFill>
        <p:spPr>
          <a:xfrm>
            <a:off x="804213" y="1554020"/>
            <a:ext cx="10583573" cy="5303980"/>
          </a:xfrm>
          <a:prstGeom prst="rect">
            <a:avLst/>
          </a:prstGeom>
        </p:spPr>
      </p:pic>
    </p:spTree>
    <p:extLst>
      <p:ext uri="{BB962C8B-B14F-4D97-AF65-F5344CB8AC3E}">
        <p14:creationId xmlns:p14="http://schemas.microsoft.com/office/powerpoint/2010/main" val="143199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7AEE77-CAC6-393D-B14B-2E430A49C8B3}"/>
              </a:ext>
            </a:extLst>
          </p:cNvPr>
          <p:cNvSpPr txBox="1"/>
          <p:nvPr/>
        </p:nvSpPr>
        <p:spPr>
          <a:xfrm>
            <a:off x="0" y="1365813"/>
            <a:ext cx="12192000" cy="5492187"/>
          </a:xfrm>
          <a:prstGeom prst="rect">
            <a:avLst/>
          </a:prstGeom>
          <a:solidFill>
            <a:srgbClr val="BAD8D6"/>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704ABAA5-6CC0-F781-967A-83E8D8D47AD1}"/>
              </a:ext>
            </a:extLst>
          </p:cNvPr>
          <p:cNvSpPr>
            <a:spLocks noGrp="1"/>
          </p:cNvSpPr>
          <p:nvPr>
            <p:ph type="title"/>
          </p:nvPr>
        </p:nvSpPr>
        <p:spPr>
          <a:xfrm>
            <a:off x="0" y="0"/>
            <a:ext cx="12192000" cy="1888435"/>
          </a:xfrm>
        </p:spPr>
        <p:txBody>
          <a:bodyPr>
            <a:normAutofit/>
          </a:bodyPr>
          <a:lstStyle/>
          <a:p>
            <a:pPr algn="ctr"/>
            <a:r>
              <a:rPr lang="en-US" sz="5400" dirty="0"/>
              <a:t>Hourly vs salaried employees</a:t>
            </a:r>
          </a:p>
        </p:txBody>
      </p:sp>
      <p:pic>
        <p:nvPicPr>
          <p:cNvPr id="5" name="Picture 4">
            <a:extLst>
              <a:ext uri="{FF2B5EF4-FFF2-40B4-BE49-F238E27FC236}">
                <a16:creationId xmlns:a16="http://schemas.microsoft.com/office/drawing/2014/main" id="{E5D20387-F5E6-17BC-3879-8EA88617FC95}"/>
              </a:ext>
            </a:extLst>
          </p:cNvPr>
          <p:cNvPicPr>
            <a:picLocks noChangeAspect="1"/>
          </p:cNvPicPr>
          <p:nvPr/>
        </p:nvPicPr>
        <p:blipFill>
          <a:blip r:embed="rId3"/>
          <a:stretch>
            <a:fillRect/>
          </a:stretch>
        </p:blipFill>
        <p:spPr>
          <a:xfrm>
            <a:off x="3408011" y="1482022"/>
            <a:ext cx="5375978" cy="5375978"/>
          </a:xfrm>
          <a:prstGeom prst="rect">
            <a:avLst/>
          </a:prstGeom>
        </p:spPr>
      </p:pic>
    </p:spTree>
    <p:extLst>
      <p:ext uri="{BB962C8B-B14F-4D97-AF65-F5344CB8AC3E}">
        <p14:creationId xmlns:p14="http://schemas.microsoft.com/office/powerpoint/2010/main" val="2010190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A4CD0F-1943-DBDF-420A-DEC031E69986}"/>
              </a:ext>
            </a:extLst>
          </p:cNvPr>
          <p:cNvSpPr txBox="1"/>
          <p:nvPr/>
        </p:nvSpPr>
        <p:spPr>
          <a:xfrm>
            <a:off x="0" y="1731963"/>
            <a:ext cx="12192000" cy="5126038"/>
          </a:xfrm>
          <a:prstGeom prst="rect">
            <a:avLst/>
          </a:prstGeom>
          <a:solidFill>
            <a:srgbClr val="BAD8D6"/>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704ABAA5-6CC0-F781-967A-83E8D8D47AD1}"/>
              </a:ext>
            </a:extLst>
          </p:cNvPr>
          <p:cNvSpPr>
            <a:spLocks noGrp="1"/>
          </p:cNvSpPr>
          <p:nvPr>
            <p:ph type="title"/>
          </p:nvPr>
        </p:nvSpPr>
        <p:spPr>
          <a:xfrm>
            <a:off x="0" y="0"/>
            <a:ext cx="12192000" cy="1888435"/>
          </a:xfrm>
        </p:spPr>
        <p:txBody>
          <a:bodyPr>
            <a:normAutofit/>
          </a:bodyPr>
          <a:lstStyle/>
          <a:p>
            <a:pPr algn="ctr"/>
            <a:r>
              <a:rPr lang="en-US" sz="5400" dirty="0"/>
              <a:t>Hourly vs salaried employees</a:t>
            </a:r>
          </a:p>
        </p:txBody>
      </p:sp>
      <p:pic>
        <p:nvPicPr>
          <p:cNvPr id="4" name="Picture 3" descr="A screenshot of a computer&#10;&#10;Description automatically generated">
            <a:extLst>
              <a:ext uri="{FF2B5EF4-FFF2-40B4-BE49-F238E27FC236}">
                <a16:creationId xmlns:a16="http://schemas.microsoft.com/office/drawing/2014/main" id="{A124BCB0-FDEE-5E8F-A14E-5FEBFE72B8B1}"/>
              </a:ext>
            </a:extLst>
          </p:cNvPr>
          <p:cNvPicPr>
            <a:picLocks noChangeAspect="1"/>
          </p:cNvPicPr>
          <p:nvPr/>
        </p:nvPicPr>
        <p:blipFill rotWithShape="1">
          <a:blip r:embed="rId3"/>
          <a:srcRect l="76190" t="28256" r="3085" b="27991"/>
          <a:stretch/>
        </p:blipFill>
        <p:spPr bwMode="auto">
          <a:xfrm>
            <a:off x="1780346" y="1731962"/>
            <a:ext cx="8631308" cy="51260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09141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BEADF4-4580-6B89-F4A7-1FF1BEBA3EDA}"/>
              </a:ext>
            </a:extLst>
          </p:cNvPr>
          <p:cNvSpPr txBox="1"/>
          <p:nvPr/>
        </p:nvSpPr>
        <p:spPr>
          <a:xfrm>
            <a:off x="0" y="1888435"/>
            <a:ext cx="12191999" cy="4968241"/>
          </a:xfrm>
          <a:prstGeom prst="rect">
            <a:avLst/>
          </a:prstGeom>
          <a:solidFill>
            <a:srgbClr val="BAD8D6"/>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704ABAA5-6CC0-F781-967A-83E8D8D47AD1}"/>
              </a:ext>
            </a:extLst>
          </p:cNvPr>
          <p:cNvSpPr>
            <a:spLocks noGrp="1"/>
          </p:cNvSpPr>
          <p:nvPr>
            <p:ph type="title"/>
          </p:nvPr>
        </p:nvSpPr>
        <p:spPr>
          <a:xfrm>
            <a:off x="0" y="0"/>
            <a:ext cx="12192000" cy="1888435"/>
          </a:xfrm>
        </p:spPr>
        <p:txBody>
          <a:bodyPr>
            <a:normAutofit/>
          </a:bodyPr>
          <a:lstStyle/>
          <a:p>
            <a:pPr algn="ctr"/>
            <a:r>
              <a:rPr lang="en-US" sz="5400" dirty="0"/>
              <a:t>Makeup of Managers</a:t>
            </a:r>
          </a:p>
        </p:txBody>
      </p:sp>
      <p:pic>
        <p:nvPicPr>
          <p:cNvPr id="4" name="Picture 3" descr="A screenshot of a computer&#10;&#10;Description automatically generated">
            <a:extLst>
              <a:ext uri="{FF2B5EF4-FFF2-40B4-BE49-F238E27FC236}">
                <a16:creationId xmlns:a16="http://schemas.microsoft.com/office/drawing/2014/main" id="{D532606F-3980-0B93-F6EA-B5F3E017807A}"/>
              </a:ext>
            </a:extLst>
          </p:cNvPr>
          <p:cNvPicPr>
            <a:picLocks noChangeAspect="1"/>
          </p:cNvPicPr>
          <p:nvPr/>
        </p:nvPicPr>
        <p:blipFill rotWithShape="1">
          <a:blip r:embed="rId3"/>
          <a:srcRect l="52692" t="38740" r="25117" b="18709"/>
          <a:stretch/>
        </p:blipFill>
        <p:spPr bwMode="auto">
          <a:xfrm>
            <a:off x="1490539" y="1888435"/>
            <a:ext cx="9210922" cy="496824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41012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288489-54B2-C0F7-F0DD-4ED7B0BD9236}"/>
              </a:ext>
            </a:extLst>
          </p:cNvPr>
          <p:cNvSpPr txBox="1"/>
          <p:nvPr/>
        </p:nvSpPr>
        <p:spPr>
          <a:xfrm>
            <a:off x="0" y="1505248"/>
            <a:ext cx="12192000" cy="5352752"/>
          </a:xfrm>
          <a:prstGeom prst="rect">
            <a:avLst/>
          </a:prstGeom>
          <a:solidFill>
            <a:srgbClr val="BAD8D6"/>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704ABAA5-6CC0-F781-967A-83E8D8D47AD1}"/>
              </a:ext>
            </a:extLst>
          </p:cNvPr>
          <p:cNvSpPr>
            <a:spLocks noGrp="1"/>
          </p:cNvSpPr>
          <p:nvPr>
            <p:ph type="title"/>
          </p:nvPr>
        </p:nvSpPr>
        <p:spPr>
          <a:xfrm>
            <a:off x="0" y="0"/>
            <a:ext cx="12192000" cy="1888435"/>
          </a:xfrm>
        </p:spPr>
        <p:txBody>
          <a:bodyPr>
            <a:normAutofit/>
          </a:bodyPr>
          <a:lstStyle/>
          <a:p>
            <a:pPr algn="ctr"/>
            <a:r>
              <a:rPr lang="en-US" sz="5000" dirty="0"/>
              <a:t>Makeup and sales of Salespeople</a:t>
            </a:r>
          </a:p>
        </p:txBody>
      </p:sp>
      <p:pic>
        <p:nvPicPr>
          <p:cNvPr id="3" name="Picture 2">
            <a:extLst>
              <a:ext uri="{FF2B5EF4-FFF2-40B4-BE49-F238E27FC236}">
                <a16:creationId xmlns:a16="http://schemas.microsoft.com/office/drawing/2014/main" id="{8BCAF0B0-0C28-D81A-A645-BEC59CCFAA92}"/>
              </a:ext>
            </a:extLst>
          </p:cNvPr>
          <p:cNvPicPr>
            <a:picLocks noChangeAspect="1"/>
          </p:cNvPicPr>
          <p:nvPr/>
        </p:nvPicPr>
        <p:blipFill>
          <a:blip r:embed="rId3"/>
          <a:stretch>
            <a:fillRect/>
          </a:stretch>
        </p:blipFill>
        <p:spPr>
          <a:xfrm>
            <a:off x="1785754" y="1505248"/>
            <a:ext cx="8620491" cy="5352752"/>
          </a:xfrm>
          <a:prstGeom prst="rect">
            <a:avLst/>
          </a:prstGeom>
        </p:spPr>
      </p:pic>
    </p:spTree>
    <p:extLst>
      <p:ext uri="{BB962C8B-B14F-4D97-AF65-F5344CB8AC3E}">
        <p14:creationId xmlns:p14="http://schemas.microsoft.com/office/powerpoint/2010/main" val="4212111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075536-61E7-40BC-55F6-88B11A002208}"/>
              </a:ext>
            </a:extLst>
          </p:cNvPr>
          <p:cNvSpPr txBox="1"/>
          <p:nvPr/>
        </p:nvSpPr>
        <p:spPr>
          <a:xfrm>
            <a:off x="0" y="2320930"/>
            <a:ext cx="12192000" cy="4537070"/>
          </a:xfrm>
          <a:prstGeom prst="rect">
            <a:avLst/>
          </a:prstGeom>
          <a:solidFill>
            <a:srgbClr val="BAD8D6"/>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704ABAA5-6CC0-F781-967A-83E8D8D47AD1}"/>
              </a:ext>
            </a:extLst>
          </p:cNvPr>
          <p:cNvSpPr>
            <a:spLocks noGrp="1"/>
          </p:cNvSpPr>
          <p:nvPr>
            <p:ph type="title"/>
          </p:nvPr>
        </p:nvSpPr>
        <p:spPr>
          <a:xfrm>
            <a:off x="0" y="0"/>
            <a:ext cx="12192000" cy="1888435"/>
          </a:xfrm>
        </p:spPr>
        <p:txBody>
          <a:bodyPr>
            <a:normAutofit/>
          </a:bodyPr>
          <a:lstStyle/>
          <a:p>
            <a:pPr algn="ctr"/>
            <a:r>
              <a:rPr lang="en-US" sz="5000" dirty="0"/>
              <a:t>Salesperson pay and sales</a:t>
            </a:r>
          </a:p>
        </p:txBody>
      </p:sp>
      <p:pic>
        <p:nvPicPr>
          <p:cNvPr id="4" name="Picture 3">
            <a:extLst>
              <a:ext uri="{FF2B5EF4-FFF2-40B4-BE49-F238E27FC236}">
                <a16:creationId xmlns:a16="http://schemas.microsoft.com/office/drawing/2014/main" id="{972F085D-0B44-A68B-C16A-399719565EA3}"/>
              </a:ext>
            </a:extLst>
          </p:cNvPr>
          <p:cNvPicPr>
            <a:picLocks noChangeAspect="1"/>
          </p:cNvPicPr>
          <p:nvPr/>
        </p:nvPicPr>
        <p:blipFill>
          <a:blip r:embed="rId3"/>
          <a:stretch>
            <a:fillRect/>
          </a:stretch>
        </p:blipFill>
        <p:spPr>
          <a:xfrm>
            <a:off x="1" y="2320930"/>
            <a:ext cx="12191999" cy="2853448"/>
          </a:xfrm>
          <a:prstGeom prst="rect">
            <a:avLst/>
          </a:prstGeom>
        </p:spPr>
      </p:pic>
    </p:spTree>
    <p:extLst>
      <p:ext uri="{BB962C8B-B14F-4D97-AF65-F5344CB8AC3E}">
        <p14:creationId xmlns:p14="http://schemas.microsoft.com/office/powerpoint/2010/main" val="3057957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A66804-BB33-F077-9E15-086D7877A617}"/>
              </a:ext>
            </a:extLst>
          </p:cNvPr>
          <p:cNvSpPr txBox="1"/>
          <p:nvPr/>
        </p:nvSpPr>
        <p:spPr>
          <a:xfrm>
            <a:off x="0" y="2352605"/>
            <a:ext cx="12192000" cy="4505395"/>
          </a:xfrm>
          <a:prstGeom prst="rect">
            <a:avLst/>
          </a:prstGeom>
          <a:solidFill>
            <a:srgbClr val="BAD8D6"/>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704ABAA5-6CC0-F781-967A-83E8D8D47AD1}"/>
              </a:ext>
            </a:extLst>
          </p:cNvPr>
          <p:cNvSpPr>
            <a:spLocks noGrp="1"/>
          </p:cNvSpPr>
          <p:nvPr>
            <p:ph type="title"/>
          </p:nvPr>
        </p:nvSpPr>
        <p:spPr>
          <a:xfrm>
            <a:off x="0" y="0"/>
            <a:ext cx="12192000" cy="1888435"/>
          </a:xfrm>
        </p:spPr>
        <p:txBody>
          <a:bodyPr>
            <a:normAutofit/>
          </a:bodyPr>
          <a:lstStyle/>
          <a:p>
            <a:pPr algn="ctr"/>
            <a:r>
              <a:rPr lang="en-US" sz="5000" dirty="0"/>
              <a:t>Salesperson pay and sales</a:t>
            </a:r>
          </a:p>
        </p:txBody>
      </p:sp>
      <p:pic>
        <p:nvPicPr>
          <p:cNvPr id="3" name="Picture 2">
            <a:extLst>
              <a:ext uri="{FF2B5EF4-FFF2-40B4-BE49-F238E27FC236}">
                <a16:creationId xmlns:a16="http://schemas.microsoft.com/office/drawing/2014/main" id="{51CD5CD3-1AF6-53F7-F852-9AB9AE0B7620}"/>
              </a:ext>
            </a:extLst>
          </p:cNvPr>
          <p:cNvPicPr>
            <a:picLocks noChangeAspect="1"/>
          </p:cNvPicPr>
          <p:nvPr/>
        </p:nvPicPr>
        <p:blipFill>
          <a:blip r:embed="rId3"/>
          <a:stretch>
            <a:fillRect/>
          </a:stretch>
        </p:blipFill>
        <p:spPr>
          <a:xfrm>
            <a:off x="1" y="2352605"/>
            <a:ext cx="12191999" cy="2848706"/>
          </a:xfrm>
          <a:prstGeom prst="rect">
            <a:avLst/>
          </a:prstGeom>
        </p:spPr>
      </p:pic>
    </p:spTree>
    <p:extLst>
      <p:ext uri="{BB962C8B-B14F-4D97-AF65-F5344CB8AC3E}">
        <p14:creationId xmlns:p14="http://schemas.microsoft.com/office/powerpoint/2010/main" val="269119218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2252</TotalTime>
  <Words>1396</Words>
  <Application>Microsoft Office PowerPoint</Application>
  <PresentationFormat>Widescreen</PresentationFormat>
  <Paragraphs>96</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Arial</vt:lpstr>
      <vt:lpstr>Century Gothic</vt:lpstr>
      <vt:lpstr>Wingdings 3</vt:lpstr>
      <vt:lpstr>Slice</vt:lpstr>
      <vt:lpstr>Human resources update</vt:lpstr>
      <vt:lpstr>Adventure Works Company Overview</vt:lpstr>
      <vt:lpstr>Makeup and pay of Employees</vt:lpstr>
      <vt:lpstr>Hourly vs salaried employees</vt:lpstr>
      <vt:lpstr>Hourly vs salaried employees</vt:lpstr>
      <vt:lpstr>Makeup of Managers</vt:lpstr>
      <vt:lpstr>Makeup and sales of Salespeople</vt:lpstr>
      <vt:lpstr>Salesperson pay and sales</vt:lpstr>
      <vt:lpstr>Salesperson pay and sales</vt:lpstr>
      <vt:lpstr>Average pay by department</vt:lpstr>
      <vt:lpstr>Executive Pay and Gender Distribution</vt:lpstr>
      <vt:lpstr>Average pay by Year</vt:lpstr>
      <vt:lpstr>Hires and age of hire over time</vt:lpstr>
      <vt:lpstr>What can we do?</vt:lpstr>
      <vt:lpstr>What can we do?</vt:lpstr>
      <vt:lpstr>What can we do?</vt:lpstr>
      <vt:lpstr>What can we do?</vt:lpstr>
      <vt:lpstr>What can we do?</vt:lpstr>
      <vt:lpstr>Thank you for your time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Jessica Baxter</dc:creator>
  <cp:lastModifiedBy>Jessica Baxter</cp:lastModifiedBy>
  <cp:revision>7</cp:revision>
  <dcterms:created xsi:type="dcterms:W3CDTF">2024-06-15T17:22:15Z</dcterms:created>
  <dcterms:modified xsi:type="dcterms:W3CDTF">2024-06-18T05:06:54Z</dcterms:modified>
</cp:coreProperties>
</file>