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77548" autoAdjust="0"/>
  </p:normalViewPr>
  <p:slideViewPr>
    <p:cSldViewPr snapToGrid="0">
      <p:cViewPr varScale="1">
        <p:scale>
          <a:sx n="41" d="100"/>
          <a:sy n="41" d="100"/>
        </p:scale>
        <p:origin x="130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F4FBA-E4D4-4DF9-B027-64B0A833F1AD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DAE4F-FFA5-4F00-8598-4C8C488ED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30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charting out retention rates over all week November through January, we can see they run along a very similar pattern. All subscriptions seem to taper off by the end of January. There is a spike in December, possibly due to holiday subscribers or gifted subscriptions, with a dip in subscriptions just after the holidays.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AE4F-FFA5-4F00-8598-4C8C488ED6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98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comparing retention rate of week 0 (light blue) to week 6 (dark blue) we see they run along a similar path over time, eventually tapering off in January. We can see that the retention rate of week 0 starts off slightly stronger at 20,085 than at week 6 at 17,018.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AE4F-FFA5-4F00-8598-4C8C488ED6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34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looking at the comparisons of the retention rate in table form, we can see that retention rates decrease over a 6-week period. There is also a lack of data beyond January 31, this leads to retention rates in January being incomplete.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AE4F-FFA5-4F00-8598-4C8C488ED65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849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Slide</a:t>
            </a:r>
          </a:p>
          <a:p>
            <a:endParaRPr lang="en-US" dirty="0"/>
          </a:p>
          <a:p>
            <a:r>
              <a:rPr lang="en-US" dirty="0"/>
              <a:t>It would also be good to know reasons for churn vs retention, that might also help explain the spike in December.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AE4F-FFA5-4F00-8598-4C8C488ED65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44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884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52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155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513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092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50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0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622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43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889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649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7/10/2024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90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A1B94F-A935-5B76-E8B8-D083D0723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9544" y="1135436"/>
            <a:ext cx="4997669" cy="3867928"/>
          </a:xfrm>
        </p:spPr>
        <p:txBody>
          <a:bodyPr anchor="b">
            <a:no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</a:rPr>
              <a:t>Retention Rates of Adventure Works Subscribers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27FEF4-48BD-EF23-D425-F3E36E818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159" y="5170453"/>
            <a:ext cx="4076458" cy="990197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By Jessica Baxter for </a:t>
            </a:r>
            <a:r>
              <a:rPr lang="en-US" dirty="0" err="1">
                <a:solidFill>
                  <a:schemeClr val="bg1"/>
                </a:solidFill>
              </a:rPr>
              <a:t>Turnig</a:t>
            </a:r>
            <a:r>
              <a:rPr lang="en-US" dirty="0">
                <a:solidFill>
                  <a:schemeClr val="bg1"/>
                </a:solidFill>
              </a:rPr>
              <a:t> College</a:t>
            </a:r>
          </a:p>
        </p:txBody>
      </p:sp>
      <p:pic>
        <p:nvPicPr>
          <p:cNvPr id="4" name="Picture 3" descr="White spheres in a blurry effect">
            <a:extLst>
              <a:ext uri="{FF2B5EF4-FFF2-40B4-BE49-F238E27FC236}">
                <a16:creationId xmlns:a16="http://schemas.microsoft.com/office/drawing/2014/main" id="{A3AAC3DE-7C88-3BBA-82AA-40F09CE3C6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51000"/>
          </a:blip>
          <a:srcRect l="25363" r="-1" b="-1"/>
          <a:stretch/>
        </p:blipFill>
        <p:spPr>
          <a:xfrm>
            <a:off x="5457027" y="10"/>
            <a:ext cx="6734973" cy="6857990"/>
          </a:xfrm>
          <a:prstGeom prst="rect">
            <a:avLst/>
          </a:prstGeom>
        </p:spPr>
      </p:pic>
      <p:sp>
        <p:nvSpPr>
          <p:cNvPr id="11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7736" y="815001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5">
            <a:extLst>
              <a:ext uri="{FF2B5EF4-FFF2-40B4-BE49-F238E27FC236}">
                <a16:creationId xmlns:a16="http://schemas.microsoft.com/office/drawing/2014/main" id="{8550FED7-7C32-42BB-98DB-30272A63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16516" y="104429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274341"/>
            <a:ext cx="11353800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298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472C551-D440-40DF-9260-BDB9AC409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288F04-F4EB-8A2C-F59C-5E231F54D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8" y="8314"/>
            <a:ext cx="12192000" cy="172356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6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Retentio</a:t>
            </a:r>
            <a:r>
              <a:rPr lang="en-US" sz="6600" b="1" cap="all" dirty="0">
                <a:solidFill>
                  <a:schemeClr val="bg1"/>
                </a:solidFill>
              </a:rPr>
              <a:t>n  rate over all weeks</a:t>
            </a:r>
            <a:endParaRPr lang="en-US" sz="6600" b="1" i="0" kern="1200" cap="all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122578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168586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2175690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BCE07E-D477-CC75-377C-CE7440F5E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880" y="1568845"/>
            <a:ext cx="9156986" cy="532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14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472C551-D440-40DF-9260-BDB9AC409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288F04-F4EB-8A2C-F59C-5E231F54D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8" y="8314"/>
            <a:ext cx="12192000" cy="172356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6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Retentio</a:t>
            </a:r>
            <a:r>
              <a:rPr lang="en-US" sz="6600" b="1" cap="all" dirty="0">
                <a:solidFill>
                  <a:schemeClr val="bg1"/>
                </a:solidFill>
              </a:rPr>
              <a:t>n  rate Week 0 vs Week 6</a:t>
            </a:r>
            <a:endParaRPr lang="en-US" sz="6600" b="1" i="0" kern="1200" cap="all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122578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168586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2175690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Picture 3" descr="A screen shot of a graph&#10;&#10;Description automatically generated">
            <a:extLst>
              <a:ext uri="{FF2B5EF4-FFF2-40B4-BE49-F238E27FC236}">
                <a16:creationId xmlns:a16="http://schemas.microsoft.com/office/drawing/2014/main" id="{797527C6-7C97-C2EE-6BDD-5925220ED1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308" t="20741" r="30898" b="16809"/>
          <a:stretch/>
        </p:blipFill>
        <p:spPr bwMode="auto">
          <a:xfrm>
            <a:off x="2228724" y="1604627"/>
            <a:ext cx="7734552" cy="524505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54364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472C551-D440-40DF-9260-BDB9AC409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288F04-F4EB-8A2C-F59C-5E231F54D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8" y="8314"/>
            <a:ext cx="12192000" cy="172356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6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Percentage Retentio</a:t>
            </a:r>
            <a:r>
              <a:rPr lang="en-US" sz="6600" b="1" cap="all" dirty="0">
                <a:solidFill>
                  <a:schemeClr val="bg1"/>
                </a:solidFill>
              </a:rPr>
              <a:t>n  rate comparisons</a:t>
            </a:r>
            <a:endParaRPr lang="en-US" sz="6600" b="1" i="0" kern="1200" cap="all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122578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168586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2175690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90DAF3-07AE-6E85-476C-0FFFCD150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257" y="1748505"/>
            <a:ext cx="9769078" cy="511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445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472C551-D440-40DF-9260-BDB9AC409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288F04-F4EB-8A2C-F59C-5E231F54D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8" y="8314"/>
            <a:ext cx="12192000" cy="98879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600" b="1" cap="all" dirty="0">
                <a:solidFill>
                  <a:schemeClr val="bg1"/>
                </a:solidFill>
              </a:rPr>
              <a:t>Retention rates overall</a:t>
            </a:r>
            <a:endParaRPr lang="en-US" sz="6600" b="1" i="0" kern="1200" cap="all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122578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168586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2175690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83B687-FFB3-EC76-4D9C-7B246F3DEC75}"/>
              </a:ext>
            </a:extLst>
          </p:cNvPr>
          <p:cNvSpPr txBox="1"/>
          <p:nvPr/>
        </p:nvSpPr>
        <p:spPr>
          <a:xfrm>
            <a:off x="715891" y="1217069"/>
            <a:ext cx="98013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Retention Rate seems fairly steady until January, with exception to a spike in December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All weeks for retention are fairly even with each other, there doesn’t seem to be any outliers between the weeks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There seems to be a decline in retention over 6 weeks</a:t>
            </a:r>
          </a:p>
        </p:txBody>
      </p:sp>
    </p:spTree>
    <p:extLst>
      <p:ext uri="{BB962C8B-B14F-4D97-AF65-F5344CB8AC3E}">
        <p14:creationId xmlns:p14="http://schemas.microsoft.com/office/powerpoint/2010/main" val="237505349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</TotalTime>
  <Words>272</Words>
  <Application>Microsoft Office PowerPoint</Application>
  <PresentationFormat>Widescreen</PresentationFormat>
  <Paragraphs>19</Paragraphs>
  <Slides>5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Arial</vt:lpstr>
      <vt:lpstr>Univers</vt:lpstr>
      <vt:lpstr>GradientVTI</vt:lpstr>
      <vt:lpstr>Retention Rates of Adventure Works Subscribers</vt:lpstr>
      <vt:lpstr>Retention  rate over all weeks</vt:lpstr>
      <vt:lpstr>Retention  rate Week 0 vs Week 6</vt:lpstr>
      <vt:lpstr>Percentage Retention  rate comparisons</vt:lpstr>
      <vt:lpstr>Retention rates overall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Jessica Baxter</dc:creator>
  <cp:lastModifiedBy>Jessica Baxter</cp:lastModifiedBy>
  <cp:revision>2</cp:revision>
  <dcterms:created xsi:type="dcterms:W3CDTF">2024-07-09T03:30:57Z</dcterms:created>
  <dcterms:modified xsi:type="dcterms:W3CDTF">2024-07-11T04:16:46Z</dcterms:modified>
</cp:coreProperties>
</file>