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Baxter" userId="b6b7986f539987ae" providerId="LiveId" clId="{A3BAFE1D-B14C-41F0-9AE2-0E334A4C0484}"/>
    <pc:docChg chg="modSld">
      <pc:chgData name="Jessica Baxter" userId="b6b7986f539987ae" providerId="LiveId" clId="{A3BAFE1D-B14C-41F0-9AE2-0E334A4C0484}" dt="2024-01-31T15:57:48.432" v="0" actId="20577"/>
      <pc:docMkLst>
        <pc:docMk/>
      </pc:docMkLst>
      <pc:sldChg chg="modSp mod">
        <pc:chgData name="Jessica Baxter" userId="b6b7986f539987ae" providerId="LiveId" clId="{A3BAFE1D-B14C-41F0-9AE2-0E334A4C0484}" dt="2024-01-31T15:57:48.432" v="0" actId="20577"/>
        <pc:sldMkLst>
          <pc:docMk/>
          <pc:sldMk cId="738400319" sldId="258"/>
        </pc:sldMkLst>
        <pc:spChg chg="mod">
          <ac:chgData name="Jessica Baxter" userId="b6b7986f539987ae" providerId="LiveId" clId="{A3BAFE1D-B14C-41F0-9AE2-0E334A4C0484}" dt="2024-01-31T15:57:48.432" v="0" actId="20577"/>
          <ac:spMkLst>
            <pc:docMk/>
            <pc:sldMk cId="738400319" sldId="258"/>
            <ac:spMk id="3" creationId="{46EAE42A-C349-0C7C-7275-4A1B679C3D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6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03A2A-CF04-6BFB-50F1-D7635118C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696" b="78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53D90-29B5-E84E-4529-CCE452A0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 dirty="0"/>
              <a:t>Sleep Analysis </a:t>
            </a:r>
            <a:r>
              <a:rPr lang="en-US" sz="6800"/>
              <a:t>for Migraines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38778-C2BA-B93B-4AEA-C98CEDE3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Jessica Baxter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CF9-A220-AA7C-9305-2313C736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6314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E42A-C349-0C7C-7275-4A1B679C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65496"/>
            <a:ext cx="10668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Lack of sleep is one of my major triggers for migraines. I want to figure out if there is a particular day of the week I tend to get less sleep, in order to either change the habit or be able to better predict a migraine.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40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D77D-7108-1AE7-689C-66CC1C98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Prepare &amp; Process: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AEF59C-0718-5053-1231-7CE5ECB9F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12737"/>
              </p:ext>
            </p:extLst>
          </p:nvPr>
        </p:nvGraphicFramePr>
        <p:xfrm>
          <a:off x="139700" y="1041400"/>
          <a:ext cx="11950700" cy="5686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112">
                  <a:extLst>
                    <a:ext uri="{9D8B030D-6E8A-4147-A177-3AD203B41FA5}">
                      <a16:colId xmlns:a16="http://schemas.microsoft.com/office/drawing/2014/main" val="3093153978"/>
                    </a:ext>
                  </a:extLst>
                </a:gridCol>
                <a:gridCol w="1518168">
                  <a:extLst>
                    <a:ext uri="{9D8B030D-6E8A-4147-A177-3AD203B41FA5}">
                      <a16:colId xmlns:a16="http://schemas.microsoft.com/office/drawing/2014/main" val="4051114263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2248312166"/>
                    </a:ext>
                  </a:extLst>
                </a:gridCol>
                <a:gridCol w="1031574">
                  <a:extLst>
                    <a:ext uri="{9D8B030D-6E8A-4147-A177-3AD203B41FA5}">
                      <a16:colId xmlns:a16="http://schemas.microsoft.com/office/drawing/2014/main" val="171813249"/>
                    </a:ext>
                  </a:extLst>
                </a:gridCol>
                <a:gridCol w="1012112">
                  <a:extLst>
                    <a:ext uri="{9D8B030D-6E8A-4147-A177-3AD203B41FA5}">
                      <a16:colId xmlns:a16="http://schemas.microsoft.com/office/drawing/2014/main" val="750501719"/>
                    </a:ext>
                  </a:extLst>
                </a:gridCol>
                <a:gridCol w="934257">
                  <a:extLst>
                    <a:ext uri="{9D8B030D-6E8A-4147-A177-3AD203B41FA5}">
                      <a16:colId xmlns:a16="http://schemas.microsoft.com/office/drawing/2014/main" val="3944831224"/>
                    </a:ext>
                  </a:extLst>
                </a:gridCol>
                <a:gridCol w="934257">
                  <a:extLst>
                    <a:ext uri="{9D8B030D-6E8A-4147-A177-3AD203B41FA5}">
                      <a16:colId xmlns:a16="http://schemas.microsoft.com/office/drawing/2014/main" val="1174780259"/>
                    </a:ext>
                  </a:extLst>
                </a:gridCol>
                <a:gridCol w="1440312">
                  <a:extLst>
                    <a:ext uri="{9D8B030D-6E8A-4147-A177-3AD203B41FA5}">
                      <a16:colId xmlns:a16="http://schemas.microsoft.com/office/drawing/2014/main" val="3712923025"/>
                    </a:ext>
                  </a:extLst>
                </a:gridCol>
                <a:gridCol w="1712802">
                  <a:extLst>
                    <a:ext uri="{9D8B030D-6E8A-4147-A177-3AD203B41FA5}">
                      <a16:colId xmlns:a16="http://schemas.microsoft.com/office/drawing/2014/main" val="4056594970"/>
                    </a:ext>
                  </a:extLst>
                </a:gridCol>
                <a:gridCol w="1304067">
                  <a:extLst>
                    <a:ext uri="{9D8B030D-6E8A-4147-A177-3AD203B41FA5}">
                      <a16:colId xmlns:a16="http://schemas.microsoft.com/office/drawing/2014/main" val="3583048505"/>
                    </a:ext>
                  </a:extLst>
                </a:gridCol>
              </a:tblGrid>
              <a:tr h="951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of the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Sleep Time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Deep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Awake (in minutes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SpO2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Respiration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Resting Heart Rate (bpm)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820059470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1/30/2024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327878191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1/29/2024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3101007797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1/28/2024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151805111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1/27/2024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498807806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1/26/2024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3505052794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1/25/2024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40967372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1/24/2024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79857307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1/23/2024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1897799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1209274014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1370666700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981073946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1/19/2024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086472127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1/18/2024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104161364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1/17/2024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15651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BAD-AA51-7FC9-D775-E3AA684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Analyze: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F6118-659A-8726-0F1C-F4D1C1EE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138" y="1886779"/>
            <a:ext cx="4828450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1FB97-0CC9-76E1-41A7-EE22624A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74" y="1886779"/>
            <a:ext cx="4584589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2922B-AEC2-8BD6-F854-A45C7EE3499F}"/>
              </a:ext>
            </a:extLst>
          </p:cNvPr>
          <p:cNvSpPr txBox="1"/>
          <p:nvPr/>
        </p:nvSpPr>
        <p:spPr>
          <a:xfrm>
            <a:off x="1409274" y="4888887"/>
            <a:ext cx="9617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average, over the past 2 weeks I have an average of 9 hours of total sleep time, an average of 6.5 hours of light sleep, 1 hour of deep sleep, and almost 1 hour of REM sleep with only about an average of 10 waking minutes during sleep. Over the past 2 week I slept more on Tuesdays and less on Wednesdays. When charting out the 2 weeks over time you can see that the dates around weekends tends to be very sporadic.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F07454C-A50F-4129-9BA3-ACB2B5B2E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417600"/>
              </p:ext>
            </p:extLst>
          </p:nvPr>
        </p:nvGraphicFramePr>
        <p:xfrm>
          <a:off x="1409272" y="946881"/>
          <a:ext cx="961731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788">
                  <a:extLst>
                    <a:ext uri="{9D8B030D-6E8A-4147-A177-3AD203B41FA5}">
                      <a16:colId xmlns:a16="http://schemas.microsoft.com/office/drawing/2014/main" val="3001888100"/>
                    </a:ext>
                  </a:extLst>
                </a:gridCol>
                <a:gridCol w="924083">
                  <a:extLst>
                    <a:ext uri="{9D8B030D-6E8A-4147-A177-3AD203B41FA5}">
                      <a16:colId xmlns:a16="http://schemas.microsoft.com/office/drawing/2014/main" val="1426041327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1432295163"/>
                    </a:ext>
                  </a:extLst>
                </a:gridCol>
                <a:gridCol w="889858">
                  <a:extLst>
                    <a:ext uri="{9D8B030D-6E8A-4147-A177-3AD203B41FA5}">
                      <a16:colId xmlns:a16="http://schemas.microsoft.com/office/drawing/2014/main" val="2303709838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1477945293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3707472778"/>
                    </a:ext>
                  </a:extLst>
                </a:gridCol>
                <a:gridCol w="1266337">
                  <a:extLst>
                    <a:ext uri="{9D8B030D-6E8A-4147-A177-3AD203B41FA5}">
                      <a16:colId xmlns:a16="http://schemas.microsoft.com/office/drawing/2014/main" val="943119388"/>
                    </a:ext>
                  </a:extLst>
                </a:gridCol>
                <a:gridCol w="1505914">
                  <a:extLst>
                    <a:ext uri="{9D8B030D-6E8A-4147-A177-3AD203B41FA5}">
                      <a16:colId xmlns:a16="http://schemas.microsoft.com/office/drawing/2014/main" val="2742776888"/>
                    </a:ext>
                  </a:extLst>
                </a:gridCol>
                <a:gridCol w="1146549">
                  <a:extLst>
                    <a:ext uri="{9D8B030D-6E8A-4147-A177-3AD203B41FA5}">
                      <a16:colId xmlns:a16="http://schemas.microsoft.com/office/drawing/2014/main" val="23438017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Sleep Time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Deep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Awake (in minutes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SpO2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Resting Heart Rate (bpm)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4689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9.0207143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6.4435714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0.972857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68.28571429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50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9CF8-2EA3-20E3-E0B8-9B596A7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Analyze: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77C8-3418-3CF1-FB1A-F1E8450C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052" y="3695699"/>
            <a:ext cx="4407988" cy="26349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interesting observation is that my average SpO2 dipped 1/23/2024-1/25/2024 a Tuesday-Thursday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total sleep and light sleep seem to be correlated while my deep sleep and REM sleep seem to be partially inversely correlated.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8D36B-BE6B-0869-F356-3DA8D63E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19415"/>
            <a:ext cx="4828450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0198D-25E5-34E9-F139-40E1E07B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46334"/>
            <a:ext cx="4828450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BB0E1-5269-82EF-7300-F3CB5AAC6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451" y="81941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C8A-6E0F-AF66-3437-57C4BEF8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1910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85F1-29F4-DBC5-9D5F-D9DBE46F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9999"/>
            <a:ext cx="10668000" cy="5067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was interesting to me that over the past 2 weeks I tend to sleep more on Tuesdays and least on Wednesdays. This will give me a good starting point to pay attention to since most of my migraines do tend to develop later in the week.</a:t>
            </a:r>
          </a:p>
          <a:p>
            <a:r>
              <a:rPr lang="en-US" dirty="0"/>
              <a:t>For my own purposes I would like to expand on these findings and possibly gather data over a longer period of time to see if other patterns reveal themselves.</a:t>
            </a:r>
          </a:p>
          <a:p>
            <a:r>
              <a:rPr lang="en-US" dirty="0"/>
              <a:t>I would also like to see if other variables are at play here, I have been sick over the past couple of days which could skew the data as I was sleeping more than usual. I would also be interested in confounding factors playing a role in my sleep patterns, for instance, my partner works late on Tuesdays which might be the reason I might go to bed earlier than I might during the rest of the week.</a:t>
            </a:r>
          </a:p>
        </p:txBody>
      </p:sp>
    </p:spTree>
    <p:extLst>
      <p:ext uri="{BB962C8B-B14F-4D97-AF65-F5344CB8AC3E}">
        <p14:creationId xmlns:p14="http://schemas.microsoft.com/office/powerpoint/2010/main" val="7092069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BA8E7F"/>
      </a:accent1>
      <a:accent2>
        <a:srgbClr val="C6969D"/>
      </a:accent2>
      <a:accent3>
        <a:srgbClr val="B1A281"/>
      </a:accent3>
      <a:accent4>
        <a:srgbClr val="76ACA4"/>
      </a:accent4>
      <a:accent5>
        <a:srgbClr val="7CA8B8"/>
      </a:accent5>
      <a:accent6>
        <a:srgbClr val="7F91BA"/>
      </a:accent6>
      <a:hlink>
        <a:srgbClr val="5D8A9A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616</Words>
  <Application>Microsoft Office PowerPoint</Application>
  <PresentationFormat>Widescreen</PresentationFormat>
  <Paragraphs>179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 Cond</vt:lpstr>
      <vt:lpstr>Calibri</vt:lpstr>
      <vt:lpstr>Impact</vt:lpstr>
      <vt:lpstr>TornVTI</vt:lpstr>
      <vt:lpstr>Sleep Analysis for Migraines</vt:lpstr>
      <vt:lpstr>Ask:</vt:lpstr>
      <vt:lpstr>Prepare &amp; Process:</vt:lpstr>
      <vt:lpstr>Analyze:</vt:lpstr>
      <vt:lpstr>Analyze:</vt:lpstr>
      <vt:lpstr>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Project for Data Analytics</dc:title>
  <dc:creator>Jessica Baxter</dc:creator>
  <cp:lastModifiedBy>Jessica Baxter</cp:lastModifiedBy>
  <cp:revision>2</cp:revision>
  <dcterms:created xsi:type="dcterms:W3CDTF">2024-01-31T02:52:53Z</dcterms:created>
  <dcterms:modified xsi:type="dcterms:W3CDTF">2025-04-16T20:29:56Z</dcterms:modified>
</cp:coreProperties>
</file>