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79" r:id="rId4"/>
    <p:sldId id="280" r:id="rId5"/>
    <p:sldId id="281" r:id="rId6"/>
    <p:sldId id="265" r:id="rId7"/>
    <p:sldId id="266" r:id="rId8"/>
    <p:sldId id="267" r:id="rId9"/>
    <p:sldId id="259" r:id="rId10"/>
    <p:sldId id="261" r:id="rId11"/>
    <p:sldId id="273" r:id="rId12"/>
    <p:sldId id="282" r:id="rId13"/>
    <p:sldId id="274" r:id="rId14"/>
    <p:sldId id="275" r:id="rId15"/>
    <p:sldId id="27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1827" autoAdjust="0"/>
  </p:normalViewPr>
  <p:slideViewPr>
    <p:cSldViewPr snapToGrid="0">
      <p:cViewPr varScale="1">
        <p:scale>
          <a:sx n="38" d="100"/>
          <a:sy n="38" d="100"/>
        </p:scale>
        <p:origin x="142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7B7B0-83B4-4EC7-8C72-3ECFC9A871B6}"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844FF-9C9B-45B5-AAFF-13F5BF485450}" type="slidenum">
              <a:rPr lang="en-US" smtClean="0"/>
              <a:t>‹#›</a:t>
            </a:fld>
            <a:endParaRPr lang="en-US"/>
          </a:p>
        </p:txBody>
      </p:sp>
    </p:spTree>
    <p:extLst>
      <p:ext uri="{BB962C8B-B14F-4D97-AF65-F5344CB8AC3E}">
        <p14:creationId xmlns:p14="http://schemas.microsoft.com/office/powerpoint/2010/main" val="161189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the human resources update for executive leadership. Today we will be discussing the ins and outs of the individuals on the Adventure Works team and the insights we can gain from their contribution to the company.</a:t>
            </a:r>
          </a:p>
        </p:txBody>
      </p:sp>
      <p:sp>
        <p:nvSpPr>
          <p:cNvPr id="4" name="Slide Number Placeholder 3"/>
          <p:cNvSpPr>
            <a:spLocks noGrp="1"/>
          </p:cNvSpPr>
          <p:nvPr>
            <p:ph type="sldNum" sz="quarter" idx="5"/>
          </p:nvPr>
        </p:nvSpPr>
        <p:spPr/>
        <p:txBody>
          <a:bodyPr/>
          <a:lstStyle/>
          <a:p>
            <a:fld id="{1EB844FF-9C9B-45B5-AAFF-13F5BF485450}" type="slidenum">
              <a:rPr lang="en-US" smtClean="0"/>
              <a:t>1</a:t>
            </a:fld>
            <a:endParaRPr lang="en-US"/>
          </a:p>
        </p:txBody>
      </p:sp>
    </p:spTree>
    <p:extLst>
      <p:ext uri="{BB962C8B-B14F-4D97-AF65-F5344CB8AC3E}">
        <p14:creationId xmlns:p14="http://schemas.microsoft.com/office/powerpoint/2010/main" val="1973972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look at this another way, I looked into the makeup of salespeople. Again, we see a bit of a disparity between the number of women and men in this role, but it not as vast a difference like between the total number of men and women who work at the company.</a:t>
            </a:r>
          </a:p>
          <a:p>
            <a:r>
              <a:rPr lang="en-US" dirty="0"/>
              <a:t>Once again, when looking at the amount being brought in by sales, women and men bring in very similar numbers through sales.</a:t>
            </a:r>
          </a:p>
        </p:txBody>
      </p:sp>
      <p:sp>
        <p:nvSpPr>
          <p:cNvPr id="4" name="Slide Number Placeholder 3"/>
          <p:cNvSpPr>
            <a:spLocks noGrp="1"/>
          </p:cNvSpPr>
          <p:nvPr>
            <p:ph type="sldNum" sz="quarter" idx="5"/>
          </p:nvPr>
        </p:nvSpPr>
        <p:spPr/>
        <p:txBody>
          <a:bodyPr/>
          <a:lstStyle/>
          <a:p>
            <a:fld id="{1EB844FF-9C9B-45B5-AAFF-13F5BF485450}" type="slidenum">
              <a:rPr lang="en-US" smtClean="0"/>
              <a:t>10</a:t>
            </a:fld>
            <a:endParaRPr lang="en-US"/>
          </a:p>
        </p:txBody>
      </p:sp>
    </p:spTree>
    <p:extLst>
      <p:ext uri="{BB962C8B-B14F-4D97-AF65-F5344CB8AC3E}">
        <p14:creationId xmlns:p14="http://schemas.microsoft.com/office/powerpoint/2010/main" val="382955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breaking down salespeople by what they make in pay and bonuses and what they bring in sales and we see something interesting.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6D8735-809B-4EDF-A700-E81DBBC0EC62}" type="slidenum">
              <a:rPr lang="en-US" smtClean="0"/>
              <a:t>11</a:t>
            </a:fld>
            <a:endParaRPr lang="en-US"/>
          </a:p>
        </p:txBody>
      </p:sp>
    </p:spTree>
    <p:extLst>
      <p:ext uri="{BB962C8B-B14F-4D97-AF65-F5344CB8AC3E}">
        <p14:creationId xmlns:p14="http://schemas.microsoft.com/office/powerpoint/2010/main" val="2869119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top earners on the sales team. They bring in the most in sales, and they earn the most in pay and bonuses. </a:t>
            </a:r>
          </a:p>
          <a:p>
            <a:endParaRPr lang="en-US" dirty="0"/>
          </a:p>
        </p:txBody>
      </p:sp>
      <p:sp>
        <p:nvSpPr>
          <p:cNvPr id="4" name="Slide Number Placeholder 3"/>
          <p:cNvSpPr>
            <a:spLocks noGrp="1"/>
          </p:cNvSpPr>
          <p:nvPr>
            <p:ph type="sldNum" sz="quarter" idx="5"/>
          </p:nvPr>
        </p:nvSpPr>
        <p:spPr/>
        <p:txBody>
          <a:bodyPr/>
          <a:lstStyle/>
          <a:p>
            <a:fld id="{2E6D8735-809B-4EDF-A700-E81DBBC0EC62}" type="slidenum">
              <a:rPr lang="en-US" smtClean="0"/>
              <a:t>12</a:t>
            </a:fld>
            <a:endParaRPr lang="en-US"/>
          </a:p>
        </p:txBody>
      </p:sp>
    </p:spTree>
    <p:extLst>
      <p:ext uri="{BB962C8B-B14F-4D97-AF65-F5344CB8AC3E}">
        <p14:creationId xmlns:p14="http://schemas.microsoft.com/office/powerpoint/2010/main" val="2864990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do with this information? How do we keep growing? Let me give some recommendations.</a:t>
            </a:r>
          </a:p>
        </p:txBody>
      </p:sp>
      <p:sp>
        <p:nvSpPr>
          <p:cNvPr id="4" name="Slide Number Placeholder 3"/>
          <p:cNvSpPr>
            <a:spLocks noGrp="1"/>
          </p:cNvSpPr>
          <p:nvPr>
            <p:ph type="sldNum" sz="quarter" idx="5"/>
          </p:nvPr>
        </p:nvSpPr>
        <p:spPr/>
        <p:txBody>
          <a:bodyPr/>
          <a:lstStyle/>
          <a:p>
            <a:fld id="{1EB844FF-9C9B-45B5-AAFF-13F5BF485450}" type="slidenum">
              <a:rPr lang="en-US" smtClean="0"/>
              <a:t>13</a:t>
            </a:fld>
            <a:endParaRPr lang="en-US"/>
          </a:p>
        </p:txBody>
      </p:sp>
    </p:spTree>
    <p:extLst>
      <p:ext uri="{BB962C8B-B14F-4D97-AF65-F5344CB8AC3E}">
        <p14:creationId xmlns:p14="http://schemas.microsoft.com/office/powerpoint/2010/main" val="299347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we talked about earlier, we can send surveys to employees to ensure retention. We can survey management to understand their management style. And we can compare our pay rates with those of our competitors to ensure our employees are getting competitive rates, ensuring they stay employed with us.</a:t>
            </a:r>
          </a:p>
          <a:p>
            <a:endParaRPr lang="en-US" dirty="0"/>
          </a:p>
          <a:p>
            <a:r>
              <a:rPr lang="en-US" dirty="0"/>
              <a:t>But what else can we do?</a:t>
            </a:r>
          </a:p>
        </p:txBody>
      </p:sp>
      <p:sp>
        <p:nvSpPr>
          <p:cNvPr id="4" name="Slide Number Placeholder 3"/>
          <p:cNvSpPr>
            <a:spLocks noGrp="1"/>
          </p:cNvSpPr>
          <p:nvPr>
            <p:ph type="sldNum" sz="quarter" idx="5"/>
          </p:nvPr>
        </p:nvSpPr>
        <p:spPr/>
        <p:txBody>
          <a:bodyPr/>
          <a:lstStyle/>
          <a:p>
            <a:fld id="{1EB844FF-9C9B-45B5-AAFF-13F5BF485450}" type="slidenum">
              <a:rPr lang="en-US" smtClean="0"/>
              <a:t>14</a:t>
            </a:fld>
            <a:endParaRPr lang="en-US"/>
          </a:p>
        </p:txBody>
      </p:sp>
    </p:spTree>
    <p:extLst>
      <p:ext uri="{BB962C8B-B14F-4D97-AF65-F5344CB8AC3E}">
        <p14:creationId xmlns:p14="http://schemas.microsoft.com/office/powerpoint/2010/main" val="982374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utilize our top salespeople to help the entire team. We can have these employees do workshops for the rest of the sales team to boost sales among the whole team, bringing more money in for the company.</a:t>
            </a:r>
          </a:p>
        </p:txBody>
      </p:sp>
      <p:sp>
        <p:nvSpPr>
          <p:cNvPr id="4" name="Slide Number Placeholder 3"/>
          <p:cNvSpPr>
            <a:spLocks noGrp="1"/>
          </p:cNvSpPr>
          <p:nvPr>
            <p:ph type="sldNum" sz="quarter" idx="5"/>
          </p:nvPr>
        </p:nvSpPr>
        <p:spPr/>
        <p:txBody>
          <a:bodyPr/>
          <a:lstStyle/>
          <a:p>
            <a:fld id="{1EB844FF-9C9B-45B5-AAFF-13F5BF485450}" type="slidenum">
              <a:rPr lang="en-US" smtClean="0"/>
              <a:t>15</a:t>
            </a:fld>
            <a:endParaRPr lang="en-US"/>
          </a:p>
        </p:txBody>
      </p:sp>
    </p:spTree>
    <p:extLst>
      <p:ext uri="{BB962C8B-B14F-4D97-AF65-F5344CB8AC3E}">
        <p14:creationId xmlns:p14="http://schemas.microsoft.com/office/powerpoint/2010/main" val="354390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Are there any questions?</a:t>
            </a:r>
          </a:p>
        </p:txBody>
      </p:sp>
      <p:sp>
        <p:nvSpPr>
          <p:cNvPr id="4" name="Slide Number Placeholder 3"/>
          <p:cNvSpPr>
            <a:spLocks noGrp="1"/>
          </p:cNvSpPr>
          <p:nvPr>
            <p:ph type="sldNum" sz="quarter" idx="5"/>
          </p:nvPr>
        </p:nvSpPr>
        <p:spPr/>
        <p:txBody>
          <a:bodyPr/>
          <a:lstStyle/>
          <a:p>
            <a:fld id="{1EB844FF-9C9B-45B5-AAFF-13F5BF485450}" type="slidenum">
              <a:rPr lang="en-US" smtClean="0"/>
              <a:t>16</a:t>
            </a:fld>
            <a:endParaRPr lang="en-US"/>
          </a:p>
        </p:txBody>
      </p:sp>
    </p:spTree>
    <p:extLst>
      <p:ext uri="{BB962C8B-B14F-4D97-AF65-F5344CB8AC3E}">
        <p14:creationId xmlns:p14="http://schemas.microsoft.com/office/powerpoint/2010/main" val="365001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 would like to start with business metrics to see the overall health of the company. As you can see there are a total of 290 employees, 14 of those employees being salespeople and 47 employees in a managerial role. These employees work across a total of 6 different countries around the world. While there have only been 6 promotions over the past 8 years the retention rate is 100%.</a:t>
            </a:r>
          </a:p>
        </p:txBody>
      </p:sp>
      <p:sp>
        <p:nvSpPr>
          <p:cNvPr id="4" name="Slide Number Placeholder 3"/>
          <p:cNvSpPr>
            <a:spLocks noGrp="1"/>
          </p:cNvSpPr>
          <p:nvPr>
            <p:ph type="sldNum" sz="quarter" idx="5"/>
          </p:nvPr>
        </p:nvSpPr>
        <p:spPr/>
        <p:txBody>
          <a:bodyPr/>
          <a:lstStyle/>
          <a:p>
            <a:fld id="{1EB844FF-9C9B-45B5-AAFF-13F5BF485450}" type="slidenum">
              <a:rPr lang="en-US" smtClean="0"/>
              <a:t>2</a:t>
            </a:fld>
            <a:endParaRPr lang="en-US"/>
          </a:p>
        </p:txBody>
      </p:sp>
    </p:spTree>
    <p:extLst>
      <p:ext uri="{BB962C8B-B14F-4D97-AF65-F5344CB8AC3E}">
        <p14:creationId xmlns:p14="http://schemas.microsoft.com/office/powerpoint/2010/main" val="400489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What is happening?</a:t>
            </a:r>
          </a:p>
          <a:p>
            <a:endParaRPr lang="en-US" dirty="0"/>
          </a:p>
          <a:p>
            <a:r>
              <a:rPr lang="en-US" dirty="0"/>
              <a:t>There are a couple different theories. </a:t>
            </a:r>
          </a:p>
          <a:p>
            <a:endParaRPr lang="en-US" dirty="0"/>
          </a:p>
          <a:p>
            <a:r>
              <a:rPr lang="en-US" dirty="0"/>
              <a:t>One is fairly straight forward…..</a:t>
            </a:r>
          </a:p>
        </p:txBody>
      </p:sp>
      <p:sp>
        <p:nvSpPr>
          <p:cNvPr id="4" name="Slide Number Placeholder 3"/>
          <p:cNvSpPr>
            <a:spLocks noGrp="1"/>
          </p:cNvSpPr>
          <p:nvPr>
            <p:ph type="sldNum" sz="quarter" idx="5"/>
          </p:nvPr>
        </p:nvSpPr>
        <p:spPr/>
        <p:txBody>
          <a:bodyPr/>
          <a:lstStyle/>
          <a:p>
            <a:fld id="{1EB844FF-9C9B-45B5-AAFF-13F5BF485450}" type="slidenum">
              <a:rPr lang="en-US" smtClean="0"/>
              <a:t>3</a:t>
            </a:fld>
            <a:endParaRPr lang="en-US"/>
          </a:p>
        </p:txBody>
      </p:sp>
    </p:spTree>
    <p:extLst>
      <p:ext uri="{BB962C8B-B14F-4D97-AF65-F5344CB8AC3E}">
        <p14:creationId xmlns:p14="http://schemas.microsoft.com/office/powerpoint/2010/main" val="365573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Adventure Works does not keep records of previous employees, they only keep records of current employees.</a:t>
            </a:r>
          </a:p>
          <a:p>
            <a:endParaRPr lang="en-US" dirty="0"/>
          </a:p>
          <a:p>
            <a:r>
              <a:rPr lang="en-US" dirty="0"/>
              <a:t>This could be the case, though it seems like more work to dispose of all the records of previous employees than just adding in an end date and being done with it. If this data has been disposed of, it would be difficult to know if or how many previous employees there have been.</a:t>
            </a:r>
          </a:p>
          <a:p>
            <a:endParaRPr lang="en-US" dirty="0"/>
          </a:p>
          <a:p>
            <a:r>
              <a:rPr lang="en-US" dirty="0"/>
              <a:t>Another theory is…</a:t>
            </a:r>
          </a:p>
        </p:txBody>
      </p:sp>
      <p:sp>
        <p:nvSpPr>
          <p:cNvPr id="4" name="Slide Number Placeholder 3"/>
          <p:cNvSpPr>
            <a:spLocks noGrp="1"/>
          </p:cNvSpPr>
          <p:nvPr>
            <p:ph type="sldNum" sz="quarter" idx="5"/>
          </p:nvPr>
        </p:nvSpPr>
        <p:spPr/>
        <p:txBody>
          <a:bodyPr/>
          <a:lstStyle/>
          <a:p>
            <a:fld id="{1EB844FF-9C9B-45B5-AAFF-13F5BF485450}" type="slidenum">
              <a:rPr lang="en-US" smtClean="0"/>
              <a:t>4</a:t>
            </a:fld>
            <a:endParaRPr lang="en-US"/>
          </a:p>
        </p:txBody>
      </p:sp>
    </p:spTree>
    <p:extLst>
      <p:ext uri="{BB962C8B-B14F-4D97-AF65-F5344CB8AC3E}">
        <p14:creationId xmlns:p14="http://schemas.microsoft.com/office/powerpoint/2010/main" val="160552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actually a 100% retention rate. It seems hard to believe that there truly hasn’t been any turn over </a:t>
            </a:r>
            <a:r>
              <a:rPr lang="en-US" dirty="0" err="1"/>
              <a:t>over</a:t>
            </a:r>
            <a:r>
              <a:rPr lang="en-US" dirty="0"/>
              <a:t> the past 8 years. But it’s also hard for me to believe that a company would dispose of all records of previous employees.</a:t>
            </a:r>
          </a:p>
          <a:p>
            <a:endParaRPr lang="en-US" dirty="0"/>
          </a:p>
          <a:p>
            <a:r>
              <a:rPr lang="en-US" dirty="0"/>
              <a:t>Let’s assume that this company actually has had a 100% retention rate over 8 years. Let’s look into that.</a:t>
            </a:r>
          </a:p>
        </p:txBody>
      </p:sp>
      <p:sp>
        <p:nvSpPr>
          <p:cNvPr id="4" name="Slide Number Placeholder 3"/>
          <p:cNvSpPr>
            <a:spLocks noGrp="1"/>
          </p:cNvSpPr>
          <p:nvPr>
            <p:ph type="sldNum" sz="quarter" idx="5"/>
          </p:nvPr>
        </p:nvSpPr>
        <p:spPr/>
        <p:txBody>
          <a:bodyPr/>
          <a:lstStyle/>
          <a:p>
            <a:fld id="{1EB844FF-9C9B-45B5-AAFF-13F5BF485450}" type="slidenum">
              <a:rPr lang="en-US" smtClean="0"/>
              <a:t>5</a:t>
            </a:fld>
            <a:endParaRPr lang="en-US"/>
          </a:p>
        </p:txBody>
      </p:sp>
    </p:spTree>
    <p:extLst>
      <p:ext uri="{BB962C8B-B14F-4D97-AF65-F5344CB8AC3E}">
        <p14:creationId xmlns:p14="http://schemas.microsoft.com/office/powerpoint/2010/main" val="241441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were the case, what would be happening?</a:t>
            </a:r>
          </a:p>
          <a:p>
            <a:endParaRPr lang="en-US" dirty="0"/>
          </a:p>
          <a:p>
            <a:r>
              <a:rPr lang="en-US" dirty="0"/>
              <a:t>There are a couple ways we can understand why there is a 100% retention rate, especially considering there have been basically no promotions in the last 8 years.</a:t>
            </a:r>
          </a:p>
          <a:p>
            <a:endParaRPr lang="en-US" dirty="0"/>
          </a:p>
          <a:p>
            <a:r>
              <a:rPr lang="en-US" dirty="0"/>
              <a:t>We could send a survey out to employees to understand what keeps them loyal to Adventure Works.</a:t>
            </a:r>
          </a:p>
          <a:p>
            <a:endParaRPr lang="en-US" dirty="0"/>
          </a:p>
          <a:p>
            <a:r>
              <a:rPr lang="en-US" dirty="0"/>
              <a:t>This could help us understand what is happening and how we can continue retaining employees.</a:t>
            </a:r>
          </a:p>
        </p:txBody>
      </p:sp>
      <p:sp>
        <p:nvSpPr>
          <p:cNvPr id="4" name="Slide Number Placeholder 3"/>
          <p:cNvSpPr>
            <a:spLocks noGrp="1"/>
          </p:cNvSpPr>
          <p:nvPr>
            <p:ph type="sldNum" sz="quarter" idx="5"/>
          </p:nvPr>
        </p:nvSpPr>
        <p:spPr/>
        <p:txBody>
          <a:bodyPr/>
          <a:lstStyle/>
          <a:p>
            <a:fld id="{1EB844FF-9C9B-45B5-AAFF-13F5BF485450}" type="slidenum">
              <a:rPr lang="en-US" smtClean="0"/>
              <a:t>6</a:t>
            </a:fld>
            <a:endParaRPr lang="en-US"/>
          </a:p>
        </p:txBody>
      </p:sp>
    </p:spTree>
    <p:extLst>
      <p:ext uri="{BB962C8B-B14F-4D97-AF65-F5344CB8AC3E}">
        <p14:creationId xmlns:p14="http://schemas.microsoft.com/office/powerpoint/2010/main" val="214042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 big reason why employees tend to leave work places is poor management, we could survey management and get a feel for their management style.</a:t>
            </a:r>
          </a:p>
        </p:txBody>
      </p:sp>
      <p:sp>
        <p:nvSpPr>
          <p:cNvPr id="4" name="Slide Number Placeholder 3"/>
          <p:cNvSpPr>
            <a:spLocks noGrp="1"/>
          </p:cNvSpPr>
          <p:nvPr>
            <p:ph type="sldNum" sz="quarter" idx="5"/>
          </p:nvPr>
        </p:nvSpPr>
        <p:spPr/>
        <p:txBody>
          <a:bodyPr/>
          <a:lstStyle/>
          <a:p>
            <a:fld id="{1EB844FF-9C9B-45B5-AAFF-13F5BF485450}" type="slidenum">
              <a:rPr lang="en-US" smtClean="0"/>
              <a:t>7</a:t>
            </a:fld>
            <a:endParaRPr lang="en-US"/>
          </a:p>
        </p:txBody>
      </p:sp>
    </p:spTree>
    <p:extLst>
      <p:ext uri="{BB962C8B-B14F-4D97-AF65-F5344CB8AC3E}">
        <p14:creationId xmlns:p14="http://schemas.microsoft.com/office/powerpoint/2010/main" val="112470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reason employees stay at their workplaces is they are being offered competitive rates for the work they do. I might recommend a study to compare the pay Adventure Works employees receive and the pay of competitors.</a:t>
            </a:r>
          </a:p>
          <a:p>
            <a:endParaRPr lang="en-US" dirty="0"/>
          </a:p>
          <a:p>
            <a:r>
              <a:rPr lang="en-US" dirty="0"/>
              <a:t>The average salary in the manufacturing industry is about $43,864 a year, or $21.09 an hour. While the average pay at Adventure Works ranged from $18-$31 depending on the year. This sits about average nation wide, though it might be useful to compare pay to local companies to see how they compare. Pay can depend greatly depending on location.</a:t>
            </a:r>
          </a:p>
        </p:txBody>
      </p:sp>
      <p:sp>
        <p:nvSpPr>
          <p:cNvPr id="4" name="Slide Number Placeholder 3"/>
          <p:cNvSpPr>
            <a:spLocks noGrp="1"/>
          </p:cNvSpPr>
          <p:nvPr>
            <p:ph type="sldNum" sz="quarter" idx="5"/>
          </p:nvPr>
        </p:nvSpPr>
        <p:spPr/>
        <p:txBody>
          <a:bodyPr/>
          <a:lstStyle/>
          <a:p>
            <a:fld id="{1EB844FF-9C9B-45B5-AAFF-13F5BF485450}" type="slidenum">
              <a:rPr lang="en-US" smtClean="0"/>
              <a:t>8</a:t>
            </a:fld>
            <a:endParaRPr lang="en-US"/>
          </a:p>
        </p:txBody>
      </p:sp>
    </p:spTree>
    <p:extLst>
      <p:ext uri="{BB962C8B-B14F-4D97-AF65-F5344CB8AC3E}">
        <p14:creationId xmlns:p14="http://schemas.microsoft.com/office/powerpoint/2010/main" val="184937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makeup of employees is very uneven. There is about a 2.5x difference between how many men vs women working at Adventure Works.</a:t>
            </a:r>
          </a:p>
          <a:p>
            <a:r>
              <a:rPr lang="en-US" dirty="0"/>
              <a:t> Despite this, the massive difference, they are being paid very similarly. </a:t>
            </a:r>
          </a:p>
        </p:txBody>
      </p:sp>
      <p:sp>
        <p:nvSpPr>
          <p:cNvPr id="4" name="Slide Number Placeholder 3"/>
          <p:cNvSpPr>
            <a:spLocks noGrp="1"/>
          </p:cNvSpPr>
          <p:nvPr>
            <p:ph type="sldNum" sz="quarter" idx="5"/>
          </p:nvPr>
        </p:nvSpPr>
        <p:spPr/>
        <p:txBody>
          <a:bodyPr/>
          <a:lstStyle/>
          <a:p>
            <a:fld id="{1EB844FF-9C9B-45B5-AAFF-13F5BF485450}" type="slidenum">
              <a:rPr lang="en-US" smtClean="0"/>
              <a:t>9</a:t>
            </a:fld>
            <a:endParaRPr lang="en-US"/>
          </a:p>
        </p:txBody>
      </p:sp>
    </p:spTree>
    <p:extLst>
      <p:ext uri="{BB962C8B-B14F-4D97-AF65-F5344CB8AC3E}">
        <p14:creationId xmlns:p14="http://schemas.microsoft.com/office/powerpoint/2010/main" val="4083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94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CC3FC40-8121-4837-A510-B13E927C96D0}"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271666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168931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478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1582256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477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204007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218576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96456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43198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3FC40-8121-4837-A510-B13E927C96D0}"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36343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3FC40-8121-4837-A510-B13E927C96D0}"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266321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3FC40-8121-4837-A510-B13E927C96D0}"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117862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3FC40-8121-4837-A510-B13E927C96D0}"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80577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3FC40-8121-4837-A510-B13E927C96D0}"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352077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3FC40-8121-4837-A510-B13E927C96D0}"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388382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3FC40-8121-4837-A510-B13E927C96D0}"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9E985-5ECA-4E16-9BBE-D8352F107FFA}" type="slidenum">
              <a:rPr lang="en-US" smtClean="0"/>
              <a:t>‹#›</a:t>
            </a:fld>
            <a:endParaRPr lang="en-US"/>
          </a:p>
        </p:txBody>
      </p:sp>
    </p:spTree>
    <p:extLst>
      <p:ext uri="{BB962C8B-B14F-4D97-AF65-F5344CB8AC3E}">
        <p14:creationId xmlns:p14="http://schemas.microsoft.com/office/powerpoint/2010/main" val="126191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C3FC40-8121-4837-A510-B13E927C96D0}" type="datetimeFigureOut">
              <a:rPr lang="en-US" smtClean="0"/>
              <a:t>6/18/2024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AF9E985-5ECA-4E16-9BBE-D8352F107FFA}" type="slidenum">
              <a:rPr lang="en-US" smtClean="0"/>
              <a:t>‹#›</a:t>
            </a:fld>
            <a:endParaRPr lang="en-US"/>
          </a:p>
        </p:txBody>
      </p:sp>
    </p:spTree>
    <p:extLst>
      <p:ext uri="{BB962C8B-B14F-4D97-AF65-F5344CB8AC3E}">
        <p14:creationId xmlns:p14="http://schemas.microsoft.com/office/powerpoint/2010/main" val="19601994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1631-E9B1-1795-7F94-392A597EF95F}"/>
              </a:ext>
            </a:extLst>
          </p:cNvPr>
          <p:cNvSpPr>
            <a:spLocks noGrp="1"/>
          </p:cNvSpPr>
          <p:nvPr>
            <p:ph type="ctrTitle"/>
          </p:nvPr>
        </p:nvSpPr>
        <p:spPr/>
        <p:txBody>
          <a:bodyPr>
            <a:noAutofit/>
          </a:bodyPr>
          <a:lstStyle/>
          <a:p>
            <a:r>
              <a:rPr lang="en-US" sz="6600" dirty="0"/>
              <a:t>Human Resources Update</a:t>
            </a:r>
          </a:p>
        </p:txBody>
      </p:sp>
      <p:sp>
        <p:nvSpPr>
          <p:cNvPr id="3" name="Subtitle 2">
            <a:extLst>
              <a:ext uri="{FF2B5EF4-FFF2-40B4-BE49-F238E27FC236}">
                <a16:creationId xmlns:a16="http://schemas.microsoft.com/office/drawing/2014/main" id="{559991D6-AF5C-BF4C-A2B6-92B92BC42864}"/>
              </a:ext>
            </a:extLst>
          </p:cNvPr>
          <p:cNvSpPr>
            <a:spLocks noGrp="1"/>
          </p:cNvSpPr>
          <p:nvPr>
            <p:ph type="subTitle" idx="1"/>
          </p:nvPr>
        </p:nvSpPr>
        <p:spPr/>
        <p:txBody>
          <a:bodyPr/>
          <a:lstStyle/>
          <a:p>
            <a:r>
              <a:rPr lang="en-US" dirty="0">
                <a:solidFill>
                  <a:schemeClr val="tx1"/>
                </a:solidFill>
              </a:rPr>
              <a:t>For Executive Leadership</a:t>
            </a:r>
          </a:p>
          <a:p>
            <a:r>
              <a:rPr lang="en-US" dirty="0">
                <a:solidFill>
                  <a:schemeClr val="tx1"/>
                </a:solidFill>
              </a:rPr>
              <a:t>By Jessica Baxter</a:t>
            </a:r>
          </a:p>
          <a:p>
            <a:r>
              <a:rPr lang="en-US" dirty="0">
                <a:solidFill>
                  <a:schemeClr val="tx1"/>
                </a:solidFill>
              </a:rPr>
              <a:t>Turing College Module 2 Sprint 2 Project</a:t>
            </a:r>
          </a:p>
          <a:p>
            <a:endParaRPr lang="en-US" dirty="0"/>
          </a:p>
        </p:txBody>
      </p:sp>
    </p:spTree>
    <p:extLst>
      <p:ext uri="{BB962C8B-B14F-4D97-AF65-F5344CB8AC3E}">
        <p14:creationId xmlns:p14="http://schemas.microsoft.com/office/powerpoint/2010/main" val="177551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7CEE7-1EA8-23D4-CFED-ADAB8551D45F}"/>
              </a:ext>
            </a:extLst>
          </p:cNvPr>
          <p:cNvSpPr txBox="1"/>
          <p:nvPr/>
        </p:nvSpPr>
        <p:spPr>
          <a:xfrm>
            <a:off x="0" y="1507065"/>
            <a:ext cx="12192000" cy="5350935"/>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A435A737-3808-ED7D-EA01-F46CC2891158}"/>
              </a:ext>
            </a:extLst>
          </p:cNvPr>
          <p:cNvSpPr>
            <a:spLocks noGrp="1"/>
          </p:cNvSpPr>
          <p:nvPr>
            <p:ph type="title"/>
          </p:nvPr>
        </p:nvSpPr>
        <p:spPr>
          <a:xfrm>
            <a:off x="0" y="0"/>
            <a:ext cx="12192000" cy="1507067"/>
          </a:xfrm>
        </p:spPr>
        <p:txBody>
          <a:bodyPr>
            <a:normAutofit fontScale="90000"/>
          </a:bodyPr>
          <a:lstStyle/>
          <a:p>
            <a:pPr algn="ctr"/>
            <a:r>
              <a:rPr lang="en-US" sz="5400" dirty="0"/>
              <a:t>Makeup and Sales of Salespeople</a:t>
            </a:r>
          </a:p>
        </p:txBody>
      </p:sp>
      <p:pic>
        <p:nvPicPr>
          <p:cNvPr id="3" name="Picture 2">
            <a:extLst>
              <a:ext uri="{FF2B5EF4-FFF2-40B4-BE49-F238E27FC236}">
                <a16:creationId xmlns:a16="http://schemas.microsoft.com/office/drawing/2014/main" id="{CFB64631-AB69-43C3-B8E9-7A6A3EFA3DB4}"/>
              </a:ext>
            </a:extLst>
          </p:cNvPr>
          <p:cNvPicPr>
            <a:picLocks noChangeAspect="1"/>
          </p:cNvPicPr>
          <p:nvPr/>
        </p:nvPicPr>
        <p:blipFill>
          <a:blip r:embed="rId3"/>
          <a:stretch>
            <a:fillRect/>
          </a:stretch>
        </p:blipFill>
        <p:spPr>
          <a:xfrm>
            <a:off x="1785060" y="1507066"/>
            <a:ext cx="8621879" cy="5350934"/>
          </a:xfrm>
          <a:prstGeom prst="rect">
            <a:avLst/>
          </a:prstGeom>
        </p:spPr>
      </p:pic>
    </p:spTree>
    <p:extLst>
      <p:ext uri="{BB962C8B-B14F-4D97-AF65-F5344CB8AC3E}">
        <p14:creationId xmlns:p14="http://schemas.microsoft.com/office/powerpoint/2010/main" val="183621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C321BA-A370-1285-2904-0EDF12CD9D2F}"/>
              </a:ext>
            </a:extLst>
          </p:cNvPr>
          <p:cNvSpPr txBox="1"/>
          <p:nvPr/>
        </p:nvSpPr>
        <p:spPr>
          <a:xfrm>
            <a:off x="-38100" y="2361118"/>
            <a:ext cx="12268199" cy="4496881"/>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298447"/>
          </a:xfrm>
        </p:spPr>
        <p:txBody>
          <a:bodyPr>
            <a:normAutofit/>
          </a:bodyPr>
          <a:lstStyle/>
          <a:p>
            <a:pPr algn="ctr"/>
            <a:r>
              <a:rPr lang="en-US" sz="5400" dirty="0"/>
              <a:t>Amount in Sales</a:t>
            </a:r>
          </a:p>
        </p:txBody>
      </p:sp>
      <p:pic>
        <p:nvPicPr>
          <p:cNvPr id="4" name="Picture 3">
            <a:extLst>
              <a:ext uri="{FF2B5EF4-FFF2-40B4-BE49-F238E27FC236}">
                <a16:creationId xmlns:a16="http://schemas.microsoft.com/office/drawing/2014/main" id="{2F38497C-BC21-8A7B-570E-59A27B7072B2}"/>
              </a:ext>
            </a:extLst>
          </p:cNvPr>
          <p:cNvPicPr>
            <a:picLocks noChangeAspect="1"/>
          </p:cNvPicPr>
          <p:nvPr/>
        </p:nvPicPr>
        <p:blipFill>
          <a:blip r:embed="rId3"/>
          <a:stretch>
            <a:fillRect/>
          </a:stretch>
        </p:blipFill>
        <p:spPr>
          <a:xfrm>
            <a:off x="-92364" y="2361119"/>
            <a:ext cx="12376727" cy="2896681"/>
          </a:xfrm>
          <a:prstGeom prst="rect">
            <a:avLst/>
          </a:prstGeom>
        </p:spPr>
      </p:pic>
    </p:spTree>
    <p:extLst>
      <p:ext uri="{BB962C8B-B14F-4D97-AF65-F5344CB8AC3E}">
        <p14:creationId xmlns:p14="http://schemas.microsoft.com/office/powerpoint/2010/main" val="130266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C321BA-A370-1285-2904-0EDF12CD9D2F}"/>
              </a:ext>
            </a:extLst>
          </p:cNvPr>
          <p:cNvSpPr txBox="1"/>
          <p:nvPr/>
        </p:nvSpPr>
        <p:spPr>
          <a:xfrm>
            <a:off x="-38100" y="2361118"/>
            <a:ext cx="12268199" cy="4496881"/>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298447"/>
          </a:xfrm>
        </p:spPr>
        <p:txBody>
          <a:bodyPr>
            <a:normAutofit/>
          </a:bodyPr>
          <a:lstStyle/>
          <a:p>
            <a:pPr algn="ctr"/>
            <a:r>
              <a:rPr lang="en-US" sz="5400" dirty="0"/>
              <a:t>Amount in Sales</a:t>
            </a:r>
          </a:p>
        </p:txBody>
      </p:sp>
      <p:pic>
        <p:nvPicPr>
          <p:cNvPr id="3" name="Picture 2" descr="A screenshot of a computer&#10;&#10;Description automatically generated">
            <a:extLst>
              <a:ext uri="{FF2B5EF4-FFF2-40B4-BE49-F238E27FC236}">
                <a16:creationId xmlns:a16="http://schemas.microsoft.com/office/drawing/2014/main" id="{20AEBE87-1AD4-19BF-46CE-E473531A038A}"/>
              </a:ext>
            </a:extLst>
          </p:cNvPr>
          <p:cNvPicPr>
            <a:picLocks noChangeAspect="1"/>
          </p:cNvPicPr>
          <p:nvPr/>
        </p:nvPicPr>
        <p:blipFill rotWithShape="1">
          <a:blip r:embed="rId3"/>
          <a:srcRect l="52617" t="33726" r="3033" b="29358"/>
          <a:stretch/>
        </p:blipFill>
        <p:spPr bwMode="auto">
          <a:xfrm>
            <a:off x="-100742" y="2361118"/>
            <a:ext cx="12393481" cy="29009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932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Tree>
    <p:extLst>
      <p:ext uri="{BB962C8B-B14F-4D97-AF65-F5344CB8AC3E}">
        <p14:creationId xmlns:p14="http://schemas.microsoft.com/office/powerpoint/2010/main" val="27342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t>Send a survey out to employees </a:t>
            </a:r>
          </a:p>
          <a:p>
            <a:pPr marL="285750" indent="-285750">
              <a:buFont typeface="Arial" panose="020B0604020202020204" pitchFamily="34" charset="0"/>
              <a:buChar char="•"/>
            </a:pPr>
            <a:r>
              <a:rPr lang="en-US" sz="4400" dirty="0"/>
              <a:t>Survey management</a:t>
            </a:r>
          </a:p>
          <a:p>
            <a:pPr marL="285750" indent="-285750">
              <a:buFont typeface="Arial" panose="020B0604020202020204" pitchFamily="34" charset="0"/>
              <a:buChar char="•"/>
            </a:pPr>
            <a:r>
              <a:rPr lang="en-US" sz="4400" dirty="0"/>
              <a:t>Do a pay comparison among competitors</a:t>
            </a:r>
          </a:p>
        </p:txBody>
      </p:sp>
    </p:spTree>
    <p:extLst>
      <p:ext uri="{BB962C8B-B14F-4D97-AF65-F5344CB8AC3E}">
        <p14:creationId xmlns:p14="http://schemas.microsoft.com/office/powerpoint/2010/main" val="59605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4154984"/>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solidFill>
                  <a:schemeClr val="tx1">
                    <a:lumMod val="75000"/>
                  </a:schemeClr>
                </a:solidFill>
              </a:rPr>
              <a:t>Survey management</a:t>
            </a:r>
          </a:p>
          <a:p>
            <a:pPr marL="285750" indent="-285750">
              <a:buFont typeface="Arial" panose="020B0604020202020204" pitchFamily="34" charset="0"/>
              <a:buChar char="•"/>
            </a:pPr>
            <a:r>
              <a:rPr lang="en-US" sz="4400" dirty="0">
                <a:solidFill>
                  <a:schemeClr val="tx1">
                    <a:lumMod val="75000"/>
                  </a:schemeClr>
                </a:solidFill>
              </a:rPr>
              <a:t>Do a pay comparison among competitors</a:t>
            </a:r>
          </a:p>
          <a:p>
            <a:pPr marL="285750" indent="-285750">
              <a:buFont typeface="Arial" panose="020B0604020202020204" pitchFamily="34" charset="0"/>
              <a:buChar char="•"/>
            </a:pPr>
            <a:r>
              <a:rPr lang="en-US" sz="4400" dirty="0"/>
              <a:t>Who made the most sales in 2001?</a:t>
            </a:r>
          </a:p>
        </p:txBody>
      </p:sp>
    </p:spTree>
    <p:extLst>
      <p:ext uri="{BB962C8B-B14F-4D97-AF65-F5344CB8AC3E}">
        <p14:creationId xmlns:p14="http://schemas.microsoft.com/office/powerpoint/2010/main" val="37320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F6A5-215F-250E-CD66-20E94E3CC09D}"/>
              </a:ext>
            </a:extLst>
          </p:cNvPr>
          <p:cNvSpPr>
            <a:spLocks noGrp="1"/>
          </p:cNvSpPr>
          <p:nvPr>
            <p:ph type="title"/>
          </p:nvPr>
        </p:nvSpPr>
        <p:spPr>
          <a:xfrm>
            <a:off x="0" y="1431236"/>
            <a:ext cx="12192000" cy="3935894"/>
          </a:xfrm>
        </p:spPr>
        <p:txBody>
          <a:bodyPr>
            <a:normAutofit/>
          </a:bodyPr>
          <a:lstStyle/>
          <a:p>
            <a:pPr algn="ctr"/>
            <a:r>
              <a:rPr lang="en-US" sz="6600" dirty="0"/>
              <a:t>Thank you for your Time</a:t>
            </a:r>
            <a:br>
              <a:rPr lang="en-US" sz="6600" dirty="0"/>
            </a:br>
            <a:br>
              <a:rPr lang="en-US" sz="6600" dirty="0"/>
            </a:br>
            <a:r>
              <a:rPr lang="en-US" sz="6600" dirty="0"/>
              <a:t>Questions?</a:t>
            </a:r>
          </a:p>
        </p:txBody>
      </p:sp>
    </p:spTree>
    <p:extLst>
      <p:ext uri="{BB962C8B-B14F-4D97-AF65-F5344CB8AC3E}">
        <p14:creationId xmlns:p14="http://schemas.microsoft.com/office/powerpoint/2010/main" val="152500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FA8F08-D36A-C89C-0885-2B238A014391}"/>
              </a:ext>
            </a:extLst>
          </p:cNvPr>
          <p:cNvSpPr txBox="1"/>
          <p:nvPr/>
        </p:nvSpPr>
        <p:spPr>
          <a:xfrm>
            <a:off x="0" y="2654300"/>
            <a:ext cx="12192000" cy="4203700"/>
          </a:xfrm>
          <a:prstGeom prst="rect">
            <a:avLst/>
          </a:prstGeom>
          <a:solidFill>
            <a:srgbClr val="BAD8D6"/>
          </a:solidFill>
        </p:spPr>
        <p:txBody>
          <a:bodyPr wrap="square" rtlCol="0">
            <a:spAutoFit/>
          </a:bodyPr>
          <a:lstStyle/>
          <a:p>
            <a:endParaRPr lang="en-US" dirty="0"/>
          </a:p>
        </p:txBody>
      </p:sp>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fontScale="90000"/>
          </a:bodyPr>
          <a:lstStyle/>
          <a:p>
            <a:pPr algn="ctr"/>
            <a:r>
              <a:rPr lang="en-US" sz="6000" dirty="0"/>
              <a:t>Adventure Works Company Overview</a:t>
            </a:r>
          </a:p>
        </p:txBody>
      </p:sp>
      <p:pic>
        <p:nvPicPr>
          <p:cNvPr id="5" name="Picture 4">
            <a:extLst>
              <a:ext uri="{FF2B5EF4-FFF2-40B4-BE49-F238E27FC236}">
                <a16:creationId xmlns:a16="http://schemas.microsoft.com/office/drawing/2014/main" id="{91425EDC-3FCB-2481-1E83-FB65C0D15709}"/>
              </a:ext>
            </a:extLst>
          </p:cNvPr>
          <p:cNvPicPr>
            <a:picLocks noChangeAspect="1"/>
          </p:cNvPicPr>
          <p:nvPr/>
        </p:nvPicPr>
        <p:blipFill>
          <a:blip r:embed="rId3"/>
          <a:stretch>
            <a:fillRect/>
          </a:stretch>
        </p:blipFill>
        <p:spPr>
          <a:xfrm>
            <a:off x="-4677" y="2778435"/>
            <a:ext cx="12196677" cy="1301130"/>
          </a:xfrm>
          <a:prstGeom prst="rect">
            <a:avLst/>
          </a:prstGeom>
        </p:spPr>
      </p:pic>
    </p:spTree>
    <p:extLst>
      <p:ext uri="{BB962C8B-B14F-4D97-AF65-F5344CB8AC3E}">
        <p14:creationId xmlns:p14="http://schemas.microsoft.com/office/powerpoint/2010/main" val="261905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Tree>
    <p:extLst>
      <p:ext uri="{BB962C8B-B14F-4D97-AF65-F5344CB8AC3E}">
        <p14:creationId xmlns:p14="http://schemas.microsoft.com/office/powerpoint/2010/main" val="58997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
        <p:nvSpPr>
          <p:cNvPr id="3" name="TextBox 2">
            <a:extLst>
              <a:ext uri="{FF2B5EF4-FFF2-40B4-BE49-F238E27FC236}">
                <a16:creationId xmlns:a16="http://schemas.microsoft.com/office/drawing/2014/main" id="{B9D681B4-12BE-ECFA-282C-E0BACBD6EA2E}"/>
              </a:ext>
            </a:extLst>
          </p:cNvPr>
          <p:cNvSpPr txBox="1"/>
          <p:nvPr/>
        </p:nvSpPr>
        <p:spPr>
          <a:xfrm>
            <a:off x="1435100" y="2006600"/>
            <a:ext cx="9474200" cy="1446550"/>
          </a:xfrm>
          <a:prstGeom prst="rect">
            <a:avLst/>
          </a:prstGeom>
          <a:noFill/>
        </p:spPr>
        <p:txBody>
          <a:bodyPr wrap="square" rtlCol="0">
            <a:spAutoFit/>
          </a:bodyPr>
          <a:lstStyle/>
          <a:p>
            <a:pPr marL="285750" indent="-285750">
              <a:buFont typeface="Arial" panose="020B0604020202020204" pitchFamily="34" charset="0"/>
              <a:buChar char="•"/>
            </a:pPr>
            <a:r>
              <a:rPr lang="en-US" sz="4400" dirty="0"/>
              <a:t>No data about previous employees</a:t>
            </a:r>
          </a:p>
        </p:txBody>
      </p:sp>
    </p:spTree>
    <p:extLst>
      <p:ext uri="{BB962C8B-B14F-4D97-AF65-F5344CB8AC3E}">
        <p14:creationId xmlns:p14="http://schemas.microsoft.com/office/powerpoint/2010/main" val="106858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
        <p:nvSpPr>
          <p:cNvPr id="3" name="TextBox 2">
            <a:extLst>
              <a:ext uri="{FF2B5EF4-FFF2-40B4-BE49-F238E27FC236}">
                <a16:creationId xmlns:a16="http://schemas.microsoft.com/office/drawing/2014/main" id="{B9D681B4-12BE-ECFA-282C-E0BACBD6EA2E}"/>
              </a:ext>
            </a:extLst>
          </p:cNvPr>
          <p:cNvSpPr txBox="1"/>
          <p:nvPr/>
        </p:nvSpPr>
        <p:spPr>
          <a:xfrm>
            <a:off x="1435100" y="2006600"/>
            <a:ext cx="9474200" cy="2123658"/>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No data about previous employees</a:t>
            </a:r>
          </a:p>
          <a:p>
            <a:pPr marL="285750" indent="-285750">
              <a:buFont typeface="Arial" panose="020B0604020202020204" pitchFamily="34" charset="0"/>
              <a:buChar char="•"/>
            </a:pPr>
            <a:r>
              <a:rPr lang="en-US" sz="4400" dirty="0"/>
              <a:t>Actual 100% Retention Rate</a:t>
            </a:r>
          </a:p>
        </p:txBody>
      </p:sp>
    </p:spTree>
    <p:extLst>
      <p:ext uri="{BB962C8B-B14F-4D97-AF65-F5344CB8AC3E}">
        <p14:creationId xmlns:p14="http://schemas.microsoft.com/office/powerpoint/2010/main" val="131354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
        <p:nvSpPr>
          <p:cNvPr id="3" name="TextBox 2">
            <a:extLst>
              <a:ext uri="{FF2B5EF4-FFF2-40B4-BE49-F238E27FC236}">
                <a16:creationId xmlns:a16="http://schemas.microsoft.com/office/drawing/2014/main" id="{B9D681B4-12BE-ECFA-282C-E0BACBD6EA2E}"/>
              </a:ext>
            </a:extLst>
          </p:cNvPr>
          <p:cNvSpPr txBox="1"/>
          <p:nvPr/>
        </p:nvSpPr>
        <p:spPr>
          <a:xfrm>
            <a:off x="1435100" y="2006600"/>
            <a:ext cx="9474200" cy="769441"/>
          </a:xfrm>
          <a:prstGeom prst="rect">
            <a:avLst/>
          </a:prstGeom>
          <a:noFill/>
        </p:spPr>
        <p:txBody>
          <a:bodyPr wrap="square" rtlCol="0">
            <a:spAutoFit/>
          </a:bodyPr>
          <a:lstStyle/>
          <a:p>
            <a:pPr marL="285750" indent="-285750">
              <a:buFont typeface="Arial" panose="020B0604020202020204" pitchFamily="34" charset="0"/>
              <a:buChar char="•"/>
            </a:pPr>
            <a:r>
              <a:rPr lang="en-US" sz="4400" dirty="0"/>
              <a:t>Send a survey out to employees</a:t>
            </a:r>
          </a:p>
        </p:txBody>
      </p:sp>
    </p:spTree>
    <p:extLst>
      <p:ext uri="{BB962C8B-B14F-4D97-AF65-F5344CB8AC3E}">
        <p14:creationId xmlns:p14="http://schemas.microsoft.com/office/powerpoint/2010/main" val="324472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
        <p:nvSpPr>
          <p:cNvPr id="3" name="TextBox 2">
            <a:extLst>
              <a:ext uri="{FF2B5EF4-FFF2-40B4-BE49-F238E27FC236}">
                <a16:creationId xmlns:a16="http://schemas.microsoft.com/office/drawing/2014/main" id="{B9D681B4-12BE-ECFA-282C-E0BACBD6EA2E}"/>
              </a:ext>
            </a:extLst>
          </p:cNvPr>
          <p:cNvSpPr txBox="1"/>
          <p:nvPr/>
        </p:nvSpPr>
        <p:spPr>
          <a:xfrm>
            <a:off x="1435100" y="2006600"/>
            <a:ext cx="9474200" cy="1446550"/>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t>Survey management</a:t>
            </a:r>
          </a:p>
        </p:txBody>
      </p:sp>
    </p:spTree>
    <p:extLst>
      <p:ext uri="{BB962C8B-B14F-4D97-AF65-F5344CB8AC3E}">
        <p14:creationId xmlns:p14="http://schemas.microsoft.com/office/powerpoint/2010/main" val="364323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is happening?</a:t>
            </a:r>
          </a:p>
        </p:txBody>
      </p:sp>
      <p:sp>
        <p:nvSpPr>
          <p:cNvPr id="3" name="TextBox 2">
            <a:extLst>
              <a:ext uri="{FF2B5EF4-FFF2-40B4-BE49-F238E27FC236}">
                <a16:creationId xmlns:a16="http://schemas.microsoft.com/office/drawing/2014/main" id="{B9D681B4-12BE-ECFA-282C-E0BACBD6EA2E}"/>
              </a:ext>
            </a:extLst>
          </p:cNvPr>
          <p:cNvSpPr txBox="1"/>
          <p:nvPr/>
        </p:nvSpPr>
        <p:spPr>
          <a:xfrm>
            <a:off x="1435100" y="2006600"/>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solidFill>
                  <a:schemeClr val="tx1">
                    <a:lumMod val="75000"/>
                  </a:schemeClr>
                </a:solidFill>
              </a:rPr>
              <a:t>Survey management</a:t>
            </a:r>
          </a:p>
          <a:p>
            <a:pPr marL="285750" indent="-285750">
              <a:buFont typeface="Arial" panose="020B0604020202020204" pitchFamily="34" charset="0"/>
              <a:buChar char="•"/>
            </a:pPr>
            <a:r>
              <a:rPr lang="en-US" sz="4400" dirty="0"/>
              <a:t>Do a pay comparison among competitors</a:t>
            </a:r>
          </a:p>
        </p:txBody>
      </p:sp>
    </p:spTree>
    <p:extLst>
      <p:ext uri="{BB962C8B-B14F-4D97-AF65-F5344CB8AC3E}">
        <p14:creationId xmlns:p14="http://schemas.microsoft.com/office/powerpoint/2010/main" val="113592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6727-7336-6ABF-26FE-C7A1D025FD99}"/>
              </a:ext>
            </a:extLst>
          </p:cNvPr>
          <p:cNvSpPr txBox="1"/>
          <p:nvPr/>
        </p:nvSpPr>
        <p:spPr>
          <a:xfrm>
            <a:off x="0" y="1384300"/>
            <a:ext cx="12192000" cy="5473700"/>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C643D5A-F243-72B5-5DAA-69C3CDFBA3F0}"/>
              </a:ext>
            </a:extLst>
          </p:cNvPr>
          <p:cNvSpPr>
            <a:spLocks noGrp="1"/>
          </p:cNvSpPr>
          <p:nvPr>
            <p:ph type="title"/>
          </p:nvPr>
        </p:nvSpPr>
        <p:spPr>
          <a:xfrm>
            <a:off x="0" y="0"/>
            <a:ext cx="12192000" cy="1507067"/>
          </a:xfrm>
        </p:spPr>
        <p:txBody>
          <a:bodyPr>
            <a:normAutofit/>
          </a:bodyPr>
          <a:lstStyle/>
          <a:p>
            <a:pPr algn="ctr"/>
            <a:r>
              <a:rPr lang="en-US" sz="5400" dirty="0"/>
              <a:t>Makeup and Pay of Employees</a:t>
            </a:r>
          </a:p>
        </p:txBody>
      </p:sp>
      <p:pic>
        <p:nvPicPr>
          <p:cNvPr id="3" name="Picture 2">
            <a:extLst>
              <a:ext uri="{FF2B5EF4-FFF2-40B4-BE49-F238E27FC236}">
                <a16:creationId xmlns:a16="http://schemas.microsoft.com/office/drawing/2014/main" id="{148629E0-6318-1B26-A433-32FC0D03AEDD}"/>
              </a:ext>
            </a:extLst>
          </p:cNvPr>
          <p:cNvPicPr>
            <a:picLocks noChangeAspect="1"/>
          </p:cNvPicPr>
          <p:nvPr/>
        </p:nvPicPr>
        <p:blipFill>
          <a:blip r:embed="rId3"/>
          <a:stretch>
            <a:fillRect/>
          </a:stretch>
        </p:blipFill>
        <p:spPr>
          <a:xfrm>
            <a:off x="802494" y="1557213"/>
            <a:ext cx="10587012" cy="5300787"/>
          </a:xfrm>
          <a:prstGeom prst="rect">
            <a:avLst/>
          </a:prstGeom>
        </p:spPr>
      </p:pic>
    </p:spTree>
    <p:extLst>
      <p:ext uri="{BB962C8B-B14F-4D97-AF65-F5344CB8AC3E}">
        <p14:creationId xmlns:p14="http://schemas.microsoft.com/office/powerpoint/2010/main" val="20823984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2236</TotalTime>
  <Words>992</Words>
  <Application>Microsoft Office PowerPoint</Application>
  <PresentationFormat>Widescreen</PresentationFormat>
  <Paragraphs>90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Century Gothic</vt:lpstr>
      <vt:lpstr>Wingdings 3</vt:lpstr>
      <vt:lpstr>Slice</vt:lpstr>
      <vt:lpstr>Human Resources Update</vt:lpstr>
      <vt:lpstr>Adventure Works Company Overview</vt:lpstr>
      <vt:lpstr>What is happening?</vt:lpstr>
      <vt:lpstr>What is happening?</vt:lpstr>
      <vt:lpstr>What is happening?</vt:lpstr>
      <vt:lpstr>What is happening?</vt:lpstr>
      <vt:lpstr>What is happening?</vt:lpstr>
      <vt:lpstr>What is happening?</vt:lpstr>
      <vt:lpstr>Makeup and Pay of Employees</vt:lpstr>
      <vt:lpstr>Makeup and Sales of Salespeople</vt:lpstr>
      <vt:lpstr>Amount in Sales</vt:lpstr>
      <vt:lpstr>Amount in Sales</vt:lpstr>
      <vt:lpstr>What can we do?</vt:lpstr>
      <vt:lpstr>What can we do?</vt:lpstr>
      <vt:lpstr>What can we do?</vt:lpstr>
      <vt:lpstr>Thank you for your Time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Baxter</dc:creator>
  <cp:lastModifiedBy>Jessica Baxter</cp:lastModifiedBy>
  <cp:revision>8</cp:revision>
  <dcterms:created xsi:type="dcterms:W3CDTF">2024-06-15T16:18:01Z</dcterms:created>
  <dcterms:modified xsi:type="dcterms:W3CDTF">2024-06-18T15:21:30Z</dcterms:modified>
</cp:coreProperties>
</file>