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E153B-2534-4174-B7D4-186E2F13B6A5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3F79E-1098-481B-A3FF-DD1CEC0AA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0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each data point consists of an x and y. If we know the x we want to solve for, then we need to solve for y. This complicated equation is</a:t>
            </a:r>
            <a:r>
              <a:rPr lang="en-US" baseline="0" dirty="0" smtClean="0"/>
              <a:t> the one that </a:t>
            </a:r>
            <a:r>
              <a:rPr lang="en-US" baseline="0" dirty="0" err="1" smtClean="0"/>
              <a:t>mathmeticians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9C7C1-EC0B-794A-A3B0-C40A4EE050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39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each data point consists of an x and y. If we know the x we want to solve for, then we need to solve for y. This complicated equation is</a:t>
            </a:r>
            <a:r>
              <a:rPr lang="en-US" baseline="0" dirty="0" smtClean="0"/>
              <a:t> the one that </a:t>
            </a:r>
            <a:r>
              <a:rPr lang="en-US" baseline="0" dirty="0" err="1" smtClean="0"/>
              <a:t>mathmeticians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9C7C1-EC0B-794A-A3B0-C40A4EE050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7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 for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9C7C1-EC0B-794A-A3B0-C40A4EE050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52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85019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356034"/>
            <a:ext cx="6858000" cy="596730"/>
          </a:xfrm>
        </p:spPr>
        <p:txBody>
          <a:bodyPr anchor="b">
            <a:normAutofit/>
          </a:bodyPr>
          <a:lstStyle>
            <a:lvl1pPr algn="ctr"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>
            <a:off x="640842" y="2220328"/>
            <a:ext cx="7874508" cy="45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 rot="10800000">
            <a:off x="642412" y="3334260"/>
            <a:ext cx="787450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1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540563"/>
            <a:ext cx="7886700" cy="656403"/>
          </a:xfrm>
        </p:spPr>
        <p:txBody>
          <a:bodyPr anchor="b">
            <a:normAutofit/>
          </a:bodyPr>
          <a:lstStyle>
            <a:lvl1pPr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29131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118" y="6356351"/>
            <a:ext cx="5441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>
            <a:off x="640842" y="2201474"/>
            <a:ext cx="787450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0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 cap="all"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94454" y="987426"/>
            <a:ext cx="4629150" cy="4873625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977887"/>
            <a:ext cx="2949178" cy="38831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>
            <a:off x="640842" y="966561"/>
            <a:ext cx="29718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1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- Lef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5567601" y="1977887"/>
            <a:ext cx="2949178" cy="38933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6191" y="997586"/>
            <a:ext cx="4629150" cy="4873625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566171" y="987426"/>
            <a:ext cx="2949178" cy="1069974"/>
          </a:xfrm>
        </p:spPr>
        <p:txBody>
          <a:bodyPr anchor="b"/>
          <a:lstStyle>
            <a:lvl1pPr>
              <a:defRPr sz="3200" cap="all"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>
            <a:off x="5539726" y="966561"/>
            <a:ext cx="29718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8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with footer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80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469761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93913"/>
            <a:ext cx="7886700" cy="5122186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119" y="6356351"/>
            <a:ext cx="5441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5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8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32" b="56146"/>
          <a:stretch/>
        </p:blipFill>
        <p:spPr>
          <a:xfrm>
            <a:off x="5571744" y="5289125"/>
            <a:ext cx="3572256" cy="1873675"/>
          </a:xfrm>
          <a:prstGeom prst="rect">
            <a:avLst/>
          </a:prstGeom>
        </p:spPr>
      </p:pic>
      <p:sp>
        <p:nvSpPr>
          <p:cNvPr id="11" name="Triangle 10"/>
          <p:cNvSpPr/>
          <p:nvPr userDrawn="1"/>
        </p:nvSpPr>
        <p:spPr>
          <a:xfrm>
            <a:off x="8632774" y="6676122"/>
            <a:ext cx="316326" cy="18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6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54158"/>
            <a:ext cx="7886700" cy="51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686" y="6289212"/>
            <a:ext cx="2407901" cy="38376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119" y="6356351"/>
            <a:ext cx="544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27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0" spc="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by Helen Yip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8 – support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0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are using a sequence for x, we must tell R to find y: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1. </a:t>
            </a:r>
            <a:r>
              <a:rPr lang="es-ES" dirty="0" smtClean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dirty="0"/>
              <a:t> =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/>
              <a:t> * sin(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k</a:t>
            </a:r>
            <a:r>
              <a:rPr lang="en-US" dirty="0"/>
              <a:t> * </a:t>
            </a:r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</a:t>
            </a:r>
            <a:r>
              <a:rPr lang="en-US" dirty="0"/>
              <a:t>) + </a:t>
            </a:r>
            <a:r>
              <a:rPr lang="en-US" b="1" dirty="0">
                <a:solidFill>
                  <a:srgbClr val="00B0F0"/>
                </a:solidFill>
              </a:rPr>
              <a:t>H</a:t>
            </a:r>
          </a:p>
          <a:p>
            <a:r>
              <a:rPr lang="es-ES" dirty="0" smtClean="0"/>
              <a:t>	And </a:t>
            </a:r>
            <a:r>
              <a:rPr lang="es-ES" dirty="0" err="1" smtClean="0"/>
              <a:t>press</a:t>
            </a:r>
            <a:r>
              <a:rPr lang="es-ES" dirty="0" smtClean="0"/>
              <a:t> </a:t>
            </a:r>
            <a:r>
              <a:rPr lang="es-ES" dirty="0" err="1" smtClean="0"/>
              <a:t>enter</a:t>
            </a:r>
            <a:r>
              <a:rPr lang="es-ES" dirty="0" smtClean="0"/>
              <a:t>!</a:t>
            </a:r>
          </a:p>
          <a:p>
            <a:endParaRPr lang="es-ES" dirty="0"/>
          </a:p>
          <a:p>
            <a:r>
              <a:rPr lang="en-US" dirty="0" smtClean="0"/>
              <a:t>Do you see anything?</a:t>
            </a:r>
          </a:p>
          <a:p>
            <a:endParaRPr lang="en-US" dirty="0"/>
          </a:p>
          <a:p>
            <a:r>
              <a:rPr lang="en-US" dirty="0" smtClean="0"/>
              <a:t>Since we have both x and y-values we can draw our wave!</a:t>
            </a:r>
          </a:p>
          <a:p>
            <a:endParaRPr lang="en-US" dirty="0"/>
          </a:p>
          <a:p>
            <a:r>
              <a:rPr lang="en-US" dirty="0" smtClean="0"/>
              <a:t>2. plot(</a:t>
            </a:r>
            <a:r>
              <a:rPr lang="en-US" dirty="0" err="1" smtClean="0">
                <a:solidFill>
                  <a:srgbClr val="00B050"/>
                </a:solidFill>
              </a:rPr>
              <a:t>x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Lines(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dirty="0" smtClean="0"/>
              <a:t> , type = ‘l’)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13636" cy="469761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 R to give hundreds of answers!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864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Now we have done calculations for </a:t>
            </a:r>
            <a:r>
              <a:rPr lang="en-US" sz="2800" b="1" dirty="0" smtClean="0"/>
              <a:t>one equation by hand using a scientific calculator.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Then we solved that </a:t>
            </a:r>
            <a:r>
              <a:rPr lang="en-US" sz="2800" b="1" dirty="0" smtClean="0"/>
              <a:t>one equation using R </a:t>
            </a:r>
            <a:r>
              <a:rPr lang="en-US" sz="2800" dirty="0" smtClean="0"/>
              <a:t>and it gave us </a:t>
            </a:r>
            <a:r>
              <a:rPr lang="en-US" sz="2800" b="1" dirty="0" smtClean="0"/>
              <a:t>1 answer then 3 answers.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Lastly, we solved one </a:t>
            </a:r>
            <a:r>
              <a:rPr lang="en-US" sz="2800" b="1" dirty="0" smtClean="0"/>
              <a:t>equation using R to give us hundreds of answers </a:t>
            </a:r>
            <a:r>
              <a:rPr lang="en-US" sz="2800" dirty="0" smtClean="0"/>
              <a:t>and plotted the coordinates to draw our wave!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13636" cy="469761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 R to give hundreds of answers!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110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Continuing Coding Activity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degrees vs radia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14667"/>
            <a:ext cx="7886700" cy="448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60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Continuing Coding Activity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degrees vs radia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14667"/>
            <a:ext cx="7886700" cy="448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7810" y="5393410"/>
            <a:ext cx="25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2A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DEMONSTRATION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62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89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Continuing Coding Activity 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We’re going to ATTACK these equations together!!</a:t>
                </a:r>
                <a:endParaRPr lang="en-US" sz="2800" dirty="0"/>
              </a:p>
              <a:p>
                <a:pPr algn="ctr"/>
                <a:endParaRPr lang="en-US" sz="4000" dirty="0" smtClean="0"/>
              </a:p>
              <a:p>
                <a:pPr algn="ctr"/>
                <a:r>
                  <a:rPr lang="en-US" sz="8000" dirty="0" smtClean="0">
                    <a:solidFill>
                      <a:schemeClr val="tx1">
                        <a:lumMod val="75000"/>
                      </a:schemeClr>
                    </a:solidFill>
                  </a:rPr>
                  <a:t>k</a:t>
                </a:r>
                <a:r>
                  <a:rPr lang="en-US" sz="8000" dirty="0" smtClean="0"/>
                  <a:t> = 2 (</a:t>
                </a:r>
                <a14:m>
                  <m:oMath xmlns:m="http://schemas.openxmlformats.org/officeDocument/2006/math" xmlns="">
                    <m:r>
                      <a:rPr lang="el-GR" sz="80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8000" dirty="0" smtClean="0"/>
                  <a:t>/</a:t>
                </a:r>
                <a:r>
                  <a:rPr lang="en-US" sz="8000" b="1" dirty="0" smtClean="0">
                    <a:solidFill>
                      <a:srgbClr val="FF0000"/>
                    </a:solidFill>
                  </a:rPr>
                  <a:t>L</a:t>
                </a:r>
                <a:r>
                  <a:rPr lang="en-US" sz="8000" dirty="0" smtClean="0"/>
                  <a:t>)</a:t>
                </a:r>
              </a:p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L</a:t>
                </a:r>
                <a:r>
                  <a:rPr lang="en-US" sz="2400" dirty="0" smtClean="0"/>
                  <a:t> = Wavelength</a:t>
                </a:r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 smtClean="0"/>
                  <a:t>Calculate your k value. Write it down.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Continuing Coding Activity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141" y="1133048"/>
            <a:ext cx="4086606" cy="4492837"/>
          </a:xfrm>
        </p:spPr>
        <p:txBody>
          <a:bodyPr>
            <a:normAutofit fontScale="92500" lnSpcReduction="10000"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pPr algn="ctr"/>
            <a:r>
              <a:rPr lang="en-US" sz="38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3800" dirty="0" smtClean="0"/>
              <a:t> = </a:t>
            </a:r>
            <a:r>
              <a:rPr lang="en-US" sz="3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3800" dirty="0" smtClean="0"/>
              <a:t> * sin(</a:t>
            </a:r>
            <a:r>
              <a:rPr lang="en-US" sz="3800" b="1" dirty="0" smtClean="0">
                <a:solidFill>
                  <a:schemeClr val="tx1">
                    <a:lumMod val="75000"/>
                  </a:schemeClr>
                </a:solidFill>
              </a:rPr>
              <a:t>k</a:t>
            </a:r>
            <a:r>
              <a:rPr lang="en-US" sz="3800" dirty="0" smtClean="0"/>
              <a:t> * </a:t>
            </a:r>
            <a:r>
              <a:rPr lang="en-US" sz="3800" b="1" dirty="0" smtClean="0">
                <a:solidFill>
                  <a:srgbClr val="00B050"/>
                </a:solidFill>
              </a:rPr>
              <a:t>x</a:t>
            </a:r>
            <a:r>
              <a:rPr lang="en-US" sz="3800" dirty="0" smtClean="0"/>
              <a:t> + </a:t>
            </a:r>
            <a:r>
              <a:rPr lang="en-US" sz="38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3800" dirty="0" smtClean="0"/>
              <a:t>) + </a:t>
            </a:r>
            <a:r>
              <a:rPr lang="en-US" sz="3800" b="1" dirty="0" smtClean="0">
                <a:solidFill>
                  <a:srgbClr val="00B0F0"/>
                </a:solidFill>
              </a:rPr>
              <a:t>H</a:t>
            </a:r>
          </a:p>
          <a:p>
            <a:pPr algn="ctr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y= y -coordinate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Amplitude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k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= constant</a:t>
            </a:r>
          </a:p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x = x-coordinate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 = phase shift</a:t>
            </a:r>
          </a:p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H = water depth</a:t>
            </a:r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059" t="32187" r="52177" b="22345"/>
          <a:stretch/>
        </p:blipFill>
        <p:spPr>
          <a:xfrm>
            <a:off x="146911" y="1365523"/>
            <a:ext cx="5065230" cy="37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2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Continuing Coding Activity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141" y="1133048"/>
            <a:ext cx="4086606" cy="4492837"/>
          </a:xfrm>
        </p:spPr>
        <p:txBody>
          <a:bodyPr>
            <a:normAutofit fontScale="70000" lnSpcReduction="20000"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pPr algn="ctr"/>
            <a:r>
              <a:rPr lang="en-US" sz="38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3800" dirty="0" smtClean="0"/>
              <a:t> = </a:t>
            </a:r>
            <a:r>
              <a:rPr lang="en-US" sz="3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3800" dirty="0" smtClean="0"/>
              <a:t> * sin(</a:t>
            </a:r>
            <a:r>
              <a:rPr lang="en-US" sz="3800" b="1" dirty="0" smtClean="0">
                <a:solidFill>
                  <a:schemeClr val="tx1">
                    <a:lumMod val="75000"/>
                  </a:schemeClr>
                </a:solidFill>
              </a:rPr>
              <a:t>k</a:t>
            </a:r>
            <a:r>
              <a:rPr lang="en-US" sz="3800" dirty="0" smtClean="0"/>
              <a:t> * </a:t>
            </a:r>
            <a:r>
              <a:rPr lang="en-US" sz="3800" b="1" dirty="0" smtClean="0">
                <a:solidFill>
                  <a:srgbClr val="00B050"/>
                </a:solidFill>
              </a:rPr>
              <a:t>x</a:t>
            </a:r>
            <a:r>
              <a:rPr lang="en-US" sz="3800" dirty="0" smtClean="0"/>
              <a:t> + </a:t>
            </a:r>
            <a:r>
              <a:rPr lang="en-US" sz="38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3800" dirty="0" smtClean="0"/>
              <a:t>) + </a:t>
            </a:r>
            <a:r>
              <a:rPr lang="en-US" sz="3800" b="1" dirty="0" smtClean="0">
                <a:solidFill>
                  <a:srgbClr val="00B0F0"/>
                </a:solidFill>
              </a:rPr>
              <a:t>H</a:t>
            </a:r>
          </a:p>
          <a:p>
            <a:pPr algn="ctr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y= y -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coodinate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Amplitude</a:t>
            </a: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</a:rPr>
              <a:t>k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= constant</a:t>
            </a:r>
          </a:p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x = x-coordinate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 = phase shift</a:t>
            </a:r>
          </a:p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H = water depth</a:t>
            </a:r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Solve for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800" dirty="0" smtClean="0"/>
              <a:t> using </a:t>
            </a:r>
          </a:p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/>
              <a:t> = </a:t>
            </a:r>
            <a:r>
              <a:rPr lang="en-US" sz="2800" b="1" dirty="0" smtClean="0">
                <a:solidFill>
                  <a:srgbClr val="00B050"/>
                </a:solidFill>
              </a:rPr>
              <a:t>0, 50, 750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059" t="32187" r="52177" b="22345"/>
          <a:stretch/>
        </p:blipFill>
        <p:spPr>
          <a:xfrm>
            <a:off x="146911" y="1365523"/>
            <a:ext cx="5065230" cy="37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2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8506"/>
            <a:ext cx="7886700" cy="46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use R to Solve our Equation!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Look in the R Script and find our y equation.</a:t>
            </a:r>
          </a:p>
          <a:p>
            <a:endParaRPr lang="en-US" dirty="0"/>
          </a:p>
          <a:p>
            <a:r>
              <a:rPr lang="en-US" dirty="0" smtClean="0"/>
              <a:t>We will first will find the y for x = 0</a:t>
            </a:r>
          </a:p>
          <a:p>
            <a:endParaRPr lang="en-US" dirty="0"/>
          </a:p>
          <a:p>
            <a:r>
              <a:rPr lang="en-US" dirty="0" smtClean="0"/>
              <a:t>1. So first set x to 0:</a:t>
            </a:r>
          </a:p>
          <a:p>
            <a:r>
              <a:rPr lang="en-US" dirty="0" smtClean="0"/>
              <a:t>	x &lt;- 0</a:t>
            </a:r>
          </a:p>
          <a:p>
            <a:r>
              <a:rPr lang="en-US" dirty="0" smtClean="0"/>
              <a:t>	And press enter.</a:t>
            </a:r>
          </a:p>
          <a:p>
            <a:endParaRPr lang="en-US" dirty="0"/>
          </a:p>
          <a:p>
            <a:r>
              <a:rPr lang="en-US" dirty="0" smtClean="0"/>
              <a:t>2. Now we will use R to find the y: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</a:t>
            </a:r>
            <a:r>
              <a:rPr lang="en-US" dirty="0" smtClean="0"/>
              <a:t> </a:t>
            </a:r>
            <a:r>
              <a:rPr lang="en-US" dirty="0"/>
              <a:t>* sin(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k</a:t>
            </a:r>
            <a:r>
              <a:rPr lang="en-US" dirty="0"/>
              <a:t> * </a:t>
            </a:r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</a:t>
            </a:r>
            <a:r>
              <a:rPr lang="en-US" dirty="0"/>
              <a:t>) + </a:t>
            </a:r>
            <a:r>
              <a:rPr lang="en-US" b="1" dirty="0">
                <a:solidFill>
                  <a:srgbClr val="00B0F0"/>
                </a:solidFill>
              </a:rPr>
              <a:t>H</a:t>
            </a:r>
          </a:p>
          <a:p>
            <a:r>
              <a:rPr lang="es-ES" dirty="0" smtClean="0"/>
              <a:t>	</a:t>
            </a:r>
            <a:endParaRPr lang="es-ES" dirty="0"/>
          </a:p>
          <a:p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answer</a:t>
            </a:r>
            <a:r>
              <a:rPr lang="es-ES" dirty="0" smtClean="0"/>
              <a:t>! </a:t>
            </a:r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endParaRPr lang="es-ES" dirty="0" smtClean="0"/>
          </a:p>
          <a:p>
            <a:r>
              <a:rPr lang="es-ES" dirty="0" smtClean="0"/>
              <a:t>[1] 303.528</a:t>
            </a:r>
          </a:p>
          <a:p>
            <a:endParaRPr lang="es-ES" dirty="0" smtClean="0"/>
          </a:p>
          <a:p>
            <a:r>
              <a:rPr lang="es-ES" b="1" u="sng" dirty="0" err="1"/>
              <a:t>Write</a:t>
            </a:r>
            <a:r>
              <a:rPr lang="es-ES" b="1" u="sng" dirty="0"/>
              <a:t> </a:t>
            </a:r>
            <a:r>
              <a:rPr lang="es-ES" b="1" u="sng" dirty="0" err="1"/>
              <a:t>down</a:t>
            </a:r>
            <a:r>
              <a:rPr lang="es-ES" b="1" u="sng" dirty="0"/>
              <a:t> </a:t>
            </a:r>
            <a:r>
              <a:rPr lang="es-ES" b="1" u="sng" dirty="0" err="1"/>
              <a:t>your</a:t>
            </a:r>
            <a:r>
              <a:rPr lang="es-ES" b="1" u="sng" dirty="0"/>
              <a:t> </a:t>
            </a:r>
            <a:r>
              <a:rPr lang="es-ES" b="1" u="sng" dirty="0" err="1"/>
              <a:t>answer</a:t>
            </a:r>
            <a:r>
              <a:rPr lang="es-ES" b="1" u="sng" dirty="0"/>
              <a:t> </a:t>
            </a:r>
            <a:r>
              <a:rPr lang="es-ES" b="1" u="sng" dirty="0" err="1"/>
              <a:t>on</a:t>
            </a:r>
            <a:r>
              <a:rPr lang="es-ES" b="1" u="sng" dirty="0"/>
              <a:t> </a:t>
            </a:r>
            <a:r>
              <a:rPr lang="es-ES" b="1" u="sng" dirty="0" err="1"/>
              <a:t>your</a:t>
            </a:r>
            <a:r>
              <a:rPr lang="es-ES" b="1" u="sng" dirty="0"/>
              <a:t> </a:t>
            </a:r>
            <a:r>
              <a:rPr lang="es-ES" b="1" u="sng" dirty="0" err="1"/>
              <a:t>worksheet</a:t>
            </a:r>
            <a:r>
              <a:rPr lang="es-ES" b="1" u="sng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743" y="2827917"/>
            <a:ext cx="17067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941D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y= trying to find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 =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2A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2A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2A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2A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0.016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62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=0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5115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5115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5115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5115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 =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2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62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87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8506"/>
            <a:ext cx="7886700" cy="46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R to give us all 3 answers!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Similarly, we first have to set the x values to 0, 50 and 750:</a:t>
            </a:r>
          </a:p>
          <a:p>
            <a:endParaRPr lang="en-US" dirty="0" smtClean="0"/>
          </a:p>
          <a:p>
            <a:r>
              <a:rPr lang="en-US" dirty="0" smtClean="0"/>
              <a:t>1.  x &lt;- c(0, 50, 750)</a:t>
            </a:r>
          </a:p>
          <a:p>
            <a:r>
              <a:rPr lang="en-US" dirty="0" smtClean="0"/>
              <a:t>	And press enter.</a:t>
            </a:r>
          </a:p>
          <a:p>
            <a:endParaRPr lang="en-US" dirty="0"/>
          </a:p>
          <a:p>
            <a:r>
              <a:rPr lang="en-US" dirty="0" smtClean="0"/>
              <a:t>2. Now we will use R to find us all 3 y-values at once: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 smtClean="0"/>
              <a:t> </a:t>
            </a:r>
            <a:r>
              <a:rPr lang="en-US" dirty="0"/>
              <a:t>* sin(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k</a:t>
            </a:r>
            <a:r>
              <a:rPr lang="en-US" dirty="0"/>
              <a:t> * </a:t>
            </a:r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</a:t>
            </a:r>
            <a:r>
              <a:rPr lang="en-US" dirty="0"/>
              <a:t>) + </a:t>
            </a:r>
            <a:r>
              <a:rPr lang="en-US" b="1" dirty="0">
                <a:solidFill>
                  <a:srgbClr val="00B0F0"/>
                </a:solidFill>
              </a:rPr>
              <a:t>H</a:t>
            </a:r>
          </a:p>
          <a:p>
            <a:r>
              <a:rPr lang="es-ES" dirty="0" smtClean="0"/>
              <a:t>	And </a:t>
            </a:r>
            <a:r>
              <a:rPr lang="es-ES" dirty="0" err="1" smtClean="0"/>
              <a:t>press</a:t>
            </a:r>
            <a:r>
              <a:rPr lang="es-ES" dirty="0" smtClean="0"/>
              <a:t> </a:t>
            </a:r>
            <a:r>
              <a:rPr lang="es-ES" dirty="0" err="1" smtClean="0"/>
              <a:t>enter</a:t>
            </a:r>
            <a:r>
              <a:rPr lang="es-ES" dirty="0" smtClean="0"/>
              <a:t>!</a:t>
            </a:r>
          </a:p>
          <a:p>
            <a:endParaRPr lang="es-ES" dirty="0"/>
          </a:p>
          <a:p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 of 3 </a:t>
            </a:r>
            <a:r>
              <a:rPr lang="es-ES" dirty="0" err="1" smtClean="0"/>
              <a:t>answer</a:t>
            </a:r>
            <a:r>
              <a:rPr lang="es-ES" dirty="0" smtClean="0"/>
              <a:t> output:</a:t>
            </a:r>
          </a:p>
          <a:p>
            <a:r>
              <a:rPr lang="es-ES" dirty="0" smtClean="0"/>
              <a:t>[1] 303.5280, 293.7881, 312.7308</a:t>
            </a:r>
          </a:p>
          <a:p>
            <a:endParaRPr lang="es-ES" dirty="0"/>
          </a:p>
          <a:p>
            <a:r>
              <a:rPr lang="es-ES" b="1" u="sng" dirty="0" err="1" smtClean="0"/>
              <a:t>Write</a:t>
            </a:r>
            <a:r>
              <a:rPr lang="es-ES" b="1" u="sng" dirty="0" smtClean="0"/>
              <a:t> </a:t>
            </a:r>
            <a:r>
              <a:rPr lang="es-ES" b="1" u="sng" dirty="0" err="1" smtClean="0"/>
              <a:t>down</a:t>
            </a:r>
            <a:r>
              <a:rPr lang="es-ES" b="1" u="sng" dirty="0" smtClean="0"/>
              <a:t> </a:t>
            </a:r>
            <a:r>
              <a:rPr lang="es-ES" b="1" u="sng" dirty="0" err="1" smtClean="0"/>
              <a:t>your</a:t>
            </a:r>
            <a:r>
              <a:rPr lang="es-ES" b="1" u="sng" dirty="0" smtClean="0"/>
              <a:t> </a:t>
            </a:r>
            <a:r>
              <a:rPr lang="es-ES" b="1" u="sng" dirty="0" err="1" smtClean="0"/>
              <a:t>answer</a:t>
            </a:r>
            <a:r>
              <a:rPr lang="es-ES" b="1" u="sng" dirty="0" smtClean="0"/>
              <a:t> </a:t>
            </a:r>
            <a:r>
              <a:rPr lang="es-ES" b="1" u="sng" dirty="0" err="1" smtClean="0"/>
              <a:t>on</a:t>
            </a:r>
            <a:r>
              <a:rPr lang="es-ES" b="1" u="sng" dirty="0" smtClean="0"/>
              <a:t> </a:t>
            </a:r>
            <a:r>
              <a:rPr lang="es-ES" b="1" u="sng" dirty="0" err="1" smtClean="0"/>
              <a:t>your</a:t>
            </a:r>
            <a:r>
              <a:rPr lang="es-ES" b="1" u="sng" dirty="0" smtClean="0"/>
              <a:t> </a:t>
            </a:r>
            <a:r>
              <a:rPr lang="es-ES" b="1" u="sng" dirty="0" err="1" smtClean="0"/>
              <a:t>worksheet</a:t>
            </a:r>
            <a:r>
              <a:rPr lang="es-ES" b="1" u="sng" dirty="0" smtClean="0"/>
              <a:t>. </a:t>
            </a:r>
            <a:endParaRPr lang="es-ES" b="1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65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13636" cy="469761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 R to give hundreds of answers!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type:</a:t>
            </a:r>
          </a:p>
          <a:p>
            <a:endParaRPr lang="en-US" dirty="0"/>
          </a:p>
          <a:p>
            <a:r>
              <a:rPr lang="en-US" dirty="0" smtClean="0"/>
              <a:t>1. </a:t>
            </a:r>
            <a:r>
              <a:rPr lang="en-US" dirty="0" err="1" smtClean="0"/>
              <a:t>seq</a:t>
            </a:r>
            <a:r>
              <a:rPr lang="en-US" dirty="0" smtClean="0"/>
              <a:t>(0, 1000, by = 5)</a:t>
            </a:r>
          </a:p>
          <a:p>
            <a:endParaRPr lang="en-US" dirty="0"/>
          </a:p>
          <a:p>
            <a:r>
              <a:rPr lang="en-US" dirty="0" smtClean="0"/>
              <a:t>2. Press enter and what do you see?</a:t>
            </a:r>
          </a:p>
          <a:p>
            <a:endParaRPr lang="en-US" dirty="0"/>
          </a:p>
          <a:p>
            <a:r>
              <a:rPr lang="en-US" dirty="0" smtClean="0"/>
              <a:t>3. Now assign this sequence to x:</a:t>
            </a:r>
          </a:p>
          <a:p>
            <a:r>
              <a:rPr lang="en-US" dirty="0" smtClean="0"/>
              <a:t>	x &lt;- </a:t>
            </a:r>
            <a:r>
              <a:rPr lang="en-US" dirty="0" err="1" smtClean="0"/>
              <a:t>seq</a:t>
            </a:r>
            <a:r>
              <a:rPr lang="en-US" dirty="0" smtClean="0"/>
              <a:t>(0, 1000, by = 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449537"/>
      </p:ext>
    </p:extLst>
  </p:cSld>
  <p:clrMapOvr>
    <a:masterClrMapping/>
  </p:clrMapOvr>
</p:sld>
</file>

<file path=ppt/theme/theme1.xml><?xml version="1.0" encoding="utf-8"?>
<a:theme xmlns:a="http://schemas.openxmlformats.org/drawingml/2006/main" name="With Footer - no line">
  <a:themeElements>
    <a:clrScheme name="Ocean Discovery Theme Colors Final">
      <a:dk1>
        <a:srgbClr val="0062A9"/>
      </a:dk1>
      <a:lt1>
        <a:srgbClr val="FFFFFF"/>
      </a:lt1>
      <a:dk2>
        <a:srgbClr val="251150"/>
      </a:dk2>
      <a:lt2>
        <a:srgbClr val="FFFFFF"/>
      </a:lt2>
      <a:accent1>
        <a:srgbClr val="1B75BC"/>
      </a:accent1>
      <a:accent2>
        <a:srgbClr val="27AAE1"/>
      </a:accent2>
      <a:accent3>
        <a:srgbClr val="009192"/>
      </a:accent3>
      <a:accent4>
        <a:srgbClr val="FFC000"/>
      </a:accent4>
      <a:accent5>
        <a:srgbClr val="F7941D"/>
      </a:accent5>
      <a:accent6>
        <a:srgbClr val="A4A4A4"/>
      </a:accent6>
      <a:hlink>
        <a:srgbClr val="1A74BC"/>
      </a:hlink>
      <a:folHlink>
        <a:srgbClr val="00919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487</Words>
  <Application>Microsoft Macintosh PowerPoint</Application>
  <PresentationFormat>On-screen Show (4:3)</PresentationFormat>
  <Paragraphs>116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With Footer - no line</vt:lpstr>
      <vt:lpstr>Activity 8 – support material</vt:lpstr>
      <vt:lpstr>Continuing Coding Activity 8</vt:lpstr>
      <vt:lpstr>Continuing Coding Activity 8</vt:lpstr>
      <vt:lpstr>Continuing Coding Activity 8</vt:lpstr>
      <vt:lpstr>Continuing Coding Activity 8</vt:lpstr>
      <vt:lpstr>Continuing Coding Activity 8</vt:lpstr>
      <vt:lpstr>Now use R to Solve our Equation!</vt:lpstr>
      <vt:lpstr>use R to give us all 3 answers!</vt:lpstr>
      <vt:lpstr>Use R to give hundreds of answers! </vt:lpstr>
      <vt:lpstr>Use R to give hundreds of answers! </vt:lpstr>
      <vt:lpstr>Use R to give hundreds of answers!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Continuing Coding Activity 8</dc:title>
  <dc:creator>Helen Yip</dc:creator>
  <cp:lastModifiedBy>Jessica Garwood</cp:lastModifiedBy>
  <cp:revision>10</cp:revision>
  <dcterms:created xsi:type="dcterms:W3CDTF">2018-08-22T19:12:05Z</dcterms:created>
  <dcterms:modified xsi:type="dcterms:W3CDTF">2018-09-07T18:32:58Z</dcterms:modified>
</cp:coreProperties>
</file>