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CD4DA-B268-4709-99D0-C581A26F82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35311-89C4-4FFE-86EC-FC83AD900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3200" dirty="0" smtClean="0"/>
              <a:t>Unfortunately, graphing units do not mean anything in the real world!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For example we would not use graphing units when we measure how long a football field is, we would use yards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12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unit.</a:t>
            </a:r>
            <a:r>
              <a:rPr lang="en-US" baseline="0" dirty="0" smtClean="0"/>
              <a:t> Can increase or decrease by 10s. For example you wouldn’t measure a ladybug with a meter stick, you would probably use a smaller measurement centimeters or millimeters.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99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how will we do</a:t>
            </a:r>
            <a:r>
              <a:rPr lang="en-US" baseline="0" dirty="0" smtClean="0"/>
              <a:t>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76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scientist</a:t>
            </a:r>
            <a:r>
              <a:rPr lang="en-US" baseline="0" dirty="0" smtClean="0"/>
              <a:t> Jessica has provided us this crucial picture in order to convert our graphing units to meters!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She tells us that this picture is 28 cm long.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</a:t>
            </a:r>
            <a:r>
              <a:rPr lang="en-US" baseline="0" dirty="0" smtClean="0"/>
              <a:t> job is to find out how long the paper is in graphing units.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40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have to find the start and end position</a:t>
            </a:r>
            <a:r>
              <a:rPr lang="en-US" baseline="0" dirty="0" smtClean="0"/>
              <a:t> of the ruler.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we have those coordinates, how do we find out how long the paper is? (Subtract end from start)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35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do this we can simply divide our graphing units by the known centimeters of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4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do this we simply flip our numbers, so now its cm over </a:t>
            </a:r>
            <a:r>
              <a:rPr lang="en-US" baseline="0" dirty="0" err="1" smtClean="0"/>
              <a:t>gu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 anyone know why it is important to have both conversion factors?</a:t>
            </a:r>
          </a:p>
          <a:p>
            <a:r>
              <a:rPr lang="en-US" baseline="0" dirty="0" smtClean="0"/>
              <a:t>Because if you want to change cm to </a:t>
            </a:r>
            <a:r>
              <a:rPr lang="en-US" baseline="0" dirty="0" err="1" smtClean="0"/>
              <a:t>gu</a:t>
            </a:r>
            <a:r>
              <a:rPr lang="en-US" baseline="0" dirty="0" smtClean="0"/>
              <a:t> you use the first equation, but </a:t>
            </a:r>
            <a:r>
              <a:rPr lang="en-US" baseline="0" dirty="0" err="1" smtClean="0"/>
              <a:t>gu</a:t>
            </a:r>
            <a:r>
              <a:rPr lang="en-US" baseline="0" dirty="0" smtClean="0"/>
              <a:t> to cm you use the second equation. So let’s do that!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85019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356034"/>
            <a:ext cx="6858000" cy="596730"/>
          </a:xfrm>
        </p:spPr>
        <p:txBody>
          <a:bodyPr anchor="b">
            <a:normAutofit/>
          </a:bodyPr>
          <a:lstStyle>
            <a:lvl1pPr algn="ctr"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640842" y="2220328"/>
            <a:ext cx="7874508" cy="45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 rot="10800000">
            <a:off x="642412" y="3334260"/>
            <a:ext cx="787450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540563"/>
            <a:ext cx="7886700" cy="656403"/>
          </a:xfrm>
        </p:spPr>
        <p:txBody>
          <a:bodyPr anchor="b">
            <a:normAutofit/>
          </a:bodyPr>
          <a:lstStyle>
            <a:lvl1pPr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29131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118" y="6356351"/>
            <a:ext cx="5441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640842" y="2201474"/>
            <a:ext cx="787450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 cap="all"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94454" y="987426"/>
            <a:ext cx="4629150" cy="4873625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977887"/>
            <a:ext cx="2949178" cy="38831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640842" y="966561"/>
            <a:ext cx="29718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4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- Lef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5567601" y="1977887"/>
            <a:ext cx="2949178" cy="38933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6191" y="997586"/>
            <a:ext cx="4629150" cy="4873625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66171" y="987426"/>
            <a:ext cx="2949178" cy="1069974"/>
          </a:xfrm>
        </p:spPr>
        <p:txBody>
          <a:bodyPr anchor="b"/>
          <a:lstStyle>
            <a:lvl1pPr>
              <a:defRPr sz="3200" cap="all"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5539726" y="966561"/>
            <a:ext cx="29718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8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with footer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67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469761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93913"/>
            <a:ext cx="7886700" cy="5122186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119" y="6356351"/>
            <a:ext cx="5441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63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8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2" b="56146"/>
          <a:stretch/>
        </p:blipFill>
        <p:spPr>
          <a:xfrm>
            <a:off x="5571744" y="5289125"/>
            <a:ext cx="3572256" cy="1873675"/>
          </a:xfrm>
          <a:prstGeom prst="rect">
            <a:avLst/>
          </a:prstGeom>
        </p:spPr>
      </p:pic>
      <p:sp>
        <p:nvSpPr>
          <p:cNvPr id="11" name="Triangle 10"/>
          <p:cNvSpPr/>
          <p:nvPr userDrawn="1"/>
        </p:nvSpPr>
        <p:spPr>
          <a:xfrm>
            <a:off x="8632774" y="6676122"/>
            <a:ext cx="316326" cy="18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6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54158"/>
            <a:ext cx="7886700" cy="51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686" y="6289212"/>
            <a:ext cx="2407901" cy="3837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119" y="6356351"/>
            <a:ext cx="544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86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0" spc="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Powerpoint</a:t>
            </a:r>
            <a:r>
              <a:rPr lang="en-US" sz="2000" dirty="0" smtClean="0"/>
              <a:t> by Helen Yip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Unit conversion – </a:t>
            </a:r>
            <a:r>
              <a:rPr lang="en-US" sz="2400" dirty="0" smtClean="0"/>
              <a:t>support material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52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Conversion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3912"/>
            <a:ext cx="7886700" cy="5727563"/>
          </a:xfrm>
        </p:spPr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4400" dirty="0" smtClean="0"/>
              <a:t>What are GRAPHING UNITS?????</a:t>
            </a:r>
          </a:p>
          <a:p>
            <a:endParaRPr lang="en-US" sz="44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2" descr="Image result for question ma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2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Image result for question mar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96" y="3506046"/>
            <a:ext cx="2986599" cy="22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0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Conversion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In our coding activities, graphing units are simply placeholders for </a:t>
            </a:r>
            <a:r>
              <a:rPr lang="en-US" sz="2800" dirty="0" smtClean="0"/>
              <a:t>our </a:t>
            </a:r>
            <a:r>
              <a:rPr lang="en-US" sz="2800" dirty="0" smtClean="0"/>
              <a:t>actual measurements. </a:t>
            </a:r>
          </a:p>
          <a:p>
            <a:pPr algn="ctr"/>
            <a:endParaRPr lang="en-US" sz="3200" b="1" dirty="0" smtClean="0"/>
          </a:p>
          <a:p>
            <a:r>
              <a:rPr lang="en-US" sz="2800" dirty="0" smtClean="0"/>
              <a:t>-</a:t>
            </a:r>
            <a:r>
              <a:rPr lang="en-US" sz="2800" b="1" dirty="0" smtClean="0"/>
              <a:t>What BASE UNIT do you think we will use to describe the </a:t>
            </a:r>
            <a:r>
              <a:rPr lang="en-US" sz="2800" b="1" u="sng" dirty="0" smtClean="0"/>
              <a:t>length</a:t>
            </a:r>
            <a:r>
              <a:rPr lang="en-US" sz="2800" b="1" dirty="0" smtClean="0"/>
              <a:t> of the tank?</a:t>
            </a:r>
          </a:p>
          <a:p>
            <a:endParaRPr lang="en-US" sz="2800" b="1" dirty="0" smtClean="0"/>
          </a:p>
          <a:p>
            <a:pPr marL="514350" indent="-514350">
              <a:buAutoNum type="alphaLcParenR"/>
            </a:pPr>
            <a:r>
              <a:rPr lang="en-US" sz="2800" b="1" dirty="0" smtClean="0"/>
              <a:t>Grams</a:t>
            </a:r>
          </a:p>
          <a:p>
            <a:pPr marL="514350" indent="-514350">
              <a:buAutoNum type="alphaLcParenR"/>
            </a:pPr>
            <a:r>
              <a:rPr lang="en-US" sz="2800" b="1" dirty="0" smtClean="0"/>
              <a:t>Meters</a:t>
            </a:r>
          </a:p>
          <a:p>
            <a:pPr marL="514350" indent="-514350">
              <a:buAutoNum type="alphaLcParenR"/>
            </a:pPr>
            <a:r>
              <a:rPr lang="en-US" sz="2800" b="1" dirty="0" smtClean="0"/>
              <a:t>Liters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4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Conversion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Since we </a:t>
            </a:r>
            <a:r>
              <a:rPr lang="en-US" sz="2800" dirty="0" smtClean="0"/>
              <a:t>now </a:t>
            </a:r>
            <a:r>
              <a:rPr lang="en-US" sz="2800" dirty="0"/>
              <a:t>know that </a:t>
            </a:r>
            <a:r>
              <a:rPr lang="en-US" sz="2800" dirty="0" smtClean="0"/>
              <a:t>graphing units are simply placeholders for </a:t>
            </a:r>
            <a:r>
              <a:rPr lang="en-US" sz="2800" dirty="0" smtClean="0"/>
              <a:t>our </a:t>
            </a:r>
            <a:r>
              <a:rPr lang="en-US" sz="2800" dirty="0" smtClean="0"/>
              <a:t>actual measurements. </a:t>
            </a:r>
          </a:p>
          <a:p>
            <a:endParaRPr lang="en-US" sz="2800" dirty="0" smtClean="0"/>
          </a:p>
          <a:p>
            <a:pPr algn="ctr"/>
            <a:r>
              <a:rPr lang="en-US" sz="3200" b="1" dirty="0" smtClean="0"/>
              <a:t>Our job is to convert graphing units to a physical unit that actually exists. 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We will do so by calculating how many graphing units are in one meter.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56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Conversion by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:\Users\raerae\Downloads\reference_waves1and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412" y="834887"/>
            <a:ext cx="8786874" cy="5491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78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Conversion by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:\Users\raerae\Downloads\reference_waves1and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412" y="834887"/>
            <a:ext cx="8786874" cy="549179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4399472" y="4295955"/>
            <a:ext cx="1293962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2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now we have how long the paper is in both graphing units AND centimeters. GREAT! Now we can find our conversion factors!</a:t>
            </a:r>
          </a:p>
          <a:p>
            <a:endParaRPr lang="en-US" sz="2800" dirty="0" smtClean="0"/>
          </a:p>
          <a:p>
            <a:r>
              <a:rPr lang="en-US" sz="2800" dirty="0" smtClean="0"/>
              <a:t>First, let’s find how many graphing units there are per centimeter.</a:t>
            </a:r>
          </a:p>
          <a:p>
            <a:endParaRPr lang="en-US" sz="2800" dirty="0" smtClean="0"/>
          </a:p>
          <a:p>
            <a:r>
              <a:rPr lang="en-US" sz="2800" dirty="0" smtClean="0"/>
              <a:t>	Ex:    4 graphing units (</a:t>
            </a:r>
            <a:r>
              <a:rPr lang="en-US" sz="2800" dirty="0" err="1" smtClean="0"/>
              <a:t>gu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		2 centimeters (cm)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94626" y="4675517"/>
            <a:ext cx="3001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3653" y="4306185"/>
            <a:ext cx="1940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2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2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2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2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62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77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Since we found how many graphing units there are per centimeter, let’s find the opposite: How many centimeters there are per graphing unit!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	Ex:    2 centimeters (cm)</a:t>
            </a:r>
          </a:p>
          <a:p>
            <a:r>
              <a:rPr lang="en-US" sz="2800" dirty="0" smtClean="0"/>
              <a:t>	        4 graphing units (</a:t>
            </a:r>
            <a:r>
              <a:rPr lang="en-US" sz="2800" dirty="0" err="1" smtClean="0"/>
              <a:t>gu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		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25614" y="3761117"/>
            <a:ext cx="3001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3653" y="3468729"/>
            <a:ext cx="2253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2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0.5 cm/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2A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62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5164231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511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is it important to have both conversion factors?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511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98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 example </a:t>
            </a:r>
            <a:r>
              <a:rPr lang="en-US" smtClean="0"/>
              <a:t>with students…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833576"/>
      </p:ext>
    </p:extLst>
  </p:cSld>
  <p:clrMapOvr>
    <a:masterClrMapping/>
  </p:clrMapOvr>
</p:sld>
</file>

<file path=ppt/theme/theme1.xml><?xml version="1.0" encoding="utf-8"?>
<a:theme xmlns:a="http://schemas.openxmlformats.org/drawingml/2006/main" name="With Footer - no line">
  <a:themeElements>
    <a:clrScheme name="Ocean Discovery Theme Colors Final">
      <a:dk1>
        <a:srgbClr val="0062A9"/>
      </a:dk1>
      <a:lt1>
        <a:srgbClr val="FFFFFF"/>
      </a:lt1>
      <a:dk2>
        <a:srgbClr val="251150"/>
      </a:dk2>
      <a:lt2>
        <a:srgbClr val="FFFFFF"/>
      </a:lt2>
      <a:accent1>
        <a:srgbClr val="1B75BC"/>
      </a:accent1>
      <a:accent2>
        <a:srgbClr val="27AAE1"/>
      </a:accent2>
      <a:accent3>
        <a:srgbClr val="009192"/>
      </a:accent3>
      <a:accent4>
        <a:srgbClr val="FFC000"/>
      </a:accent4>
      <a:accent5>
        <a:srgbClr val="F7941D"/>
      </a:accent5>
      <a:accent6>
        <a:srgbClr val="A4A4A4"/>
      </a:accent6>
      <a:hlink>
        <a:srgbClr val="1A74BC"/>
      </a:hlink>
      <a:folHlink>
        <a:srgbClr val="00919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460</Words>
  <Application>Microsoft Macintosh PowerPoint</Application>
  <PresentationFormat>On-screen Show (4:3)</PresentationFormat>
  <Paragraphs>89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With Footer - no line</vt:lpstr>
      <vt:lpstr>Unit conversion – support material</vt:lpstr>
      <vt:lpstr>Unit Conversion </vt:lpstr>
      <vt:lpstr>Unit Conversion </vt:lpstr>
      <vt:lpstr>Unit Conversion </vt:lpstr>
      <vt:lpstr>Unit Conversion by using R</vt:lpstr>
      <vt:lpstr>Unit Conversion by using R</vt:lpstr>
      <vt:lpstr>Conversion Factors</vt:lpstr>
      <vt:lpstr>Conversion Factors</vt:lpstr>
      <vt:lpstr>Perform example with students…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Conversion </dc:title>
  <dc:creator>Helen Yip</dc:creator>
  <cp:lastModifiedBy>Jessica Garwood</cp:lastModifiedBy>
  <cp:revision>6</cp:revision>
  <dcterms:created xsi:type="dcterms:W3CDTF">2018-08-22T19:05:51Z</dcterms:created>
  <dcterms:modified xsi:type="dcterms:W3CDTF">2018-09-07T18:37:07Z</dcterms:modified>
</cp:coreProperties>
</file>