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6" r:id="rId3"/>
    <p:sldId id="269" r:id="rId4"/>
    <p:sldId id="268" r:id="rId5"/>
    <p:sldId id="274" r:id="rId6"/>
    <p:sldId id="273" r:id="rId7"/>
    <p:sldId id="275" r:id="rId8"/>
    <p:sldId id="272" r:id="rId9"/>
    <p:sldId id="271" r:id="rId10"/>
    <p:sldId id="270" r:id="rId11"/>
    <p:sldId id="256" r:id="rId12"/>
    <p:sldId id="276"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Ham" initials="DH" lastIdx="1" clrIdx="0">
    <p:extLst>
      <p:ext uri="{19B8F6BF-5375-455C-9EA6-DF929625EA0E}">
        <p15:presenceInfo xmlns:p15="http://schemas.microsoft.com/office/powerpoint/2012/main" userId="6a004b99158d42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005" autoAdjust="0"/>
  </p:normalViewPr>
  <p:slideViewPr>
    <p:cSldViewPr snapToGrid="0">
      <p:cViewPr varScale="1">
        <p:scale>
          <a:sx n="77" d="100"/>
          <a:sy n="77" d="100"/>
        </p:scale>
        <p:origin x="191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BA1C84-6D89-4E5D-90A7-AB1D3D675C7C}" type="doc">
      <dgm:prSet loTypeId="urn:microsoft.com/office/officeart/2009/3/layout/RandomtoResultProcess" loCatId="process" qsTypeId="urn:microsoft.com/office/officeart/2005/8/quickstyle/3d1" qsCatId="3D" csTypeId="urn:microsoft.com/office/officeart/2005/8/colors/colorful5" csCatId="colorful" phldr="1"/>
      <dgm:spPr/>
      <dgm:t>
        <a:bodyPr/>
        <a:lstStyle/>
        <a:p>
          <a:endParaRPr lang="en-US"/>
        </a:p>
      </dgm:t>
    </dgm:pt>
    <dgm:pt modelId="{2A53837A-F03F-4432-AC60-FBEE4C957F45}">
      <dgm:prSet phldrT="[Text]" custT="1"/>
      <dgm:spPr/>
      <dgm:t>
        <a:bodyPr/>
        <a:lstStyle/>
        <a:p>
          <a:r>
            <a:rPr lang="en-US" sz="3600" dirty="0"/>
            <a:t>Raw Data</a:t>
          </a:r>
        </a:p>
      </dgm:t>
    </dgm:pt>
    <dgm:pt modelId="{64E75935-AE30-46C3-B4E3-6A7A4593C12E}" type="parTrans" cxnId="{0E4E6C94-6FD3-47CC-B104-8756FE09CA2C}">
      <dgm:prSet/>
      <dgm:spPr/>
      <dgm:t>
        <a:bodyPr/>
        <a:lstStyle/>
        <a:p>
          <a:endParaRPr lang="en-US"/>
        </a:p>
      </dgm:t>
    </dgm:pt>
    <dgm:pt modelId="{09927A5F-F704-48EC-BC75-D87B36FC8002}" type="sibTrans" cxnId="{0E4E6C94-6FD3-47CC-B104-8756FE09CA2C}">
      <dgm:prSet/>
      <dgm:spPr/>
      <dgm:t>
        <a:bodyPr/>
        <a:lstStyle/>
        <a:p>
          <a:endParaRPr lang="en-US"/>
        </a:p>
      </dgm:t>
    </dgm:pt>
    <dgm:pt modelId="{F733556B-BFFF-431F-9E85-CA6BA97259DB}">
      <dgm:prSet phldrT="[Text]"/>
      <dgm:spPr/>
      <dgm:t>
        <a:bodyPr/>
        <a:lstStyle/>
        <a:p>
          <a:r>
            <a:rPr lang="en-US" dirty="0"/>
            <a:t>Understand our Customer</a:t>
          </a:r>
        </a:p>
      </dgm:t>
    </dgm:pt>
    <dgm:pt modelId="{C48B033E-A0F0-4FD9-9C5C-0094554FCA00}" type="parTrans" cxnId="{55C6A01A-47C7-40FE-B9F8-0A6D6EB4D657}">
      <dgm:prSet/>
      <dgm:spPr/>
      <dgm:t>
        <a:bodyPr/>
        <a:lstStyle/>
        <a:p>
          <a:endParaRPr lang="en-US"/>
        </a:p>
      </dgm:t>
    </dgm:pt>
    <dgm:pt modelId="{B7EDB08A-7C16-4CEE-8CB3-CA67D7EE5302}" type="sibTrans" cxnId="{55C6A01A-47C7-40FE-B9F8-0A6D6EB4D657}">
      <dgm:prSet/>
      <dgm:spPr/>
      <dgm:t>
        <a:bodyPr/>
        <a:lstStyle/>
        <a:p>
          <a:endParaRPr lang="en-US"/>
        </a:p>
      </dgm:t>
    </dgm:pt>
    <dgm:pt modelId="{78DB4002-532E-4651-87F7-0BAD58821FC3}">
      <dgm:prSet phldrT="[Text]" custT="1"/>
      <dgm:spPr/>
      <dgm:t>
        <a:bodyPr/>
        <a:lstStyle/>
        <a:p>
          <a:r>
            <a:rPr lang="en-US" sz="3600" dirty="0"/>
            <a:t>Dashboard Draft</a:t>
          </a:r>
        </a:p>
      </dgm:t>
    </dgm:pt>
    <dgm:pt modelId="{BBAA73FB-7B32-43F8-9D0E-D2595F43EBC2}" type="parTrans" cxnId="{FA6C43A5-B800-44C5-A054-6BF5DAC99759}">
      <dgm:prSet/>
      <dgm:spPr/>
      <dgm:t>
        <a:bodyPr/>
        <a:lstStyle/>
        <a:p>
          <a:endParaRPr lang="en-US"/>
        </a:p>
      </dgm:t>
    </dgm:pt>
    <dgm:pt modelId="{5A0EBF52-795D-4529-8B79-C556E342A8DC}" type="sibTrans" cxnId="{FA6C43A5-B800-44C5-A054-6BF5DAC99759}">
      <dgm:prSet/>
      <dgm:spPr/>
      <dgm:t>
        <a:bodyPr/>
        <a:lstStyle/>
        <a:p>
          <a:endParaRPr lang="en-US"/>
        </a:p>
      </dgm:t>
    </dgm:pt>
    <dgm:pt modelId="{4BCC2216-AD11-42C8-9C14-FD96FF4D0E16}">
      <dgm:prSet phldrT="[Text]"/>
      <dgm:spPr/>
      <dgm:t>
        <a:bodyPr/>
        <a:lstStyle/>
        <a:p>
          <a:r>
            <a:rPr lang="en-US" dirty="0"/>
            <a:t>Create Visible Insights</a:t>
          </a:r>
        </a:p>
      </dgm:t>
    </dgm:pt>
    <dgm:pt modelId="{C880C4BF-CD77-4E23-BBAD-B30361311435}" type="parTrans" cxnId="{7D18490F-FFBD-4C40-9590-0651AA914500}">
      <dgm:prSet/>
      <dgm:spPr/>
      <dgm:t>
        <a:bodyPr/>
        <a:lstStyle/>
        <a:p>
          <a:endParaRPr lang="en-US"/>
        </a:p>
      </dgm:t>
    </dgm:pt>
    <dgm:pt modelId="{1FBE5425-C627-4C69-8455-A513D413297D}" type="sibTrans" cxnId="{7D18490F-FFBD-4C40-9590-0651AA914500}">
      <dgm:prSet/>
      <dgm:spPr/>
      <dgm:t>
        <a:bodyPr/>
        <a:lstStyle/>
        <a:p>
          <a:endParaRPr lang="en-US"/>
        </a:p>
      </dgm:t>
    </dgm:pt>
    <dgm:pt modelId="{7FE21EA4-ADC3-4137-9CBA-F712FDBBADBC}">
      <dgm:prSet phldrT="[Text]" custT="1"/>
      <dgm:spPr/>
      <dgm:t>
        <a:bodyPr/>
        <a:lstStyle/>
        <a:p>
          <a:r>
            <a:rPr lang="en-US" sz="3200" b="1" dirty="0"/>
            <a:t>Launch Dash</a:t>
          </a:r>
        </a:p>
      </dgm:t>
    </dgm:pt>
    <dgm:pt modelId="{1E0865A3-64E6-4BC9-AAED-5C4FF7EB9553}" type="parTrans" cxnId="{D730E5F0-03DA-4694-A048-18A5DB88E7DD}">
      <dgm:prSet/>
      <dgm:spPr/>
      <dgm:t>
        <a:bodyPr/>
        <a:lstStyle/>
        <a:p>
          <a:endParaRPr lang="en-US"/>
        </a:p>
      </dgm:t>
    </dgm:pt>
    <dgm:pt modelId="{1428485B-B253-4329-994D-BAE5EBC59522}" type="sibTrans" cxnId="{D730E5F0-03DA-4694-A048-18A5DB88E7DD}">
      <dgm:prSet/>
      <dgm:spPr/>
      <dgm:t>
        <a:bodyPr/>
        <a:lstStyle/>
        <a:p>
          <a:endParaRPr lang="en-US"/>
        </a:p>
      </dgm:t>
    </dgm:pt>
    <dgm:pt modelId="{CBFC66E6-8EA3-46D4-BC4B-7F111AACEE6A}">
      <dgm:prSet phldrT="[Text]"/>
      <dgm:spPr/>
      <dgm:t>
        <a:bodyPr/>
        <a:lstStyle/>
        <a:p>
          <a:r>
            <a:rPr lang="en-US" dirty="0"/>
            <a:t>Track Changes Against Goals</a:t>
          </a:r>
        </a:p>
      </dgm:t>
    </dgm:pt>
    <dgm:pt modelId="{74E3530A-E612-4A0E-AEC0-FD71BBC5C694}" type="parTrans" cxnId="{B4581F54-9945-489B-9F15-A1DE22D251CD}">
      <dgm:prSet/>
      <dgm:spPr/>
      <dgm:t>
        <a:bodyPr/>
        <a:lstStyle/>
        <a:p>
          <a:endParaRPr lang="en-US"/>
        </a:p>
      </dgm:t>
    </dgm:pt>
    <dgm:pt modelId="{3C2C84C2-FDE2-4883-B25B-538886D3A117}" type="sibTrans" cxnId="{B4581F54-9945-489B-9F15-A1DE22D251CD}">
      <dgm:prSet/>
      <dgm:spPr/>
      <dgm:t>
        <a:bodyPr/>
        <a:lstStyle/>
        <a:p>
          <a:endParaRPr lang="en-US"/>
        </a:p>
      </dgm:t>
    </dgm:pt>
    <dgm:pt modelId="{7568D9D6-352F-4818-888F-34C322E10DB6}">
      <dgm:prSet phldrT="[Text]" custT="1"/>
      <dgm:spPr/>
      <dgm:t>
        <a:bodyPr/>
        <a:lstStyle/>
        <a:p>
          <a:r>
            <a:rPr lang="en-US" sz="3600" dirty="0"/>
            <a:t>Live Data Feed</a:t>
          </a:r>
        </a:p>
      </dgm:t>
    </dgm:pt>
    <dgm:pt modelId="{06088D58-5EC3-4219-8958-693FA5C2627E}" type="parTrans" cxnId="{C63BFB22-6D5C-4065-8FC9-F25FD90CB83A}">
      <dgm:prSet/>
      <dgm:spPr/>
      <dgm:t>
        <a:bodyPr/>
        <a:lstStyle/>
        <a:p>
          <a:endParaRPr lang="en-US"/>
        </a:p>
      </dgm:t>
    </dgm:pt>
    <dgm:pt modelId="{300576A1-4AAA-400E-939A-618DD644FE54}" type="sibTrans" cxnId="{C63BFB22-6D5C-4065-8FC9-F25FD90CB83A}">
      <dgm:prSet/>
      <dgm:spPr/>
      <dgm:t>
        <a:bodyPr/>
        <a:lstStyle/>
        <a:p>
          <a:endParaRPr lang="en-US"/>
        </a:p>
      </dgm:t>
    </dgm:pt>
    <dgm:pt modelId="{A2ABEC60-45A4-42E8-A503-ABA4D672AF26}">
      <dgm:prSet phldrT="[Text]"/>
      <dgm:spPr/>
      <dgm:t>
        <a:bodyPr/>
        <a:lstStyle/>
        <a:p>
          <a:r>
            <a:rPr lang="en-US" dirty="0"/>
            <a:t>Connect to Real Time Information</a:t>
          </a:r>
        </a:p>
      </dgm:t>
    </dgm:pt>
    <dgm:pt modelId="{2670B4E3-8BAB-443C-941B-356A886C14FD}" type="parTrans" cxnId="{7B8D1476-5DFC-41E3-965B-07D4F4326F9E}">
      <dgm:prSet/>
      <dgm:spPr/>
      <dgm:t>
        <a:bodyPr/>
        <a:lstStyle/>
        <a:p>
          <a:endParaRPr lang="en-US"/>
        </a:p>
      </dgm:t>
    </dgm:pt>
    <dgm:pt modelId="{AAC0920B-75D7-4800-B94A-0448C16D3C01}" type="sibTrans" cxnId="{7B8D1476-5DFC-41E3-965B-07D4F4326F9E}">
      <dgm:prSet/>
      <dgm:spPr/>
      <dgm:t>
        <a:bodyPr/>
        <a:lstStyle/>
        <a:p>
          <a:endParaRPr lang="en-US"/>
        </a:p>
      </dgm:t>
    </dgm:pt>
    <dgm:pt modelId="{42C23325-5AFD-4C61-B4A6-5576AFB56C19}" type="pres">
      <dgm:prSet presAssocID="{7CBA1C84-6D89-4E5D-90A7-AB1D3D675C7C}" presName="Name0" presStyleCnt="0">
        <dgm:presLayoutVars>
          <dgm:dir/>
          <dgm:animOne val="branch"/>
          <dgm:animLvl val="lvl"/>
        </dgm:presLayoutVars>
      </dgm:prSet>
      <dgm:spPr/>
    </dgm:pt>
    <dgm:pt modelId="{7A2D2C59-3F7F-425F-A86A-B96212B8D627}" type="pres">
      <dgm:prSet presAssocID="{2A53837A-F03F-4432-AC60-FBEE4C957F45}" presName="chaos" presStyleCnt="0"/>
      <dgm:spPr/>
    </dgm:pt>
    <dgm:pt modelId="{CCE854BA-892C-4D8B-98F4-4189C74E2EB7}" type="pres">
      <dgm:prSet presAssocID="{2A53837A-F03F-4432-AC60-FBEE4C957F45}" presName="parTx1" presStyleLbl="revTx" presStyleIdx="0" presStyleCnt="7"/>
      <dgm:spPr/>
    </dgm:pt>
    <dgm:pt modelId="{9362E725-7955-4CB5-BEEA-7BCB0B766466}" type="pres">
      <dgm:prSet presAssocID="{2A53837A-F03F-4432-AC60-FBEE4C957F45}" presName="desTx1" presStyleLbl="revTx" presStyleIdx="1" presStyleCnt="7">
        <dgm:presLayoutVars>
          <dgm:bulletEnabled val="1"/>
        </dgm:presLayoutVars>
      </dgm:prSet>
      <dgm:spPr/>
    </dgm:pt>
    <dgm:pt modelId="{E5296D9A-5EBC-4A34-BE37-CAF241010154}" type="pres">
      <dgm:prSet presAssocID="{2A53837A-F03F-4432-AC60-FBEE4C957F45}" presName="c1" presStyleLbl="node1" presStyleIdx="0" presStyleCnt="19"/>
      <dgm:spPr/>
    </dgm:pt>
    <dgm:pt modelId="{12BF4D96-2075-49B1-ADED-054A8C10D60B}" type="pres">
      <dgm:prSet presAssocID="{2A53837A-F03F-4432-AC60-FBEE4C957F45}" presName="c2" presStyleLbl="node1" presStyleIdx="1" presStyleCnt="19"/>
      <dgm:spPr/>
    </dgm:pt>
    <dgm:pt modelId="{13794826-DC1D-440B-A0A6-C063B69DCF1F}" type="pres">
      <dgm:prSet presAssocID="{2A53837A-F03F-4432-AC60-FBEE4C957F45}" presName="c3" presStyleLbl="node1" presStyleIdx="2" presStyleCnt="19"/>
      <dgm:spPr/>
    </dgm:pt>
    <dgm:pt modelId="{A4917FB2-6589-4936-B900-42479DF2396F}" type="pres">
      <dgm:prSet presAssocID="{2A53837A-F03F-4432-AC60-FBEE4C957F45}" presName="c4" presStyleLbl="node1" presStyleIdx="3" presStyleCnt="19"/>
      <dgm:spPr/>
    </dgm:pt>
    <dgm:pt modelId="{00429F1A-8EF9-49FF-A81C-5D92351310BD}" type="pres">
      <dgm:prSet presAssocID="{2A53837A-F03F-4432-AC60-FBEE4C957F45}" presName="c5" presStyleLbl="node1" presStyleIdx="4" presStyleCnt="19"/>
      <dgm:spPr/>
    </dgm:pt>
    <dgm:pt modelId="{3D07C602-47F7-4811-A447-400353B12710}" type="pres">
      <dgm:prSet presAssocID="{2A53837A-F03F-4432-AC60-FBEE4C957F45}" presName="c6" presStyleLbl="node1" presStyleIdx="5" presStyleCnt="19"/>
      <dgm:spPr/>
    </dgm:pt>
    <dgm:pt modelId="{5BC795C6-2D12-4C01-ABF4-0C6C8CBA7DFF}" type="pres">
      <dgm:prSet presAssocID="{2A53837A-F03F-4432-AC60-FBEE4C957F45}" presName="c7" presStyleLbl="node1" presStyleIdx="6" presStyleCnt="19"/>
      <dgm:spPr/>
    </dgm:pt>
    <dgm:pt modelId="{D26D9019-A35D-4A05-8915-E2072FFE8819}" type="pres">
      <dgm:prSet presAssocID="{2A53837A-F03F-4432-AC60-FBEE4C957F45}" presName="c8" presStyleLbl="node1" presStyleIdx="7" presStyleCnt="19"/>
      <dgm:spPr/>
    </dgm:pt>
    <dgm:pt modelId="{8715CE36-D7E9-4E96-8C37-EAC719BE397C}" type="pres">
      <dgm:prSet presAssocID="{2A53837A-F03F-4432-AC60-FBEE4C957F45}" presName="c9" presStyleLbl="node1" presStyleIdx="8" presStyleCnt="19"/>
      <dgm:spPr/>
    </dgm:pt>
    <dgm:pt modelId="{0FC9908A-CE90-45B7-BBD0-1865B7B716D2}" type="pres">
      <dgm:prSet presAssocID="{2A53837A-F03F-4432-AC60-FBEE4C957F45}" presName="c10" presStyleLbl="node1" presStyleIdx="9" presStyleCnt="19"/>
      <dgm:spPr/>
    </dgm:pt>
    <dgm:pt modelId="{D7E1C796-A77D-49D5-B7B6-0DE207260039}" type="pres">
      <dgm:prSet presAssocID="{2A53837A-F03F-4432-AC60-FBEE4C957F45}" presName="c11" presStyleLbl="node1" presStyleIdx="10" presStyleCnt="19"/>
      <dgm:spPr/>
    </dgm:pt>
    <dgm:pt modelId="{8E791411-6343-4C88-BD18-AA8319AC9D22}" type="pres">
      <dgm:prSet presAssocID="{2A53837A-F03F-4432-AC60-FBEE4C957F45}" presName="c12" presStyleLbl="node1" presStyleIdx="11" presStyleCnt="19"/>
      <dgm:spPr/>
    </dgm:pt>
    <dgm:pt modelId="{2DA19525-5DAC-415E-B657-39703C9C70B0}" type="pres">
      <dgm:prSet presAssocID="{2A53837A-F03F-4432-AC60-FBEE4C957F45}" presName="c13" presStyleLbl="node1" presStyleIdx="12" presStyleCnt="19"/>
      <dgm:spPr/>
    </dgm:pt>
    <dgm:pt modelId="{01E818F2-33A4-465B-901D-ADA397A95350}" type="pres">
      <dgm:prSet presAssocID="{2A53837A-F03F-4432-AC60-FBEE4C957F45}" presName="c14" presStyleLbl="node1" presStyleIdx="13" presStyleCnt="19"/>
      <dgm:spPr/>
    </dgm:pt>
    <dgm:pt modelId="{79753CFB-070E-4C07-8439-41A422BD7A9C}" type="pres">
      <dgm:prSet presAssocID="{2A53837A-F03F-4432-AC60-FBEE4C957F45}" presName="c15" presStyleLbl="node1" presStyleIdx="14" presStyleCnt="19"/>
      <dgm:spPr/>
    </dgm:pt>
    <dgm:pt modelId="{F1333BE9-82A7-428E-ABFD-B44C8BE43180}" type="pres">
      <dgm:prSet presAssocID="{2A53837A-F03F-4432-AC60-FBEE4C957F45}" presName="c16" presStyleLbl="node1" presStyleIdx="15" presStyleCnt="19"/>
      <dgm:spPr/>
    </dgm:pt>
    <dgm:pt modelId="{C519D467-2105-46B8-BEEB-D042C8F765A6}" type="pres">
      <dgm:prSet presAssocID="{2A53837A-F03F-4432-AC60-FBEE4C957F45}" presName="c17" presStyleLbl="node1" presStyleIdx="16" presStyleCnt="19"/>
      <dgm:spPr/>
    </dgm:pt>
    <dgm:pt modelId="{5AF20B7D-1D6B-43AB-AB88-1B0C596BEA9F}" type="pres">
      <dgm:prSet presAssocID="{2A53837A-F03F-4432-AC60-FBEE4C957F45}" presName="c18" presStyleLbl="node1" presStyleIdx="17" presStyleCnt="19"/>
      <dgm:spPr/>
    </dgm:pt>
    <dgm:pt modelId="{7020C2CE-8302-4B57-B80E-B18A99099E82}" type="pres">
      <dgm:prSet presAssocID="{09927A5F-F704-48EC-BC75-D87B36FC8002}" presName="chevronComposite1" presStyleCnt="0"/>
      <dgm:spPr/>
    </dgm:pt>
    <dgm:pt modelId="{E22164DD-A536-49A7-A3B9-924D981750FA}" type="pres">
      <dgm:prSet presAssocID="{09927A5F-F704-48EC-BC75-D87B36FC8002}" presName="chevron1" presStyleLbl="sibTrans2D1" presStyleIdx="0" presStyleCnt="3"/>
      <dgm:spPr/>
    </dgm:pt>
    <dgm:pt modelId="{69DAD4D9-476A-446E-B900-AB610A1FCBE6}" type="pres">
      <dgm:prSet presAssocID="{09927A5F-F704-48EC-BC75-D87B36FC8002}" presName="spChevron1" presStyleCnt="0"/>
      <dgm:spPr/>
    </dgm:pt>
    <dgm:pt modelId="{B716776C-D22B-4967-826E-3D819E9674B8}" type="pres">
      <dgm:prSet presAssocID="{78DB4002-532E-4651-87F7-0BAD58821FC3}" presName="middle" presStyleCnt="0"/>
      <dgm:spPr/>
    </dgm:pt>
    <dgm:pt modelId="{66DE03DE-4D13-4574-BAFC-C846C2435B7F}" type="pres">
      <dgm:prSet presAssocID="{78DB4002-532E-4651-87F7-0BAD58821FC3}" presName="parTxMid" presStyleLbl="revTx" presStyleIdx="2" presStyleCnt="7" custScaleX="113231"/>
      <dgm:spPr/>
    </dgm:pt>
    <dgm:pt modelId="{5120ABCF-5EC8-43A2-8372-58A63E69E610}" type="pres">
      <dgm:prSet presAssocID="{78DB4002-532E-4651-87F7-0BAD58821FC3}" presName="desTxMid" presStyleLbl="revTx" presStyleIdx="3" presStyleCnt="7">
        <dgm:presLayoutVars>
          <dgm:bulletEnabled val="1"/>
        </dgm:presLayoutVars>
      </dgm:prSet>
      <dgm:spPr/>
    </dgm:pt>
    <dgm:pt modelId="{CBD632A7-BF89-4FBB-85C2-254BF662DA89}" type="pres">
      <dgm:prSet presAssocID="{78DB4002-532E-4651-87F7-0BAD58821FC3}" presName="spMid" presStyleCnt="0"/>
      <dgm:spPr/>
    </dgm:pt>
    <dgm:pt modelId="{F508C74C-1419-4ECB-81A4-04FB7BA7F161}" type="pres">
      <dgm:prSet presAssocID="{5A0EBF52-795D-4529-8B79-C556E342A8DC}" presName="chevronComposite1" presStyleCnt="0"/>
      <dgm:spPr/>
    </dgm:pt>
    <dgm:pt modelId="{342FB050-094D-4B17-B0F3-89B9205DF1A9}" type="pres">
      <dgm:prSet presAssocID="{5A0EBF52-795D-4529-8B79-C556E342A8DC}" presName="chevron1" presStyleLbl="sibTrans2D1" presStyleIdx="1" presStyleCnt="3"/>
      <dgm:spPr/>
    </dgm:pt>
    <dgm:pt modelId="{7A71A8C9-F585-411D-BA3F-0D47E3F7C08E}" type="pres">
      <dgm:prSet presAssocID="{5A0EBF52-795D-4529-8B79-C556E342A8DC}" presName="spChevron1" presStyleCnt="0"/>
      <dgm:spPr/>
    </dgm:pt>
    <dgm:pt modelId="{E9BF71FF-ECB3-4BFC-95F9-02CB2F73550A}" type="pres">
      <dgm:prSet presAssocID="{7568D9D6-352F-4818-888F-34C322E10DB6}" presName="middle" presStyleCnt="0"/>
      <dgm:spPr/>
    </dgm:pt>
    <dgm:pt modelId="{E7652A55-3430-4827-83B9-2D02C0C4FFF8}" type="pres">
      <dgm:prSet presAssocID="{7568D9D6-352F-4818-888F-34C322E10DB6}" presName="parTxMid" presStyleLbl="revTx" presStyleIdx="4" presStyleCnt="7"/>
      <dgm:spPr/>
    </dgm:pt>
    <dgm:pt modelId="{75C4782D-9F72-4951-93A6-4FDC162FD741}" type="pres">
      <dgm:prSet presAssocID="{7568D9D6-352F-4818-888F-34C322E10DB6}" presName="desTxMid" presStyleLbl="revTx" presStyleIdx="5" presStyleCnt="7">
        <dgm:presLayoutVars>
          <dgm:bulletEnabled val="1"/>
        </dgm:presLayoutVars>
      </dgm:prSet>
      <dgm:spPr/>
    </dgm:pt>
    <dgm:pt modelId="{A8EDF1E7-19C4-4927-90D8-03C88CE7DFAB}" type="pres">
      <dgm:prSet presAssocID="{7568D9D6-352F-4818-888F-34C322E10DB6}" presName="spMid" presStyleCnt="0"/>
      <dgm:spPr/>
    </dgm:pt>
    <dgm:pt modelId="{51A9AE09-9328-4F66-895A-CD0271930B21}" type="pres">
      <dgm:prSet presAssocID="{300576A1-4AAA-400E-939A-618DD644FE54}" presName="chevronComposite1" presStyleCnt="0"/>
      <dgm:spPr/>
    </dgm:pt>
    <dgm:pt modelId="{42426AE5-1F51-4E0C-8FFB-898855DE0BCC}" type="pres">
      <dgm:prSet presAssocID="{300576A1-4AAA-400E-939A-618DD644FE54}" presName="chevron1" presStyleLbl="sibTrans2D1" presStyleIdx="2" presStyleCnt="3"/>
      <dgm:spPr/>
    </dgm:pt>
    <dgm:pt modelId="{063069D1-1CB6-4350-A13E-8D2C5052D129}" type="pres">
      <dgm:prSet presAssocID="{300576A1-4AAA-400E-939A-618DD644FE54}" presName="spChevron1" presStyleCnt="0"/>
      <dgm:spPr/>
    </dgm:pt>
    <dgm:pt modelId="{6C642BC4-3EDB-42C4-B247-4BCABE6DF936}" type="pres">
      <dgm:prSet presAssocID="{7FE21EA4-ADC3-4137-9CBA-F712FDBBADBC}" presName="last" presStyleCnt="0"/>
      <dgm:spPr/>
    </dgm:pt>
    <dgm:pt modelId="{DD894EC5-9B51-4965-9FE2-E736A89C9A0B}" type="pres">
      <dgm:prSet presAssocID="{7FE21EA4-ADC3-4137-9CBA-F712FDBBADBC}" presName="circleTx" presStyleLbl="node1" presStyleIdx="18" presStyleCnt="19"/>
      <dgm:spPr/>
    </dgm:pt>
    <dgm:pt modelId="{816EF986-B0FC-4BA9-9DE5-85BF9227AECC}" type="pres">
      <dgm:prSet presAssocID="{7FE21EA4-ADC3-4137-9CBA-F712FDBBADBC}" presName="desTxN" presStyleLbl="revTx" presStyleIdx="6" presStyleCnt="7">
        <dgm:presLayoutVars>
          <dgm:bulletEnabled val="1"/>
        </dgm:presLayoutVars>
      </dgm:prSet>
      <dgm:spPr/>
    </dgm:pt>
    <dgm:pt modelId="{3C023352-A1EE-4346-8570-E84858655C5D}" type="pres">
      <dgm:prSet presAssocID="{7FE21EA4-ADC3-4137-9CBA-F712FDBBADBC}" presName="spN" presStyleCnt="0"/>
      <dgm:spPr/>
    </dgm:pt>
  </dgm:ptLst>
  <dgm:cxnLst>
    <dgm:cxn modelId="{CDAD2F07-8B25-4CA2-A426-1A373BC06F1F}" type="presOf" srcId="{7568D9D6-352F-4818-888F-34C322E10DB6}" destId="{E7652A55-3430-4827-83B9-2D02C0C4FFF8}" srcOrd="0" destOrd="0" presId="urn:microsoft.com/office/officeart/2009/3/layout/RandomtoResultProcess"/>
    <dgm:cxn modelId="{7D18490F-FFBD-4C40-9590-0651AA914500}" srcId="{78DB4002-532E-4651-87F7-0BAD58821FC3}" destId="{4BCC2216-AD11-42C8-9C14-FD96FF4D0E16}" srcOrd="0" destOrd="0" parTransId="{C880C4BF-CD77-4E23-BBAD-B30361311435}" sibTransId="{1FBE5425-C627-4C69-8455-A513D413297D}"/>
    <dgm:cxn modelId="{55C6A01A-47C7-40FE-B9F8-0A6D6EB4D657}" srcId="{2A53837A-F03F-4432-AC60-FBEE4C957F45}" destId="{F733556B-BFFF-431F-9E85-CA6BA97259DB}" srcOrd="0" destOrd="0" parTransId="{C48B033E-A0F0-4FD9-9C5C-0094554FCA00}" sibTransId="{B7EDB08A-7C16-4CEE-8CB3-CA67D7EE5302}"/>
    <dgm:cxn modelId="{C63BFB22-6D5C-4065-8FC9-F25FD90CB83A}" srcId="{7CBA1C84-6D89-4E5D-90A7-AB1D3D675C7C}" destId="{7568D9D6-352F-4818-888F-34C322E10DB6}" srcOrd="2" destOrd="0" parTransId="{06088D58-5EC3-4219-8958-693FA5C2627E}" sibTransId="{300576A1-4AAA-400E-939A-618DD644FE54}"/>
    <dgm:cxn modelId="{F43E343D-FC71-4282-8AE9-86FEE6464555}" type="presOf" srcId="{7CBA1C84-6D89-4E5D-90A7-AB1D3D675C7C}" destId="{42C23325-5AFD-4C61-B4A6-5576AFB56C19}" srcOrd="0" destOrd="0" presId="urn:microsoft.com/office/officeart/2009/3/layout/RandomtoResultProcess"/>
    <dgm:cxn modelId="{B4581F54-9945-489B-9F15-A1DE22D251CD}" srcId="{7FE21EA4-ADC3-4137-9CBA-F712FDBBADBC}" destId="{CBFC66E6-8EA3-46D4-BC4B-7F111AACEE6A}" srcOrd="0" destOrd="0" parTransId="{74E3530A-E612-4A0E-AEC0-FD71BBC5C694}" sibTransId="{3C2C84C2-FDE2-4883-B25B-538886D3A117}"/>
    <dgm:cxn modelId="{7B8D1476-5DFC-41E3-965B-07D4F4326F9E}" srcId="{7568D9D6-352F-4818-888F-34C322E10DB6}" destId="{A2ABEC60-45A4-42E8-A503-ABA4D672AF26}" srcOrd="0" destOrd="0" parTransId="{2670B4E3-8BAB-443C-941B-356A886C14FD}" sibTransId="{AAC0920B-75D7-4800-B94A-0448C16D3C01}"/>
    <dgm:cxn modelId="{0E4E6C94-6FD3-47CC-B104-8756FE09CA2C}" srcId="{7CBA1C84-6D89-4E5D-90A7-AB1D3D675C7C}" destId="{2A53837A-F03F-4432-AC60-FBEE4C957F45}" srcOrd="0" destOrd="0" parTransId="{64E75935-AE30-46C3-B4E3-6A7A4593C12E}" sibTransId="{09927A5F-F704-48EC-BC75-D87B36FC8002}"/>
    <dgm:cxn modelId="{C33B5794-4814-4B0D-8B89-669FF18D12CF}" type="presOf" srcId="{CBFC66E6-8EA3-46D4-BC4B-7F111AACEE6A}" destId="{816EF986-B0FC-4BA9-9DE5-85BF9227AECC}" srcOrd="0" destOrd="0" presId="urn:microsoft.com/office/officeart/2009/3/layout/RandomtoResultProcess"/>
    <dgm:cxn modelId="{130DD89B-15ED-48AF-93C1-039E1D38482F}" type="presOf" srcId="{7FE21EA4-ADC3-4137-9CBA-F712FDBBADBC}" destId="{DD894EC5-9B51-4965-9FE2-E736A89C9A0B}" srcOrd="0" destOrd="0" presId="urn:microsoft.com/office/officeart/2009/3/layout/RandomtoResultProcess"/>
    <dgm:cxn modelId="{FA6C43A5-B800-44C5-A054-6BF5DAC99759}" srcId="{7CBA1C84-6D89-4E5D-90A7-AB1D3D675C7C}" destId="{78DB4002-532E-4651-87F7-0BAD58821FC3}" srcOrd="1" destOrd="0" parTransId="{BBAA73FB-7B32-43F8-9D0E-D2595F43EBC2}" sibTransId="{5A0EBF52-795D-4529-8B79-C556E342A8DC}"/>
    <dgm:cxn modelId="{056ED6C5-EAB7-49B0-86AD-C7A2DA61FC6C}" type="presOf" srcId="{F733556B-BFFF-431F-9E85-CA6BA97259DB}" destId="{9362E725-7955-4CB5-BEEA-7BCB0B766466}" srcOrd="0" destOrd="0" presId="urn:microsoft.com/office/officeart/2009/3/layout/RandomtoResultProcess"/>
    <dgm:cxn modelId="{687416C8-FC87-4BE3-BECC-740683C3AED1}" type="presOf" srcId="{2A53837A-F03F-4432-AC60-FBEE4C957F45}" destId="{CCE854BA-892C-4D8B-98F4-4189C74E2EB7}" srcOrd="0" destOrd="0" presId="urn:microsoft.com/office/officeart/2009/3/layout/RandomtoResultProcess"/>
    <dgm:cxn modelId="{7A5E1CCA-7454-4473-BECE-5C8B8B1A26E0}" type="presOf" srcId="{78DB4002-532E-4651-87F7-0BAD58821FC3}" destId="{66DE03DE-4D13-4574-BAFC-C846C2435B7F}" srcOrd="0" destOrd="0" presId="urn:microsoft.com/office/officeart/2009/3/layout/RandomtoResultProcess"/>
    <dgm:cxn modelId="{213DFBEF-4940-472C-9621-B7EA0FFD924C}" type="presOf" srcId="{4BCC2216-AD11-42C8-9C14-FD96FF4D0E16}" destId="{5120ABCF-5EC8-43A2-8372-58A63E69E610}" srcOrd="0" destOrd="0" presId="urn:microsoft.com/office/officeart/2009/3/layout/RandomtoResultProcess"/>
    <dgm:cxn modelId="{D730E5F0-03DA-4694-A048-18A5DB88E7DD}" srcId="{7CBA1C84-6D89-4E5D-90A7-AB1D3D675C7C}" destId="{7FE21EA4-ADC3-4137-9CBA-F712FDBBADBC}" srcOrd="3" destOrd="0" parTransId="{1E0865A3-64E6-4BC9-AAED-5C4FF7EB9553}" sibTransId="{1428485B-B253-4329-994D-BAE5EBC59522}"/>
    <dgm:cxn modelId="{626D43F9-9E81-45D0-85E0-792190F88F8D}" type="presOf" srcId="{A2ABEC60-45A4-42E8-A503-ABA4D672AF26}" destId="{75C4782D-9F72-4951-93A6-4FDC162FD741}" srcOrd="0" destOrd="0" presId="urn:microsoft.com/office/officeart/2009/3/layout/RandomtoResultProcess"/>
    <dgm:cxn modelId="{B360C9EA-70AA-45D6-BB9B-D0474042E428}" type="presParOf" srcId="{42C23325-5AFD-4C61-B4A6-5576AFB56C19}" destId="{7A2D2C59-3F7F-425F-A86A-B96212B8D627}" srcOrd="0" destOrd="0" presId="urn:microsoft.com/office/officeart/2009/3/layout/RandomtoResultProcess"/>
    <dgm:cxn modelId="{94D213D3-EC91-49B6-9637-1C59CF3DAE73}" type="presParOf" srcId="{7A2D2C59-3F7F-425F-A86A-B96212B8D627}" destId="{CCE854BA-892C-4D8B-98F4-4189C74E2EB7}" srcOrd="0" destOrd="0" presId="urn:microsoft.com/office/officeart/2009/3/layout/RandomtoResultProcess"/>
    <dgm:cxn modelId="{E51C17CB-EA48-4C39-B263-A2A8EAFA89C7}" type="presParOf" srcId="{7A2D2C59-3F7F-425F-A86A-B96212B8D627}" destId="{9362E725-7955-4CB5-BEEA-7BCB0B766466}" srcOrd="1" destOrd="0" presId="urn:microsoft.com/office/officeart/2009/3/layout/RandomtoResultProcess"/>
    <dgm:cxn modelId="{0C2E017D-3B82-4AE5-80F3-E274196D3550}" type="presParOf" srcId="{7A2D2C59-3F7F-425F-A86A-B96212B8D627}" destId="{E5296D9A-5EBC-4A34-BE37-CAF241010154}" srcOrd="2" destOrd="0" presId="urn:microsoft.com/office/officeart/2009/3/layout/RandomtoResultProcess"/>
    <dgm:cxn modelId="{94DB7D73-2057-4228-8A8F-50C9E8CAA1CC}" type="presParOf" srcId="{7A2D2C59-3F7F-425F-A86A-B96212B8D627}" destId="{12BF4D96-2075-49B1-ADED-054A8C10D60B}" srcOrd="3" destOrd="0" presId="urn:microsoft.com/office/officeart/2009/3/layout/RandomtoResultProcess"/>
    <dgm:cxn modelId="{FEF24EC7-28B3-43F0-8AA4-701013DED5B4}" type="presParOf" srcId="{7A2D2C59-3F7F-425F-A86A-B96212B8D627}" destId="{13794826-DC1D-440B-A0A6-C063B69DCF1F}" srcOrd="4" destOrd="0" presId="urn:microsoft.com/office/officeart/2009/3/layout/RandomtoResultProcess"/>
    <dgm:cxn modelId="{4529E569-C59D-4359-846F-2E85395DCA6B}" type="presParOf" srcId="{7A2D2C59-3F7F-425F-A86A-B96212B8D627}" destId="{A4917FB2-6589-4936-B900-42479DF2396F}" srcOrd="5" destOrd="0" presId="urn:microsoft.com/office/officeart/2009/3/layout/RandomtoResultProcess"/>
    <dgm:cxn modelId="{A95953C0-6679-4B8E-87FC-072F9E87B4CB}" type="presParOf" srcId="{7A2D2C59-3F7F-425F-A86A-B96212B8D627}" destId="{00429F1A-8EF9-49FF-A81C-5D92351310BD}" srcOrd="6" destOrd="0" presId="urn:microsoft.com/office/officeart/2009/3/layout/RandomtoResultProcess"/>
    <dgm:cxn modelId="{D78DAA69-75BF-46AF-97DA-8E36B0A4D2F1}" type="presParOf" srcId="{7A2D2C59-3F7F-425F-A86A-B96212B8D627}" destId="{3D07C602-47F7-4811-A447-400353B12710}" srcOrd="7" destOrd="0" presId="urn:microsoft.com/office/officeart/2009/3/layout/RandomtoResultProcess"/>
    <dgm:cxn modelId="{1D5F6D12-B03C-473A-965D-E5EBFF937615}" type="presParOf" srcId="{7A2D2C59-3F7F-425F-A86A-B96212B8D627}" destId="{5BC795C6-2D12-4C01-ABF4-0C6C8CBA7DFF}" srcOrd="8" destOrd="0" presId="urn:microsoft.com/office/officeart/2009/3/layout/RandomtoResultProcess"/>
    <dgm:cxn modelId="{89C7D44D-9A1E-47CE-8C5A-01BA282E9D24}" type="presParOf" srcId="{7A2D2C59-3F7F-425F-A86A-B96212B8D627}" destId="{D26D9019-A35D-4A05-8915-E2072FFE8819}" srcOrd="9" destOrd="0" presId="urn:microsoft.com/office/officeart/2009/3/layout/RandomtoResultProcess"/>
    <dgm:cxn modelId="{8A1F99B7-DE91-427E-83BB-EF7DE221F0D8}" type="presParOf" srcId="{7A2D2C59-3F7F-425F-A86A-B96212B8D627}" destId="{8715CE36-D7E9-4E96-8C37-EAC719BE397C}" srcOrd="10" destOrd="0" presId="urn:microsoft.com/office/officeart/2009/3/layout/RandomtoResultProcess"/>
    <dgm:cxn modelId="{E7C96A2F-52BB-4209-B4F5-82455CC9558B}" type="presParOf" srcId="{7A2D2C59-3F7F-425F-A86A-B96212B8D627}" destId="{0FC9908A-CE90-45B7-BBD0-1865B7B716D2}" srcOrd="11" destOrd="0" presId="urn:microsoft.com/office/officeart/2009/3/layout/RandomtoResultProcess"/>
    <dgm:cxn modelId="{DBEA4F08-F651-45F2-B5A8-FC2F7D3BA061}" type="presParOf" srcId="{7A2D2C59-3F7F-425F-A86A-B96212B8D627}" destId="{D7E1C796-A77D-49D5-B7B6-0DE207260039}" srcOrd="12" destOrd="0" presId="urn:microsoft.com/office/officeart/2009/3/layout/RandomtoResultProcess"/>
    <dgm:cxn modelId="{59039E51-A29F-42FE-94B4-D65EF9673D1E}" type="presParOf" srcId="{7A2D2C59-3F7F-425F-A86A-B96212B8D627}" destId="{8E791411-6343-4C88-BD18-AA8319AC9D22}" srcOrd="13" destOrd="0" presId="urn:microsoft.com/office/officeart/2009/3/layout/RandomtoResultProcess"/>
    <dgm:cxn modelId="{9633A697-7C97-4090-A339-723AC31B7C1B}" type="presParOf" srcId="{7A2D2C59-3F7F-425F-A86A-B96212B8D627}" destId="{2DA19525-5DAC-415E-B657-39703C9C70B0}" srcOrd="14" destOrd="0" presId="urn:microsoft.com/office/officeart/2009/3/layout/RandomtoResultProcess"/>
    <dgm:cxn modelId="{337ADB42-0066-49EC-89CC-E89BC859F985}" type="presParOf" srcId="{7A2D2C59-3F7F-425F-A86A-B96212B8D627}" destId="{01E818F2-33A4-465B-901D-ADA397A95350}" srcOrd="15" destOrd="0" presId="urn:microsoft.com/office/officeart/2009/3/layout/RandomtoResultProcess"/>
    <dgm:cxn modelId="{539F6B13-CAEA-492C-8F13-C1EBB2C780E5}" type="presParOf" srcId="{7A2D2C59-3F7F-425F-A86A-B96212B8D627}" destId="{79753CFB-070E-4C07-8439-41A422BD7A9C}" srcOrd="16" destOrd="0" presId="urn:microsoft.com/office/officeart/2009/3/layout/RandomtoResultProcess"/>
    <dgm:cxn modelId="{EB9CB4AC-F060-495E-BDB3-A5B8F153438B}" type="presParOf" srcId="{7A2D2C59-3F7F-425F-A86A-B96212B8D627}" destId="{F1333BE9-82A7-428E-ABFD-B44C8BE43180}" srcOrd="17" destOrd="0" presId="urn:microsoft.com/office/officeart/2009/3/layout/RandomtoResultProcess"/>
    <dgm:cxn modelId="{F494428A-5FA4-41CF-BE63-0F9A35681E06}" type="presParOf" srcId="{7A2D2C59-3F7F-425F-A86A-B96212B8D627}" destId="{C519D467-2105-46B8-BEEB-D042C8F765A6}" srcOrd="18" destOrd="0" presId="urn:microsoft.com/office/officeart/2009/3/layout/RandomtoResultProcess"/>
    <dgm:cxn modelId="{4002E29F-455D-4102-B479-3BE963240CA5}" type="presParOf" srcId="{7A2D2C59-3F7F-425F-A86A-B96212B8D627}" destId="{5AF20B7D-1D6B-43AB-AB88-1B0C596BEA9F}" srcOrd="19" destOrd="0" presId="urn:microsoft.com/office/officeart/2009/3/layout/RandomtoResultProcess"/>
    <dgm:cxn modelId="{E6C412DE-4325-46ED-98BE-771472E7029C}" type="presParOf" srcId="{42C23325-5AFD-4C61-B4A6-5576AFB56C19}" destId="{7020C2CE-8302-4B57-B80E-B18A99099E82}" srcOrd="1" destOrd="0" presId="urn:microsoft.com/office/officeart/2009/3/layout/RandomtoResultProcess"/>
    <dgm:cxn modelId="{7A3A13E2-7BEF-4D04-9EA5-C0AEB9F49414}" type="presParOf" srcId="{7020C2CE-8302-4B57-B80E-B18A99099E82}" destId="{E22164DD-A536-49A7-A3B9-924D981750FA}" srcOrd="0" destOrd="0" presId="urn:microsoft.com/office/officeart/2009/3/layout/RandomtoResultProcess"/>
    <dgm:cxn modelId="{36CEFD7D-536A-4E1D-8FFE-AB45CC39D81D}" type="presParOf" srcId="{7020C2CE-8302-4B57-B80E-B18A99099E82}" destId="{69DAD4D9-476A-446E-B900-AB610A1FCBE6}" srcOrd="1" destOrd="0" presId="urn:microsoft.com/office/officeart/2009/3/layout/RandomtoResultProcess"/>
    <dgm:cxn modelId="{40E70D39-F3BC-42D4-BEA7-F756BE1189E3}" type="presParOf" srcId="{42C23325-5AFD-4C61-B4A6-5576AFB56C19}" destId="{B716776C-D22B-4967-826E-3D819E9674B8}" srcOrd="2" destOrd="0" presId="urn:microsoft.com/office/officeart/2009/3/layout/RandomtoResultProcess"/>
    <dgm:cxn modelId="{9A2B118B-D073-4E15-A05B-6DE795CDB575}" type="presParOf" srcId="{B716776C-D22B-4967-826E-3D819E9674B8}" destId="{66DE03DE-4D13-4574-BAFC-C846C2435B7F}" srcOrd="0" destOrd="0" presId="urn:microsoft.com/office/officeart/2009/3/layout/RandomtoResultProcess"/>
    <dgm:cxn modelId="{C13A2341-0606-46F1-AD07-079BEA58B400}" type="presParOf" srcId="{B716776C-D22B-4967-826E-3D819E9674B8}" destId="{5120ABCF-5EC8-43A2-8372-58A63E69E610}" srcOrd="1" destOrd="0" presId="urn:microsoft.com/office/officeart/2009/3/layout/RandomtoResultProcess"/>
    <dgm:cxn modelId="{FEDCC57E-B06F-4FF6-AC5C-81B95C3A160E}" type="presParOf" srcId="{B716776C-D22B-4967-826E-3D819E9674B8}" destId="{CBD632A7-BF89-4FBB-85C2-254BF662DA89}" srcOrd="2" destOrd="0" presId="urn:microsoft.com/office/officeart/2009/3/layout/RandomtoResultProcess"/>
    <dgm:cxn modelId="{F46077C6-6254-4B8E-9FCA-B7D40ACB0636}" type="presParOf" srcId="{42C23325-5AFD-4C61-B4A6-5576AFB56C19}" destId="{F508C74C-1419-4ECB-81A4-04FB7BA7F161}" srcOrd="3" destOrd="0" presId="urn:microsoft.com/office/officeart/2009/3/layout/RandomtoResultProcess"/>
    <dgm:cxn modelId="{A8BA71CB-DABC-423A-9A9D-9C290EDEA808}" type="presParOf" srcId="{F508C74C-1419-4ECB-81A4-04FB7BA7F161}" destId="{342FB050-094D-4B17-B0F3-89B9205DF1A9}" srcOrd="0" destOrd="0" presId="urn:microsoft.com/office/officeart/2009/3/layout/RandomtoResultProcess"/>
    <dgm:cxn modelId="{73ED90EE-4E84-47EA-B5E1-DAD29DB507CD}" type="presParOf" srcId="{F508C74C-1419-4ECB-81A4-04FB7BA7F161}" destId="{7A71A8C9-F585-411D-BA3F-0D47E3F7C08E}" srcOrd="1" destOrd="0" presId="urn:microsoft.com/office/officeart/2009/3/layout/RandomtoResultProcess"/>
    <dgm:cxn modelId="{BF83FA58-BF11-423E-8AC6-756B731CAE32}" type="presParOf" srcId="{42C23325-5AFD-4C61-B4A6-5576AFB56C19}" destId="{E9BF71FF-ECB3-4BFC-95F9-02CB2F73550A}" srcOrd="4" destOrd="0" presId="urn:microsoft.com/office/officeart/2009/3/layout/RandomtoResultProcess"/>
    <dgm:cxn modelId="{6EEC4ED4-EB56-425B-8BFA-24497BF111CA}" type="presParOf" srcId="{E9BF71FF-ECB3-4BFC-95F9-02CB2F73550A}" destId="{E7652A55-3430-4827-83B9-2D02C0C4FFF8}" srcOrd="0" destOrd="0" presId="urn:microsoft.com/office/officeart/2009/3/layout/RandomtoResultProcess"/>
    <dgm:cxn modelId="{640FB471-3233-4D64-B04B-01234CE08519}" type="presParOf" srcId="{E9BF71FF-ECB3-4BFC-95F9-02CB2F73550A}" destId="{75C4782D-9F72-4951-93A6-4FDC162FD741}" srcOrd="1" destOrd="0" presId="urn:microsoft.com/office/officeart/2009/3/layout/RandomtoResultProcess"/>
    <dgm:cxn modelId="{E8B92B3F-ED46-444F-BCBD-423F7C80E4C7}" type="presParOf" srcId="{E9BF71FF-ECB3-4BFC-95F9-02CB2F73550A}" destId="{A8EDF1E7-19C4-4927-90D8-03C88CE7DFAB}" srcOrd="2" destOrd="0" presId="urn:microsoft.com/office/officeart/2009/3/layout/RandomtoResultProcess"/>
    <dgm:cxn modelId="{525B097A-194A-4E47-BCBA-926AEAFC7DD2}" type="presParOf" srcId="{42C23325-5AFD-4C61-B4A6-5576AFB56C19}" destId="{51A9AE09-9328-4F66-895A-CD0271930B21}" srcOrd="5" destOrd="0" presId="urn:microsoft.com/office/officeart/2009/3/layout/RandomtoResultProcess"/>
    <dgm:cxn modelId="{24D8C6C8-B264-4694-B0E5-3842F7666C88}" type="presParOf" srcId="{51A9AE09-9328-4F66-895A-CD0271930B21}" destId="{42426AE5-1F51-4E0C-8FFB-898855DE0BCC}" srcOrd="0" destOrd="0" presId="urn:microsoft.com/office/officeart/2009/3/layout/RandomtoResultProcess"/>
    <dgm:cxn modelId="{D21F16A6-0DA2-4C64-9029-98C904E7A948}" type="presParOf" srcId="{51A9AE09-9328-4F66-895A-CD0271930B21}" destId="{063069D1-1CB6-4350-A13E-8D2C5052D129}" srcOrd="1" destOrd="0" presId="urn:microsoft.com/office/officeart/2009/3/layout/RandomtoResultProcess"/>
    <dgm:cxn modelId="{B73DEA64-0A8F-43FF-9525-26B82026191A}" type="presParOf" srcId="{42C23325-5AFD-4C61-B4A6-5576AFB56C19}" destId="{6C642BC4-3EDB-42C4-B247-4BCABE6DF936}" srcOrd="6" destOrd="0" presId="urn:microsoft.com/office/officeart/2009/3/layout/RandomtoResultProcess"/>
    <dgm:cxn modelId="{822B6E9B-410B-4527-BAEE-A662942D38BF}" type="presParOf" srcId="{6C642BC4-3EDB-42C4-B247-4BCABE6DF936}" destId="{DD894EC5-9B51-4965-9FE2-E736A89C9A0B}" srcOrd="0" destOrd="0" presId="urn:microsoft.com/office/officeart/2009/3/layout/RandomtoResultProcess"/>
    <dgm:cxn modelId="{FAE790AB-1C70-48AD-8F4C-9AD64305AD4D}" type="presParOf" srcId="{6C642BC4-3EDB-42C4-B247-4BCABE6DF936}" destId="{816EF986-B0FC-4BA9-9DE5-85BF9227AECC}" srcOrd="1" destOrd="0" presId="urn:microsoft.com/office/officeart/2009/3/layout/RandomtoResultProcess"/>
    <dgm:cxn modelId="{7E3D8855-11FD-49BA-AFD9-86F9DCE4E4BB}" type="presParOf" srcId="{6C642BC4-3EDB-42C4-B247-4BCABE6DF936}" destId="{3C023352-A1EE-4346-8570-E84858655C5D}" srcOrd="2"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854BA-892C-4D8B-98F4-4189C74E2EB7}">
      <dsp:nvSpPr>
        <dsp:cNvPr id="0" name=""/>
        <dsp:cNvSpPr/>
      </dsp:nvSpPr>
      <dsp:spPr>
        <a:xfrm>
          <a:off x="143121" y="1310815"/>
          <a:ext cx="2080175" cy="685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Raw Data</a:t>
          </a:r>
        </a:p>
      </dsp:txBody>
      <dsp:txXfrm>
        <a:off x="143121" y="1310815"/>
        <a:ext cx="2080175" cy="685512"/>
      </dsp:txXfrm>
    </dsp:sp>
    <dsp:sp modelId="{9362E725-7955-4CB5-BEEA-7BCB0B766466}">
      <dsp:nvSpPr>
        <dsp:cNvPr id="0" name=""/>
        <dsp:cNvSpPr/>
      </dsp:nvSpPr>
      <dsp:spPr>
        <a:xfrm>
          <a:off x="143121" y="2756325"/>
          <a:ext cx="2080175" cy="1284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Understand our Customer</a:t>
          </a:r>
        </a:p>
      </dsp:txBody>
      <dsp:txXfrm>
        <a:off x="143121" y="2756325"/>
        <a:ext cx="2080175" cy="1284316"/>
      </dsp:txXfrm>
    </dsp:sp>
    <dsp:sp modelId="{E5296D9A-5EBC-4A34-BE37-CAF241010154}">
      <dsp:nvSpPr>
        <dsp:cNvPr id="0" name=""/>
        <dsp:cNvSpPr/>
      </dsp:nvSpPr>
      <dsp:spPr>
        <a:xfrm>
          <a:off x="140757" y="1102325"/>
          <a:ext cx="165468" cy="165468"/>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2BF4D96-2075-49B1-ADED-054A8C10D60B}">
      <dsp:nvSpPr>
        <dsp:cNvPr id="0" name=""/>
        <dsp:cNvSpPr/>
      </dsp:nvSpPr>
      <dsp:spPr>
        <a:xfrm>
          <a:off x="256585" y="870669"/>
          <a:ext cx="165468" cy="165468"/>
        </a:xfrm>
        <a:prstGeom prst="ellipse">
          <a:avLst/>
        </a:prstGeom>
        <a:gradFill rotWithShape="0">
          <a:gsLst>
            <a:gs pos="0">
              <a:schemeClr val="accent5">
                <a:hueOff val="-375475"/>
                <a:satOff val="-968"/>
                <a:lumOff val="-654"/>
                <a:alphaOff val="0"/>
                <a:satMod val="103000"/>
                <a:lumMod val="102000"/>
                <a:tint val="94000"/>
              </a:schemeClr>
            </a:gs>
            <a:gs pos="50000">
              <a:schemeClr val="accent5">
                <a:hueOff val="-375475"/>
                <a:satOff val="-968"/>
                <a:lumOff val="-654"/>
                <a:alphaOff val="0"/>
                <a:satMod val="110000"/>
                <a:lumMod val="100000"/>
                <a:shade val="100000"/>
              </a:schemeClr>
            </a:gs>
            <a:gs pos="100000">
              <a:schemeClr val="accent5">
                <a:hueOff val="-375475"/>
                <a:satOff val="-968"/>
                <a:lumOff val="-65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3794826-DC1D-440B-A0A6-C063B69DCF1F}">
      <dsp:nvSpPr>
        <dsp:cNvPr id="0" name=""/>
        <dsp:cNvSpPr/>
      </dsp:nvSpPr>
      <dsp:spPr>
        <a:xfrm>
          <a:off x="534572" y="917000"/>
          <a:ext cx="260021" cy="260021"/>
        </a:xfrm>
        <a:prstGeom prst="ellipse">
          <a:avLst/>
        </a:prstGeom>
        <a:gradFill rotWithShape="0">
          <a:gsLst>
            <a:gs pos="0">
              <a:schemeClr val="accent5">
                <a:hueOff val="-750949"/>
                <a:satOff val="-1935"/>
                <a:lumOff val="-1307"/>
                <a:alphaOff val="0"/>
                <a:satMod val="103000"/>
                <a:lumMod val="102000"/>
                <a:tint val="94000"/>
              </a:schemeClr>
            </a:gs>
            <a:gs pos="50000">
              <a:schemeClr val="accent5">
                <a:hueOff val="-750949"/>
                <a:satOff val="-1935"/>
                <a:lumOff val="-1307"/>
                <a:alphaOff val="0"/>
                <a:satMod val="110000"/>
                <a:lumMod val="100000"/>
                <a:shade val="100000"/>
              </a:schemeClr>
            </a:gs>
            <a:gs pos="100000">
              <a:schemeClr val="accent5">
                <a:hueOff val="-750949"/>
                <a:satOff val="-1935"/>
                <a:lumOff val="-130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4917FB2-6589-4936-B900-42479DF2396F}">
      <dsp:nvSpPr>
        <dsp:cNvPr id="0" name=""/>
        <dsp:cNvSpPr/>
      </dsp:nvSpPr>
      <dsp:spPr>
        <a:xfrm>
          <a:off x="766228" y="662178"/>
          <a:ext cx="165468" cy="165468"/>
        </a:xfrm>
        <a:prstGeom prst="ellipse">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0429F1A-8EF9-49FF-A81C-5D92351310BD}">
      <dsp:nvSpPr>
        <dsp:cNvPr id="0" name=""/>
        <dsp:cNvSpPr/>
      </dsp:nvSpPr>
      <dsp:spPr>
        <a:xfrm>
          <a:off x="1067381" y="569516"/>
          <a:ext cx="165468" cy="165468"/>
        </a:xfrm>
        <a:prstGeom prst="ellipse">
          <a:avLst/>
        </a:prstGeom>
        <a:gradFill rotWithShape="0">
          <a:gsLst>
            <a:gs pos="0">
              <a:schemeClr val="accent5">
                <a:hueOff val="-1501898"/>
                <a:satOff val="-3871"/>
                <a:lumOff val="-2614"/>
                <a:alphaOff val="0"/>
                <a:satMod val="103000"/>
                <a:lumMod val="102000"/>
                <a:tint val="94000"/>
              </a:schemeClr>
            </a:gs>
            <a:gs pos="50000">
              <a:schemeClr val="accent5">
                <a:hueOff val="-1501898"/>
                <a:satOff val="-3871"/>
                <a:lumOff val="-2614"/>
                <a:alphaOff val="0"/>
                <a:satMod val="110000"/>
                <a:lumMod val="100000"/>
                <a:shade val="100000"/>
              </a:schemeClr>
            </a:gs>
            <a:gs pos="100000">
              <a:schemeClr val="accent5">
                <a:hueOff val="-1501898"/>
                <a:satOff val="-3871"/>
                <a:lumOff val="-261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D07C602-47F7-4811-A447-400353B12710}">
      <dsp:nvSpPr>
        <dsp:cNvPr id="0" name=""/>
        <dsp:cNvSpPr/>
      </dsp:nvSpPr>
      <dsp:spPr>
        <a:xfrm>
          <a:off x="1438031" y="731675"/>
          <a:ext cx="165468" cy="165468"/>
        </a:xfrm>
        <a:prstGeom prst="ellipse">
          <a:avLst/>
        </a:prstGeom>
        <a:gradFill rotWithShape="0">
          <a:gsLst>
            <a:gs pos="0">
              <a:schemeClr val="accent5">
                <a:hueOff val="-1877373"/>
                <a:satOff val="-4839"/>
                <a:lumOff val="-3268"/>
                <a:alphaOff val="0"/>
                <a:satMod val="103000"/>
                <a:lumMod val="102000"/>
                <a:tint val="94000"/>
              </a:schemeClr>
            </a:gs>
            <a:gs pos="50000">
              <a:schemeClr val="accent5">
                <a:hueOff val="-1877373"/>
                <a:satOff val="-4839"/>
                <a:lumOff val="-3268"/>
                <a:alphaOff val="0"/>
                <a:satMod val="110000"/>
                <a:lumMod val="100000"/>
                <a:shade val="100000"/>
              </a:schemeClr>
            </a:gs>
            <a:gs pos="100000">
              <a:schemeClr val="accent5">
                <a:hueOff val="-1877373"/>
                <a:satOff val="-4839"/>
                <a:lumOff val="-326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BC795C6-2D12-4C01-ABF4-0C6C8CBA7DFF}">
      <dsp:nvSpPr>
        <dsp:cNvPr id="0" name=""/>
        <dsp:cNvSpPr/>
      </dsp:nvSpPr>
      <dsp:spPr>
        <a:xfrm>
          <a:off x="1669686" y="847503"/>
          <a:ext cx="260021" cy="260021"/>
        </a:xfrm>
        <a:prstGeom prst="ellips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26D9019-A35D-4A05-8915-E2072FFE8819}">
      <dsp:nvSpPr>
        <dsp:cNvPr id="0" name=""/>
        <dsp:cNvSpPr/>
      </dsp:nvSpPr>
      <dsp:spPr>
        <a:xfrm>
          <a:off x="1994005" y="1102325"/>
          <a:ext cx="165468" cy="165468"/>
        </a:xfrm>
        <a:prstGeom prst="ellipse">
          <a:avLst/>
        </a:prstGeom>
        <a:gradFill rotWithShape="0">
          <a:gsLst>
            <a:gs pos="0">
              <a:schemeClr val="accent5">
                <a:hueOff val="-2628322"/>
                <a:satOff val="-6774"/>
                <a:lumOff val="-4575"/>
                <a:alphaOff val="0"/>
                <a:satMod val="103000"/>
                <a:lumMod val="102000"/>
                <a:tint val="94000"/>
              </a:schemeClr>
            </a:gs>
            <a:gs pos="50000">
              <a:schemeClr val="accent5">
                <a:hueOff val="-2628322"/>
                <a:satOff val="-6774"/>
                <a:lumOff val="-4575"/>
                <a:alphaOff val="0"/>
                <a:satMod val="110000"/>
                <a:lumMod val="100000"/>
                <a:shade val="100000"/>
              </a:schemeClr>
            </a:gs>
            <a:gs pos="100000">
              <a:schemeClr val="accent5">
                <a:hueOff val="-2628322"/>
                <a:satOff val="-6774"/>
                <a:lumOff val="-457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715CE36-D7E9-4E96-8C37-EAC719BE397C}">
      <dsp:nvSpPr>
        <dsp:cNvPr id="0" name=""/>
        <dsp:cNvSpPr/>
      </dsp:nvSpPr>
      <dsp:spPr>
        <a:xfrm>
          <a:off x="2132998" y="1357146"/>
          <a:ext cx="165468" cy="165468"/>
        </a:xfrm>
        <a:prstGeom prst="ellipse">
          <a:avLst/>
        </a:prstGeom>
        <a:gradFill rotWithShape="0">
          <a:gsLst>
            <a:gs pos="0">
              <a:schemeClr val="accent5">
                <a:hueOff val="-3003797"/>
                <a:satOff val="-7742"/>
                <a:lumOff val="-5229"/>
                <a:alphaOff val="0"/>
                <a:satMod val="103000"/>
                <a:lumMod val="102000"/>
                <a:tint val="94000"/>
              </a:schemeClr>
            </a:gs>
            <a:gs pos="50000">
              <a:schemeClr val="accent5">
                <a:hueOff val="-3003797"/>
                <a:satOff val="-7742"/>
                <a:lumOff val="-5229"/>
                <a:alphaOff val="0"/>
                <a:satMod val="110000"/>
                <a:lumMod val="100000"/>
                <a:shade val="100000"/>
              </a:schemeClr>
            </a:gs>
            <a:gs pos="100000">
              <a:schemeClr val="accent5">
                <a:hueOff val="-3003797"/>
                <a:satOff val="-7742"/>
                <a:lumOff val="-522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FC9908A-CE90-45B7-BBD0-1865B7B716D2}">
      <dsp:nvSpPr>
        <dsp:cNvPr id="0" name=""/>
        <dsp:cNvSpPr/>
      </dsp:nvSpPr>
      <dsp:spPr>
        <a:xfrm>
          <a:off x="928387" y="870669"/>
          <a:ext cx="425490" cy="425490"/>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7E1C796-A77D-49D5-B7B6-0DE207260039}">
      <dsp:nvSpPr>
        <dsp:cNvPr id="0" name=""/>
        <dsp:cNvSpPr/>
      </dsp:nvSpPr>
      <dsp:spPr>
        <a:xfrm>
          <a:off x="24929" y="1750961"/>
          <a:ext cx="165468" cy="165468"/>
        </a:xfrm>
        <a:prstGeom prst="ellipse">
          <a:avLst/>
        </a:prstGeom>
        <a:gradFill rotWithShape="0">
          <a:gsLst>
            <a:gs pos="0">
              <a:schemeClr val="accent5">
                <a:hueOff val="-3754746"/>
                <a:satOff val="-9677"/>
                <a:lumOff val="-6536"/>
                <a:alphaOff val="0"/>
                <a:satMod val="103000"/>
                <a:lumMod val="102000"/>
                <a:tint val="94000"/>
              </a:schemeClr>
            </a:gs>
            <a:gs pos="50000">
              <a:schemeClr val="accent5">
                <a:hueOff val="-3754746"/>
                <a:satOff val="-9677"/>
                <a:lumOff val="-6536"/>
                <a:alphaOff val="0"/>
                <a:satMod val="110000"/>
                <a:lumMod val="100000"/>
                <a:shade val="100000"/>
              </a:schemeClr>
            </a:gs>
            <a:gs pos="100000">
              <a:schemeClr val="accent5">
                <a:hueOff val="-3754746"/>
                <a:satOff val="-9677"/>
                <a:lumOff val="-653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E791411-6343-4C88-BD18-AA8319AC9D22}">
      <dsp:nvSpPr>
        <dsp:cNvPr id="0" name=""/>
        <dsp:cNvSpPr/>
      </dsp:nvSpPr>
      <dsp:spPr>
        <a:xfrm>
          <a:off x="163923" y="1959452"/>
          <a:ext cx="260021" cy="260021"/>
        </a:xfrm>
        <a:prstGeom prst="ellipse">
          <a:avLst/>
        </a:prstGeom>
        <a:gradFill rotWithShape="0">
          <a:gsLst>
            <a:gs pos="0">
              <a:schemeClr val="accent5">
                <a:hueOff val="-4130220"/>
                <a:satOff val="-10645"/>
                <a:lumOff val="-7190"/>
                <a:alphaOff val="0"/>
                <a:satMod val="103000"/>
                <a:lumMod val="102000"/>
                <a:tint val="94000"/>
              </a:schemeClr>
            </a:gs>
            <a:gs pos="50000">
              <a:schemeClr val="accent5">
                <a:hueOff val="-4130220"/>
                <a:satOff val="-10645"/>
                <a:lumOff val="-7190"/>
                <a:alphaOff val="0"/>
                <a:satMod val="110000"/>
                <a:lumMod val="100000"/>
                <a:shade val="100000"/>
              </a:schemeClr>
            </a:gs>
            <a:gs pos="100000">
              <a:schemeClr val="accent5">
                <a:hueOff val="-4130220"/>
                <a:satOff val="-10645"/>
                <a:lumOff val="-719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DA19525-5DAC-415E-B657-39703C9C70B0}">
      <dsp:nvSpPr>
        <dsp:cNvPr id="0" name=""/>
        <dsp:cNvSpPr/>
      </dsp:nvSpPr>
      <dsp:spPr>
        <a:xfrm>
          <a:off x="511407" y="2144776"/>
          <a:ext cx="378213" cy="378213"/>
        </a:xfrm>
        <a:prstGeom prst="ellips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1E818F2-33A4-465B-901D-ADA397A95350}">
      <dsp:nvSpPr>
        <dsp:cNvPr id="0" name=""/>
        <dsp:cNvSpPr/>
      </dsp:nvSpPr>
      <dsp:spPr>
        <a:xfrm>
          <a:off x="997884" y="2445929"/>
          <a:ext cx="165468" cy="165468"/>
        </a:xfrm>
        <a:prstGeom prst="ellipse">
          <a:avLst/>
        </a:prstGeom>
        <a:gradFill rotWithShape="0">
          <a:gsLst>
            <a:gs pos="0">
              <a:schemeClr val="accent5">
                <a:hueOff val="-4881170"/>
                <a:satOff val="-12580"/>
                <a:lumOff val="-8497"/>
                <a:alphaOff val="0"/>
                <a:satMod val="103000"/>
                <a:lumMod val="102000"/>
                <a:tint val="94000"/>
              </a:schemeClr>
            </a:gs>
            <a:gs pos="50000">
              <a:schemeClr val="accent5">
                <a:hueOff val="-4881170"/>
                <a:satOff val="-12580"/>
                <a:lumOff val="-8497"/>
                <a:alphaOff val="0"/>
                <a:satMod val="110000"/>
                <a:lumMod val="100000"/>
                <a:shade val="100000"/>
              </a:schemeClr>
            </a:gs>
            <a:gs pos="100000">
              <a:schemeClr val="accent5">
                <a:hueOff val="-4881170"/>
                <a:satOff val="-12580"/>
                <a:lumOff val="-849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9753CFB-070E-4C07-8439-41A422BD7A9C}">
      <dsp:nvSpPr>
        <dsp:cNvPr id="0" name=""/>
        <dsp:cNvSpPr/>
      </dsp:nvSpPr>
      <dsp:spPr>
        <a:xfrm>
          <a:off x="1090547" y="2144776"/>
          <a:ext cx="260021" cy="260021"/>
        </a:xfrm>
        <a:prstGeom prst="ellipse">
          <a:avLst/>
        </a:prstGeom>
        <a:gradFill rotWithShape="0">
          <a:gsLst>
            <a:gs pos="0">
              <a:schemeClr val="accent5">
                <a:hueOff val="-5256644"/>
                <a:satOff val="-13548"/>
                <a:lumOff val="-9151"/>
                <a:alphaOff val="0"/>
                <a:satMod val="103000"/>
                <a:lumMod val="102000"/>
                <a:tint val="94000"/>
              </a:schemeClr>
            </a:gs>
            <a:gs pos="50000">
              <a:schemeClr val="accent5">
                <a:hueOff val="-5256644"/>
                <a:satOff val="-13548"/>
                <a:lumOff val="-9151"/>
                <a:alphaOff val="0"/>
                <a:satMod val="110000"/>
                <a:lumMod val="100000"/>
                <a:shade val="100000"/>
              </a:schemeClr>
            </a:gs>
            <a:gs pos="100000">
              <a:schemeClr val="accent5">
                <a:hueOff val="-5256644"/>
                <a:satOff val="-13548"/>
                <a:lumOff val="-915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1333BE9-82A7-428E-ABFD-B44C8BE43180}">
      <dsp:nvSpPr>
        <dsp:cNvPr id="0" name=""/>
        <dsp:cNvSpPr/>
      </dsp:nvSpPr>
      <dsp:spPr>
        <a:xfrm>
          <a:off x="1322203" y="2469095"/>
          <a:ext cx="165468" cy="165468"/>
        </a:xfrm>
        <a:prstGeom prst="ellipse">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519D467-2105-46B8-BEEB-D042C8F765A6}">
      <dsp:nvSpPr>
        <dsp:cNvPr id="0" name=""/>
        <dsp:cNvSpPr/>
      </dsp:nvSpPr>
      <dsp:spPr>
        <a:xfrm>
          <a:off x="1530693" y="2098445"/>
          <a:ext cx="378213" cy="378213"/>
        </a:xfrm>
        <a:prstGeom prst="ellipse">
          <a:avLst/>
        </a:prstGeom>
        <a:gradFill rotWithShape="0">
          <a:gsLst>
            <a:gs pos="0">
              <a:schemeClr val="accent5">
                <a:hueOff val="-6007594"/>
                <a:satOff val="-15484"/>
                <a:lumOff val="-10458"/>
                <a:alphaOff val="0"/>
                <a:satMod val="103000"/>
                <a:lumMod val="102000"/>
                <a:tint val="94000"/>
              </a:schemeClr>
            </a:gs>
            <a:gs pos="50000">
              <a:schemeClr val="accent5">
                <a:hueOff val="-6007594"/>
                <a:satOff val="-15484"/>
                <a:lumOff val="-10458"/>
                <a:alphaOff val="0"/>
                <a:satMod val="110000"/>
                <a:lumMod val="100000"/>
                <a:shade val="100000"/>
              </a:schemeClr>
            </a:gs>
            <a:gs pos="100000">
              <a:schemeClr val="accent5">
                <a:hueOff val="-6007594"/>
                <a:satOff val="-15484"/>
                <a:lumOff val="-1045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AF20B7D-1D6B-43AB-AB88-1B0C596BEA9F}">
      <dsp:nvSpPr>
        <dsp:cNvPr id="0" name=""/>
        <dsp:cNvSpPr/>
      </dsp:nvSpPr>
      <dsp:spPr>
        <a:xfrm>
          <a:off x="2040336" y="2005783"/>
          <a:ext cx="260021" cy="260021"/>
        </a:xfrm>
        <a:prstGeom prst="ellipse">
          <a:avLst/>
        </a:prstGeom>
        <a:gradFill rotWithShape="0">
          <a:gsLst>
            <a:gs pos="0">
              <a:schemeClr val="accent5">
                <a:hueOff val="-6383068"/>
                <a:satOff val="-16451"/>
                <a:lumOff val="-11111"/>
                <a:alphaOff val="0"/>
                <a:satMod val="103000"/>
                <a:lumMod val="102000"/>
                <a:tint val="94000"/>
              </a:schemeClr>
            </a:gs>
            <a:gs pos="50000">
              <a:schemeClr val="accent5">
                <a:hueOff val="-6383068"/>
                <a:satOff val="-16451"/>
                <a:lumOff val="-11111"/>
                <a:alphaOff val="0"/>
                <a:satMod val="110000"/>
                <a:lumMod val="100000"/>
                <a:shade val="100000"/>
              </a:schemeClr>
            </a:gs>
            <a:gs pos="100000">
              <a:schemeClr val="accent5">
                <a:hueOff val="-6383068"/>
                <a:satOff val="-16451"/>
                <a:lumOff val="-1111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22164DD-A536-49A7-A3B9-924D981750FA}">
      <dsp:nvSpPr>
        <dsp:cNvPr id="0" name=""/>
        <dsp:cNvSpPr/>
      </dsp:nvSpPr>
      <dsp:spPr>
        <a:xfrm>
          <a:off x="2300358" y="916615"/>
          <a:ext cx="763647" cy="1457886"/>
        </a:xfrm>
        <a:prstGeom prst="chevron">
          <a:avLst>
            <a:gd name="adj" fmla="val 6231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6DE03DE-4D13-4574-BAFC-C846C2435B7F}">
      <dsp:nvSpPr>
        <dsp:cNvPr id="0" name=""/>
        <dsp:cNvSpPr/>
      </dsp:nvSpPr>
      <dsp:spPr>
        <a:xfrm>
          <a:off x="3064005" y="917323"/>
          <a:ext cx="2358233" cy="1457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Dashboard Draft</a:t>
          </a:r>
        </a:p>
      </dsp:txBody>
      <dsp:txXfrm>
        <a:off x="3064005" y="917323"/>
        <a:ext cx="2358233" cy="1457872"/>
      </dsp:txXfrm>
    </dsp:sp>
    <dsp:sp modelId="{5120ABCF-5EC8-43A2-8372-58A63E69E610}">
      <dsp:nvSpPr>
        <dsp:cNvPr id="0" name=""/>
        <dsp:cNvSpPr/>
      </dsp:nvSpPr>
      <dsp:spPr>
        <a:xfrm>
          <a:off x="3201785" y="2756325"/>
          <a:ext cx="2082674" cy="1284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Create Visible Insights</a:t>
          </a:r>
        </a:p>
      </dsp:txBody>
      <dsp:txXfrm>
        <a:off x="3201785" y="2756325"/>
        <a:ext cx="2082674" cy="1284316"/>
      </dsp:txXfrm>
    </dsp:sp>
    <dsp:sp modelId="{342FB050-094D-4B17-B0F3-89B9205DF1A9}">
      <dsp:nvSpPr>
        <dsp:cNvPr id="0" name=""/>
        <dsp:cNvSpPr/>
      </dsp:nvSpPr>
      <dsp:spPr>
        <a:xfrm>
          <a:off x="5422239" y="916615"/>
          <a:ext cx="763647" cy="1457886"/>
        </a:xfrm>
        <a:prstGeom prst="chevron">
          <a:avLst>
            <a:gd name="adj" fmla="val 6231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7652A55-3430-4827-83B9-2D02C0C4FFF8}">
      <dsp:nvSpPr>
        <dsp:cNvPr id="0" name=""/>
        <dsp:cNvSpPr/>
      </dsp:nvSpPr>
      <dsp:spPr>
        <a:xfrm>
          <a:off x="6185886" y="917323"/>
          <a:ext cx="2082674" cy="1457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Live Data Feed</a:t>
          </a:r>
        </a:p>
      </dsp:txBody>
      <dsp:txXfrm>
        <a:off x="6185886" y="917323"/>
        <a:ext cx="2082674" cy="1457872"/>
      </dsp:txXfrm>
    </dsp:sp>
    <dsp:sp modelId="{75C4782D-9F72-4951-93A6-4FDC162FD741}">
      <dsp:nvSpPr>
        <dsp:cNvPr id="0" name=""/>
        <dsp:cNvSpPr/>
      </dsp:nvSpPr>
      <dsp:spPr>
        <a:xfrm>
          <a:off x="6185886" y="2756325"/>
          <a:ext cx="2082674" cy="1284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Connect to Real Time Information</a:t>
          </a:r>
        </a:p>
      </dsp:txBody>
      <dsp:txXfrm>
        <a:off x="6185886" y="2756325"/>
        <a:ext cx="2082674" cy="1284316"/>
      </dsp:txXfrm>
    </dsp:sp>
    <dsp:sp modelId="{42426AE5-1F51-4E0C-8FFB-898855DE0BCC}">
      <dsp:nvSpPr>
        <dsp:cNvPr id="0" name=""/>
        <dsp:cNvSpPr/>
      </dsp:nvSpPr>
      <dsp:spPr>
        <a:xfrm>
          <a:off x="8268561" y="916615"/>
          <a:ext cx="763647" cy="1457886"/>
        </a:xfrm>
        <a:prstGeom prst="chevron">
          <a:avLst>
            <a:gd name="adj" fmla="val 6231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D894EC5-9B51-4965-9FE2-E736A89C9A0B}">
      <dsp:nvSpPr>
        <dsp:cNvPr id="0" name=""/>
        <dsp:cNvSpPr/>
      </dsp:nvSpPr>
      <dsp:spPr>
        <a:xfrm>
          <a:off x="9188409" y="813189"/>
          <a:ext cx="1770273" cy="1770273"/>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Launch Dash</a:t>
          </a:r>
        </a:p>
      </dsp:txBody>
      <dsp:txXfrm>
        <a:off x="9447659" y="1072439"/>
        <a:ext cx="1251773" cy="1251773"/>
      </dsp:txXfrm>
    </dsp:sp>
    <dsp:sp modelId="{816EF986-B0FC-4BA9-9DE5-85BF9227AECC}">
      <dsp:nvSpPr>
        <dsp:cNvPr id="0" name=""/>
        <dsp:cNvSpPr/>
      </dsp:nvSpPr>
      <dsp:spPr>
        <a:xfrm>
          <a:off x="9032209" y="2756325"/>
          <a:ext cx="2082674" cy="1284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Track Changes Against Goals</a:t>
          </a:r>
        </a:p>
      </dsp:txBody>
      <dsp:txXfrm>
        <a:off x="9032209" y="2756325"/>
        <a:ext cx="2082674" cy="1284316"/>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E87C2-CF3D-4621-ACCB-203546C2DD6C}" type="datetimeFigureOut">
              <a:rPr lang="en-US" smtClean="0"/>
              <a:t>03/08/20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EE29C-D394-4D2E-8742-0395F8EB4DEA}" type="slidenum">
              <a:rPr lang="en-US" smtClean="0"/>
              <a:t>‹#›</a:t>
            </a:fld>
            <a:endParaRPr lang="en-US"/>
          </a:p>
        </p:txBody>
      </p:sp>
    </p:spTree>
    <p:extLst>
      <p:ext uri="{BB962C8B-B14F-4D97-AF65-F5344CB8AC3E}">
        <p14:creationId xmlns:p14="http://schemas.microsoft.com/office/powerpoint/2010/main" val="6130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7D5E6C17-0EB1-449B-BBDB-CFA33988AFB6}"/>
              </a:ext>
            </a:extLst>
          </p:cNvPr>
          <p:cNvSpPr>
            <a:spLocks noGrp="1"/>
          </p:cNvSpPr>
          <p:nvPr>
            <p:ph type="hdr" sz="quarter"/>
          </p:nvPr>
        </p:nvSpPr>
        <p:spPr/>
        <p:txBody>
          <a:bodyPr/>
          <a:lstStyle/>
          <a:p>
            <a:r>
              <a:rPr lang="en-US"/>
              <a:t>Critical Thinking Assignment 2- Option 1</a:t>
            </a:r>
            <a:endParaRPr lang="en-US" dirty="0"/>
          </a:p>
        </p:txBody>
      </p:sp>
    </p:spTree>
    <p:extLst>
      <p:ext uri="{BB962C8B-B14F-4D97-AF65-F5344CB8AC3E}">
        <p14:creationId xmlns:p14="http://schemas.microsoft.com/office/powerpoint/2010/main" val="1040678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final business question had to do with understanding the lifestyles of our customers.  It appears when we look at the cluster types of our frequent shoppers, much of our revenue is from families.  Family Ties, Great Beginnings, Mid-Life Success, White Picket Fence, Country Home Family, Settled In and Home Sweet Home are all clusters that are categorized by having children in the home.  These clusters for the most part all span the middle to upper class families.</a:t>
            </a:r>
          </a:p>
          <a:p>
            <a:r>
              <a:rPr lang="en-US" dirty="0"/>
              <a:t>For the visualization here I chose the bubble chart so that we could see the most possible information about our customers in one view.  The x axis is the frequency of visits, the y axis is lifetime spending, and the bubble size represents the average spend per visit.  One interesting insight is that customers that visit more than 50 times are neither our top lifetime spenders, nor is their average spend very large comparatively.  It is possible a discount over a certain amount for long term customers could encourage improvements here.  As many of the customers in this section are from Movers and Shakers, Great Beginnings and Upper Crust, it is possible that our younger customers are coming in for single items while our more established families come in less often for bigger trips.</a:t>
            </a:r>
          </a:p>
          <a:p>
            <a:r>
              <a:rPr lang="en-US" dirty="0"/>
              <a:t>The other section of interest for me are those customers with lifetime purchases over 10k.  These are from the Settled In, Home Sweet Home and White Picket Fence groups, which further enforces our family appeal.  The question would be how to get more of our customers to buy like these customers who are coming in more than 25 time and have very large average purchase rates.</a:t>
            </a:r>
          </a:p>
        </p:txBody>
      </p:sp>
      <p:sp>
        <p:nvSpPr>
          <p:cNvPr id="4" name="Slide Number Placeholder 3"/>
          <p:cNvSpPr>
            <a:spLocks noGrp="1"/>
          </p:cNvSpPr>
          <p:nvPr>
            <p:ph type="sldNum" sz="quarter" idx="5"/>
          </p:nvPr>
        </p:nvSpPr>
        <p:spPr/>
        <p:txBody>
          <a:bodyPr/>
          <a:lstStyle/>
          <a:p>
            <a:fld id="{F09EE29C-D394-4D2E-8742-0395F8EB4DEA}" type="slidenum">
              <a:rPr lang="en-US" smtClean="0"/>
              <a:t>10</a:t>
            </a:fld>
            <a:endParaRPr lang="en-US"/>
          </a:p>
        </p:txBody>
      </p:sp>
    </p:spTree>
    <p:extLst>
      <p:ext uri="{BB962C8B-B14F-4D97-AF65-F5344CB8AC3E}">
        <p14:creationId xmlns:p14="http://schemas.microsoft.com/office/powerpoint/2010/main" val="2924330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slides are full of useful information, but it is inefficient to expect an executive decision maker to run each of these tables every time.  To monitor progress, we create a dashboard.  Dashboards allow for improved visibility with the time savings of having an updated, real time view at the decision makers disposal.  This allows an executive to track how we are performing compared to expectations.  “[I]n your dashboard, you can automatically show you goals from your business plan versus your actual, real time results” (</a:t>
            </a:r>
            <a:r>
              <a:rPr lang="en-US" dirty="0" err="1"/>
              <a:t>Lavinsky</a:t>
            </a:r>
            <a:r>
              <a:rPr lang="en-US" dirty="0"/>
              <a:t>, 2013, para 4).  </a:t>
            </a:r>
          </a:p>
          <a:p>
            <a:r>
              <a:rPr lang="en-US" dirty="0"/>
              <a:t>The first three figures are exactly that.  We are setting a goal to increase the number of Frequent shoppers and to increase the average spend per visit of these customers.  The top bar is meant to be an instant check in for where we stand to these goals.  Below are details of where these changes are coming from.  We can see at a glance what department is improving in shares (bottom left), what consumer profiles are buying (bottom right), and what profit margins we are gaining compared to our non-frequent customers (bottom middle).</a:t>
            </a:r>
          </a:p>
        </p:txBody>
      </p:sp>
      <p:sp>
        <p:nvSpPr>
          <p:cNvPr id="4" name="Slide Number Placeholder 3"/>
          <p:cNvSpPr>
            <a:spLocks noGrp="1"/>
          </p:cNvSpPr>
          <p:nvPr>
            <p:ph type="sldNum" sz="quarter" idx="5"/>
          </p:nvPr>
        </p:nvSpPr>
        <p:spPr/>
        <p:txBody>
          <a:bodyPr/>
          <a:lstStyle/>
          <a:p>
            <a:fld id="{F09EE29C-D394-4D2E-8742-0395F8EB4DEA}" type="slidenum">
              <a:rPr lang="en-US" smtClean="0"/>
              <a:t>11</a:t>
            </a:fld>
            <a:endParaRPr lang="en-US"/>
          </a:p>
        </p:txBody>
      </p:sp>
    </p:spTree>
    <p:extLst>
      <p:ext uri="{BB962C8B-B14F-4D97-AF65-F5344CB8AC3E}">
        <p14:creationId xmlns:p14="http://schemas.microsoft.com/office/powerpoint/2010/main" val="166767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step was to collect raw data, which we used for step 2, creating a draft of a dashboard.  As we agree from today on any further changes, we can add those to the dash and then connect the updated visuals to our live data feed of the same information.  This will allow the dash to be a real time read for decision makers on how we are performing against our goals.  Finally we can roll the live dashboard out to the decision makers for use to track our current status against the goals we have </a:t>
            </a:r>
            <a:r>
              <a:rPr lang="en-US"/>
              <a:t>established today.</a:t>
            </a:r>
            <a:endParaRPr lang="en-US" dirty="0"/>
          </a:p>
        </p:txBody>
      </p:sp>
      <p:sp>
        <p:nvSpPr>
          <p:cNvPr id="4" name="Slide Number Placeholder 3"/>
          <p:cNvSpPr>
            <a:spLocks noGrp="1"/>
          </p:cNvSpPr>
          <p:nvPr>
            <p:ph type="sldNum" sz="quarter" idx="5"/>
          </p:nvPr>
        </p:nvSpPr>
        <p:spPr/>
        <p:txBody>
          <a:bodyPr/>
          <a:lstStyle/>
          <a:p>
            <a:fld id="{F09EE29C-D394-4D2E-8742-0395F8EB4DEA}" type="slidenum">
              <a:rPr lang="en-US" smtClean="0"/>
              <a:t>12</a:t>
            </a:fld>
            <a:endParaRPr lang="en-US"/>
          </a:p>
        </p:txBody>
      </p:sp>
    </p:spTree>
    <p:extLst>
      <p:ext uri="{BB962C8B-B14F-4D97-AF65-F5344CB8AC3E}">
        <p14:creationId xmlns:p14="http://schemas.microsoft.com/office/powerpoint/2010/main" val="3107088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 employer in this scenario is a retail clothing store, looking to understand how to maximize the lifetime customer value of our existing customer base.  Our goal is to understand what brings a customer back and how to make it happen as often as possible, for as long as possible.  </a:t>
            </a:r>
          </a:p>
          <a:p>
            <a:r>
              <a:rPr lang="en-US" sz="1200" kern="1200" dirty="0">
                <a:solidFill>
                  <a:schemeClr val="tx1"/>
                </a:solidFill>
                <a:effectLst/>
                <a:latin typeface="+mn-lt"/>
                <a:ea typeface="+mn-ea"/>
                <a:cs typeface="+mn-cs"/>
              </a:rPr>
              <a:t>The company’s value statement leans towards a company focused on lifetime purchasing, striving to value their customer and cater to them over time.  What this statement highlights for me is a customer focused company that wants to create pertinent trends at all stages- beginning with teens and taking them through their first job, work wear, and straight into buying clothes for their children as they grow and become customers of their own.  We are interested in creating stores that cater to all of these opportunities using open-minded employees that are willing to adapt our trends to stay relevant. </a:t>
            </a:r>
            <a:endParaRPr lang="en-US" dirty="0"/>
          </a:p>
        </p:txBody>
      </p:sp>
      <p:sp>
        <p:nvSpPr>
          <p:cNvPr id="4" name="Slide Number Placeholder 3"/>
          <p:cNvSpPr>
            <a:spLocks noGrp="1"/>
          </p:cNvSpPr>
          <p:nvPr>
            <p:ph type="sldNum" sz="quarter" idx="5"/>
          </p:nvPr>
        </p:nvSpPr>
        <p:spPr/>
        <p:txBody>
          <a:bodyPr/>
          <a:lstStyle/>
          <a:p>
            <a:fld id="{F09EE29C-D394-4D2E-8742-0395F8EB4DEA}" type="slidenum">
              <a:rPr lang="en-US" smtClean="0"/>
              <a:t>2</a:t>
            </a:fld>
            <a:endParaRPr lang="en-US"/>
          </a:p>
        </p:txBody>
      </p:sp>
    </p:spTree>
    <p:extLst>
      <p:ext uri="{BB962C8B-B14F-4D97-AF65-F5344CB8AC3E}">
        <p14:creationId xmlns:p14="http://schemas.microsoft.com/office/powerpoint/2010/main" val="2883442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facts listed above pertain to why our lifetime customers are so vital to business.  It is commonly understood that it is more efficient to keep an existing customer than to source a new one.  Established customers establish a strong sales base from which we can work to expand.  Keeping these profitable customers has become the focus of marketing efforts, in order to “…implement relationship-marketing strategies with the most profitable one in order to retain these customers and increase purchases made by them” (</a:t>
            </a:r>
            <a:r>
              <a:rPr lang="en-US" dirty="0"/>
              <a:t>Estrella-Ramon et al, 2011, para 1).</a:t>
            </a:r>
          </a:p>
          <a:p>
            <a:r>
              <a:rPr lang="en-US" dirty="0"/>
              <a:t>Our value statement is based in this concept.  We are looking to have strong interactions with our customers that show them their value to us and keep them returning.  Using the data set that was provided and this goal, to find our most profitable customers, we can start to develop an action plan that works to identify these customers where they are in our current base and understand them so that we can improve those relationships.  We can also focus in on those customers who are not yet lifetime buyers but are on the cusp, and similarly understand them and work on a plan to convert them to lifetime buyers.</a:t>
            </a:r>
          </a:p>
        </p:txBody>
      </p:sp>
      <p:sp>
        <p:nvSpPr>
          <p:cNvPr id="4" name="Slide Number Placeholder 3"/>
          <p:cNvSpPr>
            <a:spLocks noGrp="1"/>
          </p:cNvSpPr>
          <p:nvPr>
            <p:ph type="sldNum" sz="quarter" idx="5"/>
          </p:nvPr>
        </p:nvSpPr>
        <p:spPr/>
        <p:txBody>
          <a:bodyPr/>
          <a:lstStyle/>
          <a:p>
            <a:fld id="{F09EE29C-D394-4D2E-8742-0395F8EB4DEA}" type="slidenum">
              <a:rPr lang="en-US" smtClean="0"/>
              <a:t>3</a:t>
            </a:fld>
            <a:endParaRPr lang="en-US"/>
          </a:p>
        </p:txBody>
      </p:sp>
    </p:spTree>
    <p:extLst>
      <p:ext uri="{BB962C8B-B14F-4D97-AF65-F5344CB8AC3E}">
        <p14:creationId xmlns:p14="http://schemas.microsoft.com/office/powerpoint/2010/main" val="526151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Part of this action plan is generating business questions that support our goal of maximizing the lifetime customer value.  This means taking a deeper look at our particular customers and their purchasing habits.  Reviewing the information we have on hand, we have not been tracking dates and individual sales, or at least this type of data is not accessible for this report.  Instead we are looking at cluster types and lifetime visits as well as info on what types of items customers are buying.  Based on this, we have formed a few business questions that support an initial attempt to understand how our customer buys over time.  </a:t>
            </a:r>
          </a:p>
          <a:p>
            <a:endParaRPr lang="en-US" dirty="0"/>
          </a:p>
        </p:txBody>
      </p:sp>
      <p:sp>
        <p:nvSpPr>
          <p:cNvPr id="4" name="Slide Number Placeholder 3"/>
          <p:cNvSpPr>
            <a:spLocks noGrp="1"/>
          </p:cNvSpPr>
          <p:nvPr>
            <p:ph type="sldNum" sz="quarter" idx="5"/>
          </p:nvPr>
        </p:nvSpPr>
        <p:spPr/>
        <p:txBody>
          <a:bodyPr/>
          <a:lstStyle/>
          <a:p>
            <a:fld id="{F09EE29C-D394-4D2E-8742-0395F8EB4DEA}" type="slidenum">
              <a:rPr lang="en-US" smtClean="0"/>
              <a:t>4</a:t>
            </a:fld>
            <a:endParaRPr lang="en-US"/>
          </a:p>
        </p:txBody>
      </p:sp>
    </p:spTree>
    <p:extLst>
      <p:ext uri="{BB962C8B-B14F-4D97-AF65-F5344CB8AC3E}">
        <p14:creationId xmlns:p14="http://schemas.microsoft.com/office/powerpoint/2010/main" val="303380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the 28,799 customers tracked within our data, the average number of visits to our store is 5.  As we are just beginning to follow our customers, I chose to use this number as the decision point on who is a lifetime buyer.  Shoppers that have visited us five or more times were categorized as Yes- lifetime buyers.  Shoppers that have been to the store 3-4 times are possible to convert to lifetime and are classified as Borderline.  Those shoppers who have been to our stores fewer than 3 times are in the No category as they are not lifetime customers and will be more difficult to convert.  Based on these divisions, just shy of 10,000 have shopped in our stores 5 or more times (34.2% of our customers).  21% are in the borderline category and are possible lifetime customers.  These customers would be important to send extra marketing to and encourage to return.</a:t>
            </a:r>
          </a:p>
        </p:txBody>
      </p:sp>
      <p:sp>
        <p:nvSpPr>
          <p:cNvPr id="4" name="Slide Number Placeholder 3"/>
          <p:cNvSpPr>
            <a:spLocks noGrp="1"/>
          </p:cNvSpPr>
          <p:nvPr>
            <p:ph type="sldNum" sz="quarter" idx="5"/>
          </p:nvPr>
        </p:nvSpPr>
        <p:spPr/>
        <p:txBody>
          <a:bodyPr/>
          <a:lstStyle/>
          <a:p>
            <a:fld id="{F09EE29C-D394-4D2E-8742-0395F8EB4DEA}" type="slidenum">
              <a:rPr lang="en-US" smtClean="0"/>
              <a:t>5</a:t>
            </a:fld>
            <a:endParaRPr lang="en-US"/>
          </a:p>
        </p:txBody>
      </p:sp>
    </p:spTree>
    <p:extLst>
      <p:ext uri="{BB962C8B-B14F-4D97-AF65-F5344CB8AC3E}">
        <p14:creationId xmlns:p14="http://schemas.microsoft.com/office/powerpoint/2010/main" val="318805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interesting is when we look at the average purchasing habits of our lifetime customers.  Their average spend is nearly $47/visit less than our one-off shopper!  This statistic is concerning, as the hope is we gain more from the consistent shopper and their loyalty to our product.  It is true that 5 shopping trips at $90 each is still more revenue per customer than the cumulative revenue from the other groups, but this is still a variance we should make an effort to reduce.</a:t>
            </a:r>
          </a:p>
        </p:txBody>
      </p:sp>
      <p:sp>
        <p:nvSpPr>
          <p:cNvPr id="4" name="Slide Number Placeholder 3"/>
          <p:cNvSpPr>
            <a:spLocks noGrp="1"/>
          </p:cNvSpPr>
          <p:nvPr>
            <p:ph type="sldNum" sz="quarter" idx="5"/>
          </p:nvPr>
        </p:nvSpPr>
        <p:spPr/>
        <p:txBody>
          <a:bodyPr/>
          <a:lstStyle/>
          <a:p>
            <a:fld id="{F09EE29C-D394-4D2E-8742-0395F8EB4DEA}" type="slidenum">
              <a:rPr lang="en-US" smtClean="0"/>
              <a:t>6</a:t>
            </a:fld>
            <a:endParaRPr lang="en-US"/>
          </a:p>
        </p:txBody>
      </p:sp>
    </p:spTree>
    <p:extLst>
      <p:ext uri="{BB962C8B-B14F-4D97-AF65-F5344CB8AC3E}">
        <p14:creationId xmlns:p14="http://schemas.microsoft.com/office/powerpoint/2010/main" val="497717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purpose of consistent monitoring, it would be hard to see small improvements in the charts in the two previous slides.  When we look at making a dashboard, a gauge can be used in place of certain graphics to quickly highlight our progress towards goals.  If our goal is to increase the number of lifetime shoppers as well as increase their average spend, the gauges shown here are a means of benchmarking our progress over time.  Each of the arrow graphics are linked to a prior number.  As we are just starting out, we don’t really have a figure to compare to, but as we move forward, we can include a constant from the prior period that will hopefully show our decision makers consistent improvement over the prior period. </a:t>
            </a:r>
          </a:p>
        </p:txBody>
      </p:sp>
      <p:sp>
        <p:nvSpPr>
          <p:cNvPr id="4" name="Slide Number Placeholder 3"/>
          <p:cNvSpPr>
            <a:spLocks noGrp="1"/>
          </p:cNvSpPr>
          <p:nvPr>
            <p:ph type="sldNum" sz="quarter" idx="5"/>
          </p:nvPr>
        </p:nvSpPr>
        <p:spPr/>
        <p:txBody>
          <a:bodyPr/>
          <a:lstStyle/>
          <a:p>
            <a:fld id="{F09EE29C-D394-4D2E-8742-0395F8EB4DEA}" type="slidenum">
              <a:rPr lang="en-US" smtClean="0"/>
              <a:t>7</a:t>
            </a:fld>
            <a:endParaRPr lang="en-US"/>
          </a:p>
        </p:txBody>
      </p:sp>
    </p:spTree>
    <p:extLst>
      <p:ext uri="{BB962C8B-B14F-4D97-AF65-F5344CB8AC3E}">
        <p14:creationId xmlns:p14="http://schemas.microsoft.com/office/powerpoint/2010/main" val="1785112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look at the percent of purchases that have been bought on sale, we can see that our frequent shoppers actually shop sales more often than our non-frequent customers, 22% compared to 16% respectively.  It would be important to work on bringing in those regular customers more often without a markdown, as, when we look at the gross margin percent, we can see that the result of the bargain shopping is a lower profit from our frequent customers.  If we only looked at these figures, it would be hard to argue the value of a lifetime customer, as our one-off buyers are currently bringing in more profits! A 6% difference in profit margin is not something to ignore!</a:t>
            </a:r>
          </a:p>
        </p:txBody>
      </p:sp>
      <p:sp>
        <p:nvSpPr>
          <p:cNvPr id="4" name="Slide Number Placeholder 3"/>
          <p:cNvSpPr>
            <a:spLocks noGrp="1"/>
          </p:cNvSpPr>
          <p:nvPr>
            <p:ph type="sldNum" sz="quarter" idx="5"/>
          </p:nvPr>
        </p:nvSpPr>
        <p:spPr/>
        <p:txBody>
          <a:bodyPr/>
          <a:lstStyle/>
          <a:p>
            <a:fld id="{F09EE29C-D394-4D2E-8742-0395F8EB4DEA}" type="slidenum">
              <a:rPr lang="en-US" smtClean="0"/>
              <a:t>8</a:t>
            </a:fld>
            <a:endParaRPr lang="en-US"/>
          </a:p>
        </p:txBody>
      </p:sp>
    </p:spTree>
    <p:extLst>
      <p:ext uri="{BB962C8B-B14F-4D97-AF65-F5344CB8AC3E}">
        <p14:creationId xmlns:p14="http://schemas.microsoft.com/office/powerpoint/2010/main" val="547499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thing to understand is what is our frequent shopper buying.  This is very telling in that we can see what they come back for and what departments we perhaps need to improve.  An average performing department captures 6% of sales from a customer.  Top performers are sweaters, jackets, blouses and business pants.  Some products we might focus marketing on would be the average performers such as casual pants, shirts and dresses.  These items sell well already, but could become staples for our customer with work.  Departments that are of concern are jewelry, legwear and outerwear.  Keep in mind that if we are selling costume jewelry, the price point of these items and legwear will naturally make their sales lower in revenue than the other departments, so it is important again to not only look at these figures and make decisions.  Outerwear is generally a seasonal product which could be a reason for its lower performance.</a:t>
            </a:r>
          </a:p>
        </p:txBody>
      </p:sp>
      <p:sp>
        <p:nvSpPr>
          <p:cNvPr id="4" name="Slide Number Placeholder 3"/>
          <p:cNvSpPr>
            <a:spLocks noGrp="1"/>
          </p:cNvSpPr>
          <p:nvPr>
            <p:ph type="sldNum" sz="quarter" idx="5"/>
          </p:nvPr>
        </p:nvSpPr>
        <p:spPr/>
        <p:txBody>
          <a:bodyPr/>
          <a:lstStyle/>
          <a:p>
            <a:fld id="{F09EE29C-D394-4D2E-8742-0395F8EB4DEA}" type="slidenum">
              <a:rPr lang="en-US" smtClean="0"/>
              <a:t>9</a:t>
            </a:fld>
            <a:endParaRPr lang="en-US"/>
          </a:p>
        </p:txBody>
      </p:sp>
    </p:spTree>
    <p:extLst>
      <p:ext uri="{BB962C8B-B14F-4D97-AF65-F5344CB8AC3E}">
        <p14:creationId xmlns:p14="http://schemas.microsoft.com/office/powerpoint/2010/main" val="199338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D35D8-CF03-46A4-B27E-8CAC023C70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46AE72-4303-4B90-AB46-1F102BF5E1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EECD3D-D9A9-461E-8C8C-8CE967570322}"/>
              </a:ext>
            </a:extLst>
          </p:cNvPr>
          <p:cNvSpPr>
            <a:spLocks noGrp="1"/>
          </p:cNvSpPr>
          <p:nvPr>
            <p:ph type="dt" sz="half" idx="10"/>
          </p:nvPr>
        </p:nvSpPr>
        <p:spPr/>
        <p:txBody>
          <a:bodyPr/>
          <a:lstStyle/>
          <a:p>
            <a:fld id="{780E7A60-E9AE-4F6C-AC25-D6B872100AD7}" type="datetime1">
              <a:rPr lang="en-US" smtClean="0"/>
              <a:t>03/08/20</a:t>
            </a:fld>
            <a:endParaRPr lang="en-US"/>
          </a:p>
        </p:txBody>
      </p:sp>
      <p:sp>
        <p:nvSpPr>
          <p:cNvPr id="5" name="Footer Placeholder 4">
            <a:extLst>
              <a:ext uri="{FF2B5EF4-FFF2-40B4-BE49-F238E27FC236}">
                <a16:creationId xmlns:a16="http://schemas.microsoft.com/office/drawing/2014/main" id="{61CC8E41-4C20-413E-BAF9-A63413CC1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1EFE5-5EDD-4B26-B024-590839CCA618}"/>
              </a:ext>
            </a:extLst>
          </p:cNvPr>
          <p:cNvSpPr>
            <a:spLocks noGrp="1"/>
          </p:cNvSpPr>
          <p:nvPr>
            <p:ph type="sldNum" sz="quarter" idx="12"/>
          </p:nvPr>
        </p:nvSpPr>
        <p:spPr/>
        <p:txBody>
          <a:bodyPr/>
          <a:lstStyle/>
          <a:p>
            <a:fld id="{CA3B16F8-7693-42C8-A879-9E57F4305CB4}" type="slidenum">
              <a:rPr lang="en-US" smtClean="0"/>
              <a:t>‹#›</a:t>
            </a:fld>
            <a:endParaRPr lang="en-US"/>
          </a:p>
        </p:txBody>
      </p:sp>
    </p:spTree>
    <p:extLst>
      <p:ext uri="{BB962C8B-B14F-4D97-AF65-F5344CB8AC3E}">
        <p14:creationId xmlns:p14="http://schemas.microsoft.com/office/powerpoint/2010/main" val="388349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E460-1B9C-45FD-8A0A-4FCE1981CB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C67E6A-9A52-41DA-88FE-06ABA98F84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37EA5-133B-48B6-8EB1-0BF5144F01B9}"/>
              </a:ext>
            </a:extLst>
          </p:cNvPr>
          <p:cNvSpPr>
            <a:spLocks noGrp="1"/>
          </p:cNvSpPr>
          <p:nvPr>
            <p:ph type="dt" sz="half" idx="10"/>
          </p:nvPr>
        </p:nvSpPr>
        <p:spPr/>
        <p:txBody>
          <a:bodyPr/>
          <a:lstStyle/>
          <a:p>
            <a:fld id="{691D96A8-6722-46B5-A638-D736412FF4C5}" type="datetime1">
              <a:rPr lang="en-US" smtClean="0"/>
              <a:t>03/08/20</a:t>
            </a:fld>
            <a:endParaRPr lang="en-US"/>
          </a:p>
        </p:txBody>
      </p:sp>
      <p:sp>
        <p:nvSpPr>
          <p:cNvPr id="5" name="Footer Placeholder 4">
            <a:extLst>
              <a:ext uri="{FF2B5EF4-FFF2-40B4-BE49-F238E27FC236}">
                <a16:creationId xmlns:a16="http://schemas.microsoft.com/office/drawing/2014/main" id="{049729D2-9DAF-47F5-8A15-8B2D58066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96731-599F-4EDD-8834-FBED4A7C7A08}"/>
              </a:ext>
            </a:extLst>
          </p:cNvPr>
          <p:cNvSpPr>
            <a:spLocks noGrp="1"/>
          </p:cNvSpPr>
          <p:nvPr>
            <p:ph type="sldNum" sz="quarter" idx="12"/>
          </p:nvPr>
        </p:nvSpPr>
        <p:spPr/>
        <p:txBody>
          <a:bodyPr/>
          <a:lstStyle/>
          <a:p>
            <a:fld id="{CA3B16F8-7693-42C8-A879-9E57F4305CB4}" type="slidenum">
              <a:rPr lang="en-US" smtClean="0"/>
              <a:t>‹#›</a:t>
            </a:fld>
            <a:endParaRPr lang="en-US"/>
          </a:p>
        </p:txBody>
      </p:sp>
    </p:spTree>
    <p:extLst>
      <p:ext uri="{BB962C8B-B14F-4D97-AF65-F5344CB8AC3E}">
        <p14:creationId xmlns:p14="http://schemas.microsoft.com/office/powerpoint/2010/main" val="10084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144528-8EAB-480A-8802-C2E31A316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210A9A-1FAB-4637-8395-E64224C3CE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DD0CB-7C77-44D6-8BBE-8D23256E881F}"/>
              </a:ext>
            </a:extLst>
          </p:cNvPr>
          <p:cNvSpPr>
            <a:spLocks noGrp="1"/>
          </p:cNvSpPr>
          <p:nvPr>
            <p:ph type="dt" sz="half" idx="10"/>
          </p:nvPr>
        </p:nvSpPr>
        <p:spPr/>
        <p:txBody>
          <a:bodyPr/>
          <a:lstStyle/>
          <a:p>
            <a:fld id="{2E976842-08BB-422A-9DA2-E257A55BE3F0}" type="datetime1">
              <a:rPr lang="en-US" smtClean="0"/>
              <a:t>03/08/20</a:t>
            </a:fld>
            <a:endParaRPr lang="en-US"/>
          </a:p>
        </p:txBody>
      </p:sp>
      <p:sp>
        <p:nvSpPr>
          <p:cNvPr id="5" name="Footer Placeholder 4">
            <a:extLst>
              <a:ext uri="{FF2B5EF4-FFF2-40B4-BE49-F238E27FC236}">
                <a16:creationId xmlns:a16="http://schemas.microsoft.com/office/drawing/2014/main" id="{95CFF972-1139-407D-823B-413D8DBCB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DE80D-8E8B-415B-872A-3583A0B5DE96}"/>
              </a:ext>
            </a:extLst>
          </p:cNvPr>
          <p:cNvSpPr>
            <a:spLocks noGrp="1"/>
          </p:cNvSpPr>
          <p:nvPr>
            <p:ph type="sldNum" sz="quarter" idx="12"/>
          </p:nvPr>
        </p:nvSpPr>
        <p:spPr/>
        <p:txBody>
          <a:bodyPr/>
          <a:lstStyle/>
          <a:p>
            <a:fld id="{CA3B16F8-7693-42C8-A879-9E57F4305CB4}" type="slidenum">
              <a:rPr lang="en-US" smtClean="0"/>
              <a:t>‹#›</a:t>
            </a:fld>
            <a:endParaRPr lang="en-US"/>
          </a:p>
        </p:txBody>
      </p:sp>
    </p:spTree>
    <p:extLst>
      <p:ext uri="{BB962C8B-B14F-4D97-AF65-F5344CB8AC3E}">
        <p14:creationId xmlns:p14="http://schemas.microsoft.com/office/powerpoint/2010/main" val="417251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83FD-94A2-4054-875E-DCF69B8AAF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3630FA-1858-4AB4-A8A3-A35BF691BD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15D4D-E4CC-415D-9347-731EAE6C65F2}"/>
              </a:ext>
            </a:extLst>
          </p:cNvPr>
          <p:cNvSpPr>
            <a:spLocks noGrp="1"/>
          </p:cNvSpPr>
          <p:nvPr>
            <p:ph type="dt" sz="half" idx="10"/>
          </p:nvPr>
        </p:nvSpPr>
        <p:spPr/>
        <p:txBody>
          <a:bodyPr/>
          <a:lstStyle/>
          <a:p>
            <a:fld id="{02B65E52-1787-47E1-9085-B269D4525369}" type="datetime1">
              <a:rPr lang="en-US" smtClean="0"/>
              <a:t>03/08/20</a:t>
            </a:fld>
            <a:endParaRPr lang="en-US"/>
          </a:p>
        </p:txBody>
      </p:sp>
      <p:sp>
        <p:nvSpPr>
          <p:cNvPr id="5" name="Footer Placeholder 4">
            <a:extLst>
              <a:ext uri="{FF2B5EF4-FFF2-40B4-BE49-F238E27FC236}">
                <a16:creationId xmlns:a16="http://schemas.microsoft.com/office/drawing/2014/main" id="{280FC115-F9F8-4830-92BC-EE0B2B074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F9E7D-A6FA-418F-9085-2DB57790C673}"/>
              </a:ext>
            </a:extLst>
          </p:cNvPr>
          <p:cNvSpPr>
            <a:spLocks noGrp="1"/>
          </p:cNvSpPr>
          <p:nvPr>
            <p:ph type="sldNum" sz="quarter" idx="12"/>
          </p:nvPr>
        </p:nvSpPr>
        <p:spPr/>
        <p:txBody>
          <a:bodyPr/>
          <a:lstStyle/>
          <a:p>
            <a:fld id="{CA3B16F8-7693-42C8-A879-9E57F4305CB4}" type="slidenum">
              <a:rPr lang="en-US" smtClean="0"/>
              <a:t>‹#›</a:t>
            </a:fld>
            <a:endParaRPr lang="en-US"/>
          </a:p>
        </p:txBody>
      </p:sp>
    </p:spTree>
    <p:extLst>
      <p:ext uri="{BB962C8B-B14F-4D97-AF65-F5344CB8AC3E}">
        <p14:creationId xmlns:p14="http://schemas.microsoft.com/office/powerpoint/2010/main" val="125945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058FB-D99E-43D2-9BE0-5507CF4623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D6CF4B-2C14-46FD-8CBC-24945CEC4C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FA4EB-06C4-4F81-A6EC-53233C5FFD49}"/>
              </a:ext>
            </a:extLst>
          </p:cNvPr>
          <p:cNvSpPr>
            <a:spLocks noGrp="1"/>
          </p:cNvSpPr>
          <p:nvPr>
            <p:ph type="dt" sz="half" idx="10"/>
          </p:nvPr>
        </p:nvSpPr>
        <p:spPr/>
        <p:txBody>
          <a:bodyPr/>
          <a:lstStyle/>
          <a:p>
            <a:fld id="{292BE256-26AB-4695-9442-3DFD4BB8689D}" type="datetime1">
              <a:rPr lang="en-US" smtClean="0"/>
              <a:t>03/08/20</a:t>
            </a:fld>
            <a:endParaRPr lang="en-US"/>
          </a:p>
        </p:txBody>
      </p:sp>
      <p:sp>
        <p:nvSpPr>
          <p:cNvPr id="5" name="Footer Placeholder 4">
            <a:extLst>
              <a:ext uri="{FF2B5EF4-FFF2-40B4-BE49-F238E27FC236}">
                <a16:creationId xmlns:a16="http://schemas.microsoft.com/office/drawing/2014/main" id="{F48993ED-C892-40C1-86F5-714E1DAC4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CEFF2-3ADB-4163-8035-A74A8EE6ADC6}"/>
              </a:ext>
            </a:extLst>
          </p:cNvPr>
          <p:cNvSpPr>
            <a:spLocks noGrp="1"/>
          </p:cNvSpPr>
          <p:nvPr>
            <p:ph type="sldNum" sz="quarter" idx="12"/>
          </p:nvPr>
        </p:nvSpPr>
        <p:spPr/>
        <p:txBody>
          <a:bodyPr/>
          <a:lstStyle/>
          <a:p>
            <a:fld id="{CA3B16F8-7693-42C8-A879-9E57F4305CB4}" type="slidenum">
              <a:rPr lang="en-US" smtClean="0"/>
              <a:t>‹#›</a:t>
            </a:fld>
            <a:endParaRPr lang="en-US"/>
          </a:p>
        </p:txBody>
      </p:sp>
    </p:spTree>
    <p:extLst>
      <p:ext uri="{BB962C8B-B14F-4D97-AF65-F5344CB8AC3E}">
        <p14:creationId xmlns:p14="http://schemas.microsoft.com/office/powerpoint/2010/main" val="2840433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C6B8-A2B4-4695-B882-79ED17EE7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D84F9C-7CC5-4926-BB4D-308F9E984F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A77D48-CF6D-43B0-9E76-3007C443D4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BC30E3-E37D-440F-830A-6020A5D8FBFD}"/>
              </a:ext>
            </a:extLst>
          </p:cNvPr>
          <p:cNvSpPr>
            <a:spLocks noGrp="1"/>
          </p:cNvSpPr>
          <p:nvPr>
            <p:ph type="dt" sz="half" idx="10"/>
          </p:nvPr>
        </p:nvSpPr>
        <p:spPr/>
        <p:txBody>
          <a:bodyPr/>
          <a:lstStyle/>
          <a:p>
            <a:fld id="{EF569E77-DDEE-4A74-8BDC-694CF795FA8A}" type="datetime1">
              <a:rPr lang="en-US" smtClean="0"/>
              <a:t>03/08/20</a:t>
            </a:fld>
            <a:endParaRPr lang="en-US"/>
          </a:p>
        </p:txBody>
      </p:sp>
      <p:sp>
        <p:nvSpPr>
          <p:cNvPr id="6" name="Footer Placeholder 5">
            <a:extLst>
              <a:ext uri="{FF2B5EF4-FFF2-40B4-BE49-F238E27FC236}">
                <a16:creationId xmlns:a16="http://schemas.microsoft.com/office/drawing/2014/main" id="{B8101695-860D-44F0-822F-686FA8A486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2123D-385F-448C-BDF3-851049285DE4}"/>
              </a:ext>
            </a:extLst>
          </p:cNvPr>
          <p:cNvSpPr>
            <a:spLocks noGrp="1"/>
          </p:cNvSpPr>
          <p:nvPr>
            <p:ph type="sldNum" sz="quarter" idx="12"/>
          </p:nvPr>
        </p:nvSpPr>
        <p:spPr/>
        <p:txBody>
          <a:bodyPr/>
          <a:lstStyle/>
          <a:p>
            <a:fld id="{CA3B16F8-7693-42C8-A879-9E57F4305CB4}" type="slidenum">
              <a:rPr lang="en-US" smtClean="0"/>
              <a:t>‹#›</a:t>
            </a:fld>
            <a:endParaRPr lang="en-US"/>
          </a:p>
        </p:txBody>
      </p:sp>
    </p:spTree>
    <p:extLst>
      <p:ext uri="{BB962C8B-B14F-4D97-AF65-F5344CB8AC3E}">
        <p14:creationId xmlns:p14="http://schemas.microsoft.com/office/powerpoint/2010/main" val="391400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F43F-D4D5-4AFB-B948-F37164B74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E4987E-B07A-44FA-9662-4139D05C3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37AA8-B396-4B20-873E-5F5529EB54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8B2A6B-05EB-4EAA-89A7-9ACB1BA7A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15D441-8398-4CAA-9B16-A44A224568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9439BB-27E3-44A0-A4D1-187F21DF0E41}"/>
              </a:ext>
            </a:extLst>
          </p:cNvPr>
          <p:cNvSpPr>
            <a:spLocks noGrp="1"/>
          </p:cNvSpPr>
          <p:nvPr>
            <p:ph type="dt" sz="half" idx="10"/>
          </p:nvPr>
        </p:nvSpPr>
        <p:spPr/>
        <p:txBody>
          <a:bodyPr/>
          <a:lstStyle/>
          <a:p>
            <a:fld id="{AD0D19C2-263F-4E2F-9AE4-6C673A273685}" type="datetime1">
              <a:rPr lang="en-US" smtClean="0"/>
              <a:t>03/08/20</a:t>
            </a:fld>
            <a:endParaRPr lang="en-US"/>
          </a:p>
        </p:txBody>
      </p:sp>
      <p:sp>
        <p:nvSpPr>
          <p:cNvPr id="8" name="Footer Placeholder 7">
            <a:extLst>
              <a:ext uri="{FF2B5EF4-FFF2-40B4-BE49-F238E27FC236}">
                <a16:creationId xmlns:a16="http://schemas.microsoft.com/office/drawing/2014/main" id="{39C3CDE6-6518-49DD-96AE-FC09ECCC2C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92CB51-3A53-4686-BDFA-D8482C4D570E}"/>
              </a:ext>
            </a:extLst>
          </p:cNvPr>
          <p:cNvSpPr>
            <a:spLocks noGrp="1"/>
          </p:cNvSpPr>
          <p:nvPr>
            <p:ph type="sldNum" sz="quarter" idx="12"/>
          </p:nvPr>
        </p:nvSpPr>
        <p:spPr/>
        <p:txBody>
          <a:bodyPr/>
          <a:lstStyle/>
          <a:p>
            <a:fld id="{CA3B16F8-7693-42C8-A879-9E57F4305CB4}" type="slidenum">
              <a:rPr lang="en-US" smtClean="0"/>
              <a:t>‹#›</a:t>
            </a:fld>
            <a:endParaRPr lang="en-US"/>
          </a:p>
        </p:txBody>
      </p:sp>
    </p:spTree>
    <p:extLst>
      <p:ext uri="{BB962C8B-B14F-4D97-AF65-F5344CB8AC3E}">
        <p14:creationId xmlns:p14="http://schemas.microsoft.com/office/powerpoint/2010/main" val="1613287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F896-392D-4DC3-9423-0F59D642C9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4672D2-9FAC-45E0-A264-524E035EBD40}"/>
              </a:ext>
            </a:extLst>
          </p:cNvPr>
          <p:cNvSpPr>
            <a:spLocks noGrp="1"/>
          </p:cNvSpPr>
          <p:nvPr>
            <p:ph type="dt" sz="half" idx="10"/>
          </p:nvPr>
        </p:nvSpPr>
        <p:spPr/>
        <p:txBody>
          <a:bodyPr/>
          <a:lstStyle/>
          <a:p>
            <a:fld id="{2632E0BF-1600-45C7-86F8-ED226EEDA36E}" type="datetime1">
              <a:rPr lang="en-US" smtClean="0"/>
              <a:t>03/08/20</a:t>
            </a:fld>
            <a:endParaRPr lang="en-US"/>
          </a:p>
        </p:txBody>
      </p:sp>
      <p:sp>
        <p:nvSpPr>
          <p:cNvPr id="4" name="Footer Placeholder 3">
            <a:extLst>
              <a:ext uri="{FF2B5EF4-FFF2-40B4-BE49-F238E27FC236}">
                <a16:creationId xmlns:a16="http://schemas.microsoft.com/office/drawing/2014/main" id="{9563179F-51FA-4289-A2BF-AF9CA45B6F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F055C6-BF49-446D-9C2F-49677BF703B0}"/>
              </a:ext>
            </a:extLst>
          </p:cNvPr>
          <p:cNvSpPr>
            <a:spLocks noGrp="1"/>
          </p:cNvSpPr>
          <p:nvPr>
            <p:ph type="sldNum" sz="quarter" idx="12"/>
          </p:nvPr>
        </p:nvSpPr>
        <p:spPr/>
        <p:txBody>
          <a:bodyPr/>
          <a:lstStyle/>
          <a:p>
            <a:fld id="{CA3B16F8-7693-42C8-A879-9E57F4305CB4}" type="slidenum">
              <a:rPr lang="en-US" smtClean="0"/>
              <a:t>‹#›</a:t>
            </a:fld>
            <a:endParaRPr lang="en-US"/>
          </a:p>
        </p:txBody>
      </p:sp>
    </p:spTree>
    <p:extLst>
      <p:ext uri="{BB962C8B-B14F-4D97-AF65-F5344CB8AC3E}">
        <p14:creationId xmlns:p14="http://schemas.microsoft.com/office/powerpoint/2010/main" val="136417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8C4153-D08E-4624-AAEB-16F6F69C67D1}"/>
              </a:ext>
            </a:extLst>
          </p:cNvPr>
          <p:cNvSpPr>
            <a:spLocks noGrp="1"/>
          </p:cNvSpPr>
          <p:nvPr>
            <p:ph type="dt" sz="half" idx="10"/>
          </p:nvPr>
        </p:nvSpPr>
        <p:spPr/>
        <p:txBody>
          <a:bodyPr/>
          <a:lstStyle/>
          <a:p>
            <a:fld id="{CCA007CB-107C-4C8E-A006-65DBB4D9FD68}" type="datetime1">
              <a:rPr lang="en-US" smtClean="0"/>
              <a:t>03/08/20</a:t>
            </a:fld>
            <a:endParaRPr lang="en-US"/>
          </a:p>
        </p:txBody>
      </p:sp>
      <p:sp>
        <p:nvSpPr>
          <p:cNvPr id="3" name="Footer Placeholder 2">
            <a:extLst>
              <a:ext uri="{FF2B5EF4-FFF2-40B4-BE49-F238E27FC236}">
                <a16:creationId xmlns:a16="http://schemas.microsoft.com/office/drawing/2014/main" id="{35DBD67F-B983-4528-B8DA-B332D186C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634279-5CC3-444F-8A22-8E0274D0C9FD}"/>
              </a:ext>
            </a:extLst>
          </p:cNvPr>
          <p:cNvSpPr>
            <a:spLocks noGrp="1"/>
          </p:cNvSpPr>
          <p:nvPr>
            <p:ph type="sldNum" sz="quarter" idx="12"/>
          </p:nvPr>
        </p:nvSpPr>
        <p:spPr/>
        <p:txBody>
          <a:bodyPr/>
          <a:lstStyle/>
          <a:p>
            <a:fld id="{CA3B16F8-7693-42C8-A879-9E57F4305CB4}" type="slidenum">
              <a:rPr lang="en-US" smtClean="0"/>
              <a:t>‹#›</a:t>
            </a:fld>
            <a:endParaRPr lang="en-US"/>
          </a:p>
        </p:txBody>
      </p:sp>
    </p:spTree>
    <p:extLst>
      <p:ext uri="{BB962C8B-B14F-4D97-AF65-F5344CB8AC3E}">
        <p14:creationId xmlns:p14="http://schemas.microsoft.com/office/powerpoint/2010/main" val="126785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9CE4-287F-4922-ACA1-20F998D0F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03F608-F699-4C96-822C-808126CE7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9BD574-6181-43C4-900D-D383021D3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65778-2FED-43CE-9D8A-DBCEE8E442F0}"/>
              </a:ext>
            </a:extLst>
          </p:cNvPr>
          <p:cNvSpPr>
            <a:spLocks noGrp="1"/>
          </p:cNvSpPr>
          <p:nvPr>
            <p:ph type="dt" sz="half" idx="10"/>
          </p:nvPr>
        </p:nvSpPr>
        <p:spPr/>
        <p:txBody>
          <a:bodyPr/>
          <a:lstStyle/>
          <a:p>
            <a:fld id="{CCEDFCF4-FEF7-4609-811E-ABD7CB101860}" type="datetime1">
              <a:rPr lang="en-US" smtClean="0"/>
              <a:t>03/08/20</a:t>
            </a:fld>
            <a:endParaRPr lang="en-US"/>
          </a:p>
        </p:txBody>
      </p:sp>
      <p:sp>
        <p:nvSpPr>
          <p:cNvPr id="6" name="Footer Placeholder 5">
            <a:extLst>
              <a:ext uri="{FF2B5EF4-FFF2-40B4-BE49-F238E27FC236}">
                <a16:creationId xmlns:a16="http://schemas.microsoft.com/office/drawing/2014/main" id="{91602B15-23F8-4F2F-A946-657380AE7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E930B-FB32-4756-850B-DC03F3EB8638}"/>
              </a:ext>
            </a:extLst>
          </p:cNvPr>
          <p:cNvSpPr>
            <a:spLocks noGrp="1"/>
          </p:cNvSpPr>
          <p:nvPr>
            <p:ph type="sldNum" sz="quarter" idx="12"/>
          </p:nvPr>
        </p:nvSpPr>
        <p:spPr/>
        <p:txBody>
          <a:bodyPr/>
          <a:lstStyle/>
          <a:p>
            <a:fld id="{CA3B16F8-7693-42C8-A879-9E57F4305CB4}" type="slidenum">
              <a:rPr lang="en-US" smtClean="0"/>
              <a:t>‹#›</a:t>
            </a:fld>
            <a:endParaRPr lang="en-US"/>
          </a:p>
        </p:txBody>
      </p:sp>
    </p:spTree>
    <p:extLst>
      <p:ext uri="{BB962C8B-B14F-4D97-AF65-F5344CB8AC3E}">
        <p14:creationId xmlns:p14="http://schemas.microsoft.com/office/powerpoint/2010/main" val="130639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C8CB-9ED0-42F1-A437-84639FD2BC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6B5B1C-109B-4050-B3DA-10BB2E6566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8460D7-C7C8-45C6-82C6-DCAA79665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1F3A1-4D95-4D9F-88A6-418751D4216A}"/>
              </a:ext>
            </a:extLst>
          </p:cNvPr>
          <p:cNvSpPr>
            <a:spLocks noGrp="1"/>
          </p:cNvSpPr>
          <p:nvPr>
            <p:ph type="dt" sz="half" idx="10"/>
          </p:nvPr>
        </p:nvSpPr>
        <p:spPr/>
        <p:txBody>
          <a:bodyPr/>
          <a:lstStyle/>
          <a:p>
            <a:fld id="{E8FA8E75-E998-4A5C-ADBE-03C0D73F052E}" type="datetime1">
              <a:rPr lang="en-US" smtClean="0"/>
              <a:t>03/08/20</a:t>
            </a:fld>
            <a:endParaRPr lang="en-US"/>
          </a:p>
        </p:txBody>
      </p:sp>
      <p:sp>
        <p:nvSpPr>
          <p:cNvPr id="6" name="Footer Placeholder 5">
            <a:extLst>
              <a:ext uri="{FF2B5EF4-FFF2-40B4-BE49-F238E27FC236}">
                <a16:creationId xmlns:a16="http://schemas.microsoft.com/office/drawing/2014/main" id="{B7D90579-404F-4C12-80B6-E55C2C387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6743C-5F0C-4D77-BC55-412C15436143}"/>
              </a:ext>
            </a:extLst>
          </p:cNvPr>
          <p:cNvSpPr>
            <a:spLocks noGrp="1"/>
          </p:cNvSpPr>
          <p:nvPr>
            <p:ph type="sldNum" sz="quarter" idx="12"/>
          </p:nvPr>
        </p:nvSpPr>
        <p:spPr/>
        <p:txBody>
          <a:bodyPr/>
          <a:lstStyle/>
          <a:p>
            <a:fld id="{CA3B16F8-7693-42C8-A879-9E57F4305CB4}" type="slidenum">
              <a:rPr lang="en-US" smtClean="0"/>
              <a:t>‹#›</a:t>
            </a:fld>
            <a:endParaRPr lang="en-US"/>
          </a:p>
        </p:txBody>
      </p:sp>
    </p:spTree>
    <p:extLst>
      <p:ext uri="{BB962C8B-B14F-4D97-AF65-F5344CB8AC3E}">
        <p14:creationId xmlns:p14="http://schemas.microsoft.com/office/powerpoint/2010/main" val="420073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C29D23-8A30-45D3-97EF-57C5584836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69FDC4-0016-4227-B382-3F66E265A1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21A94-C319-40F5-8ACE-198537DC24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D2039-2C61-45E5-9E93-CC3E17FB1323}" type="datetime1">
              <a:rPr lang="en-US" smtClean="0"/>
              <a:t>03/08/20</a:t>
            </a:fld>
            <a:endParaRPr lang="en-US"/>
          </a:p>
        </p:txBody>
      </p:sp>
      <p:sp>
        <p:nvSpPr>
          <p:cNvPr id="5" name="Footer Placeholder 4">
            <a:extLst>
              <a:ext uri="{FF2B5EF4-FFF2-40B4-BE49-F238E27FC236}">
                <a16:creationId xmlns:a16="http://schemas.microsoft.com/office/drawing/2014/main" id="{08FAD936-76B3-4C93-92E7-86A9624400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96AFB3-A6F9-4FB3-92AC-7888A8144A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B16F8-7693-42C8-A879-9E57F4305CB4}" type="slidenum">
              <a:rPr lang="en-US" smtClean="0"/>
              <a:t>‹#›</a:t>
            </a:fld>
            <a:endParaRPr lang="en-US"/>
          </a:p>
        </p:txBody>
      </p:sp>
    </p:spTree>
    <p:extLst>
      <p:ext uri="{BB962C8B-B14F-4D97-AF65-F5344CB8AC3E}">
        <p14:creationId xmlns:p14="http://schemas.microsoft.com/office/powerpoint/2010/main" val="225828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hyperlink" Target="http://eds.a.ebscohost.com.csuglobal.idm.oclc.org/eds/detail/detail?vid=0&amp;sid=b03c98e9-f4db-4902-aac9-880f3eca9010%40sdc-v-sessmgr01&amp;bdata=JnNpdGU9ZWRzLWxpdmU%3d#AN=96352228&amp;db=f5h" TargetMode="External"/><Relationship Id="rId2" Type="http://schemas.openxmlformats.org/officeDocument/2006/relationships/hyperlink" Target="http://www.intangiblecapital.org/index.php/ic/article/view/227" TargetMode="External"/><Relationship Id="rId1" Type="http://schemas.openxmlformats.org/officeDocument/2006/relationships/slideLayout" Target="../slideLayouts/slideLayout2.xml"/><Relationship Id="rId5" Type="http://schemas.openxmlformats.org/officeDocument/2006/relationships/hyperlink" Target="https://www.businessinsider.com/sc/convert-holiday-shoppers-to-lifetime-buyers-2016-11" TargetMode="External"/><Relationship Id="rId4" Type="http://schemas.openxmlformats.org/officeDocument/2006/relationships/hyperlink" Target="https://www.forbes.com/sites/davelavinsky/2013/09/06/executive-dashboards-what-they-are-why-every-business-needs-one/#3c57f48237d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A090-B889-426A-8089-040D72457F23}"/>
              </a:ext>
            </a:extLst>
          </p:cNvPr>
          <p:cNvSpPr>
            <a:spLocks noGrp="1"/>
          </p:cNvSpPr>
          <p:nvPr>
            <p:ph type="ctrTitle"/>
          </p:nvPr>
        </p:nvSpPr>
        <p:spPr/>
        <p:txBody>
          <a:bodyPr>
            <a:normAutofit/>
          </a:bodyPr>
          <a:lstStyle/>
          <a:p>
            <a:r>
              <a:rPr lang="en-US" dirty="0"/>
              <a:t>Portfolio Project: Option 1</a:t>
            </a:r>
            <a:br>
              <a:rPr lang="en-US" dirty="0"/>
            </a:br>
            <a:r>
              <a:rPr lang="en-US" dirty="0"/>
              <a:t>Jessica Ham</a:t>
            </a:r>
          </a:p>
        </p:txBody>
      </p:sp>
      <p:sp>
        <p:nvSpPr>
          <p:cNvPr id="3" name="Subtitle 2">
            <a:extLst>
              <a:ext uri="{FF2B5EF4-FFF2-40B4-BE49-F238E27FC236}">
                <a16:creationId xmlns:a16="http://schemas.microsoft.com/office/drawing/2014/main" id="{705F7F32-2BA3-4B77-93C6-A525B14E828B}"/>
              </a:ext>
            </a:extLst>
          </p:cNvPr>
          <p:cNvSpPr>
            <a:spLocks noGrp="1"/>
          </p:cNvSpPr>
          <p:nvPr>
            <p:ph type="subTitle" idx="1"/>
          </p:nvPr>
        </p:nvSpPr>
        <p:spPr/>
        <p:txBody>
          <a:bodyPr>
            <a:normAutofit fontScale="92500" lnSpcReduction="10000"/>
          </a:bodyPr>
          <a:lstStyle/>
          <a:p>
            <a:r>
              <a:rPr lang="en-US" dirty="0"/>
              <a:t>MIS542- Business Analytics</a:t>
            </a:r>
          </a:p>
          <a:p>
            <a:r>
              <a:rPr lang="en-US" dirty="0"/>
              <a:t>Colorado State University – Global Campus </a:t>
            </a:r>
          </a:p>
          <a:p>
            <a:pPr>
              <a:lnSpc>
                <a:spcPct val="120000"/>
              </a:lnSpc>
            </a:pPr>
            <a:r>
              <a:rPr lang="en-US" dirty="0"/>
              <a:t>Vincent </a:t>
            </a:r>
            <a:r>
              <a:rPr lang="en-US" dirty="0" err="1"/>
              <a:t>Agboto</a:t>
            </a:r>
            <a:br>
              <a:rPr lang="en-US" dirty="0"/>
            </a:br>
            <a:r>
              <a:rPr lang="en-US" dirty="0"/>
              <a:t>March 8, 2020</a:t>
            </a:r>
          </a:p>
        </p:txBody>
      </p:sp>
      <p:sp>
        <p:nvSpPr>
          <p:cNvPr id="4" name="Slide Number Placeholder 3">
            <a:extLst>
              <a:ext uri="{FF2B5EF4-FFF2-40B4-BE49-F238E27FC236}">
                <a16:creationId xmlns:a16="http://schemas.microsoft.com/office/drawing/2014/main" id="{1CFA873D-E00A-421A-A427-547415CFCCFB}"/>
              </a:ext>
            </a:extLst>
          </p:cNvPr>
          <p:cNvSpPr>
            <a:spLocks noGrp="1"/>
          </p:cNvSpPr>
          <p:nvPr>
            <p:ph type="sldNum" sz="quarter" idx="12"/>
          </p:nvPr>
        </p:nvSpPr>
        <p:spPr/>
        <p:txBody>
          <a:bodyPr/>
          <a:lstStyle/>
          <a:p>
            <a:fld id="{8577DDC0-7A35-4B99-BF70-8992A84D8317}" type="slidenum">
              <a:rPr lang="en-US" smtClean="0"/>
              <a:t>1</a:t>
            </a:fld>
            <a:endParaRPr lang="en-US"/>
          </a:p>
        </p:txBody>
      </p:sp>
    </p:spTree>
    <p:extLst>
      <p:ext uri="{BB962C8B-B14F-4D97-AF65-F5344CB8AC3E}">
        <p14:creationId xmlns:p14="http://schemas.microsoft.com/office/powerpoint/2010/main" val="859019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40D8-E7EA-4134-B1F2-ADF1576E263B}"/>
              </a:ext>
            </a:extLst>
          </p:cNvPr>
          <p:cNvSpPr>
            <a:spLocks noGrp="1"/>
          </p:cNvSpPr>
          <p:nvPr>
            <p:ph type="title"/>
          </p:nvPr>
        </p:nvSpPr>
        <p:spPr/>
        <p:txBody>
          <a:bodyPr>
            <a:normAutofit fontScale="90000"/>
          </a:bodyPr>
          <a:lstStyle/>
          <a:p>
            <a:pPr algn="ctr"/>
            <a:r>
              <a:rPr lang="en-US" sz="3600" dirty="0"/>
              <a:t>Business Question: What is the distribution of these lifetime buyers across designated lifestyle clusters?</a:t>
            </a:r>
            <a:br>
              <a:rPr lang="en-US" dirty="0"/>
            </a:br>
            <a:endParaRPr lang="en-US" dirty="0"/>
          </a:p>
        </p:txBody>
      </p:sp>
      <p:sp>
        <p:nvSpPr>
          <p:cNvPr id="3" name="Slide Number Placeholder 2">
            <a:extLst>
              <a:ext uri="{FF2B5EF4-FFF2-40B4-BE49-F238E27FC236}">
                <a16:creationId xmlns:a16="http://schemas.microsoft.com/office/drawing/2014/main" id="{951AD306-174E-4FCE-AAB7-26F971DE3189}"/>
              </a:ext>
            </a:extLst>
          </p:cNvPr>
          <p:cNvSpPr>
            <a:spLocks noGrp="1"/>
          </p:cNvSpPr>
          <p:nvPr>
            <p:ph type="sldNum" sz="quarter" idx="12"/>
          </p:nvPr>
        </p:nvSpPr>
        <p:spPr/>
        <p:txBody>
          <a:bodyPr/>
          <a:lstStyle/>
          <a:p>
            <a:fld id="{CA3B16F8-7693-42C8-A879-9E57F4305CB4}" type="slidenum">
              <a:rPr lang="en-US" smtClean="0"/>
              <a:t>10</a:t>
            </a:fld>
            <a:endParaRPr lang="en-US"/>
          </a:p>
        </p:txBody>
      </p:sp>
      <p:pic>
        <p:nvPicPr>
          <p:cNvPr id="4" name="Picture 3">
            <a:extLst>
              <a:ext uri="{FF2B5EF4-FFF2-40B4-BE49-F238E27FC236}">
                <a16:creationId xmlns:a16="http://schemas.microsoft.com/office/drawing/2014/main" id="{B9C39DF2-5884-4884-82DF-D9E186CF50EC}"/>
              </a:ext>
            </a:extLst>
          </p:cNvPr>
          <p:cNvPicPr>
            <a:picLocks noChangeAspect="1"/>
          </p:cNvPicPr>
          <p:nvPr/>
        </p:nvPicPr>
        <p:blipFill>
          <a:blip r:embed="rId3"/>
          <a:stretch>
            <a:fillRect/>
          </a:stretch>
        </p:blipFill>
        <p:spPr>
          <a:xfrm>
            <a:off x="1093735" y="1690688"/>
            <a:ext cx="10004529" cy="4449498"/>
          </a:xfrm>
          <a:prstGeom prst="rect">
            <a:avLst/>
          </a:prstGeom>
        </p:spPr>
      </p:pic>
      <p:sp>
        <p:nvSpPr>
          <p:cNvPr id="5" name="Rectangle 4">
            <a:extLst>
              <a:ext uri="{FF2B5EF4-FFF2-40B4-BE49-F238E27FC236}">
                <a16:creationId xmlns:a16="http://schemas.microsoft.com/office/drawing/2014/main" id="{D1495B05-0633-4F4C-A0AE-F597B6634B47}"/>
              </a:ext>
            </a:extLst>
          </p:cNvPr>
          <p:cNvSpPr/>
          <p:nvPr/>
        </p:nvSpPr>
        <p:spPr>
          <a:xfrm>
            <a:off x="10359025" y="1590805"/>
            <a:ext cx="85177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89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7CAD0-BA62-47EE-B729-5575A739F57E}"/>
              </a:ext>
            </a:extLst>
          </p:cNvPr>
          <p:cNvSpPr>
            <a:spLocks noGrp="1"/>
          </p:cNvSpPr>
          <p:nvPr>
            <p:ph type="title"/>
          </p:nvPr>
        </p:nvSpPr>
        <p:spPr>
          <a:xfrm>
            <a:off x="838200" y="219206"/>
            <a:ext cx="10515600" cy="737165"/>
          </a:xfrm>
        </p:spPr>
        <p:txBody>
          <a:bodyPr/>
          <a:lstStyle/>
          <a:p>
            <a:pPr algn="ctr"/>
            <a:r>
              <a:rPr lang="en-US" dirty="0"/>
              <a:t>Dashboard Overview</a:t>
            </a:r>
            <a:endParaRPr lang="en-US" b="1" i="1" u="sng" dirty="0"/>
          </a:p>
        </p:txBody>
      </p:sp>
      <p:pic>
        <p:nvPicPr>
          <p:cNvPr id="7" name="Picture 6">
            <a:extLst>
              <a:ext uri="{FF2B5EF4-FFF2-40B4-BE49-F238E27FC236}">
                <a16:creationId xmlns:a16="http://schemas.microsoft.com/office/drawing/2014/main" id="{0DF200DC-E7D5-4CCC-AC28-9DF39A14DB6A}"/>
              </a:ext>
            </a:extLst>
          </p:cNvPr>
          <p:cNvPicPr>
            <a:picLocks noChangeAspect="1"/>
          </p:cNvPicPr>
          <p:nvPr/>
        </p:nvPicPr>
        <p:blipFill>
          <a:blip r:embed="rId3"/>
          <a:stretch>
            <a:fillRect/>
          </a:stretch>
        </p:blipFill>
        <p:spPr>
          <a:xfrm>
            <a:off x="1099459" y="956371"/>
            <a:ext cx="9993082" cy="5820509"/>
          </a:xfrm>
          <a:prstGeom prst="rect">
            <a:avLst/>
          </a:prstGeom>
        </p:spPr>
      </p:pic>
    </p:spTree>
    <p:extLst>
      <p:ext uri="{BB962C8B-B14F-4D97-AF65-F5344CB8AC3E}">
        <p14:creationId xmlns:p14="http://schemas.microsoft.com/office/powerpoint/2010/main" val="119239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1FFE-CD68-4E83-B1D1-585685863843}"/>
              </a:ext>
            </a:extLst>
          </p:cNvPr>
          <p:cNvSpPr>
            <a:spLocks noGrp="1"/>
          </p:cNvSpPr>
          <p:nvPr>
            <p:ph type="title"/>
          </p:nvPr>
        </p:nvSpPr>
        <p:spPr/>
        <p:txBody>
          <a:bodyPr/>
          <a:lstStyle/>
          <a:p>
            <a:pPr algn="ctr"/>
            <a:r>
              <a:rPr lang="en-US" dirty="0"/>
              <a:t>Roll-Out Planning</a:t>
            </a:r>
          </a:p>
        </p:txBody>
      </p:sp>
      <p:sp>
        <p:nvSpPr>
          <p:cNvPr id="3" name="Slide Number Placeholder 2">
            <a:extLst>
              <a:ext uri="{FF2B5EF4-FFF2-40B4-BE49-F238E27FC236}">
                <a16:creationId xmlns:a16="http://schemas.microsoft.com/office/drawing/2014/main" id="{274AA964-3270-4986-8E6B-D995E7A682C9}"/>
              </a:ext>
            </a:extLst>
          </p:cNvPr>
          <p:cNvSpPr>
            <a:spLocks noGrp="1"/>
          </p:cNvSpPr>
          <p:nvPr>
            <p:ph type="sldNum" sz="quarter" idx="12"/>
          </p:nvPr>
        </p:nvSpPr>
        <p:spPr/>
        <p:txBody>
          <a:bodyPr/>
          <a:lstStyle/>
          <a:p>
            <a:fld id="{CA3B16F8-7693-42C8-A879-9E57F4305CB4}" type="slidenum">
              <a:rPr lang="en-US" smtClean="0"/>
              <a:t>12</a:t>
            </a:fld>
            <a:endParaRPr lang="en-US"/>
          </a:p>
        </p:txBody>
      </p:sp>
      <p:graphicFrame>
        <p:nvGraphicFramePr>
          <p:cNvPr id="4" name="Diagram 3">
            <a:extLst>
              <a:ext uri="{FF2B5EF4-FFF2-40B4-BE49-F238E27FC236}">
                <a16:creationId xmlns:a16="http://schemas.microsoft.com/office/drawing/2014/main" id="{1C7EB5F5-EE43-4088-BBDB-FDEAAD536403}"/>
              </a:ext>
            </a:extLst>
          </p:cNvPr>
          <p:cNvGraphicFramePr/>
          <p:nvPr>
            <p:extLst>
              <p:ext uri="{D42A27DB-BD31-4B8C-83A1-F6EECF244321}">
                <p14:modId xmlns:p14="http://schemas.microsoft.com/office/powerpoint/2010/main" val="1644354421"/>
              </p:ext>
            </p:extLst>
          </p:nvPr>
        </p:nvGraphicFramePr>
        <p:xfrm>
          <a:off x="722334" y="1690688"/>
          <a:ext cx="11139814" cy="4610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Checkmark">
            <a:extLst>
              <a:ext uri="{FF2B5EF4-FFF2-40B4-BE49-F238E27FC236}">
                <a16:creationId xmlns:a16="http://schemas.microsoft.com/office/drawing/2014/main" id="{C706D408-1885-4FDC-9FB4-1247FA2EE47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17529" y="5624512"/>
            <a:ext cx="914400" cy="914400"/>
          </a:xfrm>
          <a:prstGeom prst="rect">
            <a:avLst/>
          </a:prstGeom>
        </p:spPr>
      </p:pic>
      <p:pic>
        <p:nvPicPr>
          <p:cNvPr id="7" name="Graphic 6" descr="Checkmark">
            <a:extLst>
              <a:ext uri="{FF2B5EF4-FFF2-40B4-BE49-F238E27FC236}">
                <a16:creationId xmlns:a16="http://schemas.microsoft.com/office/drawing/2014/main" id="{8209DF78-7DC4-4C2D-A23C-1708F05B12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56864" y="5578475"/>
            <a:ext cx="914400" cy="914400"/>
          </a:xfrm>
          <a:prstGeom prst="rect">
            <a:avLst/>
          </a:prstGeom>
        </p:spPr>
      </p:pic>
    </p:spTree>
    <p:extLst>
      <p:ext uri="{BB962C8B-B14F-4D97-AF65-F5344CB8AC3E}">
        <p14:creationId xmlns:p14="http://schemas.microsoft.com/office/powerpoint/2010/main" val="206892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21B1-FA47-46AB-BFDE-D7EC06A2F4A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9E4D6CA-1A10-4119-A805-7360FD2B746C}"/>
              </a:ext>
            </a:extLst>
          </p:cNvPr>
          <p:cNvSpPr>
            <a:spLocks noGrp="1"/>
          </p:cNvSpPr>
          <p:nvPr>
            <p:ph idx="1"/>
          </p:nvPr>
        </p:nvSpPr>
        <p:spPr>
          <a:xfrm>
            <a:off x="450573" y="1404730"/>
            <a:ext cx="11211339" cy="4772233"/>
          </a:xfrm>
        </p:spPr>
        <p:txBody>
          <a:bodyPr>
            <a:normAutofit fontScale="77500" lnSpcReduction="20000"/>
          </a:bodyPr>
          <a:lstStyle/>
          <a:p>
            <a:r>
              <a:rPr lang="en-US" dirty="0" err="1"/>
              <a:t>Damm</a:t>
            </a:r>
            <a:r>
              <a:rPr lang="en-US" dirty="0"/>
              <a:t>, Raphael and Monroy, Carlos Rodríguez (2011). A Review of the Customer Lifetime Value as a Customer Profitability Measure in the Context of Customer Relationship Management.  </a:t>
            </a:r>
            <a:r>
              <a:rPr lang="en-US" i="1" dirty="0"/>
              <a:t>Intangible Capital </a:t>
            </a:r>
            <a:r>
              <a:rPr lang="en-US" dirty="0"/>
              <a:t>7:2, Pp 261-279.  Retrieved from: </a:t>
            </a:r>
            <a:r>
              <a:rPr lang="en-US" dirty="0">
                <a:hlinkClick r:id="rId2"/>
              </a:rPr>
              <a:t>http://www.intangiblecapital.org/index.php/ic/article/view/227 </a:t>
            </a:r>
            <a:r>
              <a:rPr lang="en-US" dirty="0"/>
              <a:t>. </a:t>
            </a:r>
          </a:p>
          <a:p>
            <a:r>
              <a:rPr lang="en-US" dirty="0"/>
              <a:t>Estrella-Ramón, A. M.; Sánchez-Pérez, M.; </a:t>
            </a:r>
            <a:r>
              <a:rPr lang="en-US" dirty="0" err="1"/>
              <a:t>Swinnen</a:t>
            </a:r>
            <a:r>
              <a:rPr lang="en-US" dirty="0"/>
              <a:t>, G.; </a:t>
            </a:r>
            <a:r>
              <a:rPr lang="en-US" dirty="0" err="1"/>
              <a:t>VanHoof</a:t>
            </a:r>
            <a:r>
              <a:rPr lang="en-US" dirty="0"/>
              <a:t>, K. (2013).  A Marketing View of the Customer Value: Customer lifetime value and customer equity.  </a:t>
            </a:r>
            <a:r>
              <a:rPr lang="en-US" i="1" dirty="0"/>
              <a:t>South African Journal of Business Management </a:t>
            </a:r>
            <a:r>
              <a:rPr lang="en-US" dirty="0"/>
              <a:t>44:4, p47-64. Retrieved from: </a:t>
            </a:r>
            <a:r>
              <a:rPr lang="en-US" dirty="0">
                <a:hlinkClick r:id="rId3"/>
              </a:rPr>
              <a:t>http://eds.a.ebscohost.com.csuglobal.idm.oclc.org/eds/detail/detail?vid=0&amp;sid=b03c98e9-f4db-4902-aac9-880f3eca9010%40sdc-v-sessmgr01&amp;bdata=JnNpdGU9ZWRzLWxpdmU%3d#AN=96352228&amp;db=f5h</a:t>
            </a:r>
            <a:endParaRPr lang="en-US" dirty="0"/>
          </a:p>
          <a:p>
            <a:r>
              <a:rPr lang="en-US" dirty="0" err="1"/>
              <a:t>Lavinsky</a:t>
            </a:r>
            <a:r>
              <a:rPr lang="en-US" dirty="0"/>
              <a:t>, Dave (2013).  Executive Dashboards: What They are and Why Every Business needs One [Blog post].  Retrieved from: </a:t>
            </a:r>
            <a:r>
              <a:rPr lang="en-US" dirty="0">
                <a:hlinkClick r:id="rId4"/>
              </a:rPr>
              <a:t>https://www.forbes.com/sites/davelavinsky/2013/09/06/executive-dashboards-what-they-are-why-every-business-needs-one/#3c57f48237d1</a:t>
            </a:r>
            <a:r>
              <a:rPr lang="en-US" dirty="0"/>
              <a:t>.</a:t>
            </a:r>
          </a:p>
          <a:p>
            <a:r>
              <a:rPr lang="en-US" dirty="0" err="1"/>
              <a:t>Sailthru</a:t>
            </a:r>
            <a:r>
              <a:rPr lang="en-US" dirty="0"/>
              <a:t> (2016).  7 Strategies for Turning Holiday Shoppers into Lifetime Customers. Retrieved from: </a:t>
            </a:r>
            <a:r>
              <a:rPr lang="en-US" dirty="0">
                <a:hlinkClick r:id="rId5"/>
              </a:rPr>
              <a:t>https://www.businessinsider.com/sc/convert-holiday-shoppers-to-lifetime-buyers-2016-11</a:t>
            </a:r>
            <a:r>
              <a:rPr lang="en-US" dirty="0"/>
              <a:t>.</a:t>
            </a:r>
          </a:p>
        </p:txBody>
      </p:sp>
      <p:sp>
        <p:nvSpPr>
          <p:cNvPr id="4" name="Slide Number Placeholder 3">
            <a:extLst>
              <a:ext uri="{FF2B5EF4-FFF2-40B4-BE49-F238E27FC236}">
                <a16:creationId xmlns:a16="http://schemas.microsoft.com/office/drawing/2014/main" id="{73CDB8DE-193C-414C-8516-0F66A00724CD}"/>
              </a:ext>
            </a:extLst>
          </p:cNvPr>
          <p:cNvSpPr>
            <a:spLocks noGrp="1"/>
          </p:cNvSpPr>
          <p:nvPr>
            <p:ph type="sldNum" sz="quarter" idx="12"/>
          </p:nvPr>
        </p:nvSpPr>
        <p:spPr/>
        <p:txBody>
          <a:bodyPr/>
          <a:lstStyle/>
          <a:p>
            <a:fld id="{8577DDC0-7A35-4B99-BF70-8992A84D8317}" type="slidenum">
              <a:rPr lang="en-US" smtClean="0"/>
              <a:t>13</a:t>
            </a:fld>
            <a:endParaRPr lang="en-US"/>
          </a:p>
        </p:txBody>
      </p:sp>
    </p:spTree>
    <p:extLst>
      <p:ext uri="{BB962C8B-B14F-4D97-AF65-F5344CB8AC3E}">
        <p14:creationId xmlns:p14="http://schemas.microsoft.com/office/powerpoint/2010/main" val="137387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F2EC31-1642-4BFB-91B2-D00BF7D6B752}"/>
              </a:ext>
            </a:extLst>
          </p:cNvPr>
          <p:cNvSpPr>
            <a:spLocks noGrp="1"/>
          </p:cNvSpPr>
          <p:nvPr>
            <p:ph type="title"/>
          </p:nvPr>
        </p:nvSpPr>
        <p:spPr>
          <a:xfrm>
            <a:off x="542795" y="650498"/>
            <a:ext cx="10515600" cy="1325563"/>
          </a:xfrm>
        </p:spPr>
        <p:txBody>
          <a:bodyPr>
            <a:normAutofit/>
          </a:bodyPr>
          <a:lstStyle/>
          <a:p>
            <a:r>
              <a:rPr lang="en-US" sz="4800" b="1" dirty="0"/>
              <a:t>Our Value Statement:</a:t>
            </a:r>
          </a:p>
        </p:txBody>
      </p:sp>
      <p:sp>
        <p:nvSpPr>
          <p:cNvPr id="2" name="Slide Number Placeholder 1">
            <a:extLst>
              <a:ext uri="{FF2B5EF4-FFF2-40B4-BE49-F238E27FC236}">
                <a16:creationId xmlns:a16="http://schemas.microsoft.com/office/drawing/2014/main" id="{0E427CFF-C08D-4D7D-8D6F-6CE12D031483}"/>
              </a:ext>
            </a:extLst>
          </p:cNvPr>
          <p:cNvSpPr>
            <a:spLocks noGrp="1"/>
          </p:cNvSpPr>
          <p:nvPr>
            <p:ph type="sldNum" sz="quarter" idx="12"/>
          </p:nvPr>
        </p:nvSpPr>
        <p:spPr/>
        <p:txBody>
          <a:bodyPr/>
          <a:lstStyle/>
          <a:p>
            <a:fld id="{CA3B16F8-7693-42C8-A879-9E57F4305CB4}" type="slidenum">
              <a:rPr lang="en-US" smtClean="0"/>
              <a:t>2</a:t>
            </a:fld>
            <a:endParaRPr lang="en-US"/>
          </a:p>
        </p:txBody>
      </p:sp>
      <p:sp>
        <p:nvSpPr>
          <p:cNvPr id="3" name="TextBox 2">
            <a:extLst>
              <a:ext uri="{FF2B5EF4-FFF2-40B4-BE49-F238E27FC236}">
                <a16:creationId xmlns:a16="http://schemas.microsoft.com/office/drawing/2014/main" id="{65618E5F-9D5E-426F-BF40-BB729119614F}"/>
              </a:ext>
            </a:extLst>
          </p:cNvPr>
          <p:cNvSpPr txBox="1"/>
          <p:nvPr/>
        </p:nvSpPr>
        <p:spPr>
          <a:xfrm>
            <a:off x="542795" y="1976061"/>
            <a:ext cx="9766126" cy="5970865"/>
          </a:xfrm>
          <a:prstGeom prst="rect">
            <a:avLst/>
          </a:prstGeom>
          <a:noFill/>
        </p:spPr>
        <p:txBody>
          <a:bodyPr wrap="square" rtlCol="0">
            <a:spAutoFit/>
          </a:bodyPr>
          <a:lstStyle/>
          <a:p>
            <a:pPr lvl="1" algn="ctr">
              <a:lnSpc>
                <a:spcPct val="150000"/>
              </a:lnSpc>
            </a:pPr>
            <a:r>
              <a:rPr lang="en-US" sz="2800" dirty="0"/>
              <a:t>Our vision is to spearhead cutting edge trends through entrepreneurial design that will follow our customers through all stages of their lifetime. </a:t>
            </a:r>
          </a:p>
          <a:p>
            <a:pPr lvl="1" algn="ctr">
              <a:lnSpc>
                <a:spcPct val="150000"/>
              </a:lnSpc>
            </a:pPr>
            <a:endParaRPr lang="en-US" sz="2800" dirty="0"/>
          </a:p>
          <a:p>
            <a:pPr lvl="1" algn="ctr">
              <a:lnSpc>
                <a:spcPct val="150000"/>
              </a:lnSpc>
            </a:pPr>
            <a:r>
              <a:rPr lang="en-US" sz="2800" dirty="0"/>
              <a:t> Our employees are open-minded and look to constantly improve the experience for the customer and their coworkers.</a:t>
            </a:r>
          </a:p>
          <a:p>
            <a:pPr lvl="1" algn="ctr"/>
            <a:endParaRPr lang="en-US" sz="2000" dirty="0"/>
          </a:p>
          <a:p>
            <a:pPr lvl="1" algn="ctr"/>
            <a:endParaRPr lang="en-US" sz="2000" dirty="0"/>
          </a:p>
          <a:p>
            <a:pPr algn="ctr"/>
            <a:endParaRPr lang="en-US" dirty="0"/>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146681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EE75-DEBC-4CCC-95A4-48E43A075FD9}"/>
              </a:ext>
            </a:extLst>
          </p:cNvPr>
          <p:cNvSpPr>
            <a:spLocks noGrp="1"/>
          </p:cNvSpPr>
          <p:nvPr>
            <p:ph type="title"/>
          </p:nvPr>
        </p:nvSpPr>
        <p:spPr/>
        <p:txBody>
          <a:bodyPr/>
          <a:lstStyle/>
          <a:p>
            <a:pPr algn="ctr"/>
            <a:r>
              <a:rPr lang="en-US" dirty="0"/>
              <a:t>Lifetime Buyers</a:t>
            </a:r>
            <a:endParaRPr lang="en-US" b="1" i="1" u="sng" dirty="0"/>
          </a:p>
        </p:txBody>
      </p:sp>
      <p:sp>
        <p:nvSpPr>
          <p:cNvPr id="3" name="Slide Number Placeholder 2">
            <a:extLst>
              <a:ext uri="{FF2B5EF4-FFF2-40B4-BE49-F238E27FC236}">
                <a16:creationId xmlns:a16="http://schemas.microsoft.com/office/drawing/2014/main" id="{8631694D-A3FD-4DBF-8D62-C503AC8015BD}"/>
              </a:ext>
            </a:extLst>
          </p:cNvPr>
          <p:cNvSpPr>
            <a:spLocks noGrp="1"/>
          </p:cNvSpPr>
          <p:nvPr>
            <p:ph type="sldNum" sz="quarter" idx="12"/>
          </p:nvPr>
        </p:nvSpPr>
        <p:spPr/>
        <p:txBody>
          <a:bodyPr/>
          <a:lstStyle/>
          <a:p>
            <a:fld id="{CA3B16F8-7693-42C8-A879-9E57F4305CB4}" type="slidenum">
              <a:rPr lang="en-US" smtClean="0"/>
              <a:t>3</a:t>
            </a:fld>
            <a:endParaRPr lang="en-US"/>
          </a:p>
        </p:txBody>
      </p:sp>
      <p:sp>
        <p:nvSpPr>
          <p:cNvPr id="5" name="TextBox 4">
            <a:extLst>
              <a:ext uri="{FF2B5EF4-FFF2-40B4-BE49-F238E27FC236}">
                <a16:creationId xmlns:a16="http://schemas.microsoft.com/office/drawing/2014/main" id="{426A5B34-2ADA-4AB4-9EB2-33F540557210}"/>
              </a:ext>
            </a:extLst>
          </p:cNvPr>
          <p:cNvSpPr txBox="1"/>
          <p:nvPr/>
        </p:nvSpPr>
        <p:spPr>
          <a:xfrm>
            <a:off x="907615" y="1705451"/>
            <a:ext cx="10376770" cy="3447098"/>
          </a:xfrm>
          <a:prstGeom prst="rect">
            <a:avLst/>
          </a:prstGeom>
          <a:noFill/>
        </p:spPr>
        <p:txBody>
          <a:bodyPr wrap="square" rtlCol="0">
            <a:spAutoFit/>
          </a:bodyPr>
          <a:lstStyle/>
          <a:p>
            <a:pPr>
              <a:spcAft>
                <a:spcPts val="1200"/>
              </a:spcAft>
            </a:pPr>
            <a:r>
              <a:rPr lang="en-US" sz="2400" b="1" dirty="0"/>
              <a:t>Fact: </a:t>
            </a:r>
          </a:p>
          <a:p>
            <a:pPr marL="742950" lvl="1" indent="-285750">
              <a:spcAft>
                <a:spcPts val="1200"/>
              </a:spcAft>
              <a:buFont typeface="Arial" panose="020B0604020202020204" pitchFamily="34" charset="0"/>
              <a:buChar char="•"/>
            </a:pPr>
            <a:r>
              <a:rPr lang="en-US" dirty="0"/>
              <a:t>“…satisfied customers return to trusted companies” (</a:t>
            </a:r>
            <a:r>
              <a:rPr lang="en-US" dirty="0" err="1"/>
              <a:t>Damm</a:t>
            </a:r>
            <a:r>
              <a:rPr lang="en-US" dirty="0"/>
              <a:t> &amp; Monroy, 2013, para 8).</a:t>
            </a:r>
          </a:p>
          <a:p>
            <a:pPr marL="742950" lvl="1" indent="-285750">
              <a:buFont typeface="Arial" panose="020B0604020202020204" pitchFamily="34" charset="0"/>
              <a:buChar char="•"/>
            </a:pPr>
            <a:r>
              <a:rPr lang="en-US" dirty="0"/>
              <a:t>“A recent global study by Forbes Insights and marketing technology company </a:t>
            </a:r>
            <a:r>
              <a:rPr lang="en-US" dirty="0" err="1"/>
              <a:t>Sailthru</a:t>
            </a:r>
            <a:r>
              <a:rPr lang="en-US" dirty="0"/>
              <a:t> shows companies that make retention a priority significantly increases year-over-year market share compared with those that focused on acquiring new customers” (</a:t>
            </a:r>
            <a:r>
              <a:rPr lang="en-US" dirty="0" err="1"/>
              <a:t>Sailthru</a:t>
            </a:r>
            <a:r>
              <a:rPr lang="en-US" dirty="0"/>
              <a:t>, 2016, para 1).</a:t>
            </a:r>
          </a:p>
          <a:p>
            <a:endParaRPr lang="en-US" b="1" dirty="0"/>
          </a:p>
          <a:p>
            <a:r>
              <a:rPr lang="en-US" sz="2800" b="1" dirty="0"/>
              <a:t>Goal:</a:t>
            </a:r>
            <a:r>
              <a:rPr lang="en-US" sz="2800" dirty="0"/>
              <a:t> “…identifying the most profitable customers, who will strengthen relationships in the long term…” (Estrella-Ramon et al, 2011, para 1).</a:t>
            </a:r>
          </a:p>
        </p:txBody>
      </p:sp>
    </p:spTree>
    <p:extLst>
      <p:ext uri="{BB962C8B-B14F-4D97-AF65-F5344CB8AC3E}">
        <p14:creationId xmlns:p14="http://schemas.microsoft.com/office/powerpoint/2010/main" val="211396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A394-0CB7-44A5-9559-6315400810E4}"/>
              </a:ext>
            </a:extLst>
          </p:cNvPr>
          <p:cNvSpPr>
            <a:spLocks noGrp="1"/>
          </p:cNvSpPr>
          <p:nvPr>
            <p:ph type="title"/>
          </p:nvPr>
        </p:nvSpPr>
        <p:spPr/>
        <p:txBody>
          <a:bodyPr/>
          <a:lstStyle/>
          <a:p>
            <a:pPr algn="ctr"/>
            <a:r>
              <a:rPr lang="en-US" dirty="0"/>
              <a:t>Lifetime Buyers</a:t>
            </a:r>
          </a:p>
        </p:txBody>
      </p:sp>
      <p:sp>
        <p:nvSpPr>
          <p:cNvPr id="3" name="Slide Number Placeholder 2">
            <a:extLst>
              <a:ext uri="{FF2B5EF4-FFF2-40B4-BE49-F238E27FC236}">
                <a16:creationId xmlns:a16="http://schemas.microsoft.com/office/drawing/2014/main" id="{14FB02EE-B268-4140-B5BF-1091BAD2A0A1}"/>
              </a:ext>
            </a:extLst>
          </p:cNvPr>
          <p:cNvSpPr>
            <a:spLocks noGrp="1"/>
          </p:cNvSpPr>
          <p:nvPr>
            <p:ph type="sldNum" sz="quarter" idx="12"/>
          </p:nvPr>
        </p:nvSpPr>
        <p:spPr/>
        <p:txBody>
          <a:bodyPr/>
          <a:lstStyle/>
          <a:p>
            <a:fld id="{CA3B16F8-7693-42C8-A879-9E57F4305CB4}" type="slidenum">
              <a:rPr lang="en-US" smtClean="0"/>
              <a:t>4</a:t>
            </a:fld>
            <a:endParaRPr lang="en-US"/>
          </a:p>
        </p:txBody>
      </p:sp>
      <p:sp>
        <p:nvSpPr>
          <p:cNvPr id="4" name="Title 3">
            <a:extLst>
              <a:ext uri="{FF2B5EF4-FFF2-40B4-BE49-F238E27FC236}">
                <a16:creationId xmlns:a16="http://schemas.microsoft.com/office/drawing/2014/main" id="{D19CF639-0FED-4179-8957-4E414BE29FC0}"/>
              </a:ext>
            </a:extLst>
          </p:cNvPr>
          <p:cNvSpPr txBox="1">
            <a:spLocks/>
          </p:cNvSpPr>
          <p:nvPr/>
        </p:nvSpPr>
        <p:spPr>
          <a:xfrm>
            <a:off x="838200" y="14268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Business Questions pertinent to</a:t>
            </a:r>
          </a:p>
          <a:p>
            <a:r>
              <a:rPr lang="en-US" sz="3600" b="1" dirty="0"/>
              <a:t>Lifetime Customer Value:</a:t>
            </a:r>
          </a:p>
        </p:txBody>
      </p:sp>
      <p:sp>
        <p:nvSpPr>
          <p:cNvPr id="5" name="TextBox 4">
            <a:extLst>
              <a:ext uri="{FF2B5EF4-FFF2-40B4-BE49-F238E27FC236}">
                <a16:creationId xmlns:a16="http://schemas.microsoft.com/office/drawing/2014/main" id="{404DA0B7-C2FF-4BE3-BC51-A311C5537D86}"/>
              </a:ext>
            </a:extLst>
          </p:cNvPr>
          <p:cNvSpPr txBox="1"/>
          <p:nvPr/>
        </p:nvSpPr>
        <p:spPr>
          <a:xfrm>
            <a:off x="603336" y="2752447"/>
            <a:ext cx="10985327" cy="2831544"/>
          </a:xfrm>
          <a:prstGeom prst="rect">
            <a:avLst/>
          </a:prstGeom>
          <a:noFill/>
        </p:spPr>
        <p:txBody>
          <a:bodyPr wrap="square" rtlCol="0">
            <a:spAutoFit/>
          </a:bodyPr>
          <a:lstStyle/>
          <a:p>
            <a:pPr marL="742950" lvl="1" indent="-285750">
              <a:buFont typeface="Arial" panose="020B0604020202020204" pitchFamily="34" charset="0"/>
              <a:buChar char="•"/>
            </a:pPr>
            <a:r>
              <a:rPr lang="en-US" sz="2000" dirty="0"/>
              <a:t>What percentage of our current customers have purchased with us more than 5 times?  What is the average amount of these purchases over time and how does it compare to the average of non-lifetime customers?</a:t>
            </a:r>
          </a:p>
          <a:p>
            <a:pPr marL="742950" lvl="1" indent="-285750">
              <a:buFont typeface="Arial" panose="020B0604020202020204" pitchFamily="34" charset="0"/>
              <a:buChar char="•"/>
            </a:pPr>
            <a:r>
              <a:rPr lang="en-US" sz="2000" dirty="0"/>
              <a:t>What is the difference in gross margins or markdowns between lifetime customers and non-lifetime customers?</a:t>
            </a:r>
          </a:p>
          <a:p>
            <a:pPr marL="742950" lvl="1" indent="-285750">
              <a:buFont typeface="Arial" panose="020B0604020202020204" pitchFamily="34" charset="0"/>
              <a:buChar char="•"/>
            </a:pPr>
            <a:r>
              <a:rPr lang="en-US" sz="2000" dirty="0"/>
              <a:t>Of customers we identify as lifetime buyers, what is the distribution of their spending by department? </a:t>
            </a:r>
          </a:p>
          <a:p>
            <a:pPr marL="742950" lvl="1" indent="-285750">
              <a:buFont typeface="Arial" panose="020B0604020202020204" pitchFamily="34" charset="0"/>
              <a:buChar char="•"/>
            </a:pPr>
            <a:r>
              <a:rPr lang="en-US" sz="2000" dirty="0"/>
              <a:t>What is the distribution of these lifetime buyers across designated lifestyle clusters?</a:t>
            </a:r>
          </a:p>
          <a:p>
            <a:endParaRPr lang="en-US" dirty="0"/>
          </a:p>
        </p:txBody>
      </p:sp>
    </p:spTree>
    <p:extLst>
      <p:ext uri="{BB962C8B-B14F-4D97-AF65-F5344CB8AC3E}">
        <p14:creationId xmlns:p14="http://schemas.microsoft.com/office/powerpoint/2010/main" val="362638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FCC5-728A-44FD-AE89-6483B4E684A4}"/>
              </a:ext>
            </a:extLst>
          </p:cNvPr>
          <p:cNvSpPr>
            <a:spLocks noGrp="1"/>
          </p:cNvSpPr>
          <p:nvPr>
            <p:ph type="title"/>
          </p:nvPr>
        </p:nvSpPr>
        <p:spPr/>
        <p:txBody>
          <a:bodyPr>
            <a:normAutofit/>
          </a:bodyPr>
          <a:lstStyle/>
          <a:p>
            <a:pPr algn="ctr"/>
            <a:r>
              <a:rPr lang="en-US" sz="3200" dirty="0"/>
              <a:t>Business Question: What percentage of our current customers have purchased with us more than 5 times? </a:t>
            </a:r>
          </a:p>
        </p:txBody>
      </p:sp>
      <p:sp>
        <p:nvSpPr>
          <p:cNvPr id="3" name="Slide Number Placeholder 2">
            <a:extLst>
              <a:ext uri="{FF2B5EF4-FFF2-40B4-BE49-F238E27FC236}">
                <a16:creationId xmlns:a16="http://schemas.microsoft.com/office/drawing/2014/main" id="{683791C8-7703-46D3-B3DF-84413CB2BD63}"/>
              </a:ext>
            </a:extLst>
          </p:cNvPr>
          <p:cNvSpPr>
            <a:spLocks noGrp="1"/>
          </p:cNvSpPr>
          <p:nvPr>
            <p:ph type="sldNum" sz="quarter" idx="12"/>
          </p:nvPr>
        </p:nvSpPr>
        <p:spPr/>
        <p:txBody>
          <a:bodyPr/>
          <a:lstStyle/>
          <a:p>
            <a:fld id="{CA3B16F8-7693-42C8-A879-9E57F4305CB4}" type="slidenum">
              <a:rPr lang="en-US" smtClean="0"/>
              <a:t>5</a:t>
            </a:fld>
            <a:endParaRPr lang="en-US"/>
          </a:p>
        </p:txBody>
      </p:sp>
      <p:pic>
        <p:nvPicPr>
          <p:cNvPr id="4" name="Picture 3">
            <a:extLst>
              <a:ext uri="{FF2B5EF4-FFF2-40B4-BE49-F238E27FC236}">
                <a16:creationId xmlns:a16="http://schemas.microsoft.com/office/drawing/2014/main" id="{279F8C63-9DEF-4672-95B4-70F492BFFFEE}"/>
              </a:ext>
            </a:extLst>
          </p:cNvPr>
          <p:cNvPicPr>
            <a:picLocks noChangeAspect="1"/>
          </p:cNvPicPr>
          <p:nvPr/>
        </p:nvPicPr>
        <p:blipFill>
          <a:blip r:embed="rId3"/>
          <a:stretch>
            <a:fillRect/>
          </a:stretch>
        </p:blipFill>
        <p:spPr>
          <a:xfrm>
            <a:off x="1725984" y="1690688"/>
            <a:ext cx="8740031" cy="4420054"/>
          </a:xfrm>
          <a:prstGeom prst="rect">
            <a:avLst/>
          </a:prstGeom>
        </p:spPr>
      </p:pic>
    </p:spTree>
    <p:extLst>
      <p:ext uri="{BB962C8B-B14F-4D97-AF65-F5344CB8AC3E}">
        <p14:creationId xmlns:p14="http://schemas.microsoft.com/office/powerpoint/2010/main" val="322433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9037-B1B2-421C-961C-D1C4E507E14D}"/>
              </a:ext>
            </a:extLst>
          </p:cNvPr>
          <p:cNvSpPr>
            <a:spLocks noGrp="1"/>
          </p:cNvSpPr>
          <p:nvPr>
            <p:ph type="title"/>
          </p:nvPr>
        </p:nvSpPr>
        <p:spPr/>
        <p:txBody>
          <a:bodyPr>
            <a:noAutofit/>
          </a:bodyPr>
          <a:lstStyle/>
          <a:p>
            <a:pPr algn="ctr"/>
            <a:r>
              <a:rPr lang="en-US" sz="3200" dirty="0"/>
              <a:t>Business Question: What is the average amount of these purchases over time and how does it compare to the average of non-lifetime customers?</a:t>
            </a:r>
          </a:p>
        </p:txBody>
      </p:sp>
      <p:sp>
        <p:nvSpPr>
          <p:cNvPr id="3" name="Slide Number Placeholder 2">
            <a:extLst>
              <a:ext uri="{FF2B5EF4-FFF2-40B4-BE49-F238E27FC236}">
                <a16:creationId xmlns:a16="http://schemas.microsoft.com/office/drawing/2014/main" id="{859079EE-C206-497A-B877-D5C6CE6B686E}"/>
              </a:ext>
            </a:extLst>
          </p:cNvPr>
          <p:cNvSpPr>
            <a:spLocks noGrp="1"/>
          </p:cNvSpPr>
          <p:nvPr>
            <p:ph type="sldNum" sz="quarter" idx="12"/>
          </p:nvPr>
        </p:nvSpPr>
        <p:spPr/>
        <p:txBody>
          <a:bodyPr/>
          <a:lstStyle/>
          <a:p>
            <a:fld id="{CA3B16F8-7693-42C8-A879-9E57F4305CB4}" type="slidenum">
              <a:rPr lang="en-US" smtClean="0"/>
              <a:t>6</a:t>
            </a:fld>
            <a:endParaRPr lang="en-US"/>
          </a:p>
        </p:txBody>
      </p:sp>
      <p:pic>
        <p:nvPicPr>
          <p:cNvPr id="4" name="Picture 3">
            <a:extLst>
              <a:ext uri="{FF2B5EF4-FFF2-40B4-BE49-F238E27FC236}">
                <a16:creationId xmlns:a16="http://schemas.microsoft.com/office/drawing/2014/main" id="{AB633CD3-2495-41E5-BC1E-46A61D28D823}"/>
              </a:ext>
            </a:extLst>
          </p:cNvPr>
          <p:cNvPicPr>
            <a:picLocks noChangeAspect="1"/>
          </p:cNvPicPr>
          <p:nvPr/>
        </p:nvPicPr>
        <p:blipFill>
          <a:blip r:embed="rId3"/>
          <a:stretch>
            <a:fillRect/>
          </a:stretch>
        </p:blipFill>
        <p:spPr>
          <a:xfrm>
            <a:off x="1403433" y="1991638"/>
            <a:ext cx="9385133" cy="4244298"/>
          </a:xfrm>
          <a:prstGeom prst="rect">
            <a:avLst/>
          </a:prstGeom>
        </p:spPr>
      </p:pic>
    </p:spTree>
    <p:extLst>
      <p:ext uri="{BB962C8B-B14F-4D97-AF65-F5344CB8AC3E}">
        <p14:creationId xmlns:p14="http://schemas.microsoft.com/office/powerpoint/2010/main" val="2240555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A810-F1BC-455F-A409-1E1881E05A02}"/>
              </a:ext>
            </a:extLst>
          </p:cNvPr>
          <p:cNvSpPr>
            <a:spLocks noGrp="1"/>
          </p:cNvSpPr>
          <p:nvPr>
            <p:ph type="title"/>
          </p:nvPr>
        </p:nvSpPr>
        <p:spPr>
          <a:xfrm>
            <a:off x="838200" y="846333"/>
            <a:ext cx="10515600" cy="1592067"/>
          </a:xfrm>
        </p:spPr>
        <p:txBody>
          <a:bodyPr>
            <a:normAutofit fontScale="90000"/>
          </a:bodyPr>
          <a:lstStyle/>
          <a:p>
            <a:pPr algn="ctr"/>
            <a:r>
              <a:rPr lang="en-US" sz="3600" dirty="0"/>
              <a:t>Business Question: What percentage of our current customers have purchased with us more than 5 times?  What is the average amount of these purchases over time and how does it compare to the average of non-lifetime customers?</a:t>
            </a:r>
            <a:br>
              <a:rPr lang="en-US" dirty="0"/>
            </a:br>
            <a:endParaRPr lang="en-US" dirty="0"/>
          </a:p>
        </p:txBody>
      </p:sp>
      <p:sp>
        <p:nvSpPr>
          <p:cNvPr id="3" name="Slide Number Placeholder 2">
            <a:extLst>
              <a:ext uri="{FF2B5EF4-FFF2-40B4-BE49-F238E27FC236}">
                <a16:creationId xmlns:a16="http://schemas.microsoft.com/office/drawing/2014/main" id="{50401BE0-8AB9-4DE8-8843-BC7D22BBFCFB}"/>
              </a:ext>
            </a:extLst>
          </p:cNvPr>
          <p:cNvSpPr>
            <a:spLocks noGrp="1"/>
          </p:cNvSpPr>
          <p:nvPr>
            <p:ph type="sldNum" sz="quarter" idx="12"/>
          </p:nvPr>
        </p:nvSpPr>
        <p:spPr/>
        <p:txBody>
          <a:bodyPr/>
          <a:lstStyle/>
          <a:p>
            <a:fld id="{CA3B16F8-7693-42C8-A879-9E57F4305CB4}" type="slidenum">
              <a:rPr lang="en-US" smtClean="0"/>
              <a:t>7</a:t>
            </a:fld>
            <a:endParaRPr lang="en-US"/>
          </a:p>
        </p:txBody>
      </p:sp>
      <p:pic>
        <p:nvPicPr>
          <p:cNvPr id="4" name="Picture 3">
            <a:extLst>
              <a:ext uri="{FF2B5EF4-FFF2-40B4-BE49-F238E27FC236}">
                <a16:creationId xmlns:a16="http://schemas.microsoft.com/office/drawing/2014/main" id="{4C3BE4B5-858E-498C-8161-4BB1C90F3C49}"/>
              </a:ext>
            </a:extLst>
          </p:cNvPr>
          <p:cNvPicPr>
            <a:picLocks noChangeAspect="1"/>
          </p:cNvPicPr>
          <p:nvPr/>
        </p:nvPicPr>
        <p:blipFill>
          <a:blip r:embed="rId3"/>
          <a:stretch>
            <a:fillRect/>
          </a:stretch>
        </p:blipFill>
        <p:spPr>
          <a:xfrm>
            <a:off x="400050" y="2914389"/>
            <a:ext cx="11391900" cy="1981200"/>
          </a:xfrm>
          <a:prstGeom prst="rect">
            <a:avLst/>
          </a:prstGeom>
        </p:spPr>
      </p:pic>
    </p:spTree>
    <p:extLst>
      <p:ext uri="{BB962C8B-B14F-4D97-AF65-F5344CB8AC3E}">
        <p14:creationId xmlns:p14="http://schemas.microsoft.com/office/powerpoint/2010/main" val="148000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DD54-8E57-42B1-AD10-53FB5EE3A71A}"/>
              </a:ext>
            </a:extLst>
          </p:cNvPr>
          <p:cNvSpPr>
            <a:spLocks noGrp="1"/>
          </p:cNvSpPr>
          <p:nvPr>
            <p:ph type="title"/>
          </p:nvPr>
        </p:nvSpPr>
        <p:spPr/>
        <p:txBody>
          <a:bodyPr>
            <a:noAutofit/>
          </a:bodyPr>
          <a:lstStyle/>
          <a:p>
            <a:pPr algn="ctr"/>
            <a:r>
              <a:rPr lang="en-US" sz="3200" dirty="0"/>
              <a:t>Business Question: What is the difference in gross margins or markdowns between lifetime customers and non-lifetime customers?</a:t>
            </a:r>
          </a:p>
        </p:txBody>
      </p:sp>
      <p:sp>
        <p:nvSpPr>
          <p:cNvPr id="3" name="Slide Number Placeholder 2">
            <a:extLst>
              <a:ext uri="{FF2B5EF4-FFF2-40B4-BE49-F238E27FC236}">
                <a16:creationId xmlns:a16="http://schemas.microsoft.com/office/drawing/2014/main" id="{B10E5378-386D-48B7-83B8-A4C689CB5450}"/>
              </a:ext>
            </a:extLst>
          </p:cNvPr>
          <p:cNvSpPr>
            <a:spLocks noGrp="1"/>
          </p:cNvSpPr>
          <p:nvPr>
            <p:ph type="sldNum" sz="quarter" idx="12"/>
          </p:nvPr>
        </p:nvSpPr>
        <p:spPr/>
        <p:txBody>
          <a:bodyPr/>
          <a:lstStyle/>
          <a:p>
            <a:fld id="{CA3B16F8-7693-42C8-A879-9E57F4305CB4}" type="slidenum">
              <a:rPr lang="en-US" smtClean="0"/>
              <a:t>8</a:t>
            </a:fld>
            <a:endParaRPr lang="en-US"/>
          </a:p>
        </p:txBody>
      </p:sp>
      <p:pic>
        <p:nvPicPr>
          <p:cNvPr id="4" name="Picture 3">
            <a:extLst>
              <a:ext uri="{FF2B5EF4-FFF2-40B4-BE49-F238E27FC236}">
                <a16:creationId xmlns:a16="http://schemas.microsoft.com/office/drawing/2014/main" id="{07C33835-8EFB-4AF1-A6E1-F77CB55EB4C8}"/>
              </a:ext>
            </a:extLst>
          </p:cNvPr>
          <p:cNvPicPr>
            <a:picLocks noChangeAspect="1"/>
          </p:cNvPicPr>
          <p:nvPr/>
        </p:nvPicPr>
        <p:blipFill>
          <a:blip r:embed="rId3"/>
          <a:stretch>
            <a:fillRect/>
          </a:stretch>
        </p:blipFill>
        <p:spPr>
          <a:xfrm>
            <a:off x="1584542" y="1977661"/>
            <a:ext cx="9022915" cy="4087953"/>
          </a:xfrm>
          <a:prstGeom prst="rect">
            <a:avLst/>
          </a:prstGeom>
        </p:spPr>
      </p:pic>
      <p:sp>
        <p:nvSpPr>
          <p:cNvPr id="5" name="Rectangle 4">
            <a:extLst>
              <a:ext uri="{FF2B5EF4-FFF2-40B4-BE49-F238E27FC236}">
                <a16:creationId xmlns:a16="http://schemas.microsoft.com/office/drawing/2014/main" id="{D3905781-8BFE-4644-BAD5-D356157A13AB}"/>
              </a:ext>
            </a:extLst>
          </p:cNvPr>
          <p:cNvSpPr/>
          <p:nvPr/>
        </p:nvSpPr>
        <p:spPr>
          <a:xfrm>
            <a:off x="10146082" y="1778696"/>
            <a:ext cx="713984" cy="4885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33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20A8-5AE2-40F9-ADC3-87C690AC8719}"/>
              </a:ext>
            </a:extLst>
          </p:cNvPr>
          <p:cNvSpPr>
            <a:spLocks noGrp="1"/>
          </p:cNvSpPr>
          <p:nvPr>
            <p:ph type="title"/>
          </p:nvPr>
        </p:nvSpPr>
        <p:spPr/>
        <p:txBody>
          <a:bodyPr>
            <a:normAutofit fontScale="90000"/>
          </a:bodyPr>
          <a:lstStyle/>
          <a:p>
            <a:pPr algn="ctr"/>
            <a:r>
              <a:rPr lang="en-US" sz="3600" dirty="0"/>
              <a:t>Business Question: Of customers we identify as lifetime buyers, what is the distribution of their spending by department? </a:t>
            </a:r>
            <a:br>
              <a:rPr lang="en-US" dirty="0"/>
            </a:br>
            <a:endParaRPr lang="en-US" dirty="0"/>
          </a:p>
        </p:txBody>
      </p:sp>
      <p:sp>
        <p:nvSpPr>
          <p:cNvPr id="3" name="Slide Number Placeholder 2">
            <a:extLst>
              <a:ext uri="{FF2B5EF4-FFF2-40B4-BE49-F238E27FC236}">
                <a16:creationId xmlns:a16="http://schemas.microsoft.com/office/drawing/2014/main" id="{37A04627-B7DF-453A-BAD3-0046FB3203EA}"/>
              </a:ext>
            </a:extLst>
          </p:cNvPr>
          <p:cNvSpPr>
            <a:spLocks noGrp="1"/>
          </p:cNvSpPr>
          <p:nvPr>
            <p:ph type="sldNum" sz="quarter" idx="12"/>
          </p:nvPr>
        </p:nvSpPr>
        <p:spPr/>
        <p:txBody>
          <a:bodyPr/>
          <a:lstStyle/>
          <a:p>
            <a:fld id="{CA3B16F8-7693-42C8-A879-9E57F4305CB4}" type="slidenum">
              <a:rPr lang="en-US" smtClean="0"/>
              <a:t>9</a:t>
            </a:fld>
            <a:endParaRPr lang="en-US"/>
          </a:p>
        </p:txBody>
      </p:sp>
      <p:sp>
        <p:nvSpPr>
          <p:cNvPr id="5" name="Rectangle 4">
            <a:extLst>
              <a:ext uri="{FF2B5EF4-FFF2-40B4-BE49-F238E27FC236}">
                <a16:creationId xmlns:a16="http://schemas.microsoft.com/office/drawing/2014/main" id="{018830B6-230F-471E-9005-4F63B173BBBE}"/>
              </a:ext>
            </a:extLst>
          </p:cNvPr>
          <p:cNvSpPr/>
          <p:nvPr/>
        </p:nvSpPr>
        <p:spPr>
          <a:xfrm>
            <a:off x="10496811" y="1690688"/>
            <a:ext cx="764088" cy="275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A071F6C-8091-425B-A170-1990CC006507}"/>
              </a:ext>
            </a:extLst>
          </p:cNvPr>
          <p:cNvPicPr>
            <a:picLocks noChangeAspect="1"/>
          </p:cNvPicPr>
          <p:nvPr/>
        </p:nvPicPr>
        <p:blipFill>
          <a:blip r:embed="rId3"/>
          <a:stretch>
            <a:fillRect/>
          </a:stretch>
        </p:blipFill>
        <p:spPr>
          <a:xfrm>
            <a:off x="615042" y="1690688"/>
            <a:ext cx="10961915" cy="4526289"/>
          </a:xfrm>
          <a:prstGeom prst="rect">
            <a:avLst/>
          </a:prstGeom>
        </p:spPr>
      </p:pic>
    </p:spTree>
    <p:extLst>
      <p:ext uri="{BB962C8B-B14F-4D97-AF65-F5344CB8AC3E}">
        <p14:creationId xmlns:p14="http://schemas.microsoft.com/office/powerpoint/2010/main" val="3177051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2504</Words>
  <Application>Microsoft Office PowerPoint</Application>
  <PresentationFormat>Widescreen</PresentationFormat>
  <Paragraphs>87</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Portfolio Project: Option 1 Jessica Ham</vt:lpstr>
      <vt:lpstr>Our Value Statement:</vt:lpstr>
      <vt:lpstr>Lifetime Buyers</vt:lpstr>
      <vt:lpstr>Lifetime Buyers</vt:lpstr>
      <vt:lpstr>Business Question: What percentage of our current customers have purchased with us more than 5 times? </vt:lpstr>
      <vt:lpstr>Business Question: What is the average amount of these purchases over time and how does it compare to the average of non-lifetime customers?</vt:lpstr>
      <vt:lpstr>Business Question: What percentage of our current customers have purchased with us more than 5 times?  What is the average amount of these purchases over time and how does it compare to the average of non-lifetime customers? </vt:lpstr>
      <vt:lpstr>Business Question: What is the difference in gross margins or markdowns between lifetime customers and non-lifetime customers?</vt:lpstr>
      <vt:lpstr>Business Question: Of customers we identify as lifetime buyers, what is the distribution of their spending by department?  </vt:lpstr>
      <vt:lpstr>Business Question: What is the distribution of these lifetime buyers across designated lifestyle clusters? </vt:lpstr>
      <vt:lpstr>Dashboard Overview</vt:lpstr>
      <vt:lpstr>Roll-Out Planning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Ham</dc:creator>
  <cp:lastModifiedBy>David Ham</cp:lastModifiedBy>
  <cp:revision>60</cp:revision>
  <dcterms:created xsi:type="dcterms:W3CDTF">2019-03-30T16:34:00Z</dcterms:created>
  <dcterms:modified xsi:type="dcterms:W3CDTF">2020-03-08T15:25:33Z</dcterms:modified>
</cp:coreProperties>
</file>