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3" r:id="rId10"/>
    <p:sldId id="262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7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pPr/>
              <a:t>5/2/14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pPr/>
              <a:t>5/2/14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pPr/>
              <a:t>5/2/14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5/2/14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pPr/>
              <a:t>5/2/14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pPr/>
              <a:t>5/2/14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pPr/>
              <a:t>5/2/14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pPr/>
              <a:t>5/2/14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pPr/>
              <a:t>5/2/14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pPr/>
              <a:t>5/2/14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pPr/>
              <a:t>5/2/14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pPr/>
              <a:t>5/2/14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Dogebot: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Part of Speech Tagging using the hidden Model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92293" y="480176"/>
            <a:ext cx="4394210" cy="329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979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NerdDoge</a:t>
            </a:r>
            <a:r>
              <a:rPr lang="en-US" dirty="0" smtClean="0"/>
              <a:t> speaks!</a:t>
            </a:r>
            <a:endParaRPr lang="en-US" dirty="0"/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t="3251" b="4725"/>
          <a:stretch>
            <a:fillRect/>
          </a:stretch>
        </p:blipFill>
        <p:spPr bwMode="auto">
          <a:xfrm>
            <a:off x="549275" y="1747319"/>
            <a:ext cx="8045450" cy="4164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ounded Rectangle 7"/>
          <p:cNvSpPr/>
          <p:nvPr/>
        </p:nvSpPr>
        <p:spPr>
          <a:xfrm>
            <a:off x="2381061" y="4798337"/>
            <a:ext cx="3032911" cy="3802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learned a very significant amount about how to understand the Hidden Markov Model, and why it is powerful when there is no direct source to find hidden information. </a:t>
            </a:r>
          </a:p>
          <a:p>
            <a:r>
              <a:rPr lang="en-US" dirty="0"/>
              <a:t>Overall, we believe that we were fairly successful in implementing this project. We were able to get the Hidden Markov Model up and running, and it seems to </a:t>
            </a:r>
            <a:r>
              <a:rPr lang="en-US"/>
              <a:t>effectively </a:t>
            </a:r>
            <a:r>
              <a:rPr lang="en-US" smtClean="0"/>
              <a:t>tag </a:t>
            </a:r>
            <a:r>
              <a:rPr lang="en-US" dirty="0"/>
              <a:t>most of the parts of speech. While there are some uncertainty when it comes to words not in the dictionary, some of our decisions do help.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421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 of Speech tagging</a:t>
            </a:r>
          </a:p>
          <a:p>
            <a:r>
              <a:rPr lang="en-US" dirty="0" smtClean="0"/>
              <a:t>Input sentences into a program, whereupon each word in the sentences is assigned a part of speech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168713"/>
            <a:ext cx="84197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+mj-lt"/>
              </a:rPr>
              <a:t>The cow jumped over the moon.</a:t>
            </a:r>
          </a:p>
          <a:p>
            <a:pPr algn="ctr"/>
            <a:endParaRPr lang="en-US" sz="36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7902" y="370833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art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18511" y="3717378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noun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09258" y="3717378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noun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05147" y="3717378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art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91159" y="371737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prep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11142" y="3717378"/>
            <a:ext cx="640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verb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Model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602581" y="4512831"/>
            <a:ext cx="419024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endCxn id="5" idx="1"/>
          </p:cNvCxnSpPr>
          <p:nvPr/>
        </p:nvCxnSpPr>
        <p:spPr>
          <a:xfrm rot="16200000" flipV="1">
            <a:off x="1582743" y="4344520"/>
            <a:ext cx="258327" cy="47450"/>
          </a:xfrm>
          <a:prstGeom prst="bentConnector4">
            <a:avLst>
              <a:gd name="adj1" fmla="val 294464"/>
              <a:gd name="adj2" fmla="val 58177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892065" y="1999996"/>
            <a:ext cx="7676750" cy="3058216"/>
            <a:chOff x="865194" y="1600200"/>
            <a:chExt cx="7676750" cy="2680229"/>
          </a:xfrm>
        </p:grpSpPr>
        <p:sp>
          <p:nvSpPr>
            <p:cNvPr id="4" name="Oval 3"/>
            <p:cNvSpPr/>
            <p:nvPr/>
          </p:nvSpPr>
          <p:spPr>
            <a:xfrm>
              <a:off x="3951837" y="1600200"/>
              <a:ext cx="1253905" cy="6518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Start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661310" y="3322623"/>
              <a:ext cx="914400" cy="479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Sun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765956" y="3322622"/>
              <a:ext cx="914400" cy="479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Rain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4" idx="2"/>
              <a:endCxn id="5" idx="0"/>
            </p:cNvCxnSpPr>
            <p:nvPr/>
          </p:nvCxnSpPr>
          <p:spPr>
            <a:xfrm flipH="1">
              <a:off x="2118510" y="1926125"/>
              <a:ext cx="1833327" cy="13964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4" idx="6"/>
              <a:endCxn id="6" idx="0"/>
            </p:cNvCxnSpPr>
            <p:nvPr/>
          </p:nvCxnSpPr>
          <p:spPr>
            <a:xfrm>
              <a:off x="5205742" y="1926125"/>
              <a:ext cx="2017414" cy="139649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954464" y="2067383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0.4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48134" y="2152466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0.6</a:t>
              </a:r>
              <a:endParaRPr lang="en-US" dirty="0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rot="10800000">
              <a:off x="2575710" y="3322622"/>
              <a:ext cx="419024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4257234" y="3911097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0.2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257234" y="2882602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0.7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65194" y="3137957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0.8</a:t>
              </a:r>
              <a:endParaRPr lang="en-US" dirty="0"/>
            </a:p>
          </p:txBody>
        </p:sp>
        <p:cxnSp>
          <p:nvCxnSpPr>
            <p:cNvPr id="71" name="Elbow Connector 70"/>
            <p:cNvCxnSpPr>
              <a:endCxn id="6" idx="3"/>
            </p:cNvCxnSpPr>
            <p:nvPr/>
          </p:nvCxnSpPr>
          <p:spPr>
            <a:xfrm rot="16200000" flipH="1">
              <a:off x="7481936" y="3364118"/>
              <a:ext cx="239915" cy="156926"/>
            </a:xfrm>
            <a:prstGeom prst="bentConnector4">
              <a:avLst>
                <a:gd name="adj1" fmla="val 295284"/>
                <a:gd name="adj2" fmla="val 245674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73"/>
            <p:cNvSpPr/>
            <p:nvPr/>
          </p:nvSpPr>
          <p:spPr>
            <a:xfrm>
              <a:off x="8003263" y="3617789"/>
              <a:ext cx="53868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Hidden Markov Model (HMM)</a:t>
            </a:r>
            <a:endParaRPr lang="en-US" sz="4400" dirty="0"/>
          </a:p>
        </p:txBody>
      </p:sp>
      <p:grpSp>
        <p:nvGrpSpPr>
          <p:cNvPr id="68" name="Group 67"/>
          <p:cNvGrpSpPr/>
          <p:nvPr/>
        </p:nvGrpSpPr>
        <p:grpSpPr>
          <a:xfrm>
            <a:off x="457200" y="1812554"/>
            <a:ext cx="8007790" cy="3360569"/>
            <a:chOff x="457200" y="1812554"/>
            <a:chExt cx="8007790" cy="3360569"/>
          </a:xfrm>
        </p:grpSpPr>
        <p:grpSp>
          <p:nvGrpSpPr>
            <p:cNvPr id="26" name="Group 25"/>
            <p:cNvGrpSpPr/>
            <p:nvPr/>
          </p:nvGrpSpPr>
          <p:grpSpPr>
            <a:xfrm>
              <a:off x="532646" y="2209045"/>
              <a:ext cx="7767870" cy="362138"/>
              <a:chOff x="532646" y="1846907"/>
              <a:chExt cx="7767870" cy="362138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532646" y="1846907"/>
                <a:ext cx="706170" cy="36213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X</a:t>
                </a:r>
                <a:r>
                  <a:rPr lang="en-US" baseline="-25000" dirty="0" smtClean="0"/>
                  <a:t>1</a:t>
                </a:r>
                <a:endParaRPr lang="en-US" dirty="0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1944986" y="1846907"/>
                <a:ext cx="706170" cy="36213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X</a:t>
                </a:r>
                <a:r>
                  <a:rPr lang="en-US" baseline="-25000" dirty="0" smtClean="0"/>
                  <a:t>2</a:t>
                </a:r>
                <a:endParaRPr lang="en-US" dirty="0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7594346" y="1846907"/>
                <a:ext cx="706170" cy="36213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X</a:t>
                </a:r>
                <a:r>
                  <a:rPr lang="en-US" baseline="-25000" dirty="0" smtClean="0"/>
                  <a:t>6</a:t>
                </a:r>
                <a:endParaRPr lang="en-US" dirty="0"/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3357326" y="1846907"/>
                <a:ext cx="706170" cy="36213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X</a:t>
                </a:r>
                <a:r>
                  <a:rPr lang="en-US" baseline="-25000" dirty="0" smtClean="0"/>
                  <a:t>3</a:t>
                </a:r>
                <a:endParaRPr lang="en-US" dirty="0"/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6182006" y="1846907"/>
                <a:ext cx="706170" cy="36213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X</a:t>
                </a:r>
                <a:r>
                  <a:rPr lang="en-US" baseline="-25000" dirty="0" smtClean="0"/>
                  <a:t>5</a:t>
                </a:r>
                <a:endParaRPr lang="en-US" dirty="0"/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4769666" y="1846907"/>
                <a:ext cx="706170" cy="36213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X</a:t>
                </a:r>
                <a:r>
                  <a:rPr lang="en-US" baseline="-25000" dirty="0" smtClean="0"/>
                  <a:t>4</a:t>
                </a:r>
                <a:endParaRPr lang="en-US" dirty="0"/>
              </a:p>
            </p:txBody>
          </p:sp>
          <p:cxnSp>
            <p:nvCxnSpPr>
              <p:cNvPr id="11" name="Straight Arrow Connector 10"/>
              <p:cNvCxnSpPr>
                <a:stCxn id="4" idx="3"/>
                <a:endCxn id="5" idx="1"/>
              </p:cNvCxnSpPr>
              <p:nvPr/>
            </p:nvCxnSpPr>
            <p:spPr>
              <a:xfrm>
                <a:off x="1238816" y="2027976"/>
                <a:ext cx="70617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stCxn id="5" idx="3"/>
                <a:endCxn id="7" idx="1"/>
              </p:cNvCxnSpPr>
              <p:nvPr/>
            </p:nvCxnSpPr>
            <p:spPr>
              <a:xfrm>
                <a:off x="2651156" y="2027976"/>
                <a:ext cx="70617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>
                <a:stCxn id="7" idx="3"/>
                <a:endCxn id="9" idx="1"/>
              </p:cNvCxnSpPr>
              <p:nvPr/>
            </p:nvCxnSpPr>
            <p:spPr>
              <a:xfrm>
                <a:off x="4063496" y="2027976"/>
                <a:ext cx="70617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>
                <a:stCxn id="9" idx="3"/>
                <a:endCxn id="8" idx="1"/>
              </p:cNvCxnSpPr>
              <p:nvPr/>
            </p:nvCxnSpPr>
            <p:spPr>
              <a:xfrm>
                <a:off x="5475836" y="2027976"/>
                <a:ext cx="70617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>
                <a:stCxn id="8" idx="3"/>
                <a:endCxn id="6" idx="1"/>
              </p:cNvCxnSpPr>
              <p:nvPr/>
            </p:nvCxnSpPr>
            <p:spPr>
              <a:xfrm>
                <a:off x="6888176" y="2027976"/>
                <a:ext cx="70617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/>
            <p:nvPr/>
          </p:nvGrpSpPr>
          <p:grpSpPr>
            <a:xfrm>
              <a:off x="532646" y="4363771"/>
              <a:ext cx="7767870" cy="362138"/>
              <a:chOff x="532646" y="3612333"/>
              <a:chExt cx="7767870" cy="362138"/>
            </a:xfrm>
          </p:grpSpPr>
          <p:sp>
            <p:nvSpPr>
              <p:cNvPr id="28" name="Rounded Rectangle 27"/>
              <p:cNvSpPr/>
              <p:nvPr/>
            </p:nvSpPr>
            <p:spPr>
              <a:xfrm>
                <a:off x="532646" y="3612333"/>
                <a:ext cx="706170" cy="362138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</a:t>
                </a:r>
                <a:r>
                  <a:rPr lang="en-US" baseline="-25000" dirty="0" smtClean="0"/>
                  <a:t>1</a:t>
                </a:r>
                <a:endParaRPr lang="en-US" dirty="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1944986" y="3612333"/>
                <a:ext cx="706170" cy="362138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</a:t>
                </a:r>
                <a:r>
                  <a:rPr lang="en-US" baseline="-25000" dirty="0" smtClean="0"/>
                  <a:t>2</a:t>
                </a:r>
                <a:endParaRPr lang="en-US" dirty="0"/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3357326" y="3612333"/>
                <a:ext cx="706170" cy="362138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</a:t>
                </a:r>
                <a:r>
                  <a:rPr lang="en-US" baseline="-25000" dirty="0" smtClean="0"/>
                  <a:t>3</a:t>
                </a:r>
                <a:endParaRPr lang="en-US" dirty="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4769666" y="3612333"/>
                <a:ext cx="706170" cy="362138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</a:t>
                </a:r>
                <a:r>
                  <a:rPr lang="en-US" baseline="-25000" dirty="0" smtClean="0"/>
                  <a:t>4</a:t>
                </a:r>
                <a:endParaRPr lang="en-US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6182006" y="3612333"/>
                <a:ext cx="706170" cy="362138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</a:t>
                </a:r>
                <a:r>
                  <a:rPr lang="en-US" baseline="-25000" dirty="0" smtClean="0"/>
                  <a:t>5</a:t>
                </a:r>
                <a:endParaRPr lang="en-US" dirty="0"/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7594346" y="3612333"/>
                <a:ext cx="706170" cy="362138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</a:t>
                </a:r>
                <a:r>
                  <a:rPr lang="en-US" baseline="-25000" dirty="0" smtClean="0"/>
                  <a:t>6</a:t>
                </a:r>
                <a:endParaRPr lang="en-US" dirty="0"/>
              </a:p>
            </p:txBody>
          </p:sp>
        </p:grpSp>
        <p:cxnSp>
          <p:nvCxnSpPr>
            <p:cNvPr id="39" name="Straight Arrow Connector 38"/>
            <p:cNvCxnSpPr>
              <a:stCxn id="4" idx="2"/>
              <a:endCxn id="28" idx="0"/>
            </p:cNvCxnSpPr>
            <p:nvPr/>
          </p:nvCxnSpPr>
          <p:spPr>
            <a:xfrm>
              <a:off x="885731" y="2571183"/>
              <a:ext cx="0" cy="1792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5" idx="2"/>
              <a:endCxn id="29" idx="0"/>
            </p:cNvCxnSpPr>
            <p:nvPr/>
          </p:nvCxnSpPr>
          <p:spPr>
            <a:xfrm>
              <a:off x="2298071" y="2571183"/>
              <a:ext cx="0" cy="1792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8" idx="2"/>
              <a:endCxn id="32" idx="0"/>
            </p:cNvCxnSpPr>
            <p:nvPr/>
          </p:nvCxnSpPr>
          <p:spPr>
            <a:xfrm>
              <a:off x="6535091" y="2571183"/>
              <a:ext cx="0" cy="1792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9" idx="2"/>
              <a:endCxn id="31" idx="0"/>
            </p:cNvCxnSpPr>
            <p:nvPr/>
          </p:nvCxnSpPr>
          <p:spPr>
            <a:xfrm>
              <a:off x="5122751" y="2571183"/>
              <a:ext cx="0" cy="1792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7" idx="2"/>
              <a:endCxn id="30" idx="0"/>
            </p:cNvCxnSpPr>
            <p:nvPr/>
          </p:nvCxnSpPr>
          <p:spPr>
            <a:xfrm>
              <a:off x="3710411" y="2571183"/>
              <a:ext cx="0" cy="1792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6" idx="2"/>
              <a:endCxn id="33" idx="0"/>
            </p:cNvCxnSpPr>
            <p:nvPr/>
          </p:nvCxnSpPr>
          <p:spPr>
            <a:xfrm>
              <a:off x="7947431" y="2571183"/>
              <a:ext cx="0" cy="1792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57200" y="3322622"/>
              <a:ext cx="8007790" cy="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457200" y="1812554"/>
              <a:ext cx="18181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Markov Process</a:t>
              </a:r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32646" y="4803791"/>
              <a:ext cx="1534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Observations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394234" y="2453485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1</a:t>
              </a:r>
              <a:endParaRPr 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788468" y="2453485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2</a:t>
              </a:r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000803" y="2453485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5</a:t>
              </a:r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597515" y="2453485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4</a:t>
              </a:r>
              <a:endParaRPr 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210831" y="2453485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3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Hidden Markov Model (HMM)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Observations are words inputted by the user</a:t>
            </a:r>
          </a:p>
          <a:p>
            <a:r>
              <a:rPr lang="en-US" dirty="0" smtClean="0"/>
              <a:t>Each observation(O</a:t>
            </a:r>
            <a:r>
              <a:rPr lang="en-US" baseline="-25000" dirty="0" smtClean="0"/>
              <a:t>1,</a:t>
            </a:r>
            <a:r>
              <a:rPr lang="en-US" dirty="0" smtClean="0"/>
              <a:t> O</a:t>
            </a:r>
            <a:r>
              <a:rPr lang="en-US" baseline="-25000" dirty="0" smtClean="0"/>
              <a:t>2</a:t>
            </a:r>
            <a:r>
              <a:rPr lang="en-US" dirty="0" smtClean="0"/>
              <a:t>…) is assumed to be dependent on a state (X</a:t>
            </a:r>
            <a:r>
              <a:rPr lang="en-US" baseline="-25000" dirty="0" smtClean="0"/>
              <a:t>1,</a:t>
            </a:r>
            <a:r>
              <a:rPr lang="en-US" dirty="0" smtClean="0"/>
              <a:t> X</a:t>
            </a:r>
            <a:r>
              <a:rPr lang="en-US" baseline="-25000" dirty="0" smtClean="0"/>
              <a:t>2</a:t>
            </a:r>
            <a:r>
              <a:rPr lang="en-US" dirty="0" smtClean="0"/>
              <a:t>…).</a:t>
            </a:r>
          </a:p>
          <a:p>
            <a:r>
              <a:rPr lang="en-US" dirty="0" smtClean="0"/>
              <a:t>We cannot see the state (thus it is hidden)</a:t>
            </a:r>
          </a:p>
          <a:p>
            <a:r>
              <a:rPr lang="en-US" dirty="0" smtClean="0"/>
              <a:t>Can guess the states based on the observed words</a:t>
            </a:r>
          </a:p>
          <a:p>
            <a:r>
              <a:rPr lang="en-US" dirty="0" smtClean="0"/>
              <a:t>After each observed word, the state can change (A</a:t>
            </a:r>
            <a:r>
              <a:rPr lang="en-US" baseline="-25000" dirty="0" smtClean="0"/>
              <a:t>1,</a:t>
            </a:r>
            <a:r>
              <a:rPr lang="en-US" dirty="0" smtClean="0"/>
              <a:t> A</a:t>
            </a:r>
            <a:r>
              <a:rPr lang="en-US" baseline="-25000" dirty="0" smtClean="0"/>
              <a:t>2</a:t>
            </a:r>
            <a:r>
              <a:rPr lang="en-US" dirty="0" smtClean="0"/>
              <a:t>…)</a:t>
            </a:r>
          </a:p>
          <a:p>
            <a:r>
              <a:rPr lang="en-US" dirty="0" smtClean="0"/>
              <a:t>Probabilities of changing states depends ONLY on current state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Part of Speech Tagging and HMM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Words are observations</a:t>
            </a:r>
          </a:p>
          <a:p>
            <a:r>
              <a:rPr lang="en-US" dirty="0" smtClean="0"/>
              <a:t>Parts of speech are states</a:t>
            </a:r>
          </a:p>
          <a:p>
            <a:r>
              <a:rPr lang="en-US" dirty="0" smtClean="0"/>
              <a:t>Probability of states changing are stored in a dictionary</a:t>
            </a:r>
          </a:p>
          <a:p>
            <a:pPr lvl="1"/>
            <a:r>
              <a:rPr lang="en-US" dirty="0" smtClean="0"/>
              <a:t>Some combinations such as “article-noun” and “noun-verb” are perhaps more likely to occur than “article-prep” and “prep-adjective”</a:t>
            </a:r>
          </a:p>
          <a:p>
            <a:r>
              <a:rPr lang="en-US" dirty="0" smtClean="0"/>
              <a:t>Calculate probabilities of possible part of speech sequences</a:t>
            </a:r>
          </a:p>
          <a:p>
            <a:r>
              <a:rPr lang="en-US" dirty="0" smtClean="0"/>
              <a:t>Highest probability = part of speech sequence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Brown Corpus Processing</a:t>
            </a:r>
            <a:r>
              <a:rPr lang="en-US" dirty="0" smtClean="0"/>
              <a:t>: Importing information from the Brown Corpus and creating a dictionary with part of speech combinations and </a:t>
            </a:r>
            <a:r>
              <a:rPr lang="en-US" dirty="0" smtClean="0"/>
              <a:t>states – in other words, calculating probabilities for part of speech chains across the entire corpus, in addition to part of speech probabilities for each word.</a:t>
            </a:r>
            <a:endParaRPr lang="en-US" dirty="0" smtClean="0"/>
          </a:p>
          <a:p>
            <a:r>
              <a:rPr lang="en-US" b="1" dirty="0" smtClean="0"/>
              <a:t>Tokenization:</a:t>
            </a:r>
            <a:r>
              <a:rPr lang="en-US" dirty="0" smtClean="0"/>
              <a:t> Separating out words so that we can have a series of “</a:t>
            </a:r>
            <a:r>
              <a:rPr lang="en-US" dirty="0" smtClean="0"/>
              <a:t>observations”. This systematically strips punctuation from input and splits into word arrays.</a:t>
            </a:r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Iteration:</a:t>
            </a:r>
            <a:r>
              <a:rPr lang="en-US" dirty="0"/>
              <a:t> Given series of words, </a:t>
            </a:r>
            <a:r>
              <a:rPr lang="en-US" dirty="0" smtClean="0"/>
              <a:t>create an array of all possible combinations of parts of speech. This is anchored on the words that have only one possible part of speech based on the corpus – words such as “banner,” “action,” “a.”</a:t>
            </a:r>
          </a:p>
          <a:p>
            <a:r>
              <a:rPr lang="en-US" b="1" dirty="0" smtClean="0"/>
              <a:t>Collapse: </a:t>
            </a:r>
            <a:r>
              <a:rPr lang="en-US" dirty="0" smtClean="0"/>
              <a:t>Given an array of possible combinations, this function calculates the probabilities for each word’s part of speech both based on the dictionary of word-word relationships and based on the dictionary of word-part of speech probabilities. This returns the highest probability combination.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168729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Welcome to NerdDoge!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t="3051" b="4534"/>
          <a:stretch>
            <a:fillRect/>
          </a:stretch>
        </p:blipFill>
        <p:spPr bwMode="auto">
          <a:xfrm>
            <a:off x="548922" y="1738265"/>
            <a:ext cx="8046156" cy="4182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ounded Rectangle 15"/>
          <p:cNvSpPr/>
          <p:nvPr/>
        </p:nvSpPr>
        <p:spPr>
          <a:xfrm>
            <a:off x="3648547" y="5187636"/>
            <a:ext cx="669956" cy="15390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246</TotalTime>
  <Words>519</Words>
  <Application>Microsoft Macintosh PowerPoint</Application>
  <PresentationFormat>On-screen Show (4:3)</PresentationFormat>
  <Paragraphs>67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Executive</vt:lpstr>
      <vt:lpstr>Dogebot:</vt:lpstr>
      <vt:lpstr>Objective</vt:lpstr>
      <vt:lpstr>Markov Model</vt:lpstr>
      <vt:lpstr>Hidden Markov Model (HMM)</vt:lpstr>
      <vt:lpstr>Hidden Markov Model (HMM)</vt:lpstr>
      <vt:lpstr>Part of Speech Tagging and HMM</vt:lpstr>
      <vt:lpstr>Implementation</vt:lpstr>
      <vt:lpstr>Implementation</vt:lpstr>
      <vt:lpstr>Welcome to NerdDoge!</vt:lpstr>
      <vt:lpstr>The NerdDoge speaks!</vt:lpstr>
      <vt:lpstr>Reflections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Dogebot:</dc:title>
  <dc:creator>Brian Lee</dc:creator>
  <cp:lastModifiedBy>Shannon Zhu</cp:lastModifiedBy>
  <cp:revision>27</cp:revision>
  <dcterms:created xsi:type="dcterms:W3CDTF">2014-05-03T00:03:45Z</dcterms:created>
  <dcterms:modified xsi:type="dcterms:W3CDTF">2014-05-03T04:21:52Z</dcterms:modified>
</cp:coreProperties>
</file>