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B"/>
    <a:srgbClr val="6495ED"/>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6A9C0A-1377-46F5-A7C4-55FB41D7B273}" v="385" dt="2022-10-30T23:53:56.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4" autoAdjust="0"/>
  </p:normalViewPr>
  <p:slideViewPr>
    <p:cSldViewPr snapToGrid="0">
      <p:cViewPr>
        <p:scale>
          <a:sx n="150" d="100"/>
          <a:sy n="150" d="100"/>
        </p:scale>
        <p:origin x="-64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4" y="2474394"/>
            <a:ext cx="18176081"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2672955" y="7941160"/>
            <a:ext cx="16037719"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9"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7"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9" y="3769342"/>
            <a:ext cx="18443377"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458989" y="10118071"/>
            <a:ext cx="18443377"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2"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0" y="804970"/>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4"/>
            <a:ext cx="9046274"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0" y="3706344"/>
            <a:ext cx="909082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0825460" y="5522763"/>
            <a:ext cx="909082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9090825" y="2176910"/>
            <a:ext cx="10825460"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5" y="2176910"/>
            <a:ext cx="10825460"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6" y="804970"/>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6" y="4024830"/>
            <a:ext cx="18443377"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2"/>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30/10/2022</a:t>
            </a:fld>
            <a:endParaRPr lang="en-GB"/>
          </a:p>
        </p:txBody>
      </p:sp>
      <p:sp>
        <p:nvSpPr>
          <p:cNvPr id="5" name="Footer Placeholder 4"/>
          <p:cNvSpPr>
            <a:spLocks noGrp="1"/>
          </p:cNvSpPr>
          <p:nvPr>
            <p:ph type="ftr" sz="quarter" idx="3"/>
          </p:nvPr>
        </p:nvSpPr>
        <p:spPr>
          <a:xfrm>
            <a:off x="7083328" y="14013402"/>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2"/>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jpg"/><Relationship Id="rId18" Type="http://schemas.openxmlformats.org/officeDocument/2006/relationships/image" Target="../media/image17.jpg"/><Relationship Id="rId26" Type="http://schemas.openxmlformats.org/officeDocument/2006/relationships/image" Target="../media/image25.jpg"/><Relationship Id="rId39" Type="http://schemas.openxmlformats.org/officeDocument/2006/relationships/image" Target="../media/image38.png"/><Relationship Id="rId21" Type="http://schemas.openxmlformats.org/officeDocument/2006/relationships/image" Target="../media/image20.jp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7" Type="http://schemas.openxmlformats.org/officeDocument/2006/relationships/image" Target="../media/image6.jpg"/><Relationship Id="rId2" Type="http://schemas.openxmlformats.org/officeDocument/2006/relationships/image" Target="../media/image1.png"/><Relationship Id="rId16" Type="http://schemas.openxmlformats.org/officeDocument/2006/relationships/image" Target="../media/image15.jp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jp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 Type="http://schemas.openxmlformats.org/officeDocument/2006/relationships/image" Target="../media/image4.jpg"/><Relationship Id="rId10" Type="http://schemas.openxmlformats.org/officeDocument/2006/relationships/image" Target="../media/image9.png"/><Relationship Id="rId19" Type="http://schemas.openxmlformats.org/officeDocument/2006/relationships/image" Target="../media/image18.jp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4" Type="http://schemas.openxmlformats.org/officeDocument/2006/relationships/image" Target="../media/image3.png"/><Relationship Id="rId9" Type="http://schemas.openxmlformats.org/officeDocument/2006/relationships/image" Target="../media/image8.jpg"/><Relationship Id="rId14" Type="http://schemas.openxmlformats.org/officeDocument/2006/relationships/image" Target="../media/image13.jpg"/><Relationship Id="rId22" Type="http://schemas.openxmlformats.org/officeDocument/2006/relationships/image" Target="../media/image21.jp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8" Type="http://schemas.openxmlformats.org/officeDocument/2006/relationships/image" Target="../media/image7.jpg"/><Relationship Id="rId51" Type="http://schemas.openxmlformats.org/officeDocument/2006/relationships/image" Target="../media/image50.png"/><Relationship Id="rId3" Type="http://schemas.openxmlformats.org/officeDocument/2006/relationships/image" Target="../media/image2.png"/><Relationship Id="rId12" Type="http://schemas.openxmlformats.org/officeDocument/2006/relationships/image" Target="../media/image11.jpg"/><Relationship Id="rId17" Type="http://schemas.openxmlformats.org/officeDocument/2006/relationships/image" Target="../media/image16.jpg"/><Relationship Id="rId25" Type="http://schemas.openxmlformats.org/officeDocument/2006/relationships/image" Target="../media/image24.jp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0" Type="http://schemas.openxmlformats.org/officeDocument/2006/relationships/image" Target="../media/image19.jpg"/><Relationship Id="rId41" Type="http://schemas.openxmlformats.org/officeDocument/2006/relationships/image" Target="../media/image40.png"/><Relationship Id="rId54"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jpg"/><Relationship Id="rId15" Type="http://schemas.openxmlformats.org/officeDocument/2006/relationships/image" Target="../media/image14.jpg"/><Relationship Id="rId23" Type="http://schemas.openxmlformats.org/officeDocument/2006/relationships/image" Target="../media/image22.jp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3AC64-A7A0-3CEE-D01E-E952287DBA5F}"/>
              </a:ext>
            </a:extLst>
          </p:cNvPr>
          <p:cNvSpPr txBox="1"/>
          <p:nvPr/>
        </p:nvSpPr>
        <p:spPr>
          <a:xfrm>
            <a:off x="7042486" y="173219"/>
            <a:ext cx="6761746"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41A30F5F-BED4-11E8-4E89-55CFE78325DB}"/>
              </a:ext>
            </a:extLst>
          </p:cNvPr>
          <p:cNvGrpSpPr/>
          <p:nvPr/>
        </p:nvGrpSpPr>
        <p:grpSpPr>
          <a:xfrm>
            <a:off x="69792" y="5225343"/>
            <a:ext cx="13734441" cy="4107633"/>
            <a:chOff x="814662" y="6943120"/>
            <a:chExt cx="13734440" cy="4309761"/>
          </a:xfrm>
        </p:grpSpPr>
        <p:sp>
          <p:nvSpPr>
            <p:cNvPr id="6" name="TextBox 5">
              <a:extLst>
                <a:ext uri="{FF2B5EF4-FFF2-40B4-BE49-F238E27FC236}">
                  <a16:creationId xmlns:a16="http://schemas.microsoft.com/office/drawing/2014/main" id="{D17D210A-749D-1900-B99E-5CB9727352F6}"/>
                </a:ext>
              </a:extLst>
            </p:cNvPr>
            <p:cNvSpPr txBox="1"/>
            <p:nvPr/>
          </p:nvSpPr>
          <p:spPr>
            <a:xfrm>
              <a:off x="814662" y="6943120"/>
              <a:ext cx="6497071" cy="134470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199"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456923-AE0D-245E-8C59-6087B186283F}"/>
                    </a:ext>
                  </a:extLst>
                </p:cNvPr>
                <p:cNvSpPr txBox="1"/>
                <p:nvPr/>
              </p:nvSpPr>
              <p:spPr>
                <a:xfrm>
                  <a:off x="7470273" y="6950269"/>
                  <a:ext cx="7078829" cy="3261778"/>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342940" indent="-342940">
                    <a:lnSpc>
                      <a:spcPct val="107000"/>
                    </a:lnSpc>
                    <a:buFont typeface="Symbol" panose="05050102010706020507" pitchFamily="18" charset="2"/>
                    <a:buChar char=""/>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199" dirty="0">
                    <a:latin typeface="Calibri" panose="020F0502020204030204" pitchFamily="34" charset="0"/>
                    <a:ea typeface="Calibri" panose="020F0502020204030204" pitchFamily="34" charset="0"/>
                    <a:cs typeface="Arial" panose="020B0604020202020204" pitchFamily="34" charset="0"/>
                  </a:endParaRPr>
                </a:p>
                <a:p>
                  <a:pPr marL="342940" indent="-342940">
                    <a:lnSpc>
                      <a:spcPct val="107000"/>
                    </a:lnSpc>
                    <a:buFont typeface="Symbol" panose="05050102010706020507" pitchFamily="18" charset="2"/>
                    <a:buChar char=""/>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gn="ctr">
                    <a:lnSpc>
                      <a:spcPct val="107000"/>
                    </a:lnSpc>
                  </a:pPr>
                  <a14:m>
                    <m:oMathPara xmlns:m="http://schemas.openxmlformats.org/officeDocument/2006/math">
                      <m:oMathParaPr>
                        <m:jc m:val="centerGroup"/>
                      </m:oMathParaPr>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gn="ctr">
                    <a:lnSpc>
                      <a:spcPct val="107000"/>
                    </a:lnSpc>
                  </a:pPr>
                  <a14:m>
                    <m:oMathPara xmlns:m="http://schemas.openxmlformats.org/officeDocument/2006/math">
                      <m:oMathParaPr>
                        <m:jc m:val="centerGroup"/>
                      </m:oMathParaPr>
                      <m:oMath xmlns:m="http://schemas.openxmlformats.org/officeDocument/2006/math">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199" dirty="0">
                    <a:latin typeface="Calibri" panose="020F0502020204030204" pitchFamily="34" charset="0"/>
                    <a:ea typeface="Times New Roman" panose="02020603050405020304" pitchFamily="18" charset="0"/>
                    <a:cs typeface="Arial" panose="020B0604020202020204" pitchFamily="34" charset="0"/>
                  </a:endParaRPr>
                </a:p>
                <a:p>
                  <a:pPr marL="457254">
                    <a:lnSpc>
                      <a:spcPct val="107000"/>
                    </a:lnSpc>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pPr>
                  <a14:m>
                    <m:oMathPara xmlns:m="http://schemas.openxmlformats.org/officeDocument/2006/math">
                      <m:oMathParaPr>
                        <m:jc m:val="centerGroup"/>
                      </m:oMathParaPr>
                      <m:oMath xmlns:m="http://schemas.openxmlformats.org/officeDocument/2006/math">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99">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99">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199"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7470273" y="6950269"/>
                  <a:ext cx="7078829" cy="3261778"/>
                </a:xfrm>
                <a:prstGeom prst="rect">
                  <a:avLst/>
                </a:prstGeom>
                <a:blipFill>
                  <a:blip r:embed="rId2"/>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24B31B-D8E7-1EDE-52FE-9A9879D9B39B}"/>
                    </a:ext>
                  </a:extLst>
                </p:cNvPr>
                <p:cNvSpPr txBox="1"/>
                <p:nvPr/>
              </p:nvSpPr>
              <p:spPr>
                <a:xfrm>
                  <a:off x="824020" y="8314485"/>
                  <a:ext cx="6497071" cy="2876425"/>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342940" indent="-342940">
                    <a:lnSpc>
                      <a:spcPct val="107000"/>
                    </a:lnSpc>
                    <a:buFont typeface="Symbol" panose="05050102010706020507" pitchFamily="18" charset="2"/>
                    <a:buChar char=""/>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order to calculate the angle each pixel makes with a horizontal line through the centre of the spiral, the spiral centre needed to be determined. As the spiral images were irregularly distributed and the spirals were not perfectly centred, it was necessary to calculate the centre of the spiral. The centre coordinates were estimated by extracting the black pixels in the image to find the positions of all pixels making up the template and the hand drawn spiral. These black pixels were placed on a cartesian plane. The centre of the spiral was calculated by taking the median of these x and y coordinate combinations.</a:t>
                  </a:r>
                  <a:endParaRPr lang="en-GB" sz="1199" dirty="0">
                    <a:latin typeface="Calibri" panose="020F0502020204030204" pitchFamily="34" charset="0"/>
                    <a:ea typeface="Calibri" panose="020F0502020204030204" pitchFamily="34" charset="0"/>
                    <a:cs typeface="Arial" panose="020B0604020202020204" pitchFamily="34" charset="0"/>
                  </a:endParaRPr>
                </a:p>
                <a:p>
                  <a:pPr marL="342940" indent="-342940">
                    <a:lnSpc>
                      <a:spcPct val="107000"/>
                    </a:lnSpc>
                    <a:spcAft>
                      <a:spcPts val="399"/>
                    </a:spcAft>
                    <a:buFont typeface="Symbol" panose="05050102010706020507" pitchFamily="18" charset="2"/>
                    <a:buChar char=""/>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The angle between each pixel point and the centre of the spiral was calculated by taking the inverse tangent of the ratio of the vertical distance from the centre for each pixel and the horizontal distance from the centre for each pixel.</a:t>
                  </a:r>
                  <a:endParaRPr lang="en-GB" sz="1199"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spcAft>
                      <a:spcPts val="399"/>
                    </a:spcAft>
                  </a:pPr>
                  <a14:m>
                    <m:oMathPara xmlns:m="http://schemas.openxmlformats.org/officeDocument/2006/math">
                      <m:oMathParaPr>
                        <m:jc m:val="centerGroup"/>
                      </m:oMathParaPr>
                      <m:oMath xmlns:m="http://schemas.openxmlformats.org/officeDocument/2006/math">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99">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99">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99"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824020" y="8314485"/>
                  <a:ext cx="6497071" cy="2876425"/>
                </a:xfrm>
                <a:prstGeom prst="rect">
                  <a:avLst/>
                </a:prstGeom>
                <a:blipFill>
                  <a:blip r:embed="rId3"/>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E36C8A-38E7-2CC5-F7CE-0A871809EC9E}"/>
                    </a:ext>
                  </a:extLst>
                </p:cNvPr>
                <p:cNvSpPr txBox="1"/>
                <p:nvPr/>
              </p:nvSpPr>
              <p:spPr>
                <a:xfrm>
                  <a:off x="7470273" y="10302885"/>
                  <a:ext cx="7078829" cy="94999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endParaRPr lang="en-GB" sz="1199"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Para xmlns:m="http://schemas.openxmlformats.org/officeDocument/2006/math">
                      <m:oMathParaPr>
                        <m:jc m:val="centerGroup"/>
                      </m:oMathParaPr>
                      <m:oMath xmlns:m="http://schemas.openxmlformats.org/officeDocument/2006/math">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9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199"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199"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001"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7470273" y="10302885"/>
                  <a:ext cx="7078829" cy="949996"/>
                </a:xfrm>
                <a:prstGeom prst="rect">
                  <a:avLst/>
                </a:prstGeom>
                <a:blipFill>
                  <a:blip r:embed="rId4"/>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p:grpSp>
      <p:sp>
        <p:nvSpPr>
          <p:cNvPr id="3" name="TextBox 2">
            <a:extLst>
              <a:ext uri="{FF2B5EF4-FFF2-40B4-BE49-F238E27FC236}">
                <a16:creationId xmlns:a16="http://schemas.microsoft.com/office/drawing/2014/main" id="{F946EFBE-9740-80B3-591A-03C379AAEAC0}"/>
              </a:ext>
            </a:extLst>
          </p:cNvPr>
          <p:cNvSpPr txBox="1"/>
          <p:nvPr/>
        </p:nvSpPr>
        <p:spPr>
          <a:xfrm>
            <a:off x="189641" y="299298"/>
            <a:ext cx="7066540" cy="4356962"/>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99"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endParaRPr lang="en-GB" sz="1199"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Center, Haifa Israel, has given permission for the secondary usage of their database relating to “Hand drawing tests of Parkinson’s disease and Essential Tremor patients under treatment” for this investigation project. This data comprises of 122 fully anonymised hand drawn shapes on paper that patients and drew over time of treatment with both their treated and untreated hand [5]. </a:t>
            </a:r>
            <a:endParaRPr lang="en-GB" sz="1199" dirty="0">
              <a:latin typeface="Calibri" panose="020F0502020204030204" pitchFamily="34" charset="0"/>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4624890" y="4925094"/>
            <a:ext cx="4201026" cy="307777"/>
          </a:xfrm>
          <a:prstGeom prst="rect">
            <a:avLst/>
          </a:prstGeom>
          <a:noFill/>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Spiral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E0CF52C-F488-734D-EABB-86A0F5B94B8D}"/>
              </a:ext>
            </a:extLst>
          </p:cNvPr>
          <p:cNvSpPr txBox="1"/>
          <p:nvPr/>
        </p:nvSpPr>
        <p:spPr>
          <a:xfrm>
            <a:off x="8458378" y="9373069"/>
            <a:ext cx="1354148"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B</a:t>
            </a:r>
          </a:p>
        </p:txBody>
      </p:sp>
      <p:sp>
        <p:nvSpPr>
          <p:cNvPr id="17" name="TextBox 16">
            <a:extLst>
              <a:ext uri="{FF2B5EF4-FFF2-40B4-BE49-F238E27FC236}">
                <a16:creationId xmlns:a16="http://schemas.microsoft.com/office/drawing/2014/main" id="{A9FCF1EE-28B8-FE56-1CB4-B38DD5AD0D36}"/>
              </a:ext>
            </a:extLst>
          </p:cNvPr>
          <p:cNvSpPr txBox="1"/>
          <p:nvPr/>
        </p:nvSpPr>
        <p:spPr>
          <a:xfrm>
            <a:off x="7464707" y="9348012"/>
            <a:ext cx="836127"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a:t>
            </a:r>
          </a:p>
        </p:txBody>
      </p:sp>
      <p:sp>
        <p:nvSpPr>
          <p:cNvPr id="14" name="TextBox 13">
            <a:extLst>
              <a:ext uri="{FF2B5EF4-FFF2-40B4-BE49-F238E27FC236}">
                <a16:creationId xmlns:a16="http://schemas.microsoft.com/office/drawing/2014/main" id="{9877FF10-7F87-A199-291A-63975A6166DB}"/>
              </a:ext>
            </a:extLst>
          </p:cNvPr>
          <p:cNvSpPr txBox="1"/>
          <p:nvPr/>
        </p:nvSpPr>
        <p:spPr>
          <a:xfrm>
            <a:off x="79149" y="9422606"/>
            <a:ext cx="7078829" cy="1300292"/>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nSpc>
                <a:spcPct val="107000"/>
              </a:lnSpc>
              <a:spcAft>
                <a:spcPts val="800"/>
              </a:spcAft>
            </a:pPr>
            <a:r>
              <a:rPr lang="en-GB" sz="1199"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tremor severity of the spiral could be determined by analysing this histogram.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199" dirty="0">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5">
            <a:extLst>
              <a:ext uri="{28A0092B-C50C-407E-A947-70E740481C1C}">
                <a14:useLocalDpi xmlns:a14="http://schemas.microsoft.com/office/drawing/2010/main" val="0"/>
              </a:ext>
            </a:extLst>
          </a:blip>
          <a:srcRect l="25680" t="11002" r="23029" b="11091"/>
          <a:stretch/>
        </p:blipFill>
        <p:spPr>
          <a:xfrm>
            <a:off x="7307163" y="9632925"/>
            <a:ext cx="1114641" cy="1128679"/>
          </a:xfrm>
          <a:prstGeom prst="rect">
            <a:avLst/>
          </a:prstGeom>
          <a:ln>
            <a:noFill/>
          </a:ln>
          <a:effectLst>
            <a:outerShdw blurRad="190500" dist="228600" dir="2700000" algn="ctr" rotWithShape="0">
              <a:srgbClr val="000000">
                <a:alpha val="30000"/>
              </a:srgbClr>
            </a:outerShdw>
          </a:effectLst>
        </p:spPr>
      </p:pic>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6">
            <a:extLst>
              <a:ext uri="{28A0092B-C50C-407E-A947-70E740481C1C}">
                <a14:useLocalDpi xmlns:a14="http://schemas.microsoft.com/office/drawing/2010/main" val="0"/>
              </a:ext>
            </a:extLst>
          </a:blip>
          <a:srcRect l="25590" t="11737" r="22949" b="11852"/>
          <a:stretch/>
        </p:blipFill>
        <p:spPr>
          <a:xfrm>
            <a:off x="8570985" y="9646009"/>
            <a:ext cx="1114643" cy="1103349"/>
          </a:xfrm>
          <a:prstGeom prst="rect">
            <a:avLst/>
          </a:prstGeom>
          <a:effectLst>
            <a:outerShdw blurRad="190500" dist="228600" dir="2700000" algn="ctr" rotWithShape="0">
              <a:srgbClr val="000000">
                <a:alpha val="30000"/>
              </a:srgbClr>
            </a:outerShdw>
          </a:effectLst>
        </p:spPr>
      </p:pic>
      <p:sp>
        <p:nvSpPr>
          <p:cNvPr id="34" name="TextBox 33">
            <a:extLst>
              <a:ext uri="{FF2B5EF4-FFF2-40B4-BE49-F238E27FC236}">
                <a16:creationId xmlns:a16="http://schemas.microsoft.com/office/drawing/2014/main" id="{A3AF6FB3-6F46-695F-6B5D-28980FFC2251}"/>
              </a:ext>
            </a:extLst>
          </p:cNvPr>
          <p:cNvSpPr txBox="1"/>
          <p:nvPr/>
        </p:nvSpPr>
        <p:spPr>
          <a:xfrm>
            <a:off x="9845619" y="9538802"/>
            <a:ext cx="3854508" cy="122943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accent1">
                    <a:lumMod val="75000"/>
                  </a:schemeClr>
                </a:solidFill>
                <a:latin typeface="Times New Roman" panose="02020603050405020304" pitchFamily="18" charset="0"/>
                <a:cs typeface="Times New Roman" panose="02020603050405020304" pitchFamily="18" charset="0"/>
              </a:rPr>
              <a:t>Normalised Standard Deviations of Edge Angles</a:t>
            </a:r>
          </a:p>
          <a:p>
            <a:pPr algn="ctr">
              <a:lnSpc>
                <a:spcPct val="107000"/>
              </a:lnSpc>
            </a:pP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7000"/>
              </a:lnSpc>
            </a:pP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7000"/>
              </a:lnSpc>
            </a:pP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7000"/>
              </a:lnSpc>
            </a:pP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extLst>
              <p:ext uri="{D42A27DB-BD31-4B8C-83A1-F6EECF244321}">
                <p14:modId xmlns:p14="http://schemas.microsoft.com/office/powerpoint/2010/main" val="7932861"/>
              </p:ext>
            </p:extLst>
          </p:nvPr>
        </p:nvGraphicFramePr>
        <p:xfrm>
          <a:off x="10025930" y="9887157"/>
          <a:ext cx="3553766" cy="731520"/>
        </p:xfrm>
        <a:graphic>
          <a:graphicData uri="http://schemas.openxmlformats.org/drawingml/2006/table">
            <a:tbl>
              <a:tblPr firstRow="1" bandRow="1">
                <a:tableStyleId>{2D5ABB26-0587-4C30-8999-92F81FD0307C}</a:tableStyleId>
              </a:tblPr>
              <a:tblGrid>
                <a:gridCol w="1462337">
                  <a:extLst>
                    <a:ext uri="{9D8B030D-6E8A-4147-A177-3AD203B41FA5}">
                      <a16:colId xmlns:a16="http://schemas.microsoft.com/office/drawing/2014/main" val="3328912869"/>
                    </a:ext>
                  </a:extLst>
                </a:gridCol>
                <a:gridCol w="1017469">
                  <a:extLst>
                    <a:ext uri="{9D8B030D-6E8A-4147-A177-3AD203B41FA5}">
                      <a16:colId xmlns:a16="http://schemas.microsoft.com/office/drawing/2014/main" val="1888238186"/>
                    </a:ext>
                  </a:extLst>
                </a:gridCol>
                <a:gridCol w="1073960">
                  <a:extLst>
                    <a:ext uri="{9D8B030D-6E8A-4147-A177-3AD203B41FA5}">
                      <a16:colId xmlns:a16="http://schemas.microsoft.com/office/drawing/2014/main" val="2383168896"/>
                    </a:ext>
                  </a:extLst>
                </a:gridCol>
              </a:tblGrid>
              <a:tr h="274319">
                <a:tc>
                  <a:txBody>
                    <a:bodyPr/>
                    <a:lstStyle/>
                    <a:p>
                      <a:endParaRPr lang="en-GB"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200" b="1" dirty="0">
                          <a:latin typeface="Times New Roman" panose="02020603050405020304" pitchFamily="18" charset="0"/>
                          <a:cs typeface="Times New Roman" panose="02020603050405020304" pitchFamily="18" charset="0"/>
                        </a:rPr>
                        <a:t>Spiral A</a:t>
                      </a:r>
                      <a:endParaRPr lang="en-GB"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200" b="1" dirty="0">
                          <a:latin typeface="Times New Roman" panose="02020603050405020304" pitchFamily="18" charset="0"/>
                          <a:cs typeface="Times New Roman" panose="02020603050405020304" pitchFamily="18" charset="0"/>
                        </a:rPr>
                        <a:t>Spiral B</a:t>
                      </a:r>
                      <a:endParaRPr lang="en-GB"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20317"/>
                  </a:ext>
                </a:extLst>
              </a:tr>
              <a:tr h="457200">
                <a:tc>
                  <a:txBody>
                    <a:bodyPr/>
                    <a:lstStyle/>
                    <a:p>
                      <a:r>
                        <a:rPr lang="en-ZA" sz="1200" dirty="0">
                          <a:latin typeface="Times New Roman" panose="02020603050405020304" pitchFamily="18" charset="0"/>
                          <a:cs typeface="Times New Roman" panose="02020603050405020304" pitchFamily="18" charset="0"/>
                        </a:rPr>
                        <a:t>Normalised Standard Deviation</a:t>
                      </a:r>
                      <a:endParaRPr lang="en-GB"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200" dirty="0">
                          <a:latin typeface="Times New Roman" panose="02020603050405020304" pitchFamily="18" charset="0"/>
                          <a:cs typeface="Times New Roman" panose="02020603050405020304" pitchFamily="18" charset="0"/>
                        </a:rPr>
                        <a:t>0.63</a:t>
                      </a:r>
                      <a:endParaRPr lang="en-GB"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200" dirty="0">
                          <a:latin typeface="Times New Roman" panose="02020603050405020304" pitchFamily="18" charset="0"/>
                          <a:cs typeface="Times New Roman" panose="02020603050405020304" pitchFamily="18" charset="0"/>
                        </a:rPr>
                        <a:t>0.19</a:t>
                      </a:r>
                      <a:endParaRPr lang="en-GB"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69793" y="10828550"/>
            <a:ext cx="9775827" cy="1494127"/>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4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a:lnSpc>
                <a:spcPct val="107000"/>
              </a:lnSpc>
              <a:spcAft>
                <a:spcPts val="800"/>
              </a:spcAft>
            </a:pPr>
            <a:r>
              <a:rPr lang="en-GB" sz="11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order to determine whether FUS treatment is successful in tremor reduction, tremor severity ratings calculated from the edge angle standard deviations were determined for each patient’s treated and untreated hands for each given treatment period. The average of each severity was calculated and plotted for each treatment period. The percentage of patients whose tremor improved when compared to their tremor before treatment was determined. It is important to note that the number of patients that went for treatment greatly decreases as time progresses which affects the reliability of the later years’ results.</a:t>
            </a:r>
            <a:r>
              <a:rPr lang="en-GB" sz="1199" dirty="0">
                <a:latin typeface="Times New Roman" panose="02020603050405020304" pitchFamily="18" charset="0"/>
                <a:ea typeface="Times New Roman" panose="02020603050405020304" pitchFamily="18" charset="0"/>
                <a:cs typeface="Times New Roman" panose="02020603050405020304" pitchFamily="18" charset="0"/>
              </a:rPr>
              <a:t> </a:t>
            </a:r>
            <a:r>
              <a:rPr lang="en-GB" sz="11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199"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descr="Chart, box and whisker chart&#10;&#10;Description automatically generated">
            <a:extLst>
              <a:ext uri="{FF2B5EF4-FFF2-40B4-BE49-F238E27FC236}">
                <a16:creationId xmlns:a16="http://schemas.microsoft.com/office/drawing/2014/main" id="{CB4AA519-66B4-52BF-AE49-1F5F6EAF99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73956" y="10973488"/>
            <a:ext cx="3859203" cy="1139715"/>
          </a:xfrm>
          <a:prstGeom prst="rect">
            <a:avLst/>
          </a:prstGeom>
          <a:effectLst>
            <a:outerShdw blurRad="190500" dist="228600" dir="2700000" algn="ctr" rotWithShape="0">
              <a:srgbClr val="000000">
                <a:alpha val="30000"/>
              </a:srgbClr>
            </a:outerShdw>
          </a:effectLst>
        </p:spPr>
      </p:pic>
      <p:pic>
        <p:nvPicPr>
          <p:cNvPr id="28" name="Picture 27" descr="Chart, line chart&#10;&#10;Description automatically generated">
            <a:extLst>
              <a:ext uri="{FF2B5EF4-FFF2-40B4-BE49-F238E27FC236}">
                <a16:creationId xmlns:a16="http://schemas.microsoft.com/office/drawing/2014/main" id="{2699B6F4-777D-B174-D120-8C1B58D9C3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4150" y="12424527"/>
            <a:ext cx="4626020" cy="2554538"/>
          </a:xfrm>
          <a:prstGeom prst="rect">
            <a:avLst/>
          </a:prstGeom>
          <a:effectLst>
            <a:outerShdw blurRad="190500" dist="228600" dir="2700000" algn="ctr" rotWithShape="0">
              <a:srgbClr val="000000">
                <a:alpha val="30000"/>
              </a:srgbClr>
            </a:outerShdw>
          </a:effectLst>
        </p:spPr>
      </p:pic>
      <p:pic>
        <p:nvPicPr>
          <p:cNvPr id="43" name="Picture 42" descr="Chart, bar chart, histogram&#10;&#10;Description automatically generated">
            <a:extLst>
              <a:ext uri="{FF2B5EF4-FFF2-40B4-BE49-F238E27FC236}">
                <a16:creationId xmlns:a16="http://schemas.microsoft.com/office/drawing/2014/main" id="{CD21F4B9-C87C-AAFA-69D0-A835A7E5E6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4732" y="12417345"/>
            <a:ext cx="4626020" cy="2561720"/>
          </a:xfrm>
          <a:prstGeom prst="rect">
            <a:avLst/>
          </a:prstGeom>
          <a:effectLst>
            <a:outerShdw blurRad="190500" dist="228600" dir="2700000" algn="ctr" rotWithShape="0">
              <a:srgbClr val="000000">
                <a:alpha val="30000"/>
              </a:srgbClr>
            </a:outerShdw>
          </a:effectLst>
        </p:spPr>
      </p:pic>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10">
            <a:extLst>
              <a:ext uri="{28A0092B-C50C-407E-A947-70E740481C1C}">
                <a14:useLocalDpi xmlns:a14="http://schemas.microsoft.com/office/drawing/2010/main" val="0"/>
              </a:ext>
            </a:extLst>
          </a:blip>
          <a:srcRect l="4542" r="2677"/>
          <a:stretch/>
        </p:blipFill>
        <p:spPr>
          <a:xfrm>
            <a:off x="9845620" y="12406615"/>
            <a:ext cx="4524746" cy="2555999"/>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11">
            <a:extLst>
              <a:ext uri="{28A0092B-C50C-407E-A947-70E740481C1C}">
                <a14:useLocalDpi xmlns:a14="http://schemas.microsoft.com/office/drawing/2010/main" val="0"/>
              </a:ext>
            </a:extLst>
          </a:blip>
          <a:srcRect l="3950" t="2921" r="8557" b="5"/>
          <a:stretch/>
        </p:blipFill>
        <p:spPr>
          <a:xfrm>
            <a:off x="15076429" y="12328154"/>
            <a:ext cx="4626020" cy="2554538"/>
          </a:xfrm>
          <a:prstGeom prst="rect">
            <a:avLst/>
          </a:prstGeom>
          <a:effectLst>
            <a:outerShdw blurRad="190500" dist="228600" dir="2700000" algn="ctr" rotWithShape="0">
              <a:srgbClr val="000000">
                <a:alpha val="30000"/>
              </a:srgbClr>
            </a:outerShdw>
          </a:effectLst>
        </p:spPr>
      </p:pic>
      <p:sp>
        <p:nvSpPr>
          <p:cNvPr id="20" name="TextBox 19">
            <a:extLst>
              <a:ext uri="{FF2B5EF4-FFF2-40B4-BE49-F238E27FC236}">
                <a16:creationId xmlns:a16="http://schemas.microsoft.com/office/drawing/2014/main" id="{A5A77AFE-4032-39BA-0881-1579D434834F}"/>
              </a:ext>
            </a:extLst>
          </p:cNvPr>
          <p:cNvSpPr txBox="1"/>
          <p:nvPr/>
        </p:nvSpPr>
        <p:spPr>
          <a:xfrm>
            <a:off x="7464707" y="2198951"/>
            <a:ext cx="13588405" cy="307777"/>
          </a:xfrm>
          <a:prstGeom prst="rect">
            <a:avLst/>
          </a:prstGeom>
          <a:noFill/>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Data Analysis and Pre-Processing</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0CD215FB-D6EE-A5BA-DF88-B97C0B99869E}"/>
              </a:ext>
            </a:extLst>
          </p:cNvPr>
          <p:cNvGrpSpPr/>
          <p:nvPr/>
        </p:nvGrpSpPr>
        <p:grpSpPr>
          <a:xfrm>
            <a:off x="7764296" y="1723178"/>
            <a:ext cx="14039971" cy="2099368"/>
            <a:chOff x="7668427" y="1473296"/>
            <a:chExt cx="14039971" cy="2099368"/>
          </a:xfrm>
        </p:grpSpPr>
        <p:sp>
          <p:nvSpPr>
            <p:cNvPr id="29" name="Arrow: Right 28">
              <a:extLst>
                <a:ext uri="{FF2B5EF4-FFF2-40B4-BE49-F238E27FC236}">
                  <a16:creationId xmlns:a16="http://schemas.microsoft.com/office/drawing/2014/main" id="{1E737422-C995-D736-9BA6-BF0F54D75EA0}"/>
                </a:ext>
              </a:extLst>
            </p:cNvPr>
            <p:cNvSpPr/>
            <p:nvPr/>
          </p:nvSpPr>
          <p:spPr>
            <a:xfrm>
              <a:off x="12066725" y="2267140"/>
              <a:ext cx="622300" cy="660400"/>
            </a:xfrm>
            <a:prstGeom prst="rightArrow">
              <a:avLst/>
            </a:prstGeom>
            <a:solidFill>
              <a:srgbClr val="00008B"/>
            </a:solidFill>
            <a:ln>
              <a:noFill/>
            </a:ln>
            <a:effectLst>
              <a:outerShdw blurRad="190500" dist="2286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6"/>
            </a:p>
          </p:txBody>
        </p:sp>
        <p:sp>
          <p:nvSpPr>
            <p:cNvPr id="26" name="TextBox 25">
              <a:extLst>
                <a:ext uri="{FF2B5EF4-FFF2-40B4-BE49-F238E27FC236}">
                  <a16:creationId xmlns:a16="http://schemas.microsoft.com/office/drawing/2014/main" id="{9AF8BEF6-BA72-935C-D9FA-35DEC9AE1493}"/>
                </a:ext>
              </a:extLst>
            </p:cNvPr>
            <p:cNvSpPr txBox="1"/>
            <p:nvPr/>
          </p:nvSpPr>
          <p:spPr>
            <a:xfrm>
              <a:off x="7668427" y="1497737"/>
              <a:ext cx="4409274" cy="2027799"/>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STEP 1: Data Analysis</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On each template that patients have to draw on, there are two distinct sections: Drawing A and B – spiral drawings, Drawing C – straight line drawings.</a:t>
              </a:r>
            </a:p>
          </p:txBody>
        </p:sp>
        <p:sp>
          <p:nvSpPr>
            <p:cNvPr id="30" name="TextBox 29">
              <a:extLst>
                <a:ext uri="{FF2B5EF4-FFF2-40B4-BE49-F238E27FC236}">
                  <a16:creationId xmlns:a16="http://schemas.microsoft.com/office/drawing/2014/main" id="{17787CBB-67DE-63DE-0F02-25FCE09D2B80}"/>
                </a:ext>
              </a:extLst>
            </p:cNvPr>
            <p:cNvSpPr txBox="1"/>
            <p:nvPr/>
          </p:nvSpPr>
          <p:spPr>
            <a:xfrm>
              <a:off x="12483777" y="1497737"/>
              <a:ext cx="4409274" cy="2074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STEP 2: Cropping</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99" dirty="0">
                <a:latin typeface="Calibri" panose="020F0502020204030204" pitchFamily="34" charset="0"/>
                <a:ea typeface="Calibri" panose="020F0502020204030204" pitchFamily="34" charset="0"/>
                <a:cs typeface="Arial" panose="020B0604020202020204" pitchFamily="34" charset="0"/>
              </a:endParaRPr>
            </a:p>
          </p:txBody>
        </p:sp>
        <p:sp>
          <p:nvSpPr>
            <p:cNvPr id="31" name="Arrow: Right 30">
              <a:extLst>
                <a:ext uri="{FF2B5EF4-FFF2-40B4-BE49-F238E27FC236}">
                  <a16:creationId xmlns:a16="http://schemas.microsoft.com/office/drawing/2014/main" id="{1D051A6F-DBBF-C8F6-1FD4-E57501D4ECE1}"/>
                </a:ext>
              </a:extLst>
            </p:cNvPr>
            <p:cNvSpPr/>
            <p:nvPr/>
          </p:nvSpPr>
          <p:spPr>
            <a:xfrm>
              <a:off x="16676825" y="2257984"/>
              <a:ext cx="622300" cy="660400"/>
            </a:xfrm>
            <a:prstGeom prst="rightArrow">
              <a:avLst/>
            </a:prstGeom>
            <a:solidFill>
              <a:srgbClr val="00008B"/>
            </a:solidFill>
            <a:ln>
              <a:noFill/>
            </a:ln>
            <a:effectLst>
              <a:outerShdw blurRad="190500" dist="2286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6"/>
            </a:p>
          </p:txBody>
        </p:sp>
        <p:sp>
          <p:nvSpPr>
            <p:cNvPr id="32" name="TextBox 31">
              <a:extLst>
                <a:ext uri="{FF2B5EF4-FFF2-40B4-BE49-F238E27FC236}">
                  <a16:creationId xmlns:a16="http://schemas.microsoft.com/office/drawing/2014/main" id="{AEA4C6DF-C78A-9013-DD63-D8F2FAAF607D}"/>
                </a:ext>
              </a:extLst>
            </p:cNvPr>
            <p:cNvSpPr txBox="1"/>
            <p:nvPr/>
          </p:nvSpPr>
          <p:spPr>
            <a:xfrm>
              <a:off x="17299124" y="1473296"/>
              <a:ext cx="4409274" cy="2074927"/>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STEP 3: Clean-up of Results</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99" dirty="0">
                <a:latin typeface="Calibri" panose="020F0502020204030204" pitchFamily="34" charset="0"/>
                <a:ea typeface="Calibri" panose="020F0502020204030204" pitchFamily="34" charset="0"/>
                <a:cs typeface="Arial" panose="020B0604020202020204" pitchFamily="34" charset="0"/>
              </a:endParaRPr>
            </a:p>
          </p:txBody>
        </p:sp>
      </p:grpSp>
      <p:sp>
        <p:nvSpPr>
          <p:cNvPr id="35" name="TextBox 34">
            <a:extLst>
              <a:ext uri="{FF2B5EF4-FFF2-40B4-BE49-F238E27FC236}">
                <a16:creationId xmlns:a16="http://schemas.microsoft.com/office/drawing/2014/main" id="{612DAC14-4BC9-814D-2634-C506348BAD6E}"/>
              </a:ext>
            </a:extLst>
          </p:cNvPr>
          <p:cNvSpPr txBox="1"/>
          <p:nvPr/>
        </p:nvSpPr>
        <p:spPr>
          <a:xfrm>
            <a:off x="7620578" y="513565"/>
            <a:ext cx="7066540" cy="890372"/>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99"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99"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14667779" y="5379030"/>
            <a:ext cx="1988454" cy="2761834"/>
            <a:chOff x="9462864" y="3359654"/>
            <a:chExt cx="1988454" cy="2761834"/>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9462865" y="3667046"/>
              <a:ext cx="1988453" cy="2454442"/>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462864" y="3359654"/>
              <a:ext cx="1988452"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pSp>
        <p:nvGrpSpPr>
          <p:cNvPr id="42" name="Group 41">
            <a:extLst>
              <a:ext uri="{FF2B5EF4-FFF2-40B4-BE49-F238E27FC236}">
                <a16:creationId xmlns:a16="http://schemas.microsoft.com/office/drawing/2014/main" id="{FE79FBB1-4F43-43DB-9923-B80462BCED69}"/>
              </a:ext>
            </a:extLst>
          </p:cNvPr>
          <p:cNvGrpSpPr/>
          <p:nvPr/>
        </p:nvGrpSpPr>
        <p:grpSpPr>
          <a:xfrm>
            <a:off x="17029979" y="5379035"/>
            <a:ext cx="2672470" cy="474987"/>
            <a:chOff x="9462864" y="3359654"/>
            <a:chExt cx="2672470" cy="474987"/>
          </a:xfrm>
        </p:grpSpPr>
        <p:pic>
          <p:nvPicPr>
            <p:cNvPr id="44" name="Picture 43">
              <a:extLst>
                <a:ext uri="{FF2B5EF4-FFF2-40B4-BE49-F238E27FC236}">
                  <a16:creationId xmlns:a16="http://schemas.microsoft.com/office/drawing/2014/main" id="{67D7BD70-C58F-167F-B4AF-7AF59A693772}"/>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9462865" y="3667046"/>
              <a:ext cx="2672469" cy="167595"/>
            </a:xfrm>
            <a:prstGeom prst="rect">
              <a:avLst/>
            </a:prstGeom>
            <a:effectLst>
              <a:outerShdw blurRad="190500" dist="228600" dir="2700000" algn="ctr" rotWithShape="0">
                <a:srgbClr val="000000">
                  <a:alpha val="30000"/>
                </a:srgbClr>
              </a:outerShdw>
            </a:effectLst>
          </p:spPr>
        </p:pic>
        <p:sp>
          <p:nvSpPr>
            <p:cNvPr id="45" name="TextBox 44">
              <a:extLst>
                <a:ext uri="{FF2B5EF4-FFF2-40B4-BE49-F238E27FC236}">
                  <a16:creationId xmlns:a16="http://schemas.microsoft.com/office/drawing/2014/main" id="{281F8E35-884A-F6AA-D7EF-C7BFAF0744AB}"/>
                </a:ext>
              </a:extLst>
            </p:cNvPr>
            <p:cNvSpPr txBox="1"/>
            <p:nvPr/>
          </p:nvSpPr>
          <p:spPr>
            <a:xfrm>
              <a:off x="9462864" y="3359654"/>
              <a:ext cx="2672468"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Before</a:t>
              </a:r>
            </a:p>
          </p:txBody>
        </p:sp>
      </p:grpSp>
      <p:grpSp>
        <p:nvGrpSpPr>
          <p:cNvPr id="46" name="Group 45">
            <a:extLst>
              <a:ext uri="{FF2B5EF4-FFF2-40B4-BE49-F238E27FC236}">
                <a16:creationId xmlns:a16="http://schemas.microsoft.com/office/drawing/2014/main" id="{3589C3B3-4F5A-7DEA-5C44-B1A1ECF29755}"/>
              </a:ext>
            </a:extLst>
          </p:cNvPr>
          <p:cNvGrpSpPr/>
          <p:nvPr/>
        </p:nvGrpSpPr>
        <p:grpSpPr>
          <a:xfrm>
            <a:off x="17029978" y="5923918"/>
            <a:ext cx="2672469" cy="474987"/>
            <a:chOff x="9462864" y="3359654"/>
            <a:chExt cx="2672469" cy="474987"/>
          </a:xfrm>
        </p:grpSpPr>
        <p:pic>
          <p:nvPicPr>
            <p:cNvPr id="47" name="Picture 46">
              <a:extLst>
                <a:ext uri="{FF2B5EF4-FFF2-40B4-BE49-F238E27FC236}">
                  <a16:creationId xmlns:a16="http://schemas.microsoft.com/office/drawing/2014/main" id="{79842F16-77E0-C2C2-B6C9-329CADCF7306}"/>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9462869" y="3667046"/>
              <a:ext cx="2672460" cy="167595"/>
            </a:xfrm>
            <a:prstGeom prst="rect">
              <a:avLst/>
            </a:prstGeom>
            <a:effectLst>
              <a:outerShdw blurRad="190500" dist="228600" dir="2700000" algn="ctr" rotWithShape="0">
                <a:srgbClr val="000000">
                  <a:alpha val="30000"/>
                </a:srgbClr>
              </a:outerShdw>
            </a:effectLst>
          </p:spPr>
        </p:pic>
        <p:sp>
          <p:nvSpPr>
            <p:cNvPr id="48" name="TextBox 47">
              <a:extLst>
                <a:ext uri="{FF2B5EF4-FFF2-40B4-BE49-F238E27FC236}">
                  <a16:creationId xmlns:a16="http://schemas.microsoft.com/office/drawing/2014/main" id="{0681213B-81C8-36C8-0F81-256D5A5A3B0A}"/>
                </a:ext>
              </a:extLst>
            </p:cNvPr>
            <p:cNvSpPr txBox="1"/>
            <p:nvPr/>
          </p:nvSpPr>
          <p:spPr>
            <a:xfrm>
              <a:off x="9462864" y="3359654"/>
              <a:ext cx="2672469"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pSp>
        <p:nvGrpSpPr>
          <p:cNvPr id="49" name="Group 48">
            <a:extLst>
              <a:ext uri="{FF2B5EF4-FFF2-40B4-BE49-F238E27FC236}">
                <a16:creationId xmlns:a16="http://schemas.microsoft.com/office/drawing/2014/main" id="{5A4FCFEF-89F3-0AD4-724E-FB02C6246C1C}"/>
              </a:ext>
            </a:extLst>
          </p:cNvPr>
          <p:cNvGrpSpPr/>
          <p:nvPr/>
        </p:nvGrpSpPr>
        <p:grpSpPr>
          <a:xfrm>
            <a:off x="16940125" y="6573950"/>
            <a:ext cx="2672469" cy="472723"/>
            <a:chOff x="9462864" y="3359654"/>
            <a:chExt cx="2672469" cy="472722"/>
          </a:xfrm>
        </p:grpSpPr>
        <p:pic>
          <p:nvPicPr>
            <p:cNvPr id="50" name="Picture 49">
              <a:extLst>
                <a:ext uri="{FF2B5EF4-FFF2-40B4-BE49-F238E27FC236}">
                  <a16:creationId xmlns:a16="http://schemas.microsoft.com/office/drawing/2014/main" id="{1D04F7A7-1B8F-2B85-3F8D-12742880A3FA}"/>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9462869" y="3669311"/>
              <a:ext cx="2672460" cy="163065"/>
            </a:xfrm>
            <a:prstGeom prst="rect">
              <a:avLst/>
            </a:prstGeom>
            <a:effectLst>
              <a:outerShdw blurRad="190500" dist="228600" dir="2700000" algn="ctr" rotWithShape="0">
                <a:srgbClr val="000000">
                  <a:alpha val="30000"/>
                </a:srgbClr>
              </a:outerShdw>
            </a:effectLst>
          </p:spPr>
        </p:pic>
        <p:sp>
          <p:nvSpPr>
            <p:cNvPr id="51" name="TextBox 50">
              <a:extLst>
                <a:ext uri="{FF2B5EF4-FFF2-40B4-BE49-F238E27FC236}">
                  <a16:creationId xmlns:a16="http://schemas.microsoft.com/office/drawing/2014/main" id="{9885E438-113B-AE53-1738-C7F4842C1207}"/>
                </a:ext>
              </a:extLst>
            </p:cNvPr>
            <p:cNvSpPr txBox="1"/>
            <p:nvPr/>
          </p:nvSpPr>
          <p:spPr>
            <a:xfrm>
              <a:off x="9462864" y="3359654"/>
              <a:ext cx="2672469" cy="307391"/>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pSp>
        <p:nvGrpSpPr>
          <p:cNvPr id="52" name="Group 51">
            <a:extLst>
              <a:ext uri="{FF2B5EF4-FFF2-40B4-BE49-F238E27FC236}">
                <a16:creationId xmlns:a16="http://schemas.microsoft.com/office/drawing/2014/main" id="{D19FB5CC-DE96-5776-2AEB-6FE16C09F4E1}"/>
              </a:ext>
            </a:extLst>
          </p:cNvPr>
          <p:cNvGrpSpPr/>
          <p:nvPr/>
        </p:nvGrpSpPr>
        <p:grpSpPr>
          <a:xfrm>
            <a:off x="17029978" y="7167978"/>
            <a:ext cx="2672469" cy="472723"/>
            <a:chOff x="9462864" y="3359654"/>
            <a:chExt cx="2672469" cy="472722"/>
          </a:xfrm>
        </p:grpSpPr>
        <p:pic>
          <p:nvPicPr>
            <p:cNvPr id="53" name="Picture 52">
              <a:extLst>
                <a:ext uri="{FF2B5EF4-FFF2-40B4-BE49-F238E27FC236}">
                  <a16:creationId xmlns:a16="http://schemas.microsoft.com/office/drawing/2014/main" id="{5966861E-4CE3-C82F-9881-F1029621E7C9}"/>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9462869" y="3669311"/>
              <a:ext cx="2672460" cy="163065"/>
            </a:xfrm>
            <a:prstGeom prst="rect">
              <a:avLst/>
            </a:prstGeom>
            <a:effectLst>
              <a:outerShdw blurRad="190500" dist="228600" dir="2700000" algn="ctr" rotWithShape="0">
                <a:srgbClr val="000000">
                  <a:alpha val="30000"/>
                </a:srgbClr>
              </a:outerShdw>
            </a:effectLst>
          </p:spPr>
        </p:pic>
        <p:sp>
          <p:nvSpPr>
            <p:cNvPr id="54" name="TextBox 53">
              <a:extLst>
                <a:ext uri="{FF2B5EF4-FFF2-40B4-BE49-F238E27FC236}">
                  <a16:creationId xmlns:a16="http://schemas.microsoft.com/office/drawing/2014/main" id="{27194F42-7ECF-F991-63EB-2DFA75F328D0}"/>
                </a:ext>
              </a:extLst>
            </p:cNvPr>
            <p:cNvSpPr txBox="1"/>
            <p:nvPr/>
          </p:nvSpPr>
          <p:spPr>
            <a:xfrm>
              <a:off x="9462864" y="3359654"/>
              <a:ext cx="2672469" cy="307391"/>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sp>
        <p:nvSpPr>
          <p:cNvPr id="55" name="TextBox 54">
            <a:extLst>
              <a:ext uri="{FF2B5EF4-FFF2-40B4-BE49-F238E27FC236}">
                <a16:creationId xmlns:a16="http://schemas.microsoft.com/office/drawing/2014/main" id="{0177ED60-E07D-B92B-394D-00E79D868C30}"/>
              </a:ext>
            </a:extLst>
          </p:cNvPr>
          <p:cNvSpPr txBox="1"/>
          <p:nvPr/>
        </p:nvSpPr>
        <p:spPr>
          <a:xfrm>
            <a:off x="13956938" y="8563311"/>
            <a:ext cx="4409274" cy="1384995"/>
          </a:xfrm>
          <a:prstGeom prst="rect">
            <a:avLst/>
          </a:prstGeom>
          <a:noFill/>
          <a:ln w="57150">
            <a:noFill/>
          </a:ln>
          <a:effectLst>
            <a:outerShdw blurRad="190500" dist="228600" dir="2700000" algn="ctr">
              <a:srgbClr val="000000">
                <a:alpha val="30000"/>
              </a:srgbClr>
            </a:outerShdw>
          </a:effectLst>
        </p:spPr>
        <p:txBody>
          <a:bodyPr wrap="square" rtlCol="0">
            <a:spAutoFit/>
          </a:bodyPr>
          <a:lstStyle/>
          <a:p>
            <a:pPr algn="ctr"/>
            <a:r>
              <a:rPr lang="en-ZA" sz="14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ct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ZA" sz="14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56" name="Table 56">
            <a:extLst>
              <a:ext uri="{FF2B5EF4-FFF2-40B4-BE49-F238E27FC236}">
                <a16:creationId xmlns:a16="http://schemas.microsoft.com/office/drawing/2014/main" id="{5E3B0318-FE3F-D839-439C-4820CE1E73B4}"/>
              </a:ext>
            </a:extLst>
          </p:cNvPr>
          <p:cNvGraphicFramePr>
            <a:graphicFrameLocks noGrp="1"/>
          </p:cNvGraphicFramePr>
          <p:nvPr>
            <p:extLst>
              <p:ext uri="{D42A27DB-BD31-4B8C-83A1-F6EECF244321}">
                <p14:modId xmlns:p14="http://schemas.microsoft.com/office/powerpoint/2010/main" val="2546834792"/>
              </p:ext>
            </p:extLst>
          </p:nvPr>
        </p:nvGraphicFramePr>
        <p:xfrm>
          <a:off x="2577213" y="1104787"/>
          <a:ext cx="8748012" cy="7477415"/>
        </p:xfrm>
        <a:graphic>
          <a:graphicData uri="http://schemas.openxmlformats.org/drawingml/2006/table">
            <a:tbl>
              <a:tblPr firstRow="1" bandRow="1">
                <a:tableStyleId>{5C22544A-7EE6-4342-B048-85BDC9FD1C3A}</a:tableStyleId>
              </a:tblPr>
              <a:tblGrid>
                <a:gridCol w="636905">
                  <a:extLst>
                    <a:ext uri="{9D8B030D-6E8A-4147-A177-3AD203B41FA5}">
                      <a16:colId xmlns:a16="http://schemas.microsoft.com/office/drawing/2014/main" val="1691660774"/>
                    </a:ext>
                  </a:extLst>
                </a:gridCol>
                <a:gridCol w="748282">
                  <a:extLst>
                    <a:ext uri="{9D8B030D-6E8A-4147-A177-3AD203B41FA5}">
                      <a16:colId xmlns:a16="http://schemas.microsoft.com/office/drawing/2014/main" val="4293380086"/>
                    </a:ext>
                  </a:extLst>
                </a:gridCol>
                <a:gridCol w="1323975">
                  <a:extLst>
                    <a:ext uri="{9D8B030D-6E8A-4147-A177-3AD203B41FA5}">
                      <a16:colId xmlns:a16="http://schemas.microsoft.com/office/drawing/2014/main" val="1147568815"/>
                    </a:ext>
                  </a:extLst>
                </a:gridCol>
                <a:gridCol w="695325">
                  <a:extLst>
                    <a:ext uri="{9D8B030D-6E8A-4147-A177-3AD203B41FA5}">
                      <a16:colId xmlns:a16="http://schemas.microsoft.com/office/drawing/2014/main" val="2731431991"/>
                    </a:ext>
                  </a:extLst>
                </a:gridCol>
                <a:gridCol w="1800225">
                  <a:extLst>
                    <a:ext uri="{9D8B030D-6E8A-4147-A177-3AD203B41FA5}">
                      <a16:colId xmlns:a16="http://schemas.microsoft.com/office/drawing/2014/main" val="3072975969"/>
                    </a:ext>
                  </a:extLst>
                </a:gridCol>
                <a:gridCol w="1781175">
                  <a:extLst>
                    <a:ext uri="{9D8B030D-6E8A-4147-A177-3AD203B41FA5}">
                      <a16:colId xmlns:a16="http://schemas.microsoft.com/office/drawing/2014/main" val="4272725515"/>
                    </a:ext>
                  </a:extLst>
                </a:gridCol>
                <a:gridCol w="1762125">
                  <a:extLst>
                    <a:ext uri="{9D8B030D-6E8A-4147-A177-3AD203B41FA5}">
                      <a16:colId xmlns:a16="http://schemas.microsoft.com/office/drawing/2014/main" val="521136095"/>
                    </a:ext>
                  </a:extLst>
                </a:gridCol>
              </a:tblGrid>
              <a:tr h="457415">
                <a:tc>
                  <a:txBody>
                    <a:bodyPr/>
                    <a:lstStyle/>
                    <a:p>
                      <a:r>
                        <a:rPr lang="en-ZA" sz="1200" dirty="0">
                          <a:latin typeface="Times New Roman" panose="02020603050405020304" pitchFamily="18" charset="0"/>
                          <a:cs typeface="Times New Roman" panose="02020603050405020304" pitchFamily="18" charset="0"/>
                        </a:rPr>
                        <a:t>Time</a:t>
                      </a:r>
                    </a:p>
                  </a:txBody>
                  <a:tcPr/>
                </a:tc>
                <a:tc>
                  <a:txBody>
                    <a:bodyPr/>
                    <a:lstStyle/>
                    <a:p>
                      <a:r>
                        <a:rPr lang="en-ZA" sz="1200" dirty="0">
                          <a:latin typeface="Times New Roman" panose="02020603050405020304" pitchFamily="18" charset="0"/>
                          <a:cs typeface="Times New Roman" panose="02020603050405020304" pitchFamily="18" charset="0"/>
                        </a:rPr>
                        <a:t>Number of peaks</a:t>
                      </a:r>
                    </a:p>
                  </a:txBody>
                  <a:tcPr/>
                </a:tc>
                <a:tc>
                  <a:txBody>
                    <a:bodyPr/>
                    <a:lstStyle/>
                    <a:p>
                      <a:r>
                        <a:rPr lang="en-ZA" sz="1200" dirty="0">
                          <a:latin typeface="Times New Roman" panose="02020603050405020304" pitchFamily="18" charset="0"/>
                          <a:cs typeface="Times New Roman" panose="02020603050405020304" pitchFamily="18" charset="0"/>
                        </a:rPr>
                        <a:t>Average adjacent peak distance</a:t>
                      </a:r>
                    </a:p>
                  </a:txBody>
                  <a:tcPr/>
                </a:tc>
                <a:tc>
                  <a:txBody>
                    <a:bodyPr/>
                    <a:lstStyle/>
                    <a:p>
                      <a:r>
                        <a:rPr lang="en-ZA" sz="1200" dirty="0">
                          <a:latin typeface="Times New Roman" panose="02020603050405020304" pitchFamily="18" charset="0"/>
                          <a:cs typeface="Times New Roman" panose="02020603050405020304" pitchFamily="18" charset="0"/>
                        </a:rPr>
                        <a:t>Tremor severity</a:t>
                      </a:r>
                    </a:p>
                  </a:txBody>
                  <a:tcPr/>
                </a:tc>
                <a:tc>
                  <a:txBody>
                    <a:bodyPr/>
                    <a:lstStyle/>
                    <a:p>
                      <a:r>
                        <a:rPr lang="en-ZA" sz="1200" dirty="0">
                          <a:latin typeface="Times New Roman" panose="02020603050405020304" pitchFamily="18" charset="0"/>
                          <a:cs typeface="Times New Roman" panose="02020603050405020304" pitchFamily="18" charset="0"/>
                        </a:rPr>
                        <a:t>Original drawing</a:t>
                      </a:r>
                    </a:p>
                  </a:txBody>
                  <a:tcPr/>
                </a:tc>
                <a:tc>
                  <a:txBody>
                    <a:bodyPr/>
                    <a:lstStyle/>
                    <a:p>
                      <a:r>
                        <a:rPr lang="en-ZA" sz="1200" dirty="0">
                          <a:latin typeface="Times New Roman" panose="02020603050405020304" pitchFamily="18" charset="0"/>
                          <a:cs typeface="Times New Roman" panose="02020603050405020304" pitchFamily="18" charset="0"/>
                        </a:rPr>
                        <a:t>Plotted points and function</a:t>
                      </a:r>
                    </a:p>
                  </a:txBody>
                  <a:tcPr/>
                </a:tc>
                <a:tc>
                  <a:txBody>
                    <a:bodyPr/>
                    <a:lstStyle/>
                    <a:p>
                      <a:r>
                        <a:rPr lang="en-ZA" sz="1200" dirty="0">
                          <a:latin typeface="Times New Roman" panose="02020603050405020304" pitchFamily="18" charset="0"/>
                          <a:cs typeface="Times New Roman" panose="02020603050405020304" pitchFamily="18" charset="0"/>
                        </a:rPr>
                        <a:t>FFT</a:t>
                      </a:r>
                    </a:p>
                  </a:txBody>
                  <a:tcPr/>
                </a:tc>
                <a:extLst>
                  <a:ext uri="{0D108BD9-81ED-4DB2-BD59-A6C34878D82A}">
                    <a16:rowId xmlns:a16="http://schemas.microsoft.com/office/drawing/2014/main" val="1663615900"/>
                  </a:ext>
                </a:extLst>
              </a:tr>
              <a:tr h="468000">
                <a:tc>
                  <a:txBody>
                    <a:bodyPr/>
                    <a:lstStyle/>
                    <a:p>
                      <a:r>
                        <a:rPr lang="en-ZA" sz="1200" dirty="0">
                          <a:latin typeface="Times New Roman" panose="02020603050405020304" pitchFamily="18" charset="0"/>
                          <a:cs typeface="Times New Roman" panose="02020603050405020304" pitchFamily="18" charset="0"/>
                        </a:rPr>
                        <a:t>Before</a:t>
                      </a:r>
                    </a:p>
                  </a:txBody>
                  <a:tcPr/>
                </a:tc>
                <a:tc>
                  <a:txBody>
                    <a:bodyPr/>
                    <a:lstStyle/>
                    <a:p>
                      <a:pPr algn="r" fontAlgn="b"/>
                      <a:r>
                        <a:rPr lang="en-ZA" sz="1100" b="0" i="0" u="none" strike="noStrike" dirty="0">
                          <a:solidFill>
                            <a:srgbClr val="000000"/>
                          </a:solidFill>
                          <a:effectLst/>
                          <a:latin typeface="Calibri" panose="020F0502020204030204" pitchFamily="34" charset="0"/>
                        </a:rPr>
                        <a:t>12</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5.81</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69.67</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9816766"/>
                  </a:ext>
                </a:extLst>
              </a:tr>
              <a:tr h="468000">
                <a:tc>
                  <a:txBody>
                    <a:bodyPr/>
                    <a:lstStyle/>
                    <a:p>
                      <a:r>
                        <a:rPr lang="en-ZA" sz="1200" dirty="0">
                          <a:latin typeface="Times New Roman" panose="02020603050405020304" pitchFamily="18" charset="0"/>
                          <a:cs typeface="Times New Roman" panose="02020603050405020304" pitchFamily="18" charset="0"/>
                        </a:rPr>
                        <a:t>1W</a:t>
                      </a:r>
                    </a:p>
                  </a:txBody>
                  <a:tcPr/>
                </a:tc>
                <a:tc>
                  <a:txBody>
                    <a:bodyPr/>
                    <a:lstStyle/>
                    <a:p>
                      <a:pPr algn="r" fontAlgn="b"/>
                      <a:r>
                        <a:rPr lang="en-ZA" sz="11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6.79</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27.18</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4946841"/>
                  </a:ext>
                </a:extLst>
              </a:tr>
              <a:tr h="468000">
                <a:tc>
                  <a:txBody>
                    <a:bodyPr/>
                    <a:lstStyle/>
                    <a:p>
                      <a:r>
                        <a:rPr lang="en-ZA" sz="1200" dirty="0">
                          <a:latin typeface="Times New Roman" panose="02020603050405020304" pitchFamily="18" charset="0"/>
                          <a:cs typeface="Times New Roman" panose="02020603050405020304" pitchFamily="18" charset="0"/>
                        </a:rPr>
                        <a:t>3M</a:t>
                      </a:r>
                    </a:p>
                  </a:txBody>
                  <a:tcPr/>
                </a:tc>
                <a:tc>
                  <a:txBody>
                    <a:bodyPr/>
                    <a:lstStyle/>
                    <a:p>
                      <a:pPr algn="r" fontAlgn="b"/>
                      <a:r>
                        <a:rPr lang="en-ZA" sz="11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3.27</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13.07</a:t>
                      </a:r>
                    </a:p>
                  </a:txBody>
                  <a:tcPr marL="9525" marR="9525" marT="9525" marB="0" anchor="b"/>
                </a:tc>
                <a:tc>
                  <a:txBody>
                    <a:bodyPr/>
                    <a:lstStyle/>
                    <a:p>
                      <a:endParaRPr lang="en-ZA" sz="1200">
                        <a:latin typeface="Times New Roman" panose="02020603050405020304" pitchFamily="18" charset="0"/>
                        <a:cs typeface="Times New Roman" panose="02020603050405020304" pitchFamily="18" charset="0"/>
                      </a:endParaRPr>
                    </a:p>
                  </a:txBody>
                  <a:tcPr/>
                </a:tc>
                <a:tc>
                  <a:txBody>
                    <a:bodyPr/>
                    <a:lstStyle/>
                    <a:p>
                      <a:endParaRPr lang="en-ZA" sz="120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242265"/>
                  </a:ext>
                </a:extLst>
              </a:tr>
              <a:tr h="468000">
                <a:tc>
                  <a:txBody>
                    <a:bodyPr/>
                    <a:lstStyle/>
                    <a:p>
                      <a:r>
                        <a:rPr lang="en-ZA" sz="1200" dirty="0">
                          <a:latin typeface="Times New Roman" panose="02020603050405020304" pitchFamily="18" charset="0"/>
                          <a:cs typeface="Times New Roman" panose="02020603050405020304" pitchFamily="18" charset="0"/>
                        </a:rPr>
                        <a:t>1Y</a:t>
                      </a:r>
                    </a:p>
                  </a:txBody>
                  <a:tcPr/>
                </a:tc>
                <a:tc>
                  <a:txBody>
                    <a:bodyPr/>
                    <a:lstStyle/>
                    <a:p>
                      <a:pPr algn="r" fontAlgn="b"/>
                      <a:r>
                        <a:rPr lang="en-ZA" sz="1100" b="0" i="0" u="none" strike="noStrike">
                          <a:solidFill>
                            <a:srgbClr val="000000"/>
                          </a:solidFill>
                          <a:effectLst/>
                          <a:latin typeface="Calibri" panose="020F0502020204030204" pitchFamily="34" charset="0"/>
                        </a:rPr>
                        <a:t>7</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2.43</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17.02</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744649"/>
                  </a:ext>
                </a:extLst>
              </a:tr>
              <a:tr h="468000">
                <a:tc>
                  <a:txBody>
                    <a:bodyPr/>
                    <a:lstStyle/>
                    <a:p>
                      <a:r>
                        <a:rPr lang="en-ZA" sz="1200" dirty="0">
                          <a:latin typeface="Times New Roman" panose="02020603050405020304" pitchFamily="18" charset="0"/>
                          <a:cs typeface="Times New Roman" panose="02020603050405020304" pitchFamily="18" charset="0"/>
                        </a:rPr>
                        <a:t>2Y</a:t>
                      </a:r>
                    </a:p>
                  </a:txBody>
                  <a:tcPr/>
                </a:tc>
                <a:tc>
                  <a:txBody>
                    <a:bodyPr/>
                    <a:lstStyle/>
                    <a:p>
                      <a:pPr algn="r" fontAlgn="b"/>
                      <a:r>
                        <a:rPr lang="en-ZA" sz="1100" b="0" i="0" u="none" strike="noStrike">
                          <a:solidFill>
                            <a:srgbClr val="000000"/>
                          </a:solidFill>
                          <a:effectLst/>
                          <a:latin typeface="Calibri" panose="020F0502020204030204" pitchFamily="34" charset="0"/>
                        </a:rPr>
                        <a:t>8</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2.88</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23.06</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8859780"/>
                  </a:ext>
                </a:extLst>
              </a:tr>
              <a:tr h="468000">
                <a:tc>
                  <a:txBody>
                    <a:bodyPr/>
                    <a:lstStyle/>
                    <a:p>
                      <a:r>
                        <a:rPr lang="en-ZA" sz="1200" dirty="0">
                          <a:latin typeface="Times New Roman" panose="02020603050405020304" pitchFamily="18" charset="0"/>
                          <a:cs typeface="Times New Roman" panose="02020603050405020304" pitchFamily="18" charset="0"/>
                        </a:rPr>
                        <a:t>3Y</a:t>
                      </a:r>
                    </a:p>
                  </a:txBody>
                  <a:tcPr/>
                </a:tc>
                <a:tc>
                  <a:txBody>
                    <a:bodyPr/>
                    <a:lstStyle/>
                    <a:p>
                      <a:pPr algn="r" fontAlgn="b"/>
                      <a:r>
                        <a:rPr lang="en-ZA" sz="1100" b="0" i="0" u="none" strike="noStrike">
                          <a:solidFill>
                            <a:srgbClr val="000000"/>
                          </a:solidFill>
                          <a:effectLst/>
                          <a:latin typeface="Calibri" panose="020F0502020204030204" pitchFamily="34" charset="0"/>
                        </a:rPr>
                        <a:t>4</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3.77</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15.10</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2224168"/>
                  </a:ext>
                </a:extLst>
              </a:tr>
              <a:tr h="468000">
                <a:tc>
                  <a:txBody>
                    <a:bodyPr/>
                    <a:lstStyle/>
                    <a:p>
                      <a:r>
                        <a:rPr lang="en-ZA" sz="1200" dirty="0">
                          <a:latin typeface="Times New Roman" panose="02020603050405020304" pitchFamily="18" charset="0"/>
                          <a:cs typeface="Times New Roman" panose="02020603050405020304" pitchFamily="18" charset="0"/>
                        </a:rPr>
                        <a:t>4Y</a:t>
                      </a:r>
                    </a:p>
                  </a:txBody>
                  <a:tcPr/>
                </a:tc>
                <a:tc>
                  <a:txBody>
                    <a:bodyPr/>
                    <a:lstStyle/>
                    <a:p>
                      <a:pPr algn="r" fontAlgn="b"/>
                      <a:r>
                        <a:rPr lang="en-ZA" sz="1100" b="0" i="0" u="none" strike="noStrike" dirty="0">
                          <a:solidFill>
                            <a:srgbClr val="000000"/>
                          </a:solidFill>
                          <a:effectLst/>
                          <a:latin typeface="Calibri" panose="020F0502020204030204" pitchFamily="34" charset="0"/>
                        </a:rPr>
                        <a:t>26</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1.25</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32.49</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8546544"/>
                  </a:ext>
                </a:extLst>
              </a:tr>
              <a:tr h="468000">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pPr algn="r" fontAlgn="b"/>
                      <a:endParaRPr lang="en-Z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ZA"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ZA" sz="11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3340982"/>
                  </a:ext>
                </a:extLst>
              </a:tr>
              <a:tr h="468000">
                <a:tc>
                  <a:txBody>
                    <a:bodyPr/>
                    <a:lstStyle/>
                    <a:p>
                      <a:r>
                        <a:rPr lang="en-ZA" sz="1200" dirty="0">
                          <a:latin typeface="Times New Roman" panose="02020603050405020304" pitchFamily="18" charset="0"/>
                          <a:cs typeface="Times New Roman" panose="02020603050405020304" pitchFamily="18" charset="0"/>
                        </a:rPr>
                        <a:t>Before</a:t>
                      </a:r>
                    </a:p>
                  </a:txBody>
                  <a:tcPr/>
                </a:tc>
                <a:tc>
                  <a:txBody>
                    <a:bodyPr/>
                    <a:lstStyle/>
                    <a:p>
                      <a:pPr algn="r" fontAlgn="b"/>
                      <a:r>
                        <a:rPr lang="en-ZA" sz="1100" b="0" i="0" u="none" strike="noStrike">
                          <a:solidFill>
                            <a:srgbClr val="000000"/>
                          </a:solidFill>
                          <a:effectLst/>
                          <a:latin typeface="Calibri" panose="020F0502020204030204" pitchFamily="34" charset="0"/>
                        </a:rPr>
                        <a:t>8</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4.95</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39.58</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5918491"/>
                  </a:ext>
                </a:extLst>
              </a:tr>
              <a:tr h="468000">
                <a:tc>
                  <a:txBody>
                    <a:bodyPr/>
                    <a:lstStyle/>
                    <a:p>
                      <a:r>
                        <a:rPr lang="en-ZA" sz="1200" dirty="0">
                          <a:latin typeface="Times New Roman" panose="02020603050405020304" pitchFamily="18" charset="0"/>
                          <a:cs typeface="Times New Roman" panose="02020603050405020304" pitchFamily="18" charset="0"/>
                        </a:rPr>
                        <a:t>1W</a:t>
                      </a:r>
                    </a:p>
                  </a:txBody>
                  <a:tcPr/>
                </a:tc>
                <a:tc>
                  <a:txBody>
                    <a:bodyPr/>
                    <a:lstStyle/>
                    <a:p>
                      <a:pPr algn="r" fontAlgn="b"/>
                      <a:r>
                        <a:rPr lang="en-ZA" sz="1100" b="0" i="0" u="none" strike="noStrike" dirty="0">
                          <a:solidFill>
                            <a:srgbClr val="000000"/>
                          </a:solidFill>
                          <a:effectLst/>
                          <a:latin typeface="Calibri" panose="020F0502020204030204" pitchFamily="34" charset="0"/>
                        </a:rPr>
                        <a:t>9</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6.33</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56.97</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6081783"/>
                  </a:ext>
                </a:extLst>
              </a:tr>
              <a:tr h="468000">
                <a:tc>
                  <a:txBody>
                    <a:bodyPr/>
                    <a:lstStyle/>
                    <a:p>
                      <a:r>
                        <a:rPr lang="en-ZA" sz="1200" dirty="0">
                          <a:latin typeface="Times New Roman" panose="02020603050405020304" pitchFamily="18" charset="0"/>
                          <a:cs typeface="Times New Roman" panose="02020603050405020304" pitchFamily="18" charset="0"/>
                        </a:rPr>
                        <a:t>3M</a:t>
                      </a:r>
                    </a:p>
                  </a:txBody>
                  <a:tcPr/>
                </a:tc>
                <a:tc>
                  <a:txBody>
                    <a:bodyPr/>
                    <a:lstStyle/>
                    <a:p>
                      <a:pPr algn="r" fontAlgn="b"/>
                      <a:r>
                        <a:rPr lang="en-ZA" sz="1100" b="0" i="0" u="none" strike="noStrike" dirty="0">
                          <a:solidFill>
                            <a:srgbClr val="000000"/>
                          </a:solidFill>
                          <a:effectLst/>
                          <a:latin typeface="Calibri" panose="020F0502020204030204" pitchFamily="34" charset="0"/>
                        </a:rPr>
                        <a:t>13</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3.97</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51.60</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5220656"/>
                  </a:ext>
                </a:extLst>
              </a:tr>
              <a:tr h="468000">
                <a:tc>
                  <a:txBody>
                    <a:bodyPr/>
                    <a:lstStyle/>
                    <a:p>
                      <a:r>
                        <a:rPr lang="en-ZA" sz="1200" dirty="0">
                          <a:latin typeface="Times New Roman" panose="02020603050405020304" pitchFamily="18" charset="0"/>
                          <a:cs typeface="Times New Roman" panose="02020603050405020304" pitchFamily="18" charset="0"/>
                        </a:rPr>
                        <a:t>1Y</a:t>
                      </a:r>
                    </a:p>
                  </a:txBody>
                  <a:tcPr/>
                </a:tc>
                <a:tc>
                  <a:txBody>
                    <a:bodyPr/>
                    <a:lstStyle/>
                    <a:p>
                      <a:pPr algn="r" fontAlgn="b"/>
                      <a:r>
                        <a:rPr lang="en-ZA" sz="1100" b="0" i="0" u="none" strike="noStrike">
                          <a:solidFill>
                            <a:srgbClr val="000000"/>
                          </a:solidFill>
                          <a:effectLst/>
                          <a:latin typeface="Calibri" panose="020F0502020204030204" pitchFamily="34" charset="0"/>
                        </a:rPr>
                        <a:t>16</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6.18</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98.81</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2868160"/>
                  </a:ext>
                </a:extLst>
              </a:tr>
              <a:tr h="468000">
                <a:tc>
                  <a:txBody>
                    <a:bodyPr/>
                    <a:lstStyle/>
                    <a:p>
                      <a:r>
                        <a:rPr lang="en-ZA" sz="1200" dirty="0">
                          <a:latin typeface="Times New Roman" panose="02020603050405020304" pitchFamily="18" charset="0"/>
                          <a:cs typeface="Times New Roman" panose="02020603050405020304" pitchFamily="18" charset="0"/>
                        </a:rPr>
                        <a:t>2Y</a:t>
                      </a:r>
                    </a:p>
                  </a:txBody>
                  <a:tcPr/>
                </a:tc>
                <a:tc>
                  <a:txBody>
                    <a:bodyPr/>
                    <a:lstStyle/>
                    <a:p>
                      <a:pPr algn="r" fontAlgn="b"/>
                      <a:r>
                        <a:rPr lang="en-ZA" sz="1100" b="0" i="0" u="none" strike="noStrike">
                          <a:solidFill>
                            <a:srgbClr val="000000"/>
                          </a:solidFill>
                          <a:effectLst/>
                          <a:latin typeface="Calibri" panose="020F0502020204030204" pitchFamily="34" charset="0"/>
                        </a:rPr>
                        <a:t>11</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2.23</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24.55</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2792953"/>
                  </a:ext>
                </a:extLst>
              </a:tr>
              <a:tr h="468000">
                <a:tc>
                  <a:txBody>
                    <a:bodyPr/>
                    <a:lstStyle/>
                    <a:p>
                      <a:r>
                        <a:rPr lang="en-ZA" sz="1200" dirty="0">
                          <a:latin typeface="Times New Roman" panose="02020603050405020304" pitchFamily="18" charset="0"/>
                          <a:cs typeface="Times New Roman" panose="02020603050405020304" pitchFamily="18" charset="0"/>
                        </a:rPr>
                        <a:t>3Y</a:t>
                      </a:r>
                    </a:p>
                  </a:txBody>
                  <a:tcPr/>
                </a:tc>
                <a:tc>
                  <a:txBody>
                    <a:bodyPr/>
                    <a:lstStyle/>
                    <a:p>
                      <a:pPr algn="r" fontAlgn="b"/>
                      <a:r>
                        <a:rPr lang="en-ZA" sz="1100" b="0" i="0" u="none" strike="noStrike">
                          <a:solidFill>
                            <a:srgbClr val="000000"/>
                          </a:solidFill>
                          <a:effectLst/>
                          <a:latin typeface="Calibri" panose="020F0502020204030204" pitchFamily="34" charset="0"/>
                        </a:rPr>
                        <a:t>10</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5.48</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54.79</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7766655"/>
                  </a:ext>
                </a:extLst>
              </a:tr>
              <a:tr h="468000">
                <a:tc>
                  <a:txBody>
                    <a:bodyPr/>
                    <a:lstStyle/>
                    <a:p>
                      <a:r>
                        <a:rPr lang="en-ZA" sz="1200" dirty="0">
                          <a:latin typeface="Times New Roman" panose="02020603050405020304" pitchFamily="18" charset="0"/>
                          <a:cs typeface="Times New Roman" panose="02020603050405020304" pitchFamily="18" charset="0"/>
                        </a:rPr>
                        <a:t>4Y</a:t>
                      </a:r>
                    </a:p>
                  </a:txBody>
                  <a:tcPr/>
                </a:tc>
                <a:tc>
                  <a:txBody>
                    <a:bodyPr/>
                    <a:lstStyle/>
                    <a:p>
                      <a:pPr algn="r" fontAlgn="b"/>
                      <a:r>
                        <a:rPr lang="en-ZA" sz="1100" b="0" i="0" u="none" strike="noStrike">
                          <a:solidFill>
                            <a:srgbClr val="000000"/>
                          </a:solidFill>
                          <a:effectLst/>
                          <a:latin typeface="Calibri" panose="020F0502020204030204" pitchFamily="34" charset="0"/>
                        </a:rPr>
                        <a:t>14</a:t>
                      </a:r>
                    </a:p>
                  </a:txBody>
                  <a:tcPr marL="9525" marR="9525" marT="9525" marB="0" anchor="b"/>
                </a:tc>
                <a:tc>
                  <a:txBody>
                    <a:bodyPr/>
                    <a:lstStyle/>
                    <a:p>
                      <a:pPr algn="r" fontAlgn="b"/>
                      <a:r>
                        <a:rPr lang="en-ZA" sz="1100" b="0" i="0" u="none" strike="noStrike">
                          <a:solidFill>
                            <a:srgbClr val="000000"/>
                          </a:solidFill>
                          <a:effectLst/>
                          <a:latin typeface="Calibri" panose="020F0502020204030204" pitchFamily="34" charset="0"/>
                        </a:rPr>
                        <a:t>5.44</a:t>
                      </a:r>
                    </a:p>
                  </a:txBody>
                  <a:tcPr marL="9525" marR="9525" marT="9525" marB="0" anchor="b"/>
                </a:tc>
                <a:tc>
                  <a:txBody>
                    <a:bodyPr/>
                    <a:lstStyle/>
                    <a:p>
                      <a:pPr algn="r" fontAlgn="b"/>
                      <a:r>
                        <a:rPr lang="en-ZA" sz="1100" b="0" i="0" u="none" strike="noStrike" dirty="0">
                          <a:solidFill>
                            <a:srgbClr val="000000"/>
                          </a:solidFill>
                          <a:effectLst/>
                          <a:latin typeface="Calibri" panose="020F0502020204030204" pitchFamily="34" charset="0"/>
                        </a:rPr>
                        <a:t>76.11</a:t>
                      </a:r>
                    </a:p>
                  </a:txBody>
                  <a:tcPr marL="9525" marR="9525" marT="9525" marB="0" anchor="b"/>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tc>
                  <a:txBody>
                    <a:bodyPr/>
                    <a:lstStyle/>
                    <a:p>
                      <a:endParaRPr lang="en-ZA"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6008726"/>
                  </a:ext>
                </a:extLst>
              </a:tr>
            </a:tbl>
          </a:graphicData>
        </a:graphic>
      </p:graphicFrame>
      <p:pic>
        <p:nvPicPr>
          <p:cNvPr id="59" name="Picture 58">
            <a:extLst>
              <a:ext uri="{FF2B5EF4-FFF2-40B4-BE49-F238E27FC236}">
                <a16:creationId xmlns:a16="http://schemas.microsoft.com/office/drawing/2014/main" id="{ECFB5DE1-D5B8-11B2-36CE-8237DFF85AF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0800000" flipH="1">
            <a:off x="5984123" y="1722141"/>
            <a:ext cx="1800000" cy="112881"/>
          </a:xfrm>
          <a:prstGeom prst="rect">
            <a:avLst/>
          </a:prstGeom>
        </p:spPr>
      </p:pic>
      <p:pic>
        <p:nvPicPr>
          <p:cNvPr id="61" name="Picture 60">
            <a:extLst>
              <a:ext uri="{FF2B5EF4-FFF2-40B4-BE49-F238E27FC236}">
                <a16:creationId xmlns:a16="http://schemas.microsoft.com/office/drawing/2014/main" id="{F09951A3-9E1A-DF38-100C-20AE60107D2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rot="10800000" flipH="1">
            <a:off x="5982257" y="5483134"/>
            <a:ext cx="1800000" cy="115932"/>
          </a:xfrm>
          <a:prstGeom prst="rect">
            <a:avLst/>
          </a:prstGeom>
        </p:spPr>
      </p:pic>
      <p:pic>
        <p:nvPicPr>
          <p:cNvPr id="63" name="Picture 62">
            <a:extLst>
              <a:ext uri="{FF2B5EF4-FFF2-40B4-BE49-F238E27FC236}">
                <a16:creationId xmlns:a16="http://schemas.microsoft.com/office/drawing/2014/main" id="{8715A0E5-4DCB-3216-89D8-414EFB5A901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0800000" flipH="1">
            <a:off x="5984124" y="4569104"/>
            <a:ext cx="1800000" cy="112881"/>
          </a:xfrm>
          <a:prstGeom prst="rect">
            <a:avLst/>
          </a:prstGeom>
        </p:spPr>
      </p:pic>
      <p:pic>
        <p:nvPicPr>
          <p:cNvPr id="65" name="Picture 64">
            <a:extLst>
              <a:ext uri="{FF2B5EF4-FFF2-40B4-BE49-F238E27FC236}">
                <a16:creationId xmlns:a16="http://schemas.microsoft.com/office/drawing/2014/main" id="{0AAD85B7-EFC6-5EE3-A864-5DE0D944A6A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rot="10800000" flipH="1">
            <a:off x="5982257" y="8307614"/>
            <a:ext cx="1800000" cy="106780"/>
          </a:xfrm>
          <a:prstGeom prst="rect">
            <a:avLst/>
          </a:prstGeom>
        </p:spPr>
      </p:pic>
      <p:pic>
        <p:nvPicPr>
          <p:cNvPr id="67" name="Picture 66">
            <a:extLst>
              <a:ext uri="{FF2B5EF4-FFF2-40B4-BE49-F238E27FC236}">
                <a16:creationId xmlns:a16="http://schemas.microsoft.com/office/drawing/2014/main" id="{85006815-2E4F-BC94-B6B0-187D1217C5F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0800000" flipH="1">
            <a:off x="5984124" y="4084442"/>
            <a:ext cx="1800000" cy="125085"/>
          </a:xfrm>
          <a:prstGeom prst="rect">
            <a:avLst/>
          </a:prstGeom>
        </p:spPr>
      </p:pic>
      <p:pic>
        <p:nvPicPr>
          <p:cNvPr id="69" name="Picture 68">
            <a:extLst>
              <a:ext uri="{FF2B5EF4-FFF2-40B4-BE49-F238E27FC236}">
                <a16:creationId xmlns:a16="http://schemas.microsoft.com/office/drawing/2014/main" id="{F4D403E4-2E0F-CA50-8124-B3B2FD378B7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rot="10800000" flipH="1">
            <a:off x="5982257" y="7839411"/>
            <a:ext cx="1800000" cy="106780"/>
          </a:xfrm>
          <a:prstGeom prst="rect">
            <a:avLst/>
          </a:prstGeom>
        </p:spPr>
      </p:pic>
      <p:pic>
        <p:nvPicPr>
          <p:cNvPr id="71" name="Picture 70">
            <a:extLst>
              <a:ext uri="{FF2B5EF4-FFF2-40B4-BE49-F238E27FC236}">
                <a16:creationId xmlns:a16="http://schemas.microsoft.com/office/drawing/2014/main" id="{E9D91423-E992-34B3-4E10-6E79AD8BA5B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rot="10800000" flipH="1">
            <a:off x="5984123" y="2667061"/>
            <a:ext cx="1800000" cy="112881"/>
          </a:xfrm>
          <a:prstGeom prst="rect">
            <a:avLst/>
          </a:prstGeom>
        </p:spPr>
      </p:pic>
      <p:pic>
        <p:nvPicPr>
          <p:cNvPr id="73" name="Picture 72">
            <a:extLst>
              <a:ext uri="{FF2B5EF4-FFF2-40B4-BE49-F238E27FC236}">
                <a16:creationId xmlns:a16="http://schemas.microsoft.com/office/drawing/2014/main" id="{8D0BE653-625E-F762-25C0-C8716DFC8111}"/>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rot="10800000" flipH="1">
            <a:off x="5982257" y="6431747"/>
            <a:ext cx="1800000" cy="112881"/>
          </a:xfrm>
          <a:prstGeom prst="rect">
            <a:avLst/>
          </a:prstGeom>
        </p:spPr>
      </p:pic>
      <p:pic>
        <p:nvPicPr>
          <p:cNvPr id="75" name="Picture 74">
            <a:extLst>
              <a:ext uri="{FF2B5EF4-FFF2-40B4-BE49-F238E27FC236}">
                <a16:creationId xmlns:a16="http://schemas.microsoft.com/office/drawing/2014/main" id="{DC18AA93-2117-F172-0318-7F53C03BB2D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10800000" flipH="1">
            <a:off x="5984123" y="3608931"/>
            <a:ext cx="1800000" cy="115932"/>
          </a:xfrm>
          <a:prstGeom prst="rect">
            <a:avLst/>
          </a:prstGeom>
        </p:spPr>
      </p:pic>
      <p:pic>
        <p:nvPicPr>
          <p:cNvPr id="77" name="Picture 76">
            <a:extLst>
              <a:ext uri="{FF2B5EF4-FFF2-40B4-BE49-F238E27FC236}">
                <a16:creationId xmlns:a16="http://schemas.microsoft.com/office/drawing/2014/main" id="{EDA693D0-3038-6AEB-C005-2B85B5B5E35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10800000" flipH="1">
            <a:off x="5982257" y="7374258"/>
            <a:ext cx="1800000" cy="103729"/>
          </a:xfrm>
          <a:prstGeom prst="rect">
            <a:avLst/>
          </a:prstGeom>
        </p:spPr>
      </p:pic>
      <p:pic>
        <p:nvPicPr>
          <p:cNvPr id="79" name="Picture 78">
            <a:extLst>
              <a:ext uri="{FF2B5EF4-FFF2-40B4-BE49-F238E27FC236}">
                <a16:creationId xmlns:a16="http://schemas.microsoft.com/office/drawing/2014/main" id="{C611101B-86B3-7890-3796-98731E2E915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0800000" flipH="1">
            <a:off x="5984123" y="3139521"/>
            <a:ext cx="1800000" cy="109831"/>
          </a:xfrm>
          <a:prstGeom prst="rect">
            <a:avLst/>
          </a:prstGeom>
        </p:spPr>
      </p:pic>
      <p:pic>
        <p:nvPicPr>
          <p:cNvPr id="81" name="Picture 80">
            <a:extLst>
              <a:ext uri="{FF2B5EF4-FFF2-40B4-BE49-F238E27FC236}">
                <a16:creationId xmlns:a16="http://schemas.microsoft.com/office/drawing/2014/main" id="{C4A67915-9CD3-CE6D-B858-CF3550F31CC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10800000" flipH="1">
            <a:off x="5982257" y="6906053"/>
            <a:ext cx="1800000" cy="106780"/>
          </a:xfrm>
          <a:prstGeom prst="rect">
            <a:avLst/>
          </a:prstGeom>
        </p:spPr>
      </p:pic>
      <p:pic>
        <p:nvPicPr>
          <p:cNvPr id="83" name="Picture 82">
            <a:extLst>
              <a:ext uri="{FF2B5EF4-FFF2-40B4-BE49-F238E27FC236}">
                <a16:creationId xmlns:a16="http://schemas.microsoft.com/office/drawing/2014/main" id="{5E979118-DDD6-35A8-B2CF-B012DD28E78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rot="10800000" flipH="1">
            <a:off x="5982257" y="5960491"/>
            <a:ext cx="1800000" cy="109831"/>
          </a:xfrm>
          <a:prstGeom prst="rect">
            <a:avLst/>
          </a:prstGeom>
        </p:spPr>
      </p:pic>
      <p:pic>
        <p:nvPicPr>
          <p:cNvPr id="85" name="Picture 84">
            <a:extLst>
              <a:ext uri="{FF2B5EF4-FFF2-40B4-BE49-F238E27FC236}">
                <a16:creationId xmlns:a16="http://schemas.microsoft.com/office/drawing/2014/main" id="{619161B9-0CB0-1E4B-B3FA-E2E2A2784D9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0800000" flipH="1">
            <a:off x="5984123" y="2194601"/>
            <a:ext cx="1800000" cy="112881"/>
          </a:xfrm>
          <a:prstGeom prst="rect">
            <a:avLst/>
          </a:prstGeom>
        </p:spPr>
      </p:pic>
      <p:pic>
        <p:nvPicPr>
          <p:cNvPr id="87" name="Picture 86" descr="Chart, histogram&#10;&#10;Description automatically generated">
            <a:extLst>
              <a:ext uri="{FF2B5EF4-FFF2-40B4-BE49-F238E27FC236}">
                <a16:creationId xmlns:a16="http://schemas.microsoft.com/office/drawing/2014/main" id="{4459B6D0-70EE-77DC-3E61-CC199EBAC576}"/>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523359" y="5780786"/>
            <a:ext cx="1800000" cy="450000"/>
          </a:xfrm>
          <a:prstGeom prst="rect">
            <a:avLst/>
          </a:prstGeom>
        </p:spPr>
      </p:pic>
      <p:pic>
        <p:nvPicPr>
          <p:cNvPr id="89" name="Picture 88" descr="Chart, histogram&#10;&#10;Description automatically generated">
            <a:extLst>
              <a:ext uri="{FF2B5EF4-FFF2-40B4-BE49-F238E27FC236}">
                <a16:creationId xmlns:a16="http://schemas.microsoft.com/office/drawing/2014/main" id="{86D59939-D4EE-D1E6-CC4B-9C27A317CB0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523359" y="2022164"/>
            <a:ext cx="1800000" cy="450000"/>
          </a:xfrm>
          <a:prstGeom prst="rect">
            <a:avLst/>
          </a:prstGeom>
        </p:spPr>
      </p:pic>
      <p:pic>
        <p:nvPicPr>
          <p:cNvPr id="91" name="Picture 90" descr="Chart, line chart&#10;&#10;Description automatically generated">
            <a:extLst>
              <a:ext uri="{FF2B5EF4-FFF2-40B4-BE49-F238E27FC236}">
                <a16:creationId xmlns:a16="http://schemas.microsoft.com/office/drawing/2014/main" id="{D2FBA971-C8D8-72D5-99BF-5633092F69A5}"/>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523359" y="6720574"/>
            <a:ext cx="1800000" cy="450000"/>
          </a:xfrm>
          <a:prstGeom prst="rect">
            <a:avLst/>
          </a:prstGeom>
        </p:spPr>
      </p:pic>
      <p:pic>
        <p:nvPicPr>
          <p:cNvPr id="93" name="Picture 92" descr="Chart, histogram&#10;&#10;Description automatically generated">
            <a:extLst>
              <a:ext uri="{FF2B5EF4-FFF2-40B4-BE49-F238E27FC236}">
                <a16:creationId xmlns:a16="http://schemas.microsoft.com/office/drawing/2014/main" id="{9438E91D-5972-929E-7506-25D20A0E383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523359" y="2965206"/>
            <a:ext cx="1800000" cy="450000"/>
          </a:xfrm>
          <a:prstGeom prst="rect">
            <a:avLst/>
          </a:prstGeom>
        </p:spPr>
      </p:pic>
      <p:pic>
        <p:nvPicPr>
          <p:cNvPr id="95" name="Picture 94" descr="Chart, histogram&#10;&#10;Description automatically generated">
            <a:extLst>
              <a:ext uri="{FF2B5EF4-FFF2-40B4-BE49-F238E27FC236}">
                <a16:creationId xmlns:a16="http://schemas.microsoft.com/office/drawing/2014/main" id="{0A8F7436-6C35-B4F0-6788-FAE0D64BA3D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523359" y="7190468"/>
            <a:ext cx="1800000" cy="450000"/>
          </a:xfrm>
          <a:prstGeom prst="rect">
            <a:avLst/>
          </a:prstGeom>
        </p:spPr>
      </p:pic>
      <p:pic>
        <p:nvPicPr>
          <p:cNvPr id="97" name="Picture 96" descr="Chart, histogram&#10;&#10;Description automatically generated">
            <a:extLst>
              <a:ext uri="{FF2B5EF4-FFF2-40B4-BE49-F238E27FC236}">
                <a16:creationId xmlns:a16="http://schemas.microsoft.com/office/drawing/2014/main" id="{40E52CA5-CF66-C727-B7C5-92545E74EAAD}"/>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523359" y="3436727"/>
            <a:ext cx="1800000" cy="450000"/>
          </a:xfrm>
          <a:prstGeom prst="rect">
            <a:avLst/>
          </a:prstGeom>
        </p:spPr>
      </p:pic>
      <p:pic>
        <p:nvPicPr>
          <p:cNvPr id="99" name="Picture 98" descr="Chart, histogram&#10;&#10;Description automatically generated">
            <a:extLst>
              <a:ext uri="{FF2B5EF4-FFF2-40B4-BE49-F238E27FC236}">
                <a16:creationId xmlns:a16="http://schemas.microsoft.com/office/drawing/2014/main" id="{15A4818A-A595-C255-3E95-0CF9A9BDE328}"/>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9523359" y="6250680"/>
            <a:ext cx="1800000" cy="450000"/>
          </a:xfrm>
          <a:prstGeom prst="rect">
            <a:avLst/>
          </a:prstGeom>
        </p:spPr>
      </p:pic>
      <p:pic>
        <p:nvPicPr>
          <p:cNvPr id="101" name="Picture 100" descr="Chart, histogram&#10;&#10;Description automatically generated">
            <a:extLst>
              <a:ext uri="{FF2B5EF4-FFF2-40B4-BE49-F238E27FC236}">
                <a16:creationId xmlns:a16="http://schemas.microsoft.com/office/drawing/2014/main" id="{066DB515-2E32-02B5-0CAA-79AB1E64A24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9523359" y="2493685"/>
            <a:ext cx="1800000" cy="450000"/>
          </a:xfrm>
          <a:prstGeom prst="rect">
            <a:avLst/>
          </a:prstGeom>
        </p:spPr>
      </p:pic>
      <p:pic>
        <p:nvPicPr>
          <p:cNvPr id="103" name="Picture 102" descr="Chart, histogram&#10;&#10;Description automatically generated">
            <a:extLst>
              <a:ext uri="{FF2B5EF4-FFF2-40B4-BE49-F238E27FC236}">
                <a16:creationId xmlns:a16="http://schemas.microsoft.com/office/drawing/2014/main" id="{2F0EA583-ADA6-1538-F7A7-F66AB7296C62}"/>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9523359" y="7660362"/>
            <a:ext cx="1800000" cy="450000"/>
          </a:xfrm>
          <a:prstGeom prst="rect">
            <a:avLst/>
          </a:prstGeom>
        </p:spPr>
      </p:pic>
      <p:pic>
        <p:nvPicPr>
          <p:cNvPr id="105" name="Picture 104" descr="Chart, line chart, histogram&#10;&#10;Description automatically generated">
            <a:extLst>
              <a:ext uri="{FF2B5EF4-FFF2-40B4-BE49-F238E27FC236}">
                <a16:creationId xmlns:a16="http://schemas.microsoft.com/office/drawing/2014/main" id="{B53270BF-B304-B3B8-9E45-52AB940B6C68}"/>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9523359" y="3908248"/>
            <a:ext cx="1800000" cy="450000"/>
          </a:xfrm>
          <a:prstGeom prst="rect">
            <a:avLst/>
          </a:prstGeom>
        </p:spPr>
      </p:pic>
      <p:pic>
        <p:nvPicPr>
          <p:cNvPr id="107" name="Picture 106" descr="Chart, line chart, histogram&#10;&#10;Description automatically generated">
            <a:extLst>
              <a:ext uri="{FF2B5EF4-FFF2-40B4-BE49-F238E27FC236}">
                <a16:creationId xmlns:a16="http://schemas.microsoft.com/office/drawing/2014/main" id="{332D813D-23F5-E5EE-D938-5C74080D019F}"/>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9523359" y="8130258"/>
            <a:ext cx="1800000" cy="450000"/>
          </a:xfrm>
          <a:prstGeom prst="rect">
            <a:avLst/>
          </a:prstGeom>
        </p:spPr>
      </p:pic>
      <p:pic>
        <p:nvPicPr>
          <p:cNvPr id="109" name="Picture 108" descr="Chart, histogram&#10;&#10;Description automatically generated">
            <a:extLst>
              <a:ext uri="{FF2B5EF4-FFF2-40B4-BE49-F238E27FC236}">
                <a16:creationId xmlns:a16="http://schemas.microsoft.com/office/drawing/2014/main" id="{3E81F87B-D2ED-B394-4A4C-6C5CB99CBABC}"/>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9523359" y="4379766"/>
            <a:ext cx="1800000" cy="450000"/>
          </a:xfrm>
          <a:prstGeom prst="rect">
            <a:avLst/>
          </a:prstGeom>
        </p:spPr>
      </p:pic>
      <p:pic>
        <p:nvPicPr>
          <p:cNvPr id="111" name="Picture 110" descr="Chart, histogram&#10;&#10;Description automatically generated">
            <a:extLst>
              <a:ext uri="{FF2B5EF4-FFF2-40B4-BE49-F238E27FC236}">
                <a16:creationId xmlns:a16="http://schemas.microsoft.com/office/drawing/2014/main" id="{C3438C86-DB03-A966-A282-21E81C5746DC}"/>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9523359" y="5310892"/>
            <a:ext cx="1800000" cy="450000"/>
          </a:xfrm>
          <a:prstGeom prst="rect">
            <a:avLst/>
          </a:prstGeom>
        </p:spPr>
      </p:pic>
      <p:pic>
        <p:nvPicPr>
          <p:cNvPr id="113" name="Picture 112" descr="Chart, histogram&#10;&#10;Description automatically generated">
            <a:extLst>
              <a:ext uri="{FF2B5EF4-FFF2-40B4-BE49-F238E27FC236}">
                <a16:creationId xmlns:a16="http://schemas.microsoft.com/office/drawing/2014/main" id="{9E689EF1-C269-140D-3091-063B20099519}"/>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9523359" y="1550643"/>
            <a:ext cx="1800000" cy="450000"/>
          </a:xfrm>
          <a:prstGeom prst="rect">
            <a:avLst/>
          </a:prstGeom>
        </p:spPr>
      </p:pic>
      <p:pic>
        <p:nvPicPr>
          <p:cNvPr id="115" name="Picture 114" descr="Chart, histogram&#10;&#10;Description automatically generated">
            <a:extLst>
              <a:ext uri="{FF2B5EF4-FFF2-40B4-BE49-F238E27FC236}">
                <a16:creationId xmlns:a16="http://schemas.microsoft.com/office/drawing/2014/main" id="{5728F1CB-514C-D34E-9799-AA49DDBA97DB}"/>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7785990" y="1546871"/>
            <a:ext cx="1800000" cy="450000"/>
          </a:xfrm>
          <a:prstGeom prst="rect">
            <a:avLst/>
          </a:prstGeom>
        </p:spPr>
      </p:pic>
      <p:pic>
        <p:nvPicPr>
          <p:cNvPr id="117" name="Picture 116" descr="Chart, line chart, histogram&#10;&#10;Description automatically generated">
            <a:extLst>
              <a:ext uri="{FF2B5EF4-FFF2-40B4-BE49-F238E27FC236}">
                <a16:creationId xmlns:a16="http://schemas.microsoft.com/office/drawing/2014/main" id="{62EC99F1-43C3-0739-1303-72F760FA9D41}"/>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7784123" y="5311443"/>
            <a:ext cx="1800000" cy="450000"/>
          </a:xfrm>
          <a:prstGeom prst="rect">
            <a:avLst/>
          </a:prstGeom>
        </p:spPr>
      </p:pic>
      <p:pic>
        <p:nvPicPr>
          <p:cNvPr id="119" name="Picture 118" descr="Chart, line chart&#10;&#10;Description automatically generated">
            <a:extLst>
              <a:ext uri="{FF2B5EF4-FFF2-40B4-BE49-F238E27FC236}">
                <a16:creationId xmlns:a16="http://schemas.microsoft.com/office/drawing/2014/main" id="{C3459209-78E8-3E33-3867-AEAADCCC0901}"/>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7785990" y="4379766"/>
            <a:ext cx="1800000" cy="450000"/>
          </a:xfrm>
          <a:prstGeom prst="rect">
            <a:avLst/>
          </a:prstGeom>
        </p:spPr>
      </p:pic>
      <p:pic>
        <p:nvPicPr>
          <p:cNvPr id="121" name="Picture 120" descr="Chart, line chart, histogram&#10;&#10;Description automatically generated">
            <a:extLst>
              <a:ext uri="{FF2B5EF4-FFF2-40B4-BE49-F238E27FC236}">
                <a16:creationId xmlns:a16="http://schemas.microsoft.com/office/drawing/2014/main" id="{A037A11E-8E61-1142-BE11-6831F9C1E171}"/>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7784123" y="8121929"/>
            <a:ext cx="1800000" cy="450000"/>
          </a:xfrm>
          <a:prstGeom prst="rect">
            <a:avLst/>
          </a:prstGeom>
        </p:spPr>
      </p:pic>
      <p:pic>
        <p:nvPicPr>
          <p:cNvPr id="123" name="Picture 122" descr="Chart&#10;&#10;Description automatically generated">
            <a:extLst>
              <a:ext uri="{FF2B5EF4-FFF2-40B4-BE49-F238E27FC236}">
                <a16:creationId xmlns:a16="http://schemas.microsoft.com/office/drawing/2014/main" id="{9AB6EF83-86B3-4EA2-CA04-08EA0F59DC87}"/>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7785990" y="3907616"/>
            <a:ext cx="1800000" cy="450000"/>
          </a:xfrm>
          <a:prstGeom prst="rect">
            <a:avLst/>
          </a:prstGeom>
        </p:spPr>
      </p:pic>
      <p:pic>
        <p:nvPicPr>
          <p:cNvPr id="125" name="Picture 124" descr="Chart, histogram&#10;&#10;Description automatically generated">
            <a:extLst>
              <a:ext uri="{FF2B5EF4-FFF2-40B4-BE49-F238E27FC236}">
                <a16:creationId xmlns:a16="http://schemas.microsoft.com/office/drawing/2014/main" id="{5EF4890D-E5A3-2163-AAAA-7C70955AEBD7}"/>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7784123" y="7653513"/>
            <a:ext cx="1800000" cy="450000"/>
          </a:xfrm>
          <a:prstGeom prst="rect">
            <a:avLst/>
          </a:prstGeom>
        </p:spPr>
      </p:pic>
      <p:pic>
        <p:nvPicPr>
          <p:cNvPr id="127" name="Picture 126" descr="Chart, line chart&#10;&#10;Description automatically generated">
            <a:extLst>
              <a:ext uri="{FF2B5EF4-FFF2-40B4-BE49-F238E27FC236}">
                <a16:creationId xmlns:a16="http://schemas.microsoft.com/office/drawing/2014/main" id="{AAADDA46-5631-967A-0E2E-EAFE7CBEC3D8}"/>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7785990" y="2019020"/>
            <a:ext cx="1800000" cy="450000"/>
          </a:xfrm>
          <a:prstGeom prst="rect">
            <a:avLst/>
          </a:prstGeom>
        </p:spPr>
      </p:pic>
      <p:pic>
        <p:nvPicPr>
          <p:cNvPr id="129" name="Picture 128" descr="Chart, line chart, histogram&#10;&#10;Description automatically generated">
            <a:extLst>
              <a:ext uri="{FF2B5EF4-FFF2-40B4-BE49-F238E27FC236}">
                <a16:creationId xmlns:a16="http://schemas.microsoft.com/office/drawing/2014/main" id="{186FE6B6-8452-EE37-DE69-36C11996E98D}"/>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7784123" y="6716685"/>
            <a:ext cx="1800000" cy="450000"/>
          </a:xfrm>
          <a:prstGeom prst="rect">
            <a:avLst/>
          </a:prstGeom>
        </p:spPr>
      </p:pic>
      <p:pic>
        <p:nvPicPr>
          <p:cNvPr id="131" name="Picture 130" descr="Chart, line chart&#10;&#10;Description automatically generated">
            <a:extLst>
              <a:ext uri="{FF2B5EF4-FFF2-40B4-BE49-F238E27FC236}">
                <a16:creationId xmlns:a16="http://schemas.microsoft.com/office/drawing/2014/main" id="{55561B34-21BB-F71B-C689-A1C170361D8C}"/>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7785990" y="2963318"/>
            <a:ext cx="1800000" cy="450000"/>
          </a:xfrm>
          <a:prstGeom prst="rect">
            <a:avLst/>
          </a:prstGeom>
        </p:spPr>
      </p:pic>
      <p:pic>
        <p:nvPicPr>
          <p:cNvPr id="133" name="Picture 132" descr="Chart, line chart&#10;&#10;Description automatically generated">
            <a:extLst>
              <a:ext uri="{FF2B5EF4-FFF2-40B4-BE49-F238E27FC236}">
                <a16:creationId xmlns:a16="http://schemas.microsoft.com/office/drawing/2014/main" id="{AB65D4F3-F47F-D272-F0AC-A77FC85C11FC}"/>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7784123" y="5779857"/>
            <a:ext cx="1800000" cy="450000"/>
          </a:xfrm>
          <a:prstGeom prst="rect">
            <a:avLst/>
          </a:prstGeom>
        </p:spPr>
      </p:pic>
      <p:pic>
        <p:nvPicPr>
          <p:cNvPr id="135" name="Picture 134" descr="Chart, histogram&#10;&#10;Description automatically generated">
            <a:extLst>
              <a:ext uri="{FF2B5EF4-FFF2-40B4-BE49-F238E27FC236}">
                <a16:creationId xmlns:a16="http://schemas.microsoft.com/office/drawing/2014/main" id="{1ACD7EEF-13D5-E671-75B5-4ECF838D41F9}"/>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7784123" y="6248271"/>
            <a:ext cx="1800000" cy="450000"/>
          </a:xfrm>
          <a:prstGeom prst="rect">
            <a:avLst/>
          </a:prstGeom>
        </p:spPr>
      </p:pic>
      <p:pic>
        <p:nvPicPr>
          <p:cNvPr id="137" name="Picture 136" descr="Chart, line chart&#10;&#10;Description automatically generated">
            <a:extLst>
              <a:ext uri="{FF2B5EF4-FFF2-40B4-BE49-F238E27FC236}">
                <a16:creationId xmlns:a16="http://schemas.microsoft.com/office/drawing/2014/main" id="{C8E27B01-1946-98E3-13AD-19D8A12265A6}"/>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7785990" y="2491169"/>
            <a:ext cx="1800000" cy="450000"/>
          </a:xfrm>
          <a:prstGeom prst="rect">
            <a:avLst/>
          </a:prstGeom>
        </p:spPr>
      </p:pic>
      <p:pic>
        <p:nvPicPr>
          <p:cNvPr id="139" name="Picture 138" descr="Chart, line chart&#10;&#10;Description automatically generated">
            <a:extLst>
              <a:ext uri="{FF2B5EF4-FFF2-40B4-BE49-F238E27FC236}">
                <a16:creationId xmlns:a16="http://schemas.microsoft.com/office/drawing/2014/main" id="{4A81E3F8-F045-2FBD-B40A-0BAE8F85A9C1}"/>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7784123" y="7185099"/>
            <a:ext cx="1800000" cy="450000"/>
          </a:xfrm>
          <a:prstGeom prst="rect">
            <a:avLst/>
          </a:prstGeom>
        </p:spPr>
      </p:pic>
      <p:pic>
        <p:nvPicPr>
          <p:cNvPr id="141" name="Picture 140" descr="Chart, line chart&#10;&#10;Description automatically generated">
            <a:extLst>
              <a:ext uri="{FF2B5EF4-FFF2-40B4-BE49-F238E27FC236}">
                <a16:creationId xmlns:a16="http://schemas.microsoft.com/office/drawing/2014/main" id="{447B61AA-F72C-731D-02DD-1C5257F49DA4}"/>
              </a:ext>
            </a:extLst>
          </p:cNvPr>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7785990" y="3435467"/>
            <a:ext cx="1800000" cy="450000"/>
          </a:xfrm>
          <a:prstGeom prst="rect">
            <a:avLst/>
          </a:prstGeom>
        </p:spPr>
      </p:pic>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1111</TotalTime>
  <Words>1488</Words>
  <Application>Microsoft Office PowerPoint</Application>
  <PresentationFormat>Custom</PresentationFormat>
  <Paragraphs>122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Symbol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2</cp:revision>
  <dcterms:created xsi:type="dcterms:W3CDTF">2022-10-24T13:43:28Z</dcterms:created>
  <dcterms:modified xsi:type="dcterms:W3CDTF">2022-10-30T23:57:06Z</dcterms:modified>
</cp:coreProperties>
</file>