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383625"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6495ED"/>
    <a:srgbClr val="00008B"/>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619E4-511D-4D87-B0AD-57B28A39D38E}" v="274" dt="2022-10-31T03:14:51.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5" autoAdjust="0"/>
  </p:normalViewPr>
  <p:slideViewPr>
    <p:cSldViewPr snapToGrid="0">
      <p:cViewPr varScale="1">
        <p:scale>
          <a:sx n="70" d="100"/>
          <a:sy n="70" d="100"/>
        </p:scale>
        <p:origin x="10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4" y="2474394"/>
            <a:ext cx="18176081"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2672955" y="7941160"/>
            <a:ext cx="16037719"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9"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7"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9" y="3769342"/>
            <a:ext cx="18443377"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458989" y="10118071"/>
            <a:ext cx="18443377"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2"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10" y="804970"/>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4"/>
            <a:ext cx="9046274"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0" y="3706344"/>
            <a:ext cx="909082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0825460" y="5522763"/>
            <a:ext cx="909082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30/10/2022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30/10/2022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30/10/2022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9090825" y="2176910"/>
            <a:ext cx="10825460"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5" y="2176910"/>
            <a:ext cx="10825460"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6" y="804970"/>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6" y="4024830"/>
            <a:ext cx="18443377"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2"/>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30/10/2022</a:t>
            </a:fld>
            <a:endParaRPr lang="en-GB"/>
          </a:p>
        </p:txBody>
      </p:sp>
      <p:sp>
        <p:nvSpPr>
          <p:cNvPr id="5" name="Footer Placeholder 4"/>
          <p:cNvSpPr>
            <a:spLocks noGrp="1"/>
          </p:cNvSpPr>
          <p:nvPr>
            <p:ph type="ftr" sz="quarter" idx="3"/>
          </p:nvPr>
        </p:nvSpPr>
        <p:spPr>
          <a:xfrm>
            <a:off x="7083328" y="14013402"/>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14013402"/>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18" Type="http://schemas.openxmlformats.org/officeDocument/2006/relationships/image" Target="../media/image17.jp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g"/><Relationship Id="rId24" Type="http://schemas.openxmlformats.org/officeDocument/2006/relationships/image" Target="../media/image23.jpg"/><Relationship Id="rId5" Type="http://schemas.openxmlformats.org/officeDocument/2006/relationships/image" Target="../media/image4.jpg"/><Relationship Id="rId15" Type="http://schemas.openxmlformats.org/officeDocument/2006/relationships/image" Target="../media/image14.jp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CD5C76CF-5799-EDF2-85BF-C0ADEAB2B959}"/>
              </a:ext>
            </a:extLst>
          </p:cNvPr>
          <p:cNvGrpSpPr/>
          <p:nvPr/>
        </p:nvGrpSpPr>
        <p:grpSpPr>
          <a:xfrm>
            <a:off x="15217629" y="8356408"/>
            <a:ext cx="5990308" cy="2076461"/>
            <a:chOff x="10424016" y="4250256"/>
            <a:chExt cx="5990308" cy="2014072"/>
          </a:xfrm>
        </p:grpSpPr>
        <p:sp>
          <p:nvSpPr>
            <p:cNvPr id="189" name="Rectangle 188">
              <a:extLst>
                <a:ext uri="{FF2B5EF4-FFF2-40B4-BE49-F238E27FC236}">
                  <a16:creationId xmlns:a16="http://schemas.microsoft.com/office/drawing/2014/main" id="{8002BC07-15F3-2BED-2694-1BBAAF6E2427}"/>
                </a:ext>
              </a:extLst>
            </p:cNvPr>
            <p:cNvSpPr/>
            <p:nvPr/>
          </p:nvSpPr>
          <p:spPr>
            <a:xfrm>
              <a:off x="10424016" y="4250256"/>
              <a:ext cx="5990308" cy="2014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90" name="Group 189">
              <a:extLst>
                <a:ext uri="{FF2B5EF4-FFF2-40B4-BE49-F238E27FC236}">
                  <a16:creationId xmlns:a16="http://schemas.microsoft.com/office/drawing/2014/main" id="{61E64428-21BB-F8E1-61B5-9DCD5DDA509E}"/>
                </a:ext>
              </a:extLst>
            </p:cNvPr>
            <p:cNvGrpSpPr/>
            <p:nvPr/>
          </p:nvGrpSpPr>
          <p:grpSpPr>
            <a:xfrm>
              <a:off x="11697375" y="4451851"/>
              <a:ext cx="4710234" cy="1381600"/>
              <a:chOff x="6913675" y="2079241"/>
              <a:chExt cx="4710234" cy="1381600"/>
            </a:xfrm>
          </p:grpSpPr>
          <p:grpSp>
            <p:nvGrpSpPr>
              <p:cNvPr id="198" name="Group 197">
                <a:extLst>
                  <a:ext uri="{FF2B5EF4-FFF2-40B4-BE49-F238E27FC236}">
                    <a16:creationId xmlns:a16="http://schemas.microsoft.com/office/drawing/2014/main" id="{566E4E87-747E-B575-F4D9-1158CDD2E2F8}"/>
                  </a:ext>
                </a:extLst>
              </p:cNvPr>
              <p:cNvGrpSpPr/>
              <p:nvPr/>
            </p:nvGrpSpPr>
            <p:grpSpPr>
              <a:xfrm>
                <a:off x="9246609" y="2079241"/>
                <a:ext cx="2377300" cy="1378854"/>
                <a:chOff x="9246986" y="4415675"/>
                <a:chExt cx="2377300" cy="1378854"/>
              </a:xfrm>
            </p:grpSpPr>
            <p:pic>
              <p:nvPicPr>
                <p:cNvPr id="203" name="Picture 202">
                  <a:extLst>
                    <a:ext uri="{FF2B5EF4-FFF2-40B4-BE49-F238E27FC236}">
                      <a16:creationId xmlns:a16="http://schemas.microsoft.com/office/drawing/2014/main" id="{69372E6A-0EB7-9655-F26F-0D3B33776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204" name="Picture 203" descr="Chart, line chart&#10;&#10;Description automatically generated">
                  <a:extLst>
                    <a:ext uri="{FF2B5EF4-FFF2-40B4-BE49-F238E27FC236}">
                      <a16:creationId xmlns:a16="http://schemas.microsoft.com/office/drawing/2014/main" id="{B5A30243-D1E7-0DC6-B6A8-B27C6CCDF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205" name="Picture 204" descr="Chart, line chart, histogram&#10;&#10;Description automatically generated">
                  <a:extLst>
                    <a:ext uri="{FF2B5EF4-FFF2-40B4-BE49-F238E27FC236}">
                      <a16:creationId xmlns:a16="http://schemas.microsoft.com/office/drawing/2014/main" id="{7A86A3A5-F87F-EF6C-E1EC-1DB99F608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99" name="Group 198">
                <a:extLst>
                  <a:ext uri="{FF2B5EF4-FFF2-40B4-BE49-F238E27FC236}">
                    <a16:creationId xmlns:a16="http://schemas.microsoft.com/office/drawing/2014/main" id="{7D089A1C-564D-8058-FD7B-A571B04C773C}"/>
                  </a:ext>
                </a:extLst>
              </p:cNvPr>
              <p:cNvGrpSpPr/>
              <p:nvPr/>
            </p:nvGrpSpPr>
            <p:grpSpPr>
              <a:xfrm>
                <a:off x="6913675" y="2079362"/>
                <a:ext cx="2334234" cy="1381479"/>
                <a:chOff x="6914052" y="3958818"/>
                <a:chExt cx="2334234" cy="1381479"/>
              </a:xfrm>
            </p:grpSpPr>
            <p:pic>
              <p:nvPicPr>
                <p:cNvPr id="200" name="Picture 199">
                  <a:extLst>
                    <a:ext uri="{FF2B5EF4-FFF2-40B4-BE49-F238E27FC236}">
                      <a16:creationId xmlns:a16="http://schemas.microsoft.com/office/drawing/2014/main" id="{E5D552CB-B910-9E88-58EB-1DF8DF766F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201" name="Picture 200" descr="Chart, histogram&#10;&#10;Description automatically generated">
                  <a:extLst>
                    <a:ext uri="{FF2B5EF4-FFF2-40B4-BE49-F238E27FC236}">
                      <a16:creationId xmlns:a16="http://schemas.microsoft.com/office/drawing/2014/main" id="{1BAAEF20-EE27-502B-23E4-530F1B8560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202" name="Picture 201" descr="Chart, line chart, histogram&#10;&#10;Description automatically generated">
                  <a:extLst>
                    <a:ext uri="{FF2B5EF4-FFF2-40B4-BE49-F238E27FC236}">
                      <a16:creationId xmlns:a16="http://schemas.microsoft.com/office/drawing/2014/main" id="{5311F5A4-0C53-0F88-C4DB-63D2ABFCB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sp>
        <p:nvSpPr>
          <p:cNvPr id="2" name="TextBox 1">
            <a:extLst>
              <a:ext uri="{FF2B5EF4-FFF2-40B4-BE49-F238E27FC236}">
                <a16:creationId xmlns:a16="http://schemas.microsoft.com/office/drawing/2014/main" id="{CAB3AC64-A7A0-3CEE-D01E-E952287DBA5F}"/>
              </a:ext>
            </a:extLst>
          </p:cNvPr>
          <p:cNvSpPr txBox="1"/>
          <p:nvPr/>
        </p:nvSpPr>
        <p:spPr>
          <a:xfrm>
            <a:off x="8701072" y="338711"/>
            <a:ext cx="3981479" cy="707886"/>
          </a:xfrm>
          <a:prstGeom prst="rect">
            <a:avLst/>
          </a:prstGeom>
          <a:noFill/>
          <a:effectLst/>
        </p:spPr>
        <p:txBody>
          <a:bodyPr wrap="square" rtlCol="0">
            <a:spAutoFit/>
          </a:bodyPr>
          <a:lstStyle/>
          <a:p>
            <a:pPr algn="ctr"/>
            <a:r>
              <a:rPr lang="en-ZA" sz="24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a:t>
            </a:r>
          </a:p>
          <a:p>
            <a:pPr algn="ctr"/>
            <a:r>
              <a:rPr lang="en-ZA"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7D210A-749D-1900-B99E-5CB9727352F6}"/>
              </a:ext>
            </a:extLst>
          </p:cNvPr>
          <p:cNvSpPr txBox="1"/>
          <p:nvPr/>
        </p:nvSpPr>
        <p:spPr>
          <a:xfrm>
            <a:off x="186588" y="4201223"/>
            <a:ext cx="4703465" cy="135165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Edge Angles in Spiral</a:t>
            </a:r>
          </a:p>
          <a:p>
            <a:pPr>
              <a:lnSpc>
                <a:spcPct val="107000"/>
              </a:lnSpc>
              <a:spcAft>
                <a:spcPts val="800"/>
              </a:spcAft>
            </a:pPr>
            <a:r>
              <a:rPr lang="en-GB" sz="1100" dirty="0">
                <a:latin typeface="Times New Roman" panose="02020603050405020304" pitchFamily="18" charset="0"/>
                <a:ea typeface="Times New Roman" panose="02020603050405020304" pitchFamily="18" charset="0"/>
                <a:cs typeface="Arial" panose="020B0604020202020204" pitchFamily="34" charset="0"/>
              </a:rPr>
              <a:t> 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E456923-AE0D-245E-8C59-6087B186283F}"/>
                  </a:ext>
                </a:extLst>
              </p:cNvPr>
              <p:cNvSpPr txBox="1"/>
              <p:nvPr/>
            </p:nvSpPr>
            <p:spPr>
              <a:xfrm>
                <a:off x="5070674" y="4201223"/>
                <a:ext cx="5532539" cy="3041282"/>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just"/>
                <a:r>
                  <a:rPr lang="en-ZA" sz="1200" b="1" dirty="0">
                    <a:solidFill>
                      <a:schemeClr val="accent1">
                        <a:lumMod val="75000"/>
                      </a:schemeClr>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1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is the image array.</a:t>
                </a:r>
                <a:endParaRPr lang="en-GB" sz="1100" dirty="0">
                  <a:latin typeface="Calibri" panose="020F0502020204030204" pitchFamily="34" charset="0"/>
                  <a:ea typeface="Times New Roman" panose="02020603050405020304" pitchFamily="18"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3E456923-AE0D-245E-8C59-6087B186283F}"/>
                  </a:ext>
                </a:extLst>
              </p:cNvPr>
              <p:cNvSpPr txBox="1">
                <a:spLocks noRot="1" noChangeAspect="1" noMove="1" noResize="1" noEditPoints="1" noAdjustHandles="1" noChangeArrowheads="1" noChangeShapeType="1" noTextEdit="1"/>
              </p:cNvSpPr>
              <p:nvPr/>
            </p:nvSpPr>
            <p:spPr>
              <a:xfrm>
                <a:off x="5070674" y="4201223"/>
                <a:ext cx="5532539" cy="3041282"/>
              </a:xfrm>
              <a:prstGeom prst="rect">
                <a:avLst/>
              </a:prstGeom>
              <a:blipFill>
                <a:blip r:embed="rId8"/>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D24B31B-D8E7-1EDE-52FE-9A9879D9B39B}"/>
                  </a:ext>
                </a:extLst>
              </p:cNvPr>
              <p:cNvSpPr txBox="1"/>
              <p:nvPr/>
            </p:nvSpPr>
            <p:spPr>
              <a:xfrm>
                <a:off x="186588" y="5731738"/>
                <a:ext cx="4697898" cy="3061610"/>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order to calculate the angle each pixel makes with a horizontal line through the centre of the spiral, the spiral centre needed to be determined. As the spiral images were irregularly distributed and the spirals were not perfectly centred, it was necessary to calculate the centre of the spiral. The centre coordinates were estimated by extracting the black pixels in the image to find the positions of all pixels making up the template and the hand drawn spiral. These black pixels were placed on a cartesian plane. The centre of the spiral was calculated by taking the median of these x and y coordinate combinations.</a:t>
                </a:r>
                <a:endParaRPr lang="en-GB" sz="6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L="171450" indent="-171450" algn="just">
                  <a:lnSpc>
                    <a:spcPct val="107000"/>
                  </a:lnSpc>
                  <a:spcAft>
                    <a:spcPts val="399"/>
                  </a:spcAft>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spcAft>
                    <a:spcPts val="399"/>
                  </a:spcAft>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0D24B31B-D8E7-1EDE-52FE-9A9879D9B39B}"/>
                  </a:ext>
                </a:extLst>
              </p:cNvPr>
              <p:cNvSpPr txBox="1">
                <a:spLocks noRot="1" noChangeAspect="1" noMove="1" noResize="1" noEditPoints="1" noAdjustHandles="1" noChangeArrowheads="1" noChangeShapeType="1" noTextEdit="1"/>
              </p:cNvSpPr>
              <p:nvPr/>
            </p:nvSpPr>
            <p:spPr>
              <a:xfrm>
                <a:off x="186588" y="5731738"/>
                <a:ext cx="4697898" cy="3061610"/>
              </a:xfrm>
              <a:prstGeom prst="rect">
                <a:avLst/>
              </a:prstGeom>
              <a:blipFill>
                <a:blip r:embed="rId9"/>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0E36C8A-38E7-2CC5-F7CE-0A871809EC9E}"/>
                  </a:ext>
                </a:extLst>
              </p:cNvPr>
              <p:cNvSpPr txBox="1"/>
              <p:nvPr/>
            </p:nvSpPr>
            <p:spPr>
              <a:xfrm>
                <a:off x="5072119" y="7423407"/>
                <a:ext cx="5531094" cy="82445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Relative Orientation</a:t>
                </a: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 </a:t>
                </a:r>
                <a14:m>
                  <m:oMath xmlns:m="http://schemas.openxmlformats.org/officeDocument/2006/math">
                    <m:r>
                      <a:rPr lang="en-ZA" sz="11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a14:m>
                <a:endParaRPr lang="en-GB" sz="1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rPr>
                  <a:t>The relative orientation for each edge pixel was analysed.</a:t>
                </a:r>
                <a:endParaRPr lang="en-GB" sz="10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D0E36C8A-38E7-2CC5-F7CE-0A871809EC9E}"/>
                  </a:ext>
                </a:extLst>
              </p:cNvPr>
              <p:cNvSpPr txBox="1">
                <a:spLocks noRot="1" noChangeAspect="1" noMove="1" noResize="1" noEditPoints="1" noAdjustHandles="1" noChangeArrowheads="1" noChangeShapeType="1" noTextEdit="1"/>
              </p:cNvSpPr>
              <p:nvPr/>
            </p:nvSpPr>
            <p:spPr>
              <a:xfrm>
                <a:off x="5072119" y="7423407"/>
                <a:ext cx="5531094" cy="824456"/>
              </a:xfrm>
              <a:prstGeom prst="rect">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p:sp>
        <p:nvSpPr>
          <p:cNvPr id="3" name="TextBox 2">
            <a:extLst>
              <a:ext uri="{FF2B5EF4-FFF2-40B4-BE49-F238E27FC236}">
                <a16:creationId xmlns:a16="http://schemas.microsoft.com/office/drawing/2014/main" id="{F946EFBE-9740-80B3-591A-03C379AAEAC0}"/>
              </a:ext>
            </a:extLst>
          </p:cNvPr>
          <p:cNvSpPr txBox="1"/>
          <p:nvPr/>
        </p:nvSpPr>
        <p:spPr>
          <a:xfrm>
            <a:off x="186588" y="180856"/>
            <a:ext cx="8280000" cy="347409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Background</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FUS is a new treatment technique that has been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acts to interrupt abnormal brain activity, reducing uncontrollable movements associated with Essential Tremor and Parkinson’s Disease. FUS is only performed on one side of the brain, thus it only improves the movement on one side of the body. This treatment has been seen to result in immediate reduction in tremor in the side of the body receiving treatment.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Essential Tremor and Parkinson’s Disease in an attempt to determine whether the treatment is successful in reducing tremor, slowing the progression of these conditions. The Rambam Medical Center, Haifa Israel, has given permission for the secondary usage of their database relating to “Hand drawing tests of Parkinson’s disease and Essential Tremor patients under treatment” for this investigation project. This data comprises of 122 fully anonymised hand drawn shapes on paper that patients and drew over time of treatment with both their treated and untreated hand [5].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759D33DE-3412-26D8-E8C5-FE53AD9E369B}"/>
              </a:ext>
            </a:extLst>
          </p:cNvPr>
          <p:cNvSpPr txBox="1"/>
          <p:nvPr/>
        </p:nvSpPr>
        <p:spPr>
          <a:xfrm>
            <a:off x="180937" y="3835147"/>
            <a:ext cx="8279924"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1: Spiral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877FF10-7F87-A199-291A-63975A6166DB}"/>
              </a:ext>
            </a:extLst>
          </p:cNvPr>
          <p:cNvSpPr txBox="1"/>
          <p:nvPr/>
        </p:nvSpPr>
        <p:spPr>
          <a:xfrm>
            <a:off x="186587" y="8975401"/>
            <a:ext cx="4697475" cy="154901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tremor severity of the spiral could be determined by analysing this histogram.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grpSp>
        <p:nvGrpSpPr>
          <p:cNvPr id="236" name="Group 235">
            <a:extLst>
              <a:ext uri="{FF2B5EF4-FFF2-40B4-BE49-F238E27FC236}">
                <a16:creationId xmlns:a16="http://schemas.microsoft.com/office/drawing/2014/main" id="{08F7AB68-3205-7262-EA22-2C45F3217DAA}"/>
              </a:ext>
            </a:extLst>
          </p:cNvPr>
          <p:cNvGrpSpPr/>
          <p:nvPr/>
        </p:nvGrpSpPr>
        <p:grpSpPr>
          <a:xfrm>
            <a:off x="9505275" y="8222552"/>
            <a:ext cx="907950" cy="2301865"/>
            <a:chOff x="9223605" y="8539918"/>
            <a:chExt cx="1124737" cy="2851472"/>
          </a:xfrm>
        </p:grpSpPr>
        <p:sp>
          <p:nvSpPr>
            <p:cNvPr id="17" name="TextBox 16">
              <a:extLst>
                <a:ext uri="{FF2B5EF4-FFF2-40B4-BE49-F238E27FC236}">
                  <a16:creationId xmlns:a16="http://schemas.microsoft.com/office/drawing/2014/main" id="{A9FCF1EE-28B8-FE56-1CB4-B38DD5AD0D36}"/>
                </a:ext>
              </a:extLst>
            </p:cNvPr>
            <p:cNvSpPr txBox="1"/>
            <p:nvPr/>
          </p:nvSpPr>
          <p:spPr>
            <a:xfrm>
              <a:off x="9271647" y="8539918"/>
              <a:ext cx="1074591" cy="342660"/>
            </a:xfrm>
            <a:prstGeom prst="rect">
              <a:avLst/>
            </a:prstGeom>
            <a:noFill/>
          </p:spPr>
          <p:txBody>
            <a:bodyPr wrap="square">
              <a:spAutoFit/>
            </a:bodyPr>
            <a:lstStyle/>
            <a:p>
              <a:pPr algn="ctr">
                <a:lnSpc>
                  <a:spcPct val="107000"/>
                </a:lnSpc>
              </a:pPr>
              <a:r>
                <a:rPr lang="en-ZA" sz="12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a:t>
              </a:r>
            </a:p>
          </p:txBody>
        </p:sp>
        <p:pic>
          <p:nvPicPr>
            <p:cNvPr id="7" name="Picture 6" descr="Diagram&#10;&#10;Description automatically generated">
              <a:extLst>
                <a:ext uri="{FF2B5EF4-FFF2-40B4-BE49-F238E27FC236}">
                  <a16:creationId xmlns:a16="http://schemas.microsoft.com/office/drawing/2014/main" id="{64FAE243-DBD0-95F7-DE3F-AE0A9AC80036}"/>
                </a:ext>
              </a:extLst>
            </p:cNvPr>
            <p:cNvPicPr>
              <a:picLocks noChangeAspect="1"/>
            </p:cNvPicPr>
            <p:nvPr/>
          </p:nvPicPr>
          <p:blipFill rotWithShape="1">
            <a:blip r:embed="rId11">
              <a:extLst>
                <a:ext uri="{28A0092B-C50C-407E-A947-70E740481C1C}">
                  <a14:useLocalDpi xmlns:a14="http://schemas.microsoft.com/office/drawing/2010/main" val="0"/>
                </a:ext>
              </a:extLst>
            </a:blip>
            <a:srcRect l="25680" t="11002" r="23029" b="11091"/>
            <a:stretch/>
          </p:blipFill>
          <p:spPr>
            <a:xfrm>
              <a:off x="9231600" y="8860966"/>
              <a:ext cx="1114641" cy="1128677"/>
            </a:xfrm>
            <a:prstGeom prst="rect">
              <a:avLst/>
            </a:prstGeom>
            <a:ln>
              <a:noFill/>
            </a:ln>
            <a:effectLst>
              <a:outerShdw blurRad="190500" dist="228600" dir="2700000" algn="ctr" rotWithShape="0">
                <a:srgbClr val="000000">
                  <a:alpha val="30000"/>
                </a:srgbClr>
              </a:outerShdw>
            </a:effectLst>
          </p:spPr>
        </p:pic>
        <p:sp>
          <p:nvSpPr>
            <p:cNvPr id="16" name="TextBox 15">
              <a:extLst>
                <a:ext uri="{FF2B5EF4-FFF2-40B4-BE49-F238E27FC236}">
                  <a16:creationId xmlns:a16="http://schemas.microsoft.com/office/drawing/2014/main" id="{CE0CF52C-F488-734D-EABB-86A0F5B94B8D}"/>
                </a:ext>
              </a:extLst>
            </p:cNvPr>
            <p:cNvSpPr txBox="1"/>
            <p:nvPr/>
          </p:nvSpPr>
          <p:spPr>
            <a:xfrm>
              <a:off x="9223605" y="9960593"/>
              <a:ext cx="1114640" cy="342660"/>
            </a:xfrm>
            <a:prstGeom prst="rect">
              <a:avLst/>
            </a:prstGeom>
            <a:noFill/>
          </p:spPr>
          <p:txBody>
            <a:bodyPr wrap="square">
              <a:spAutoFit/>
            </a:bodyPr>
            <a:lstStyle/>
            <a:p>
              <a:pPr algn="ctr">
                <a:lnSpc>
                  <a:spcPct val="107000"/>
                </a:lnSpc>
              </a:pPr>
              <a:r>
                <a:rPr lang="en-ZA" sz="12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B</a:t>
              </a:r>
            </a:p>
          </p:txBody>
        </p:sp>
        <p:pic>
          <p:nvPicPr>
            <p:cNvPr id="27" name="Picture 26" descr="A picture containing shape&#10;&#10;Description automatically generated">
              <a:extLst>
                <a:ext uri="{FF2B5EF4-FFF2-40B4-BE49-F238E27FC236}">
                  <a16:creationId xmlns:a16="http://schemas.microsoft.com/office/drawing/2014/main" id="{D263AFAD-AD9D-DFCF-4C9B-D8AAA3B2F5B6}"/>
                </a:ext>
              </a:extLst>
            </p:cNvPr>
            <p:cNvPicPr>
              <a:picLocks noChangeAspect="1"/>
            </p:cNvPicPr>
            <p:nvPr/>
          </p:nvPicPr>
          <p:blipFill rotWithShape="1">
            <a:blip r:embed="rId12">
              <a:extLst>
                <a:ext uri="{28A0092B-C50C-407E-A947-70E740481C1C}">
                  <a14:useLocalDpi xmlns:a14="http://schemas.microsoft.com/office/drawing/2010/main" val="0"/>
                </a:ext>
              </a:extLst>
            </a:blip>
            <a:srcRect l="25590" t="11737" r="22949" b="11852"/>
            <a:stretch/>
          </p:blipFill>
          <p:spPr>
            <a:xfrm>
              <a:off x="9233698" y="10288041"/>
              <a:ext cx="1114644" cy="1103349"/>
            </a:xfrm>
            <a:prstGeom prst="rect">
              <a:avLst/>
            </a:prstGeom>
            <a:effectLst>
              <a:outerShdw blurRad="190500" dist="228600" dir="2700000" algn="ctr" rotWithShape="0">
                <a:srgbClr val="000000">
                  <a:alpha val="30000"/>
                </a:srgbClr>
              </a:outerShdw>
            </a:effectLst>
          </p:spPr>
        </p:pic>
      </p:grpSp>
      <p:graphicFrame>
        <p:nvGraphicFramePr>
          <p:cNvPr id="38" name="Table 38">
            <a:extLst>
              <a:ext uri="{FF2B5EF4-FFF2-40B4-BE49-F238E27FC236}">
                <a16:creationId xmlns:a16="http://schemas.microsoft.com/office/drawing/2014/main" id="{19DACC51-7C64-92C0-D490-02690D49A778}"/>
              </a:ext>
            </a:extLst>
          </p:cNvPr>
          <p:cNvGraphicFramePr>
            <a:graphicFrameLocks noGrp="1"/>
          </p:cNvGraphicFramePr>
          <p:nvPr>
            <p:extLst>
              <p:ext uri="{D42A27DB-BD31-4B8C-83A1-F6EECF244321}">
                <p14:modId xmlns:p14="http://schemas.microsoft.com/office/powerpoint/2010/main" val="2174019047"/>
              </p:ext>
            </p:extLst>
          </p:nvPr>
        </p:nvGraphicFramePr>
        <p:xfrm>
          <a:off x="5070674" y="10012166"/>
          <a:ext cx="4180006" cy="518160"/>
        </p:xfrm>
        <a:graphic>
          <a:graphicData uri="http://schemas.openxmlformats.org/drawingml/2006/table">
            <a:tbl>
              <a:tblPr firstRow="1" bandRow="1">
                <a:tableStyleId>{2D5ABB26-0587-4C30-8999-92F81FD0307C}</a:tableStyleId>
              </a:tblPr>
              <a:tblGrid>
                <a:gridCol w="2012996">
                  <a:extLst>
                    <a:ext uri="{9D8B030D-6E8A-4147-A177-3AD203B41FA5}">
                      <a16:colId xmlns:a16="http://schemas.microsoft.com/office/drawing/2014/main" val="3328912869"/>
                    </a:ext>
                  </a:extLst>
                </a:gridCol>
                <a:gridCol w="1083505">
                  <a:extLst>
                    <a:ext uri="{9D8B030D-6E8A-4147-A177-3AD203B41FA5}">
                      <a16:colId xmlns:a16="http://schemas.microsoft.com/office/drawing/2014/main" val="1888238186"/>
                    </a:ext>
                  </a:extLst>
                </a:gridCol>
                <a:gridCol w="1083505">
                  <a:extLst>
                    <a:ext uri="{9D8B030D-6E8A-4147-A177-3AD203B41FA5}">
                      <a16:colId xmlns:a16="http://schemas.microsoft.com/office/drawing/2014/main" val="2383168896"/>
                    </a:ext>
                  </a:extLst>
                </a:gridCol>
              </a:tblGrid>
              <a:tr h="180000">
                <a:tc>
                  <a:txBody>
                    <a:bodyPr/>
                    <a:lstStyle/>
                    <a:p>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b="1" dirty="0">
                          <a:latin typeface="Times New Roman" panose="02020603050405020304" pitchFamily="18" charset="0"/>
                          <a:cs typeface="Times New Roman" panose="02020603050405020304" pitchFamily="18" charset="0"/>
                        </a:rPr>
                        <a:t>Spiral A</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b="1" dirty="0">
                          <a:latin typeface="Times New Roman" panose="02020603050405020304" pitchFamily="18" charset="0"/>
                          <a:cs typeface="Times New Roman" panose="02020603050405020304" pitchFamily="18" charset="0"/>
                        </a:rPr>
                        <a:t>Spiral B</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216000">
                <a:tc>
                  <a:txBody>
                    <a:bodyPr/>
                    <a:lstStyle/>
                    <a:p>
                      <a:r>
                        <a:rPr lang="en-ZA" sz="1100" dirty="0">
                          <a:latin typeface="Times New Roman" panose="02020603050405020304" pitchFamily="18" charset="0"/>
                          <a:cs typeface="Times New Roman" panose="02020603050405020304" pitchFamily="18" charset="0"/>
                        </a:rPr>
                        <a:t>Normalised Standard Deviation</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dirty="0">
                          <a:latin typeface="Times New Roman" panose="02020603050405020304" pitchFamily="18" charset="0"/>
                          <a:cs typeface="Times New Roman" panose="02020603050405020304" pitchFamily="18" charset="0"/>
                        </a:rPr>
                        <a:t>0.63</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dirty="0">
                          <a:latin typeface="Times New Roman" panose="02020603050405020304" pitchFamily="18" charset="0"/>
                          <a:cs typeface="Times New Roman" panose="02020603050405020304" pitchFamily="18" charset="0"/>
                        </a:rPr>
                        <a:t>0.19</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sp>
        <p:nvSpPr>
          <p:cNvPr id="39" name="TextBox 38">
            <a:extLst>
              <a:ext uri="{FF2B5EF4-FFF2-40B4-BE49-F238E27FC236}">
                <a16:creationId xmlns:a16="http://schemas.microsoft.com/office/drawing/2014/main" id="{B1DB3A4D-E2DB-F098-D987-B962E3F64DCD}"/>
              </a:ext>
            </a:extLst>
          </p:cNvPr>
          <p:cNvSpPr txBox="1"/>
          <p:nvPr/>
        </p:nvSpPr>
        <p:spPr>
          <a:xfrm>
            <a:off x="186588" y="10703300"/>
            <a:ext cx="10415224" cy="118346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FUS Treatment</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order to determine whether FUS treatment is successful in tremor reduction, tremor severity ratings calculated from the edge angle standard deviations were determined for each patient’s treated and untreated hands for each given treatment period. The average of each severity was calculated and plotted for each treatment period. The percentage of patients whose tremor improved when compared to their tremor before treatment was determined. It is important to note that the number of patients that went for treatment greatly decreases as time progresses which affects the reliability of the later years’ results.</a:t>
            </a:r>
            <a:r>
              <a:rPr lang="en-GB" sz="1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the treatment appears to be successful, with an average of 71% of the treated hands seeing an immediate improvement in tremor severity after treatment and a clear immediate decrease in the average tremor severity after treatment begins.</a:t>
            </a: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5" name="Picture 24" descr="Chart, box and whisker chart&#10;&#10;Description automatically generated">
            <a:extLst>
              <a:ext uri="{FF2B5EF4-FFF2-40B4-BE49-F238E27FC236}">
                <a16:creationId xmlns:a16="http://schemas.microsoft.com/office/drawing/2014/main" id="{CB4AA519-66B4-52BF-AE49-1F5F6EAF99F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64062" y="8428762"/>
            <a:ext cx="4192954" cy="1238280"/>
          </a:xfrm>
          <a:prstGeom prst="rect">
            <a:avLst/>
          </a:prstGeom>
          <a:effectLst>
            <a:outerShdw blurRad="190500" dist="228600" dir="2700000" algn="ctr" rotWithShape="0">
              <a:srgbClr val="000000">
                <a:alpha val="30000"/>
              </a:srgbClr>
            </a:outerShdw>
          </a:effectLst>
        </p:spPr>
      </p:pic>
      <p:pic>
        <p:nvPicPr>
          <p:cNvPr id="28" name="Picture 27" descr="Chart, line chart&#10;&#10;Description automatically generated">
            <a:extLst>
              <a:ext uri="{FF2B5EF4-FFF2-40B4-BE49-F238E27FC236}">
                <a16:creationId xmlns:a16="http://schemas.microsoft.com/office/drawing/2014/main" id="{2699B6F4-777D-B174-D120-8C1B58D9C36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42644" y="12074220"/>
            <a:ext cx="5060569" cy="2794500"/>
          </a:xfrm>
          <a:prstGeom prst="rect">
            <a:avLst/>
          </a:prstGeom>
          <a:effectLst>
            <a:outerShdw blurRad="190500" dist="228600" dir="2700000" algn="ctr" rotWithShape="0">
              <a:srgbClr val="000000">
                <a:alpha val="30000"/>
              </a:srgbClr>
            </a:outerShdw>
          </a:effectLst>
        </p:spPr>
      </p:pic>
      <p:pic>
        <p:nvPicPr>
          <p:cNvPr id="43" name="Picture 42" descr="Chart, bar chart, histogram&#10;&#10;Description automatically generated">
            <a:extLst>
              <a:ext uri="{FF2B5EF4-FFF2-40B4-BE49-F238E27FC236}">
                <a16:creationId xmlns:a16="http://schemas.microsoft.com/office/drawing/2014/main" id="{CD21F4B9-C87C-AAFA-69D0-A835A7E5E65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6587" y="12074220"/>
            <a:ext cx="5173293" cy="2864780"/>
          </a:xfrm>
          <a:prstGeom prst="rect">
            <a:avLst/>
          </a:prstGeom>
          <a:effectLst>
            <a:outerShdw blurRad="190500" dist="228600" dir="2700000" algn="ctr" rotWithShape="0">
              <a:srgbClr val="000000">
                <a:alpha val="30000"/>
              </a:srgbClr>
            </a:outerShdw>
          </a:effectLst>
        </p:spPr>
      </p:pic>
      <p:pic>
        <p:nvPicPr>
          <p:cNvPr id="12" name="Picture 11">
            <a:extLst>
              <a:ext uri="{FF2B5EF4-FFF2-40B4-BE49-F238E27FC236}">
                <a16:creationId xmlns:a16="http://schemas.microsoft.com/office/drawing/2014/main" id="{25241947-A7E5-B4E7-ADBC-719093BC6C4D}"/>
              </a:ext>
            </a:extLst>
          </p:cNvPr>
          <p:cNvPicPr>
            <a:picLocks noChangeAspect="1"/>
          </p:cNvPicPr>
          <p:nvPr/>
        </p:nvPicPr>
        <p:blipFill rotWithShape="1">
          <a:blip r:embed="rId16">
            <a:extLst>
              <a:ext uri="{28A0092B-C50C-407E-A947-70E740481C1C}">
                <a14:useLocalDpi xmlns:a14="http://schemas.microsoft.com/office/drawing/2010/main" val="0"/>
              </a:ext>
            </a:extLst>
          </a:blip>
          <a:srcRect l="4542" r="2677"/>
          <a:stretch/>
        </p:blipFill>
        <p:spPr>
          <a:xfrm>
            <a:off x="10763968" y="10733328"/>
            <a:ext cx="3628308" cy="2038923"/>
          </a:xfrm>
          <a:prstGeom prst="rect">
            <a:avLst/>
          </a:prstGeom>
          <a:effectLst>
            <a:outerShdw blurRad="190500" dist="228600" dir="2700000" algn="ctr" rotWithShape="0">
              <a:srgbClr val="000000">
                <a:alpha val="30000"/>
              </a:srgbClr>
            </a:outerShdw>
          </a:effectLst>
        </p:spPr>
      </p:pic>
      <p:pic>
        <p:nvPicPr>
          <p:cNvPr id="13" name="Picture 12">
            <a:extLst>
              <a:ext uri="{FF2B5EF4-FFF2-40B4-BE49-F238E27FC236}">
                <a16:creationId xmlns:a16="http://schemas.microsoft.com/office/drawing/2014/main" id="{F681FB5D-07F6-2A50-513F-5D223E5F9953}"/>
              </a:ext>
            </a:extLst>
          </p:cNvPr>
          <p:cNvPicPr>
            <a:picLocks noChangeAspect="1"/>
          </p:cNvPicPr>
          <p:nvPr/>
        </p:nvPicPr>
        <p:blipFill rotWithShape="1">
          <a:blip r:embed="rId17">
            <a:extLst>
              <a:ext uri="{28A0092B-C50C-407E-A947-70E740481C1C}">
                <a14:useLocalDpi xmlns:a14="http://schemas.microsoft.com/office/drawing/2010/main" val="0"/>
              </a:ext>
            </a:extLst>
          </a:blip>
          <a:srcRect l="3950" t="2921" r="8557" b="5"/>
          <a:stretch/>
        </p:blipFill>
        <p:spPr>
          <a:xfrm>
            <a:off x="10787104" y="12955271"/>
            <a:ext cx="3605172" cy="1990815"/>
          </a:xfrm>
          <a:prstGeom prst="rect">
            <a:avLst/>
          </a:prstGeom>
          <a:effectLst>
            <a:outerShdw blurRad="190500" dist="228600" dir="2700000" algn="ctr" rotWithShape="0">
              <a:srgbClr val="000000">
                <a:alpha val="30000"/>
              </a:srgbClr>
            </a:outerShdw>
          </a:effectLst>
        </p:spPr>
      </p:pic>
      <p:sp>
        <p:nvSpPr>
          <p:cNvPr id="35" name="TextBox 34">
            <a:extLst>
              <a:ext uri="{FF2B5EF4-FFF2-40B4-BE49-F238E27FC236}">
                <a16:creationId xmlns:a16="http://schemas.microsoft.com/office/drawing/2014/main" id="{612DAC14-4BC9-814D-2634-C506348BAD6E}"/>
              </a:ext>
            </a:extLst>
          </p:cNvPr>
          <p:cNvSpPr txBox="1"/>
          <p:nvPr/>
        </p:nvSpPr>
        <p:spPr>
          <a:xfrm>
            <a:off x="8644813" y="1603374"/>
            <a:ext cx="1958400" cy="2079480"/>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Aim</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100" dirty="0">
                <a:latin typeface="Calibri" panose="020F0502020204030204" pitchFamily="34" charset="0"/>
                <a:ea typeface="Calibri" panose="020F0502020204030204" pitchFamily="34" charset="0"/>
                <a:cs typeface="Arial" panose="020B0604020202020204" pitchFamily="34" charset="0"/>
              </a:rPr>
              <a:t> </a:t>
            </a:r>
          </a:p>
        </p:txBody>
      </p:sp>
      <p:grpSp>
        <p:nvGrpSpPr>
          <p:cNvPr id="41" name="Group 40">
            <a:extLst>
              <a:ext uri="{FF2B5EF4-FFF2-40B4-BE49-F238E27FC236}">
                <a16:creationId xmlns:a16="http://schemas.microsoft.com/office/drawing/2014/main" id="{DA65775A-DC20-8080-6BEF-7EA7C9756EB0}"/>
              </a:ext>
            </a:extLst>
          </p:cNvPr>
          <p:cNvGrpSpPr/>
          <p:nvPr/>
        </p:nvGrpSpPr>
        <p:grpSpPr>
          <a:xfrm>
            <a:off x="10786201" y="1258887"/>
            <a:ext cx="1958938" cy="2423967"/>
            <a:chOff x="9462864" y="3300419"/>
            <a:chExt cx="2024556" cy="2505163"/>
          </a:xfrm>
        </p:grpSpPr>
        <p:pic>
          <p:nvPicPr>
            <p:cNvPr id="37" name="Picture 36">
              <a:extLst>
                <a:ext uri="{FF2B5EF4-FFF2-40B4-BE49-F238E27FC236}">
                  <a16:creationId xmlns:a16="http://schemas.microsoft.com/office/drawing/2014/main" id="{EA9EBD4A-85E0-3D9F-5C1B-235C3382BAC4}"/>
                </a:ext>
              </a:extLst>
            </p:cNvPr>
            <p:cNvPicPr>
              <a:picLocks noChangeAspect="1"/>
            </p:cNvPicPr>
            <p:nvPr/>
          </p:nvPicPr>
          <p:blipFill rotWithShape="1">
            <a:blip r:embed="rId18">
              <a:extLst>
                <a:ext uri="{28A0092B-C50C-407E-A947-70E740481C1C}">
                  <a14:useLocalDpi xmlns:a14="http://schemas.microsoft.com/office/drawing/2010/main" val="0"/>
                </a:ext>
              </a:extLst>
            </a:blip>
            <a:srcRect l="-174" t="13295" r="174" b="558"/>
            <a:stretch/>
          </p:blipFill>
          <p:spPr>
            <a:xfrm>
              <a:off x="9462864" y="3652757"/>
              <a:ext cx="2024556" cy="2152825"/>
            </a:xfrm>
            <a:prstGeom prst="rect">
              <a:avLst/>
            </a:prstGeom>
            <a:effectLst>
              <a:outerShdw blurRad="190500" dist="228600" dir="2700000" algn="ctr" rotWithShape="0">
                <a:srgbClr val="000000">
                  <a:alpha val="30000"/>
                </a:srgbClr>
              </a:outerShdw>
            </a:effectLst>
          </p:spPr>
        </p:pic>
        <p:sp>
          <p:nvSpPr>
            <p:cNvPr id="40" name="TextBox 39">
              <a:extLst>
                <a:ext uri="{FF2B5EF4-FFF2-40B4-BE49-F238E27FC236}">
                  <a16:creationId xmlns:a16="http://schemas.microsoft.com/office/drawing/2014/main" id="{DF0C65EE-1CEB-1B1C-5378-AEC739DB902F}"/>
                </a:ext>
              </a:extLst>
            </p:cNvPr>
            <p:cNvSpPr txBox="1"/>
            <p:nvPr/>
          </p:nvSpPr>
          <p:spPr>
            <a:xfrm>
              <a:off x="9614245" y="3300419"/>
              <a:ext cx="1728838" cy="345740"/>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aphicFrame>
        <p:nvGraphicFramePr>
          <p:cNvPr id="187" name="Table 56">
            <a:extLst>
              <a:ext uri="{FF2B5EF4-FFF2-40B4-BE49-F238E27FC236}">
                <a16:creationId xmlns:a16="http://schemas.microsoft.com/office/drawing/2014/main" id="{235B5D67-161C-DD1D-645C-58333661A5C4}"/>
              </a:ext>
            </a:extLst>
          </p:cNvPr>
          <p:cNvGraphicFramePr>
            <a:graphicFrameLocks noGrp="1"/>
          </p:cNvGraphicFramePr>
          <p:nvPr>
            <p:extLst>
              <p:ext uri="{D42A27DB-BD31-4B8C-83A1-F6EECF244321}">
                <p14:modId xmlns:p14="http://schemas.microsoft.com/office/powerpoint/2010/main" val="2317326428"/>
              </p:ext>
            </p:extLst>
          </p:nvPr>
        </p:nvGraphicFramePr>
        <p:xfrm>
          <a:off x="15217629" y="8225230"/>
          <a:ext cx="5994000" cy="2209800"/>
        </p:xfrm>
        <a:graphic>
          <a:graphicData uri="http://schemas.openxmlformats.org/drawingml/2006/table">
            <a:tbl>
              <a:tblPr firstRow="1" bandRow="1">
                <a:tableStyleId>{2D5ABB26-0587-4C30-8999-92F81FD0307C}</a:tableStyleId>
              </a:tblPr>
              <a:tblGrid>
                <a:gridCol w="1260000">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r>
                        <a:rPr lang="en-ZA" sz="11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3:</a:t>
                      </a:r>
                      <a:endParaRPr lang="en-ZA" sz="2400" dirty="0">
                        <a:solidFill>
                          <a:schemeClr val="bg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 1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421161198"/>
                  </a:ext>
                </a:extLst>
              </a:tr>
              <a:tr h="1130400">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8 peaks * 4.95 avg. peak adjacent distance =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16 peaks * 6.18 avg. peak adjacent distance =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9376433"/>
                  </a:ext>
                </a:extLst>
              </a:tr>
            </a:tbl>
          </a:graphicData>
        </a:graphic>
      </p:graphicFrame>
      <p:grpSp>
        <p:nvGrpSpPr>
          <p:cNvPr id="206" name="Group 205">
            <a:extLst>
              <a:ext uri="{FF2B5EF4-FFF2-40B4-BE49-F238E27FC236}">
                <a16:creationId xmlns:a16="http://schemas.microsoft.com/office/drawing/2014/main" id="{E7F6921D-0B52-0AB3-C9B3-3BFA69DFD43E}"/>
              </a:ext>
            </a:extLst>
          </p:cNvPr>
          <p:cNvGrpSpPr/>
          <p:nvPr/>
        </p:nvGrpSpPr>
        <p:grpSpPr>
          <a:xfrm>
            <a:off x="15217629" y="6015931"/>
            <a:ext cx="5994722" cy="2126512"/>
            <a:chOff x="10421794" y="2075481"/>
            <a:chExt cx="5994722" cy="2062621"/>
          </a:xfrm>
        </p:grpSpPr>
        <p:sp>
          <p:nvSpPr>
            <p:cNvPr id="207" name="Rectangle 206">
              <a:extLst>
                <a:ext uri="{FF2B5EF4-FFF2-40B4-BE49-F238E27FC236}">
                  <a16:creationId xmlns:a16="http://schemas.microsoft.com/office/drawing/2014/main" id="{3FEEAAA5-9A3B-9D44-B0EF-6EADC3389884}"/>
                </a:ext>
              </a:extLst>
            </p:cNvPr>
            <p:cNvSpPr/>
            <p:nvPr/>
          </p:nvSpPr>
          <p:spPr>
            <a:xfrm>
              <a:off x="10421794" y="2075481"/>
              <a:ext cx="5992530" cy="2062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9" name="Group 208">
              <a:extLst>
                <a:ext uri="{FF2B5EF4-FFF2-40B4-BE49-F238E27FC236}">
                  <a16:creationId xmlns:a16="http://schemas.microsoft.com/office/drawing/2014/main" id="{9E1B6870-389E-4D15-0711-36CD6290EB85}"/>
                </a:ext>
              </a:extLst>
            </p:cNvPr>
            <p:cNvGrpSpPr/>
            <p:nvPr/>
          </p:nvGrpSpPr>
          <p:grpSpPr>
            <a:xfrm>
              <a:off x="11681979" y="2300256"/>
              <a:ext cx="4734537" cy="1371495"/>
              <a:chOff x="11683668" y="2569610"/>
              <a:chExt cx="4734537" cy="1371495"/>
            </a:xfrm>
          </p:grpSpPr>
          <p:pic>
            <p:nvPicPr>
              <p:cNvPr id="210" name="Picture 209">
                <a:extLst>
                  <a:ext uri="{FF2B5EF4-FFF2-40B4-BE49-F238E27FC236}">
                    <a16:creationId xmlns:a16="http://schemas.microsoft.com/office/drawing/2014/main" id="{541223D2-D5B8-EB19-D63A-831924F7C4E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211" name="Picture 210" descr="Chart, histogram&#10;&#10;Description automatically generated">
                <a:extLst>
                  <a:ext uri="{FF2B5EF4-FFF2-40B4-BE49-F238E27FC236}">
                    <a16:creationId xmlns:a16="http://schemas.microsoft.com/office/drawing/2014/main" id="{0A89589F-2221-16C9-AED7-14E54AFE4DB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212" name="Picture 211" descr="Chart, histogram&#10;&#10;Description automatically generated">
                <a:extLst>
                  <a:ext uri="{FF2B5EF4-FFF2-40B4-BE49-F238E27FC236}">
                    <a16:creationId xmlns:a16="http://schemas.microsoft.com/office/drawing/2014/main" id="{1D1E4094-3635-E31F-9481-1155B95D6E6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213" name="Picture 212" descr="Chart, histogram&#10;&#10;Description automatically generated">
                <a:extLst>
                  <a:ext uri="{FF2B5EF4-FFF2-40B4-BE49-F238E27FC236}">
                    <a16:creationId xmlns:a16="http://schemas.microsoft.com/office/drawing/2014/main" id="{C45FF4B8-4618-9ADC-8E58-FEC6A37C78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214" name="Picture 213" descr="Chart, line chart&#10;&#10;Description automatically generated">
                <a:extLst>
                  <a:ext uri="{FF2B5EF4-FFF2-40B4-BE49-F238E27FC236}">
                    <a16:creationId xmlns:a16="http://schemas.microsoft.com/office/drawing/2014/main" id="{45B48BE3-D5F4-3AF0-8188-76F0C8146D4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215" name="Picture 214">
                <a:extLst>
                  <a:ext uri="{FF2B5EF4-FFF2-40B4-BE49-F238E27FC236}">
                    <a16:creationId xmlns:a16="http://schemas.microsoft.com/office/drawing/2014/main" id="{B0436D91-3379-E7DD-D118-D50F7615D0E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224" name="Table 56">
            <a:extLst>
              <a:ext uri="{FF2B5EF4-FFF2-40B4-BE49-F238E27FC236}">
                <a16:creationId xmlns:a16="http://schemas.microsoft.com/office/drawing/2014/main" id="{D6F736C4-022E-D4DD-F2CB-01C20FFADE39}"/>
              </a:ext>
            </a:extLst>
          </p:cNvPr>
          <p:cNvGraphicFramePr>
            <a:graphicFrameLocks noGrp="1"/>
          </p:cNvGraphicFramePr>
          <p:nvPr>
            <p:extLst>
              <p:ext uri="{D42A27DB-BD31-4B8C-83A1-F6EECF244321}">
                <p14:modId xmlns:p14="http://schemas.microsoft.com/office/powerpoint/2010/main" val="1538536719"/>
              </p:ext>
            </p:extLst>
          </p:nvPr>
        </p:nvGraphicFramePr>
        <p:xfrm>
          <a:off x="15217629" y="5914870"/>
          <a:ext cx="5994000" cy="2209800"/>
        </p:xfrm>
        <a:graphic>
          <a:graphicData uri="http://schemas.openxmlformats.org/drawingml/2006/table">
            <a:tbl>
              <a:tblPr firstRow="1" bandRow="1">
                <a:tableStyleId>{2D5ABB26-0587-4C30-8999-92F81FD0307C}</a:tableStyleId>
              </a:tblPr>
              <a:tblGrid>
                <a:gridCol w="1260000">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18000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r>
                        <a:rPr lang="en-ZA" sz="11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2:</a:t>
                      </a:r>
                      <a:endParaRPr lang="en-ZA"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422945">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12 peaks * 5.81 avg. peak adjacent distance =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7 peaks * 2.43 avg. peak adjacent distance =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pSp>
        <p:nvGrpSpPr>
          <p:cNvPr id="233" name="Group 232">
            <a:extLst>
              <a:ext uri="{FF2B5EF4-FFF2-40B4-BE49-F238E27FC236}">
                <a16:creationId xmlns:a16="http://schemas.microsoft.com/office/drawing/2014/main" id="{02FD588B-438C-E65A-F136-1EDA6F3EABE7}"/>
              </a:ext>
            </a:extLst>
          </p:cNvPr>
          <p:cNvGrpSpPr/>
          <p:nvPr/>
        </p:nvGrpSpPr>
        <p:grpSpPr>
          <a:xfrm>
            <a:off x="12922592" y="180853"/>
            <a:ext cx="8280172" cy="5571531"/>
            <a:chOff x="12910687" y="211810"/>
            <a:chExt cx="8280172" cy="5571531"/>
          </a:xfrm>
        </p:grpSpPr>
        <p:grpSp>
          <p:nvGrpSpPr>
            <p:cNvPr id="33" name="Group 32">
              <a:extLst>
                <a:ext uri="{FF2B5EF4-FFF2-40B4-BE49-F238E27FC236}">
                  <a16:creationId xmlns:a16="http://schemas.microsoft.com/office/drawing/2014/main" id="{0CD215FB-D6EE-A5BA-DF88-B97C0B99869E}"/>
                </a:ext>
              </a:extLst>
            </p:cNvPr>
            <p:cNvGrpSpPr/>
            <p:nvPr/>
          </p:nvGrpSpPr>
          <p:grpSpPr>
            <a:xfrm>
              <a:off x="12910687" y="211810"/>
              <a:ext cx="8280172" cy="4038719"/>
              <a:chOff x="7597898" y="1262975"/>
              <a:chExt cx="8280172" cy="4038719"/>
            </a:xfrm>
          </p:grpSpPr>
          <p:sp>
            <p:nvSpPr>
              <p:cNvPr id="26" name="TextBox 25">
                <a:extLst>
                  <a:ext uri="{FF2B5EF4-FFF2-40B4-BE49-F238E27FC236}">
                    <a16:creationId xmlns:a16="http://schemas.microsoft.com/office/drawing/2014/main" id="{9AF8BEF6-BA72-935C-D9FA-35DEC9AE1493}"/>
                  </a:ext>
                </a:extLst>
              </p:cNvPr>
              <p:cNvSpPr txBox="1"/>
              <p:nvPr/>
            </p:nvSpPr>
            <p:spPr>
              <a:xfrm>
                <a:off x="7598070" y="1262975"/>
                <a:ext cx="8280000" cy="117051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1: Data Analysis for the Chosen Methods</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In this investigation, two distinct methods are focused on: method 1 will focus on the spiral drawing found in “Drawing A” and method 2 will focus on the line drawing found in “Drawing C”, as seen on the template that each patient has to fill in at various time intervals before and after receiving treatment to one hand. Most, but not all, patients received treatment to their dominant hand. 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30" name="TextBox 29">
                <a:extLst>
                  <a:ext uri="{FF2B5EF4-FFF2-40B4-BE49-F238E27FC236}">
                    <a16:creationId xmlns:a16="http://schemas.microsoft.com/office/drawing/2014/main" id="{17787CBB-67DE-63DE-0F02-25FCE09D2B80}"/>
                  </a:ext>
                </a:extLst>
              </p:cNvPr>
              <p:cNvSpPr txBox="1"/>
              <p:nvPr/>
            </p:nvSpPr>
            <p:spPr>
              <a:xfrm>
                <a:off x="7598070" y="2618388"/>
                <a:ext cx="8280000" cy="98937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2: Basic Cropping</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Since each of the patient’s scanned drawings are based on the same template, OpenCV Text Detection (EAST text detector) [6] can be used to determine the coordinates of “Drawing A”, “Drawing B” and “Drawing C” text’s four corners. If found, this produces sets of coordinates for each image. Using the best available combination of the three required sets, the relative position of both spirals and the lines can be accurately determined in order to crop and save each as a new image, which is resized to ensure consistent pixel distribution for better comparison further. </a:t>
                </a:r>
              </a:p>
            </p:txBody>
          </p:sp>
          <p:sp>
            <p:nvSpPr>
              <p:cNvPr id="32" name="TextBox 31">
                <a:extLst>
                  <a:ext uri="{FF2B5EF4-FFF2-40B4-BE49-F238E27FC236}">
                    <a16:creationId xmlns:a16="http://schemas.microsoft.com/office/drawing/2014/main" id="{AEA4C6DF-C78A-9013-DD63-D8F2FAAF607D}"/>
                  </a:ext>
                </a:extLst>
              </p:cNvPr>
              <p:cNvSpPr txBox="1"/>
              <p:nvPr/>
            </p:nvSpPr>
            <p:spPr>
              <a:xfrm>
                <a:off x="7597898" y="3789100"/>
                <a:ext cx="8280000" cy="1512594"/>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3: Further Correction</a:t>
                </a:r>
              </a:p>
              <a:p>
                <a:r>
                  <a:rPr lang="en-GB" sz="1100" dirty="0">
                    <a:latin typeface="Times New Roman" panose="02020603050405020304" pitchFamily="18" charset="0"/>
                    <a:ea typeface="Times New Roman" panose="02020603050405020304" pitchFamily="18" charset="0"/>
                    <a:cs typeface="Arial" panose="020B0604020202020204" pitchFamily="34" charset="0"/>
                  </a:rPr>
                  <a:t>In order to reduce error due to blurry or erroneous markings on the scanned drawings, each newly cropped image is converted to greyscale and any pixels that are light in colour are removed. This leaves only the pixels of the template and the hand-drawn markings. </a:t>
                </a:r>
              </a:p>
              <a:p>
                <a:pPr algn="ctr"/>
                <a:endParaRPr lang="en-ZA" sz="1200" b="1"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The rotation of the lines is critical and changes the accuracy of the results drastically. Thus, the line image undergoes further pre-processing by using OpenCV to identify the solid black rectangles in the image [7] in order to correct any rotation or perspective warp [8] that occurs due to human inconsistencies when scanning in the patient’s drawings. While this process successfully identifies all three of the hand-drawn lines, it was decided to only use the top (and biggest) line as it was more accurately cropped and corrected compared to the other lines. </a:t>
                </a:r>
              </a:p>
            </p:txBody>
          </p:sp>
          <p:sp>
            <p:nvSpPr>
              <p:cNvPr id="29" name="Arrow: Right 28">
                <a:extLst>
                  <a:ext uri="{FF2B5EF4-FFF2-40B4-BE49-F238E27FC236}">
                    <a16:creationId xmlns:a16="http://schemas.microsoft.com/office/drawing/2014/main" id="{1E737422-C995-D736-9BA6-BF0F54D75EA0}"/>
                  </a:ext>
                </a:extLst>
              </p:cNvPr>
              <p:cNvSpPr/>
              <p:nvPr/>
            </p:nvSpPr>
            <p:spPr>
              <a:xfrm rot="5400000">
                <a:off x="8349640" y="2471275"/>
                <a:ext cx="396000" cy="324000"/>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sp>
          <p:nvSpPr>
            <p:cNvPr id="227" name="TextBox 226">
              <a:extLst>
                <a:ext uri="{FF2B5EF4-FFF2-40B4-BE49-F238E27FC236}">
                  <a16:creationId xmlns:a16="http://schemas.microsoft.com/office/drawing/2014/main" id="{1F0339B8-DD22-06E3-98FB-2E2B8B342267}"/>
                </a:ext>
              </a:extLst>
            </p:cNvPr>
            <p:cNvSpPr txBox="1"/>
            <p:nvPr/>
          </p:nvSpPr>
          <p:spPr>
            <a:xfrm>
              <a:off x="15929135" y="4428418"/>
              <a:ext cx="5261552" cy="135492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4: Final Clean-up</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pre-processing method produces a high rate of acceptably cropped and corrected images, however, it is limited to the quality of the inputted hand-drawn image. Ideally, further code would be researched, developed and implemented in order to identify the incorrectly cropped images, however this is outside the scope of this project. It was therefore necessary to manually check the produced images and remove/correct any that were unsuccessfully cropped due to blurry, blank or inconsistent input images.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231" name="Arrow: Right 230">
              <a:extLst>
                <a:ext uri="{FF2B5EF4-FFF2-40B4-BE49-F238E27FC236}">
                  <a16:creationId xmlns:a16="http://schemas.microsoft.com/office/drawing/2014/main" id="{1D3EDB6A-F55E-6C0C-4CD5-1E66CC636B6B}"/>
                </a:ext>
              </a:extLst>
            </p:cNvPr>
            <p:cNvSpPr/>
            <p:nvPr/>
          </p:nvSpPr>
          <p:spPr>
            <a:xfrm rot="5400000">
              <a:off x="14219580" y="2593301"/>
              <a:ext cx="396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sp>
          <p:nvSpPr>
            <p:cNvPr id="232" name="Arrow: Right 231">
              <a:extLst>
                <a:ext uri="{FF2B5EF4-FFF2-40B4-BE49-F238E27FC236}">
                  <a16:creationId xmlns:a16="http://schemas.microsoft.com/office/drawing/2014/main" id="{14357F6F-6495-5914-F72F-4249D52A876F}"/>
                </a:ext>
              </a:extLst>
            </p:cNvPr>
            <p:cNvSpPr/>
            <p:nvPr/>
          </p:nvSpPr>
          <p:spPr>
            <a:xfrm rot="5400000">
              <a:off x="16361992" y="4292844"/>
              <a:ext cx="396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sp>
        <p:nvSpPr>
          <p:cNvPr id="234" name="Rectangle 233">
            <a:extLst>
              <a:ext uri="{FF2B5EF4-FFF2-40B4-BE49-F238E27FC236}">
                <a16:creationId xmlns:a16="http://schemas.microsoft.com/office/drawing/2014/main" id="{B0B0394B-2CAA-B8EC-05C4-F10701AF93A7}"/>
              </a:ext>
            </a:extLst>
          </p:cNvPr>
          <p:cNvSpPr/>
          <p:nvPr/>
        </p:nvSpPr>
        <p:spPr>
          <a:xfrm>
            <a:off x="0" y="0"/>
            <a:ext cx="10692000" cy="12815248"/>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5" name="Rectangle 234">
            <a:extLst>
              <a:ext uri="{FF2B5EF4-FFF2-40B4-BE49-F238E27FC236}">
                <a16:creationId xmlns:a16="http://schemas.microsoft.com/office/drawing/2014/main" id="{46E3EC9C-3ED7-DBCD-48F8-FD11DCBEC5C7}"/>
              </a:ext>
            </a:extLst>
          </p:cNvPr>
          <p:cNvSpPr/>
          <p:nvPr/>
        </p:nvSpPr>
        <p:spPr>
          <a:xfrm>
            <a:off x="10724328" y="0"/>
            <a:ext cx="10692000" cy="12815248"/>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7" name="Rectangle 236">
            <a:extLst>
              <a:ext uri="{FF2B5EF4-FFF2-40B4-BE49-F238E27FC236}">
                <a16:creationId xmlns:a16="http://schemas.microsoft.com/office/drawing/2014/main" id="{4A9A6236-BBD4-2531-EFE7-035068F2B46F}"/>
              </a:ext>
            </a:extLst>
          </p:cNvPr>
          <p:cNvSpPr/>
          <p:nvPr/>
        </p:nvSpPr>
        <p:spPr>
          <a:xfrm>
            <a:off x="12743048" y="174863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8" name="Rectangle 237">
            <a:extLst>
              <a:ext uri="{FF2B5EF4-FFF2-40B4-BE49-F238E27FC236}">
                <a16:creationId xmlns:a16="http://schemas.microsoft.com/office/drawing/2014/main" id="{50CE9A38-0D06-1D4D-EEA8-63FF1D3E5523}"/>
              </a:ext>
            </a:extLst>
          </p:cNvPr>
          <p:cNvSpPr/>
          <p:nvPr/>
        </p:nvSpPr>
        <p:spPr>
          <a:xfrm>
            <a:off x="10601812" y="1705768"/>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9" name="Rectangle 238">
            <a:extLst>
              <a:ext uri="{FF2B5EF4-FFF2-40B4-BE49-F238E27FC236}">
                <a16:creationId xmlns:a16="http://schemas.microsoft.com/office/drawing/2014/main" id="{9E7F3FFF-DB42-B8C8-D063-272DE6A70F52}"/>
              </a:ext>
            </a:extLst>
          </p:cNvPr>
          <p:cNvSpPr/>
          <p:nvPr/>
        </p:nvSpPr>
        <p:spPr>
          <a:xfrm>
            <a:off x="3450170" y="1189422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4" name="TextBox 33">
            <a:extLst>
              <a:ext uri="{FF2B5EF4-FFF2-40B4-BE49-F238E27FC236}">
                <a16:creationId xmlns:a16="http://schemas.microsoft.com/office/drawing/2014/main" id="{A3AF6FB3-6F46-695F-6B5D-28980FFC2251}"/>
              </a:ext>
            </a:extLst>
          </p:cNvPr>
          <p:cNvSpPr txBox="1"/>
          <p:nvPr/>
        </p:nvSpPr>
        <p:spPr>
          <a:xfrm>
            <a:off x="5067001" y="9730202"/>
            <a:ext cx="4320767" cy="276614"/>
          </a:xfrm>
          <a:prstGeom prst="rect">
            <a:avLst/>
          </a:prstGeom>
          <a:no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Normalised Standard Deviations of Edge Angles</a:t>
            </a:r>
          </a:p>
        </p:txBody>
      </p:sp>
      <p:sp>
        <p:nvSpPr>
          <p:cNvPr id="240" name="TextBox 239">
            <a:extLst>
              <a:ext uri="{FF2B5EF4-FFF2-40B4-BE49-F238E27FC236}">
                <a16:creationId xmlns:a16="http://schemas.microsoft.com/office/drawing/2014/main" id="{4E89D80F-BC0E-37E7-BFBF-E8A995D2AF77}"/>
              </a:ext>
            </a:extLst>
          </p:cNvPr>
          <p:cNvSpPr txBox="1"/>
          <p:nvPr/>
        </p:nvSpPr>
        <p:spPr>
          <a:xfrm>
            <a:off x="10782879" y="4763542"/>
            <a:ext cx="4978161" cy="989373"/>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inputted using the cv2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imread(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NumPy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argwhere(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could is then used to extract the x and y coordinates of every pixel that is not white. These pixels are stored in arrays sorted according to the x-axis. Each y-value is shifted by the average y-value to centre the line around the horizontal axis. </a:t>
            </a:r>
          </a:p>
        </p:txBody>
      </p:sp>
      <p:sp>
        <p:nvSpPr>
          <p:cNvPr id="241" name="TextBox 240">
            <a:extLst>
              <a:ext uri="{FF2B5EF4-FFF2-40B4-BE49-F238E27FC236}">
                <a16:creationId xmlns:a16="http://schemas.microsoft.com/office/drawing/2014/main" id="{E93F8BE1-9D58-7121-A8A1-718EF6EC55F2}"/>
              </a:ext>
            </a:extLst>
          </p:cNvPr>
          <p:cNvSpPr txBox="1"/>
          <p:nvPr/>
        </p:nvSpPr>
        <p:spPr>
          <a:xfrm>
            <a:off x="10789401" y="4440566"/>
            <a:ext cx="4971639"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2: Line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242" name="Rectangle 241">
            <a:extLst>
              <a:ext uri="{FF2B5EF4-FFF2-40B4-BE49-F238E27FC236}">
                <a16:creationId xmlns:a16="http://schemas.microsoft.com/office/drawing/2014/main" id="{E1F70815-A672-D912-554A-35EBB0E3CB78}"/>
              </a:ext>
            </a:extLst>
          </p:cNvPr>
          <p:cNvSpPr/>
          <p:nvPr/>
        </p:nvSpPr>
        <p:spPr>
          <a:xfrm>
            <a:off x="15288128" y="2526978"/>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3" name="Rectangle 242">
            <a:extLst>
              <a:ext uri="{FF2B5EF4-FFF2-40B4-BE49-F238E27FC236}">
                <a16:creationId xmlns:a16="http://schemas.microsoft.com/office/drawing/2014/main" id="{8259C601-90C5-6B25-79BF-BA68EE9C9E88}"/>
              </a:ext>
            </a:extLst>
          </p:cNvPr>
          <p:cNvSpPr/>
          <p:nvPr/>
        </p:nvSpPr>
        <p:spPr>
          <a:xfrm>
            <a:off x="15761040" y="5322549"/>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4" name="Rectangle 243">
            <a:extLst>
              <a:ext uri="{FF2B5EF4-FFF2-40B4-BE49-F238E27FC236}">
                <a16:creationId xmlns:a16="http://schemas.microsoft.com/office/drawing/2014/main" id="{7CDF9826-4631-B735-FFD7-E731F063A4FF}"/>
              </a:ext>
            </a:extLst>
          </p:cNvPr>
          <p:cNvSpPr/>
          <p:nvPr/>
        </p:nvSpPr>
        <p:spPr>
          <a:xfrm>
            <a:off x="16882592" y="5752642"/>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5" name="Rectangle 244">
            <a:extLst>
              <a:ext uri="{FF2B5EF4-FFF2-40B4-BE49-F238E27FC236}">
                <a16:creationId xmlns:a16="http://schemas.microsoft.com/office/drawing/2014/main" id="{E5E2B6B3-0910-45B5-92B0-881EEC90D59D}"/>
              </a:ext>
            </a:extLst>
          </p:cNvPr>
          <p:cNvSpPr/>
          <p:nvPr/>
        </p:nvSpPr>
        <p:spPr>
          <a:xfrm>
            <a:off x="13872334" y="4223035"/>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6" name="Rectangle 245">
            <a:extLst>
              <a:ext uri="{FF2B5EF4-FFF2-40B4-BE49-F238E27FC236}">
                <a16:creationId xmlns:a16="http://schemas.microsoft.com/office/drawing/2014/main" id="{2EED319B-9708-3EFE-4191-A73266AA6BCD}"/>
              </a:ext>
            </a:extLst>
          </p:cNvPr>
          <p:cNvSpPr/>
          <p:nvPr/>
        </p:nvSpPr>
        <p:spPr>
          <a:xfrm>
            <a:off x="10601812" y="4915924"/>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7" name="TextBox 246">
            <a:extLst>
              <a:ext uri="{FF2B5EF4-FFF2-40B4-BE49-F238E27FC236}">
                <a16:creationId xmlns:a16="http://schemas.microsoft.com/office/drawing/2014/main" id="{81D67534-C51D-6B1F-3BEF-56487826097C}"/>
              </a:ext>
            </a:extLst>
          </p:cNvPr>
          <p:cNvSpPr txBox="1"/>
          <p:nvPr/>
        </p:nvSpPr>
        <p:spPr>
          <a:xfrm>
            <a:off x="10782879" y="8476981"/>
            <a:ext cx="4187881" cy="207620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Determining a Tremor Severity Measure</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in the function is an indication of the frequency at which the patient’s hand tremors. In general, more peaks indicates a worse tremor. Further, the distance between each adjacent tremor’s peaks and troughs indicate the severity of the tremor. A larger distance generally only indicates a worse tremor when occurring with a high number of peaks. A large distance with a very low number of peaks could be an indication of a line image that has been incorrectly cropped (slanted). Since these two variables are proportionally linked to the severity of a tremor, it was decided to use the product of the two variables to reach the tremor severity measure for this method. </a:t>
            </a:r>
          </a:p>
        </p:txBody>
      </p:sp>
      <p:sp>
        <p:nvSpPr>
          <p:cNvPr id="248" name="TextBox 247">
            <a:extLst>
              <a:ext uri="{FF2B5EF4-FFF2-40B4-BE49-F238E27FC236}">
                <a16:creationId xmlns:a16="http://schemas.microsoft.com/office/drawing/2014/main" id="{83BED468-F83B-45D8-FBCA-35CD7B60CDFA}"/>
              </a:ext>
            </a:extLst>
          </p:cNvPr>
          <p:cNvSpPr txBox="1"/>
          <p:nvPr/>
        </p:nvSpPr>
        <p:spPr>
          <a:xfrm>
            <a:off x="10782879" y="5938317"/>
            <a:ext cx="4187881" cy="2359941"/>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all y-values are real, the SciPy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rfft(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(instead of the slower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fft</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to compute the one-dimensional Fourier Transform. It can be seen that there is a very small range of useful frequencies – the higher unwanted frequencies are discarded. These unwanted frequencies are caused by pixelated/blurry input or erroneous markings on the original drawing. </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SciPy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irfft</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is used to return the inverse discrete Fourier transform once again. The data is now noise free and the Signal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find_peaks</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find all maximum (peak) and minimum (trough) points in order to count the number of tremors as well as the distance between each adjacent peak and trough. </a:t>
            </a:r>
          </a:p>
        </p:txBody>
      </p:sp>
      <p:sp>
        <p:nvSpPr>
          <p:cNvPr id="249" name="Rectangle 248">
            <a:extLst>
              <a:ext uri="{FF2B5EF4-FFF2-40B4-BE49-F238E27FC236}">
                <a16:creationId xmlns:a16="http://schemas.microsoft.com/office/drawing/2014/main" id="{4735D1CB-EB85-1AB9-2F95-3D0E3CDF0ACE}"/>
              </a:ext>
            </a:extLst>
          </p:cNvPr>
          <p:cNvSpPr/>
          <p:nvPr/>
        </p:nvSpPr>
        <p:spPr>
          <a:xfrm>
            <a:off x="12910254" y="5754971"/>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0" name="Rectangle 249">
            <a:extLst>
              <a:ext uri="{FF2B5EF4-FFF2-40B4-BE49-F238E27FC236}">
                <a16:creationId xmlns:a16="http://schemas.microsoft.com/office/drawing/2014/main" id="{37D0EFAB-E898-F38D-C8DC-0B2E3DCC4602}"/>
              </a:ext>
            </a:extLst>
          </p:cNvPr>
          <p:cNvSpPr/>
          <p:nvPr/>
        </p:nvSpPr>
        <p:spPr>
          <a:xfrm>
            <a:off x="10601812" y="13735697"/>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1" name="Rectangle 250">
            <a:extLst>
              <a:ext uri="{FF2B5EF4-FFF2-40B4-BE49-F238E27FC236}">
                <a16:creationId xmlns:a16="http://schemas.microsoft.com/office/drawing/2014/main" id="{48ECD8FB-7155-7200-EDD7-ADC8BA86F427}"/>
              </a:ext>
            </a:extLst>
          </p:cNvPr>
          <p:cNvSpPr/>
          <p:nvPr/>
        </p:nvSpPr>
        <p:spPr>
          <a:xfrm>
            <a:off x="13371364" y="1493935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2" name="Rectangle 251">
            <a:extLst>
              <a:ext uri="{FF2B5EF4-FFF2-40B4-BE49-F238E27FC236}">
                <a16:creationId xmlns:a16="http://schemas.microsoft.com/office/drawing/2014/main" id="{241908E1-9044-D9CA-8376-458AA4937260}"/>
              </a:ext>
            </a:extLst>
          </p:cNvPr>
          <p:cNvSpPr/>
          <p:nvPr/>
        </p:nvSpPr>
        <p:spPr>
          <a:xfrm>
            <a:off x="21203625" y="1340618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3" name="Rectangle 252">
            <a:extLst>
              <a:ext uri="{FF2B5EF4-FFF2-40B4-BE49-F238E27FC236}">
                <a16:creationId xmlns:a16="http://schemas.microsoft.com/office/drawing/2014/main" id="{B53717CD-C423-755E-3FED-E10529CE3608}"/>
              </a:ext>
            </a:extLst>
          </p:cNvPr>
          <p:cNvSpPr/>
          <p:nvPr/>
        </p:nvSpPr>
        <p:spPr>
          <a:xfrm>
            <a:off x="13896871" y="12768883"/>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4" name="Rectangle 253">
            <a:extLst>
              <a:ext uri="{FF2B5EF4-FFF2-40B4-BE49-F238E27FC236}">
                <a16:creationId xmlns:a16="http://schemas.microsoft.com/office/drawing/2014/main" id="{67DFB8C3-4A96-70A0-C667-FB8A24673C99}"/>
              </a:ext>
            </a:extLst>
          </p:cNvPr>
          <p:cNvSpPr/>
          <p:nvPr/>
        </p:nvSpPr>
        <p:spPr>
          <a:xfrm>
            <a:off x="12763713" y="8298755"/>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5" name="Rectangle 254">
            <a:extLst>
              <a:ext uri="{FF2B5EF4-FFF2-40B4-BE49-F238E27FC236}">
                <a16:creationId xmlns:a16="http://schemas.microsoft.com/office/drawing/2014/main" id="{AD1A1427-570E-7FAE-EB59-3042E4216F83}"/>
              </a:ext>
            </a:extLst>
          </p:cNvPr>
          <p:cNvSpPr/>
          <p:nvPr/>
        </p:nvSpPr>
        <p:spPr>
          <a:xfrm>
            <a:off x="12502551" y="10555101"/>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6" name="TextBox 255">
            <a:extLst>
              <a:ext uri="{FF2B5EF4-FFF2-40B4-BE49-F238E27FC236}">
                <a16:creationId xmlns:a16="http://schemas.microsoft.com/office/drawing/2014/main" id="{37E947FC-A3C6-C58A-E973-3E289BE29A1A}"/>
              </a:ext>
            </a:extLst>
          </p:cNvPr>
          <p:cNvSpPr txBox="1"/>
          <p:nvPr/>
        </p:nvSpPr>
        <p:spPr>
          <a:xfrm>
            <a:off x="14572996" y="10936528"/>
            <a:ext cx="6624042" cy="4017510"/>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Discussion</a:t>
            </a:r>
          </a:p>
          <a:p>
            <a:pPr algn="just">
              <a:lnSpc>
                <a:spcPct val="107000"/>
              </a:lnSpc>
              <a:spcAft>
                <a:spcPts val="1199"/>
              </a:spcAft>
            </a:pPr>
            <a:r>
              <a:rPr lang="en-GB" sz="1100" dirty="0">
                <a:solidFill>
                  <a:srgbClr val="FF00FF"/>
                </a:solidFill>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00" dirty="0">
              <a:solidFill>
                <a:srgbClr val="FF00FF"/>
              </a:solidFill>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solidFill>
                  <a:srgbClr val="FF00FF"/>
                </a:solidFill>
                <a:latin typeface="Times New Roman" panose="02020603050405020304" pitchFamily="18" charset="0"/>
                <a:ea typeface="Times New Roman" panose="02020603050405020304" pitchFamily="18" charset="0"/>
                <a:cs typeface="Arial" panose="020B0604020202020204" pitchFamily="34" charset="0"/>
              </a:rPr>
              <a:t>FUS is a new treatment technique that has been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acts to interrupt abnormal brain activity, reducing uncontrollable movements associated with Essential Tremor and Parkinson’s Disease. FUS is only performed on one side of the brain, thus it only improves the movement on one side of the body. This treatment has been seen to result in immediate reduction in tremor in the side of the body receiving treatment. </a:t>
            </a:r>
            <a:endParaRPr lang="en-GB" sz="1100" dirty="0">
              <a:solidFill>
                <a:srgbClr val="FF00FF"/>
              </a:solidFill>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solidFill>
                  <a:srgbClr val="FF00FF"/>
                </a:solidFill>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Essential Tremor and Parkinson’s Disease in an attempt to determine whether the treatment is successful in reducing tremor, slowing the progression of these conditions. The Rambam Medical Center, Haifa Israel, has given permission for the secondary usage of their database relating to “Hand drawing tests of Parkinson’s disease and Essential Tremor patients under treatment” for this investigation project. This data comprises of 122 fully anonymised hand drawn shapes on paper that patients and drew over time of treatment with both their treated and untreated hand [5]. </a:t>
            </a:r>
            <a:endParaRPr lang="en-GB" sz="1100" dirty="0">
              <a:solidFill>
                <a:srgbClr val="FF00FF"/>
              </a:solidFill>
              <a:latin typeface="Calibri" panose="020F0502020204030204" pitchFamily="34" charset="0"/>
              <a:ea typeface="Calibri" panose="020F0502020204030204" pitchFamily="34" charset="0"/>
              <a:cs typeface="Arial" panose="020B0604020202020204" pitchFamily="34" charset="0"/>
            </a:endParaRPr>
          </a:p>
        </p:txBody>
      </p:sp>
      <p:sp>
        <p:nvSpPr>
          <p:cNvPr id="257" name="Rectangle 256">
            <a:extLst>
              <a:ext uri="{FF2B5EF4-FFF2-40B4-BE49-F238E27FC236}">
                <a16:creationId xmlns:a16="http://schemas.microsoft.com/office/drawing/2014/main" id="{D1D1C82F-F6CA-6BF6-0A5C-CD9EFBEBBB7D}"/>
              </a:ext>
            </a:extLst>
          </p:cNvPr>
          <p:cNvSpPr/>
          <p:nvPr/>
        </p:nvSpPr>
        <p:spPr>
          <a:xfrm>
            <a:off x="14392995" y="1207422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8" name="Rectangle 257">
            <a:extLst>
              <a:ext uri="{FF2B5EF4-FFF2-40B4-BE49-F238E27FC236}">
                <a16:creationId xmlns:a16="http://schemas.microsoft.com/office/drawing/2014/main" id="{693E7357-5981-43A8-03CD-82C06E326DAA}"/>
              </a:ext>
            </a:extLst>
          </p:cNvPr>
          <p:cNvSpPr/>
          <p:nvPr/>
        </p:nvSpPr>
        <p:spPr>
          <a:xfrm>
            <a:off x="17398871" y="1493935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9" name="TextBox 258">
            <a:extLst>
              <a:ext uri="{FF2B5EF4-FFF2-40B4-BE49-F238E27FC236}">
                <a16:creationId xmlns:a16="http://schemas.microsoft.com/office/drawing/2014/main" id="{6CBE4E34-B5C9-3680-C6F6-4D3E97403DD0}"/>
              </a:ext>
            </a:extLst>
          </p:cNvPr>
          <p:cNvSpPr txBox="1"/>
          <p:nvPr/>
        </p:nvSpPr>
        <p:spPr>
          <a:xfrm>
            <a:off x="14572995" y="10615842"/>
            <a:ext cx="6624042"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DISCUSSION AND RESULTS</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260" name="Rectangle 259">
            <a:extLst>
              <a:ext uri="{FF2B5EF4-FFF2-40B4-BE49-F238E27FC236}">
                <a16:creationId xmlns:a16="http://schemas.microsoft.com/office/drawing/2014/main" id="{A52EABF8-5C5B-60F6-A335-ED7B75C5E548}"/>
              </a:ext>
            </a:extLst>
          </p:cNvPr>
          <p:cNvSpPr/>
          <p:nvPr/>
        </p:nvSpPr>
        <p:spPr>
          <a:xfrm>
            <a:off x="16972592" y="10435082"/>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1311</TotalTime>
  <Words>2403</Words>
  <Application>Microsoft Office PowerPoint</Application>
  <PresentationFormat>Custom</PresentationFormat>
  <Paragraphs>111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Jesse van der Merwe</cp:lastModifiedBy>
  <cp:revision>3</cp:revision>
  <dcterms:created xsi:type="dcterms:W3CDTF">2022-10-24T13:43:28Z</dcterms:created>
  <dcterms:modified xsi:type="dcterms:W3CDTF">2022-10-31T03:16:31Z</dcterms:modified>
</cp:coreProperties>
</file>