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261" r:id="rId3"/>
  </p:sldIdLst>
  <p:sldSz cx="26879550"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8A"/>
    <a:srgbClr val="6495ED"/>
    <a:srgbClr val="2929FF"/>
    <a:srgbClr val="00008B"/>
    <a:srgbClr val="FF00FF"/>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19E4-511D-4D87-B0AD-57B28A39D38E}" v="2575" dt="2022-10-31T12:47:00.154"/>
    <p1510:client id="{FFDBACF2-EAB0-4BAD-8DCE-0C0916682912}" v="4" dt="2022-10-31T13:10:40.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8" autoAdjust="0"/>
    <p:restoredTop sz="94891" autoAdjust="0"/>
  </p:normalViewPr>
  <p:slideViewPr>
    <p:cSldViewPr snapToGrid="0">
      <p:cViewPr varScale="1">
        <p:scale>
          <a:sx n="70" d="100"/>
          <a:sy n="70" d="100"/>
        </p:scale>
        <p:origin x="127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van der Merwe" userId="9d20867f98547c38" providerId="LiveId" clId="{FFDBACF2-EAB0-4BAD-8DCE-0C0916682912}"/>
    <pc:docChg chg="undo custSel modSld">
      <pc:chgData name="Jesse van der Merwe" userId="9d20867f98547c38" providerId="LiveId" clId="{FFDBACF2-EAB0-4BAD-8DCE-0C0916682912}" dt="2022-10-31T13:11:54.197" v="80" actId="14100"/>
      <pc:docMkLst>
        <pc:docMk/>
      </pc:docMkLst>
      <pc:sldChg chg="addSp modSp mod">
        <pc:chgData name="Jesse van der Merwe" userId="9d20867f98547c38" providerId="LiveId" clId="{FFDBACF2-EAB0-4BAD-8DCE-0C0916682912}" dt="2022-10-31T13:11:54.197" v="80" actId="14100"/>
        <pc:sldMkLst>
          <pc:docMk/>
          <pc:sldMk cId="2498595858" sldId="257"/>
        </pc:sldMkLst>
        <pc:spChg chg="add mod">
          <ac:chgData name="Jesse van der Merwe" userId="9d20867f98547c38" providerId="LiveId" clId="{FFDBACF2-EAB0-4BAD-8DCE-0C0916682912}" dt="2022-10-31T13:11:54.197" v="80" actId="14100"/>
          <ac:spMkLst>
            <pc:docMk/>
            <pc:sldMk cId="2498595858" sldId="257"/>
            <ac:spMk id="3" creationId="{DEB818E2-E9AB-6430-5A92-815F5E4DAE0E}"/>
          </ac:spMkLst>
        </pc:spChg>
        <pc:spChg chg="mod">
          <ac:chgData name="Jesse van der Merwe" userId="9d20867f98547c38" providerId="LiveId" clId="{FFDBACF2-EAB0-4BAD-8DCE-0C0916682912}" dt="2022-10-31T13:04:39.728" v="5" actId="20577"/>
          <ac:spMkLst>
            <pc:docMk/>
            <pc:sldMk cId="2498595858" sldId="257"/>
            <ac:spMk id="62" creationId="{48DF9D91-A204-A47E-F4F7-7A3F80E547BB}"/>
          </ac:spMkLst>
        </pc:spChg>
        <pc:spChg chg="mod">
          <ac:chgData name="Jesse van der Merwe" userId="9d20867f98547c38" providerId="LiveId" clId="{FFDBACF2-EAB0-4BAD-8DCE-0C0916682912}" dt="2022-10-31T12:50:06.716" v="1" actId="120"/>
          <ac:spMkLst>
            <pc:docMk/>
            <pc:sldMk cId="2498595858" sldId="257"/>
            <ac:spMk id="186" creationId="{BDC97FEA-9943-6A98-13C6-4F0A9E81A782}"/>
          </ac:spMkLst>
        </pc:spChg>
        <pc:spChg chg="mod">
          <ac:chgData name="Jesse van der Merwe" userId="9d20867f98547c38" providerId="LiveId" clId="{FFDBACF2-EAB0-4BAD-8DCE-0C0916682912}" dt="2022-10-31T13:09:50.448" v="13" actId="164"/>
          <ac:spMkLst>
            <pc:docMk/>
            <pc:sldMk cId="2498595858" sldId="257"/>
            <ac:spMk id="222" creationId="{F53A570C-EB70-9087-007F-00643914A914}"/>
          </ac:spMkLst>
        </pc:spChg>
        <pc:grpChg chg="add mod">
          <ac:chgData name="Jesse van der Merwe" userId="9d20867f98547c38" providerId="LiveId" clId="{FFDBACF2-EAB0-4BAD-8DCE-0C0916682912}" dt="2022-10-31T13:09:53.537" v="16" actId="1076"/>
          <ac:grpSpMkLst>
            <pc:docMk/>
            <pc:sldMk cId="2498595858" sldId="257"/>
            <ac:grpSpMk id="4" creationId="{A6988702-883F-6304-298F-7BE0C6CA5D9C}"/>
          </ac:grpSpMkLst>
        </pc:grpChg>
        <pc:grpChg chg="mod">
          <ac:chgData name="Jesse van der Merwe" userId="9d20867f98547c38" providerId="LiveId" clId="{FFDBACF2-EAB0-4BAD-8DCE-0C0916682912}" dt="2022-10-31T13:09:50.448" v="13" actId="164"/>
          <ac:grpSpMkLst>
            <pc:docMk/>
            <pc:sldMk cId="2498595858" sldId="257"/>
            <ac:grpSpMk id="175" creationId="{00A3CA82-E18B-BC83-F5BE-59A9337B50DF}"/>
          </ac:grpSpMkLst>
        </pc:grpChg>
        <pc:grpChg chg="mod">
          <ac:chgData name="Jesse van der Merwe" userId="9d20867f98547c38" providerId="LiveId" clId="{FFDBACF2-EAB0-4BAD-8DCE-0C0916682912}" dt="2022-10-31T13:11:42.373" v="75" actId="1076"/>
          <ac:grpSpMkLst>
            <pc:docMk/>
            <pc:sldMk cId="2498595858" sldId="257"/>
            <ac:grpSpMk id="194" creationId="{EC568780-DA93-FDEF-9759-4E2D872A4BCD}"/>
          </ac:grpSpMkLst>
        </pc:grpChg>
        <pc:graphicFrameChg chg="add mod modGraphic">
          <ac:chgData name="Jesse van der Merwe" userId="9d20867f98547c38" providerId="LiveId" clId="{FFDBACF2-EAB0-4BAD-8DCE-0C0916682912}" dt="2022-10-31T13:11:36.643" v="72" actId="1076"/>
          <ac:graphicFrameMkLst>
            <pc:docMk/>
            <pc:sldMk cId="2498595858" sldId="257"/>
            <ac:graphicFrameMk id="5" creationId="{827187B8-085B-85EF-B3DC-8A18A12DC2B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a:t>Hand with Greatest Improvement when Improvement is Shown in Either Hand</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[Results.xlsx]Sheet1!$A$6</c:f>
              <c:strCache>
                <c:ptCount val="1"/>
                <c:pt idx="0">
                  <c:v>Treated</c:v>
                </c:pt>
              </c:strCache>
            </c:strRef>
          </c:tx>
          <c:spPr>
            <a:solidFill>
              <a:schemeClr val="accent1"/>
            </a:solidFill>
            <a:ln>
              <a:noFill/>
            </a:ln>
            <a:effectLst/>
          </c:spPr>
          <c:invertIfNegative val="0"/>
          <c:cat>
            <c:strRef>
              <c:f>[Results.xlsx]Sheet1!$B$1:$E$2</c:f>
              <c:strCache>
                <c:ptCount val="4"/>
                <c:pt idx="0">
                  <c:v>All</c:v>
                </c:pt>
                <c:pt idx="1">
                  <c:v>&gt;2</c:v>
                </c:pt>
                <c:pt idx="2">
                  <c:v>&gt;3</c:v>
                </c:pt>
                <c:pt idx="3">
                  <c:v>&gt;4</c:v>
                </c:pt>
              </c:strCache>
            </c:strRef>
          </c:cat>
          <c:val>
            <c:numRef>
              <c:f>[Results.xlsx]Sheet1!$B$6:$E$6</c:f>
              <c:numCache>
                <c:formatCode>0%</c:formatCode>
                <c:ptCount val="4"/>
                <c:pt idx="0">
                  <c:v>0.63636363636363635</c:v>
                </c:pt>
                <c:pt idx="1">
                  <c:v>0.59090909090909094</c:v>
                </c:pt>
                <c:pt idx="2">
                  <c:v>0.5625</c:v>
                </c:pt>
                <c:pt idx="3">
                  <c:v>0.58823529411764708</c:v>
                </c:pt>
              </c:numCache>
            </c:numRef>
          </c:val>
          <c:extLst>
            <c:ext xmlns:c16="http://schemas.microsoft.com/office/drawing/2014/chart" uri="{C3380CC4-5D6E-409C-BE32-E72D297353CC}">
              <c16:uniqueId val="{00000000-7501-44EC-940E-C6EE9AA0AFD1}"/>
            </c:ext>
          </c:extLst>
        </c:ser>
        <c:ser>
          <c:idx val="1"/>
          <c:order val="1"/>
          <c:tx>
            <c:strRef>
              <c:f>[Results.xlsx]Sheet1!$A$7</c:f>
              <c:strCache>
                <c:ptCount val="1"/>
                <c:pt idx="0">
                  <c:v>Non-Treated</c:v>
                </c:pt>
              </c:strCache>
            </c:strRef>
          </c:tx>
          <c:spPr>
            <a:solidFill>
              <a:schemeClr val="accent2"/>
            </a:solidFill>
            <a:ln>
              <a:noFill/>
            </a:ln>
            <a:effectLst/>
          </c:spPr>
          <c:invertIfNegative val="0"/>
          <c:cat>
            <c:strRef>
              <c:f>[Results.xlsx]Sheet1!$B$1:$E$2</c:f>
              <c:strCache>
                <c:ptCount val="4"/>
                <c:pt idx="0">
                  <c:v>All</c:v>
                </c:pt>
                <c:pt idx="1">
                  <c:v>&gt;2</c:v>
                </c:pt>
                <c:pt idx="2">
                  <c:v>&gt;3</c:v>
                </c:pt>
                <c:pt idx="3">
                  <c:v>&gt;4</c:v>
                </c:pt>
              </c:strCache>
            </c:strRef>
          </c:cat>
          <c:val>
            <c:numRef>
              <c:f>[Results.xlsx]Sheet1!$B$7:$E$7</c:f>
              <c:numCache>
                <c:formatCode>0%</c:formatCode>
                <c:ptCount val="4"/>
                <c:pt idx="0">
                  <c:v>0.36363636363636365</c:v>
                </c:pt>
                <c:pt idx="1">
                  <c:v>0.40909090909090912</c:v>
                </c:pt>
                <c:pt idx="2">
                  <c:v>0.4375</c:v>
                </c:pt>
                <c:pt idx="3">
                  <c:v>0.41176470588235292</c:v>
                </c:pt>
              </c:numCache>
            </c:numRef>
          </c:val>
          <c:extLst>
            <c:ext xmlns:c16="http://schemas.microsoft.com/office/drawing/2014/chart" uri="{C3380CC4-5D6E-409C-BE32-E72D297353CC}">
              <c16:uniqueId val="{00000001-7501-44EC-940E-C6EE9AA0AFD1}"/>
            </c:ext>
          </c:extLst>
        </c:ser>
        <c:dLbls>
          <c:showLegendKey val="0"/>
          <c:showVal val="0"/>
          <c:showCatName val="0"/>
          <c:showSerName val="0"/>
          <c:showPercent val="0"/>
          <c:showBubbleSize val="0"/>
        </c:dLbls>
        <c:gapWidth val="219"/>
        <c:overlap val="-27"/>
        <c:axId val="419572159"/>
        <c:axId val="419569247"/>
      </c:barChart>
      <c:catAx>
        <c:axId val="41957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19569247"/>
        <c:crosses val="autoZero"/>
        <c:auto val="1"/>
        <c:lblAlgn val="ctr"/>
        <c:lblOffset val="100"/>
        <c:noMultiLvlLbl val="0"/>
      </c:catAx>
      <c:valAx>
        <c:axId val="4195692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19572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0EB853-A7E3-4796-919A-5C2D26842273}" type="datetimeFigureOut">
              <a:rPr lang="en-ZA" smtClean="0"/>
              <a:t>2022/10/31</a:t>
            </a:fld>
            <a:endParaRPr lang="en-Z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371D4-7078-478D-AE61-86E3EE5D1C78}" type="slidenum">
              <a:rPr lang="en-ZA" smtClean="0"/>
              <a:t>‹#›</a:t>
            </a:fld>
            <a:endParaRPr lang="en-ZA"/>
          </a:p>
        </p:txBody>
      </p:sp>
    </p:spTree>
    <p:extLst>
      <p:ext uri="{BB962C8B-B14F-4D97-AF65-F5344CB8AC3E}">
        <p14:creationId xmlns:p14="http://schemas.microsoft.com/office/powerpoint/2010/main" val="251690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9F4661-56B7-4645-84E3-DED726EBFC6B}" type="slidenum">
              <a:rPr lang="en-GB" smtClean="0"/>
              <a:t>2</a:t>
            </a:fld>
            <a:endParaRPr lang="en-GB"/>
          </a:p>
        </p:txBody>
      </p:sp>
    </p:spTree>
    <p:extLst>
      <p:ext uri="{BB962C8B-B14F-4D97-AF65-F5344CB8AC3E}">
        <p14:creationId xmlns:p14="http://schemas.microsoft.com/office/powerpoint/2010/main" val="225207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5970" y="2474394"/>
            <a:ext cx="22847617"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3359947" y="7941160"/>
            <a:ext cx="20159663"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235681" y="804966"/>
            <a:ext cx="5795903"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7973" y="804966"/>
            <a:ext cx="17051714"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3973" y="3769343"/>
            <a:ext cx="23183612"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833973" y="10118072"/>
            <a:ext cx="23183612"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7970"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07775"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472" y="804971"/>
            <a:ext cx="23183612"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1474" y="3706345"/>
            <a:ext cx="1137130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851474" y="5522763"/>
            <a:ext cx="1137130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07773" y="3706345"/>
            <a:ext cx="11427311"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3607773" y="5522763"/>
            <a:ext cx="1142731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31/10/2022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31/10/2022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31/10/2022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11427309" y="2176910"/>
            <a:ext cx="13607772"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27309" y="2176910"/>
            <a:ext cx="13607772"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7972" y="804971"/>
            <a:ext cx="23183612"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7972" y="4024830"/>
            <a:ext cx="23183612"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7969" y="14013403"/>
            <a:ext cx="604789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31/10/2022</a:t>
            </a:fld>
            <a:endParaRPr lang="en-GB"/>
          </a:p>
        </p:txBody>
      </p:sp>
      <p:sp>
        <p:nvSpPr>
          <p:cNvPr id="5" name="Footer Placeholder 4"/>
          <p:cNvSpPr>
            <a:spLocks noGrp="1"/>
          </p:cNvSpPr>
          <p:nvPr>
            <p:ph type="ftr" sz="quarter" idx="3"/>
          </p:nvPr>
        </p:nvSpPr>
        <p:spPr>
          <a:xfrm>
            <a:off x="8903854" y="14013403"/>
            <a:ext cx="9071848"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8983682" y="14013403"/>
            <a:ext cx="604789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g"/><Relationship Id="rId21" Type="http://schemas.openxmlformats.org/officeDocument/2006/relationships/image" Target="../media/image20.jpg"/><Relationship Id="rId7" Type="http://schemas.openxmlformats.org/officeDocument/2006/relationships/image" Target="../media/image6.jp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jp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4.jpg"/><Relationship Id="rId18" Type="http://schemas.openxmlformats.org/officeDocument/2006/relationships/image" Target="../media/image18.png"/><Relationship Id="rId26" Type="http://schemas.openxmlformats.org/officeDocument/2006/relationships/image" Target="../media/image29.jpg"/><Relationship Id="rId3" Type="http://schemas.openxmlformats.org/officeDocument/2006/relationships/image" Target="../media/image10.jpg"/><Relationship Id="rId21" Type="http://schemas.openxmlformats.org/officeDocument/2006/relationships/chart" Target="../charts/chart1.xml"/><Relationship Id="rId7" Type="http://schemas.openxmlformats.org/officeDocument/2006/relationships/image" Target="../media/image14.png"/><Relationship Id="rId12" Type="http://schemas.openxmlformats.org/officeDocument/2006/relationships/image" Target="../media/image23.jpg"/><Relationship Id="rId17" Type="http://schemas.openxmlformats.org/officeDocument/2006/relationships/image" Target="../media/image17.png"/><Relationship Id="rId25" Type="http://schemas.openxmlformats.org/officeDocument/2006/relationships/image" Target="../media/image28.jp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3.jpg"/><Relationship Id="rId11" Type="http://schemas.openxmlformats.org/officeDocument/2006/relationships/image" Target="../media/image90.png"/><Relationship Id="rId24" Type="http://schemas.openxmlformats.org/officeDocument/2006/relationships/image" Target="../media/image27.png"/><Relationship Id="rId5" Type="http://schemas.openxmlformats.org/officeDocument/2006/relationships/image" Target="../media/image12.png"/><Relationship Id="rId15" Type="http://schemas.openxmlformats.org/officeDocument/2006/relationships/image" Target="../media/image6.jpg"/><Relationship Id="rId23" Type="http://schemas.openxmlformats.org/officeDocument/2006/relationships/image" Target="../media/image21.png"/><Relationship Id="rId10" Type="http://schemas.openxmlformats.org/officeDocument/2006/relationships/image" Target="../media/image80.png"/><Relationship Id="rId19"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7.png"/><Relationship Id="rId14" Type="http://schemas.openxmlformats.org/officeDocument/2006/relationships/image" Target="../media/image25.jpg"/><Relationship Id="rId22" Type="http://schemas.openxmlformats.org/officeDocument/2006/relationships/image" Target="../media/image26.png"/><Relationship Id="rId27"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94" name="Group 193">
            <a:extLst>
              <a:ext uri="{FF2B5EF4-FFF2-40B4-BE49-F238E27FC236}">
                <a16:creationId xmlns:a16="http://schemas.microsoft.com/office/drawing/2014/main" id="{EC568780-DA93-FDEF-9759-4E2D872A4BCD}"/>
              </a:ext>
            </a:extLst>
          </p:cNvPr>
          <p:cNvGrpSpPr/>
          <p:nvPr/>
        </p:nvGrpSpPr>
        <p:grpSpPr>
          <a:xfrm>
            <a:off x="15651882" y="7274257"/>
            <a:ext cx="10931060" cy="7604613"/>
            <a:chOff x="15719109" y="240480"/>
            <a:chExt cx="10931060" cy="6737521"/>
          </a:xfrm>
        </p:grpSpPr>
        <p:sp>
          <p:nvSpPr>
            <p:cNvPr id="195" name="Rectangle 194">
              <a:extLst>
                <a:ext uri="{FF2B5EF4-FFF2-40B4-BE49-F238E27FC236}">
                  <a16:creationId xmlns:a16="http://schemas.microsoft.com/office/drawing/2014/main" id="{A9E8935A-2DDA-2F37-73B3-21B17D58B643}"/>
                </a:ext>
              </a:extLst>
            </p:cNvPr>
            <p:cNvSpPr/>
            <p:nvPr/>
          </p:nvSpPr>
          <p:spPr>
            <a:xfrm>
              <a:off x="15737353" y="240480"/>
              <a:ext cx="10912816" cy="6737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0" name="TextBox 219">
              <a:extLst>
                <a:ext uri="{FF2B5EF4-FFF2-40B4-BE49-F238E27FC236}">
                  <a16:creationId xmlns:a16="http://schemas.microsoft.com/office/drawing/2014/main" id="{7C3B8FEC-A7F9-E3DA-B385-4ADA80128E6D}"/>
                </a:ext>
              </a:extLst>
            </p:cNvPr>
            <p:cNvSpPr txBox="1"/>
            <p:nvPr/>
          </p:nvSpPr>
          <p:spPr>
            <a:xfrm>
              <a:off x="15719109" y="240480"/>
              <a:ext cx="10912816" cy="369332"/>
            </a:xfrm>
            <a:prstGeom prst="rect">
              <a:avLst/>
            </a:prstGeom>
            <a:noFill/>
            <a:ln w="57150">
              <a:noFill/>
            </a:ln>
            <a:effectLst/>
          </p:spPr>
          <p:txBody>
            <a:bodyPr wrap="square" rtlCol="0">
              <a:spAutoFit/>
            </a:bodyPr>
            <a:lstStyle/>
            <a:p>
              <a:pPr algn="ctr"/>
              <a:r>
                <a:rPr lang="en-ZA" b="1" dirty="0">
                  <a:solidFill>
                    <a:schemeClr val="accent1">
                      <a:lumMod val="75000"/>
                    </a:schemeClr>
                  </a:solidFill>
                  <a:latin typeface="Times New Roman" panose="02020603050405020304" pitchFamily="18" charset="0"/>
                  <a:cs typeface="Times New Roman" panose="02020603050405020304" pitchFamily="18" charset="0"/>
                </a:rPr>
                <a:t>DISCUSSION AND RESULTS</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0ADF8166-E52D-AA6A-C855-CB23CA6EBAF7}"/>
                </a:ext>
              </a:extLst>
            </p:cNvPr>
            <p:cNvSpPr txBox="1"/>
            <p:nvPr/>
          </p:nvSpPr>
          <p:spPr>
            <a:xfrm>
              <a:off x="15836367" y="610445"/>
              <a:ext cx="6166376" cy="1446550"/>
            </a:xfrm>
            <a:prstGeom prst="rect">
              <a:avLst/>
            </a:prstGeom>
            <a:noFill/>
            <a:ln w="57150">
              <a:noFill/>
            </a:ln>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Discussion</a:t>
              </a: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Stuff and Stuff</a:t>
              </a:r>
            </a:p>
            <a:p>
              <a:pPr marL="171450" lvl="0" indent="-171450" algn="l">
                <a:buFont typeface="Arial" panose="020B0604020202020204" pitchFamily="34" charset="0"/>
                <a:buChar char="•"/>
              </a:pPr>
              <a:endParaRPr lang="en-GB"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GB" sz="1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Results</a:t>
              </a: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Stuff and Stuff</a:t>
              </a:r>
            </a:p>
          </p:txBody>
        </p:sp>
      </p:grpSp>
      <p:sp>
        <p:nvSpPr>
          <p:cNvPr id="2" name="TextBox 1">
            <a:extLst>
              <a:ext uri="{FF2B5EF4-FFF2-40B4-BE49-F238E27FC236}">
                <a16:creationId xmlns:a16="http://schemas.microsoft.com/office/drawing/2014/main" id="{CAB3AC64-A7A0-3CEE-D01E-E952287DBA5F}"/>
              </a:ext>
            </a:extLst>
          </p:cNvPr>
          <p:cNvSpPr txBox="1"/>
          <p:nvPr/>
        </p:nvSpPr>
        <p:spPr>
          <a:xfrm>
            <a:off x="10794200" y="165001"/>
            <a:ext cx="5291151" cy="892552"/>
          </a:xfrm>
          <a:prstGeom prst="rect">
            <a:avLst/>
          </a:prstGeom>
          <a:noFill/>
          <a:effectLst/>
        </p:spPr>
        <p:txBody>
          <a:bodyPr wrap="square" rtlCol="0">
            <a:spAutoFit/>
          </a:bodyPr>
          <a:lstStyle/>
          <a:p>
            <a:pPr algn="ctr"/>
            <a:r>
              <a:rPr lang="en-ZA" sz="32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 – 22PO5</a:t>
            </a:r>
          </a:p>
          <a:p>
            <a:pPr algn="ctr"/>
            <a:r>
              <a:rPr lang="en-ZA"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239" name="Rectangle 238">
            <a:extLst>
              <a:ext uri="{FF2B5EF4-FFF2-40B4-BE49-F238E27FC236}">
                <a16:creationId xmlns:a16="http://schemas.microsoft.com/office/drawing/2014/main" id="{9E7F3FFF-DB42-B8C8-D063-272DE6A70F52}"/>
              </a:ext>
            </a:extLst>
          </p:cNvPr>
          <p:cNvSpPr/>
          <p:nvPr/>
        </p:nvSpPr>
        <p:spPr>
          <a:xfrm>
            <a:off x="6198133" y="1189422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grpSp>
        <p:nvGrpSpPr>
          <p:cNvPr id="176" name="Group 175">
            <a:extLst>
              <a:ext uri="{FF2B5EF4-FFF2-40B4-BE49-F238E27FC236}">
                <a16:creationId xmlns:a16="http://schemas.microsoft.com/office/drawing/2014/main" id="{CB1BABF3-EB69-B7C3-5526-D77946F4118B}"/>
              </a:ext>
            </a:extLst>
          </p:cNvPr>
          <p:cNvGrpSpPr/>
          <p:nvPr/>
        </p:nvGrpSpPr>
        <p:grpSpPr>
          <a:xfrm>
            <a:off x="15719109" y="240480"/>
            <a:ext cx="10931060" cy="6737521"/>
            <a:chOff x="15719109" y="240480"/>
            <a:chExt cx="10931060" cy="6737521"/>
          </a:xfrm>
        </p:grpSpPr>
        <p:sp>
          <p:nvSpPr>
            <p:cNvPr id="63" name="Rectangle 62">
              <a:extLst>
                <a:ext uri="{FF2B5EF4-FFF2-40B4-BE49-F238E27FC236}">
                  <a16:creationId xmlns:a16="http://schemas.microsoft.com/office/drawing/2014/main" id="{9C9A070A-56FF-1F9A-EACD-FD64142036E9}"/>
                </a:ext>
              </a:extLst>
            </p:cNvPr>
            <p:cNvSpPr/>
            <p:nvPr/>
          </p:nvSpPr>
          <p:spPr>
            <a:xfrm>
              <a:off x="15737353" y="240480"/>
              <a:ext cx="10912816" cy="6737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2" name="Picture 41">
              <a:extLst>
                <a:ext uri="{FF2B5EF4-FFF2-40B4-BE49-F238E27FC236}">
                  <a16:creationId xmlns:a16="http://schemas.microsoft.com/office/drawing/2014/main" id="{E4ED1AE3-507F-A9E5-B87D-9E220AE263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992478" y="1261711"/>
              <a:ext cx="1997627" cy="2880000"/>
            </a:xfrm>
            <a:prstGeom prst="rect">
              <a:avLst/>
            </a:prstGeom>
          </p:spPr>
        </p:pic>
        <p:pic>
          <p:nvPicPr>
            <p:cNvPr id="44" name="Picture 43">
              <a:extLst>
                <a:ext uri="{FF2B5EF4-FFF2-40B4-BE49-F238E27FC236}">
                  <a16:creationId xmlns:a16="http://schemas.microsoft.com/office/drawing/2014/main" id="{E00DA8C1-1393-28B2-6A92-418D90E4B0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298142" y="1261711"/>
              <a:ext cx="1997627" cy="2880000"/>
            </a:xfrm>
            <a:prstGeom prst="rect">
              <a:avLst/>
            </a:prstGeom>
          </p:spPr>
        </p:pic>
        <p:pic>
          <p:nvPicPr>
            <p:cNvPr id="45" name="Picture 44">
              <a:extLst>
                <a:ext uri="{FF2B5EF4-FFF2-40B4-BE49-F238E27FC236}">
                  <a16:creationId xmlns:a16="http://schemas.microsoft.com/office/drawing/2014/main" id="{3F5E6206-691C-4AB3-F47E-6835223B66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1978417" y="4059823"/>
              <a:ext cx="1997629" cy="2880000"/>
            </a:xfrm>
            <a:prstGeom prst="rect">
              <a:avLst/>
            </a:prstGeom>
          </p:spPr>
        </p:pic>
        <p:pic>
          <p:nvPicPr>
            <p:cNvPr id="47" name="Picture 46" descr="Shape&#10;&#10;Description automatically generated">
              <a:extLst>
                <a:ext uri="{FF2B5EF4-FFF2-40B4-BE49-F238E27FC236}">
                  <a16:creationId xmlns:a16="http://schemas.microsoft.com/office/drawing/2014/main" id="{FDCA1834-54B0-6B73-8405-5A0B44FCBE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24929" y="4191965"/>
              <a:ext cx="1260000" cy="1260000"/>
            </a:xfrm>
            <a:prstGeom prst="rect">
              <a:avLst/>
            </a:prstGeom>
          </p:spPr>
        </p:pic>
        <p:pic>
          <p:nvPicPr>
            <p:cNvPr id="49" name="Picture 48" descr="Diagram&#10;&#10;Description automatically generated with medium confidence">
              <a:extLst>
                <a:ext uri="{FF2B5EF4-FFF2-40B4-BE49-F238E27FC236}">
                  <a16:creationId xmlns:a16="http://schemas.microsoft.com/office/drawing/2014/main" id="{A3104BB1-2FB0-FA35-E12E-10A0BFDDAE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84929" y="4231650"/>
              <a:ext cx="1200001" cy="1260000"/>
            </a:xfrm>
            <a:prstGeom prst="rect">
              <a:avLst/>
            </a:prstGeom>
          </p:spPr>
        </p:pic>
        <p:pic>
          <p:nvPicPr>
            <p:cNvPr id="51" name="Picture 50">
              <a:extLst>
                <a:ext uri="{FF2B5EF4-FFF2-40B4-BE49-F238E27FC236}">
                  <a16:creationId xmlns:a16="http://schemas.microsoft.com/office/drawing/2014/main" id="{8CD02C1C-2906-8987-A5E0-3B9C2466AC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26243" y="6702308"/>
              <a:ext cx="2520000" cy="158033"/>
            </a:xfrm>
            <a:prstGeom prst="rect">
              <a:avLst/>
            </a:prstGeom>
          </p:spPr>
        </p:pic>
        <p:pic>
          <p:nvPicPr>
            <p:cNvPr id="59" name="Picture 58">
              <a:extLst>
                <a:ext uri="{FF2B5EF4-FFF2-40B4-BE49-F238E27FC236}">
                  <a16:creationId xmlns:a16="http://schemas.microsoft.com/office/drawing/2014/main" id="{CD6CD0D7-8942-D64A-757F-D46AE3B710F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4013852" y="5473664"/>
              <a:ext cx="2605363" cy="1080000"/>
            </a:xfrm>
            <a:prstGeom prst="rect">
              <a:avLst/>
            </a:prstGeom>
          </p:spPr>
        </p:pic>
        <p:sp>
          <p:nvSpPr>
            <p:cNvPr id="62" name="TextBox 61">
              <a:extLst>
                <a:ext uri="{FF2B5EF4-FFF2-40B4-BE49-F238E27FC236}">
                  <a16:creationId xmlns:a16="http://schemas.microsoft.com/office/drawing/2014/main" id="{48DF9D91-A204-A47E-F4F7-7A3F80E547BB}"/>
                </a:ext>
              </a:extLst>
            </p:cNvPr>
            <p:cNvSpPr txBox="1"/>
            <p:nvPr/>
          </p:nvSpPr>
          <p:spPr>
            <a:xfrm>
              <a:off x="15719109" y="240480"/>
              <a:ext cx="10912816" cy="1231106"/>
            </a:xfrm>
            <a:prstGeom prst="rect">
              <a:avLst/>
            </a:prstGeom>
            <a:noFill/>
            <a:ln w="57150">
              <a:noFill/>
            </a:ln>
            <a:effectLst/>
          </p:spPr>
          <p:txBody>
            <a:bodyPr wrap="square" rtlCol="0">
              <a:spAutoFit/>
            </a:bodyPr>
            <a:lstStyle/>
            <a:p>
              <a:pPr algn="ctr"/>
              <a:r>
                <a:rPr lang="en-ZA" b="1" dirty="0">
                  <a:solidFill>
                    <a:schemeClr val="accent1">
                      <a:lumMod val="75000"/>
                    </a:schemeClr>
                  </a:solidFill>
                  <a:latin typeface="Times New Roman" panose="02020603050405020304" pitchFamily="18" charset="0"/>
                  <a:cs typeface="Times New Roman" panose="02020603050405020304" pitchFamily="18" charset="0"/>
                </a:rPr>
                <a:t>DATA</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a:p>
              <a:pPr algn="just">
                <a:spcAft>
                  <a:spcPts val="6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The Rambam Medical Centre, Haifa Israel, has provided data that comprises of 122 fully anonymised hand drawn shapes on paper that patients and drew over time of treatment with both their treated and untreated hand.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128" name="TextBox 127">
              <a:extLst>
                <a:ext uri="{FF2B5EF4-FFF2-40B4-BE49-F238E27FC236}">
                  <a16:creationId xmlns:a16="http://schemas.microsoft.com/office/drawing/2014/main" id="{3D5EF4FD-6A71-BEB6-34EB-B9B62AD27604}"/>
                </a:ext>
              </a:extLst>
            </p:cNvPr>
            <p:cNvSpPr txBox="1"/>
            <p:nvPr/>
          </p:nvSpPr>
          <p:spPr>
            <a:xfrm>
              <a:off x="15765576" y="1453412"/>
              <a:ext cx="6166376" cy="5524589"/>
            </a:xfrm>
            <a:prstGeom prst="rect">
              <a:avLst/>
            </a:prstGeom>
            <a:noFill/>
            <a:ln w="57150">
              <a:noFill/>
            </a:ln>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Data Pre-processing</a:t>
              </a:r>
            </a:p>
            <a:p>
              <a:pPr lvl="0" algn="l"/>
              <a:r>
                <a:rPr lang="en-ZA" sz="1400" b="1" dirty="0">
                  <a:solidFill>
                    <a:schemeClr val="accent1">
                      <a:lumMod val="75000"/>
                    </a:schemeClr>
                  </a:solidFill>
                  <a:latin typeface="Times New Roman" panose="02020603050405020304" pitchFamily="18" charset="0"/>
                  <a:cs typeface="Times New Roman" panose="02020603050405020304" pitchFamily="18" charset="0"/>
                </a:rPr>
                <a:t>Data Analysis</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patient completes multiple template drawings with both hands at various time intervals before and after receiving treatment. These physical drawings are scanned and saved as a PDF.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Some scans are pixelated, rotated or contain erroneous markings.</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scan is </a:t>
              </a:r>
              <a:r>
                <a:rPr lang="en-GB" sz="1400" dirty="0">
                  <a:latin typeface="Times New Roman" panose="02020603050405020304" pitchFamily="18" charset="0"/>
                  <a:cs typeface="Times New Roman" panose="02020603050405020304" pitchFamily="18" charset="0"/>
                </a:rPr>
                <a:t>converted to JPE format using Pdf2Image </a:t>
              </a:r>
              <a:r>
                <a:rPr lang="en-GB" sz="1400" i="1" dirty="0" err="1">
                  <a:latin typeface="Times New Roman" panose="02020603050405020304" pitchFamily="18" charset="0"/>
                  <a:cs typeface="Times New Roman" panose="02020603050405020304" pitchFamily="18" charset="0"/>
                </a:rPr>
                <a:t>convert_from_path</a:t>
              </a:r>
              <a:r>
                <a:rPr lang="en-GB" sz="1400" i="1" dirty="0">
                  <a:latin typeface="Times New Roman" panose="02020603050405020304" pitchFamily="18" charset="0"/>
                  <a:cs typeface="Times New Roman" panose="02020603050405020304" pitchFamily="18" charset="0"/>
                </a:rPr>
                <a:t>( ).</a:t>
              </a:r>
              <a:endParaRPr lang="en-GB" sz="1400" i="1"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ZA" sz="1400" b="1" dirty="0">
                  <a:solidFill>
                    <a:schemeClr val="accent1">
                      <a:lumMod val="75000"/>
                    </a:schemeClr>
                  </a:solidFill>
                  <a:latin typeface="Times New Roman" panose="02020603050405020304" pitchFamily="18" charset="0"/>
                  <a:cs typeface="Times New Roman" panose="02020603050405020304" pitchFamily="18" charset="0"/>
                </a:rPr>
                <a:t>Basic Cropping</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EAST Text Detection [6] detects the corner coordinates of the “Drawing A”, “Drawing B” and “Drawing C” text on each image. </a:t>
              </a:r>
              <a:endParaRPr lang="en-ZA" sz="1400" dirty="0">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 relative position of spiral A, spiral B, and line-block C is determined using the best available combination of the text coordinates. </a:t>
              </a:r>
              <a:endParaRPr lang="en-ZA" sz="1400" dirty="0">
                <a:latin typeface="Times New Roman" panose="02020603050405020304" pitchFamily="18" charset="0"/>
                <a:cs typeface="Times New Roman" panose="02020603050405020304" pitchFamily="18" charset="0"/>
              </a:endParaRP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new image is cropped and resized to ensure consistent pixel distribution for better comparison further. </a:t>
              </a:r>
            </a:p>
            <a:p>
              <a:pPr lvl="0" algn="l"/>
              <a:r>
                <a:rPr lang="en-ZA" sz="1400" b="1" dirty="0">
                  <a:solidFill>
                    <a:schemeClr val="accent1">
                      <a:lumMod val="75000"/>
                    </a:schemeClr>
                  </a:solidFill>
                  <a:latin typeface="Times New Roman" panose="02020603050405020304" pitchFamily="18" charset="0"/>
                  <a:cs typeface="Times New Roman" panose="02020603050405020304" pitchFamily="18" charset="0"/>
                </a:rPr>
                <a:t>Further Correction</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In order to remove any erroneous markings and save only the template and hand-drawn markings, each cropped image is converted to greyscale. Then all dark pixels are converted to black and all light pixels to white. </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is used to identify the solid black rectangles in the line-block images [7] to correct any rotation or perspective warp [8]. Only the top most line is saved. </a:t>
              </a:r>
            </a:p>
            <a:p>
              <a:pPr lvl="0" algn="l"/>
              <a:r>
                <a:rPr lang="en-ZA" sz="1400" b="1" dirty="0">
                  <a:solidFill>
                    <a:schemeClr val="accent1">
                      <a:lumMod val="75000"/>
                    </a:schemeClr>
                  </a:solidFill>
                  <a:latin typeface="Times New Roman" panose="02020603050405020304" pitchFamily="18" charset="0"/>
                  <a:cs typeface="Times New Roman" panose="02020603050405020304" pitchFamily="18" charset="0"/>
                </a:rPr>
                <a:t>Final Clean-up</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A high rate of acceptably cropped and corrected images was produced. Erroneous results did occur due to poor quality inputted scans. These were manually removed or corrected if possible. </a:t>
              </a:r>
              <a:endParaRPr lang="en-ZA" sz="1400" dirty="0">
                <a:latin typeface="Times New Roman" panose="02020603050405020304" pitchFamily="18" charset="0"/>
                <a:cs typeface="Times New Roman" panose="02020603050405020304" pitchFamily="18" charset="0"/>
              </a:endParaRPr>
            </a:p>
          </p:txBody>
        </p:sp>
      </p:grpSp>
      <p:grpSp>
        <p:nvGrpSpPr>
          <p:cNvPr id="131" name="Group 130">
            <a:extLst>
              <a:ext uri="{FF2B5EF4-FFF2-40B4-BE49-F238E27FC236}">
                <a16:creationId xmlns:a16="http://schemas.microsoft.com/office/drawing/2014/main" id="{E58370EA-5A8F-736A-20AE-BF363E65FC16}"/>
              </a:ext>
            </a:extLst>
          </p:cNvPr>
          <p:cNvGrpSpPr/>
          <p:nvPr/>
        </p:nvGrpSpPr>
        <p:grpSpPr>
          <a:xfrm>
            <a:off x="11740707" y="1106947"/>
            <a:ext cx="3398137" cy="720000"/>
            <a:chOff x="11878740" y="1106947"/>
            <a:chExt cx="3398137" cy="720000"/>
          </a:xfrm>
        </p:grpSpPr>
        <p:pic>
          <p:nvPicPr>
            <p:cNvPr id="23" name="Picture 22">
              <a:extLst>
                <a:ext uri="{FF2B5EF4-FFF2-40B4-BE49-F238E27FC236}">
                  <a16:creationId xmlns:a16="http://schemas.microsoft.com/office/drawing/2014/main" id="{2A229487-E31F-C163-A63A-63031B81589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2709324" y="1106947"/>
              <a:ext cx="2567553" cy="720000"/>
            </a:xfrm>
            <a:prstGeom prst="rect">
              <a:avLst/>
            </a:prstGeom>
          </p:spPr>
        </p:pic>
        <p:pic>
          <p:nvPicPr>
            <p:cNvPr id="130" name="Picture 129" descr="Logo, company name&#10;&#10;Description automatically generated">
              <a:extLst>
                <a:ext uri="{FF2B5EF4-FFF2-40B4-BE49-F238E27FC236}">
                  <a16:creationId xmlns:a16="http://schemas.microsoft.com/office/drawing/2014/main" id="{BA72F526-0816-A458-C3E3-C8CE847342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78740" y="1106947"/>
              <a:ext cx="797784" cy="720000"/>
            </a:xfrm>
            <a:prstGeom prst="rect">
              <a:avLst/>
            </a:prstGeom>
          </p:spPr>
        </p:pic>
      </p:grpSp>
      <p:grpSp>
        <p:nvGrpSpPr>
          <p:cNvPr id="177" name="Group 176">
            <a:extLst>
              <a:ext uri="{FF2B5EF4-FFF2-40B4-BE49-F238E27FC236}">
                <a16:creationId xmlns:a16="http://schemas.microsoft.com/office/drawing/2014/main" id="{7B5EE4E3-430E-1F53-7005-C461D2802A8B}"/>
              </a:ext>
            </a:extLst>
          </p:cNvPr>
          <p:cNvGrpSpPr/>
          <p:nvPr/>
        </p:nvGrpSpPr>
        <p:grpSpPr>
          <a:xfrm>
            <a:off x="196159" y="9342069"/>
            <a:ext cx="15062038" cy="5575433"/>
            <a:chOff x="15719109" y="240480"/>
            <a:chExt cx="15062038" cy="5575433"/>
          </a:xfrm>
        </p:grpSpPr>
        <p:sp>
          <p:nvSpPr>
            <p:cNvPr id="178" name="Rectangle 177">
              <a:extLst>
                <a:ext uri="{FF2B5EF4-FFF2-40B4-BE49-F238E27FC236}">
                  <a16:creationId xmlns:a16="http://schemas.microsoft.com/office/drawing/2014/main" id="{552F17DB-A7F8-D04D-54BB-E01236BFEDF1}"/>
                </a:ext>
              </a:extLst>
            </p:cNvPr>
            <p:cNvSpPr/>
            <p:nvPr/>
          </p:nvSpPr>
          <p:spPr>
            <a:xfrm>
              <a:off x="15737353" y="240480"/>
              <a:ext cx="15043794" cy="5575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6" name="TextBox 185">
              <a:extLst>
                <a:ext uri="{FF2B5EF4-FFF2-40B4-BE49-F238E27FC236}">
                  <a16:creationId xmlns:a16="http://schemas.microsoft.com/office/drawing/2014/main" id="{BDC97FEA-9943-6A98-13C6-4F0A9E81A782}"/>
                </a:ext>
              </a:extLst>
            </p:cNvPr>
            <p:cNvSpPr txBox="1"/>
            <p:nvPr/>
          </p:nvSpPr>
          <p:spPr>
            <a:xfrm>
              <a:off x="15719109" y="240480"/>
              <a:ext cx="10912816" cy="338554"/>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METHOD 2: LINE DRAWING TREMOR QUANTIFICATION </a:t>
              </a:r>
            </a:p>
          </p:txBody>
        </p:sp>
        <p:sp>
          <p:nvSpPr>
            <p:cNvPr id="191" name="TextBox 190">
              <a:extLst>
                <a:ext uri="{FF2B5EF4-FFF2-40B4-BE49-F238E27FC236}">
                  <a16:creationId xmlns:a16="http://schemas.microsoft.com/office/drawing/2014/main" id="{4B06E6F8-AE74-E258-2101-6471159D25A1}"/>
                </a:ext>
              </a:extLst>
            </p:cNvPr>
            <p:cNvSpPr txBox="1"/>
            <p:nvPr/>
          </p:nvSpPr>
          <p:spPr>
            <a:xfrm>
              <a:off x="15733073" y="558416"/>
              <a:ext cx="8115173" cy="5247206"/>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extracts the x- and y-coordinates of every pixel that is not white. These pixels are stored in arrays sorted according to the x-axis. Each y-value is shifted by the average y-value to centre the line around the horizontal axis. </a:t>
              </a:r>
            </a:p>
            <a:p>
              <a:pPr algn="ctr"/>
              <a:r>
                <a:rPr lang="en-ZA" sz="1600" b="1" dirty="0">
                  <a:solidFill>
                    <a:srgbClr val="01008A"/>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faster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compute the one-dimensional Fourier Transform. It can be seen that there is a very small range of useful frequencies. The higher unwanted frequencies – caused by pixelated/blurry input or erroneous markings on the original drawing – are discarded.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a:p>
              <a:pPr algn="ctr"/>
              <a:r>
                <a:rPr lang="en-ZA" sz="1600" b="1" dirty="0">
                  <a:solidFill>
                    <a:srgbClr val="01008A"/>
                  </a:solidFill>
                  <a:latin typeface="Times New Roman" panose="02020603050405020304" pitchFamily="18" charset="0"/>
                  <a:cs typeface="Times New Roman" panose="02020603050405020304" pitchFamily="18" charset="0"/>
                </a:rPr>
                <a:t>Determining a Tremor Severity Measure</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of the patient’s tremors. In general, more peaks indicates a worse tremor. </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distance between each adjacent tremor’s peaks and troughs indicate the severity of the tremor. A larger distance only indicates a worse tremor when occurring with a high number of peaks. A large distance with a very low number of peaks could be an indication of a line image that has been incorrectly cropped (slanted).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the product of the two variables is used as an indication of tremor severity. </a:t>
              </a:r>
            </a:p>
          </p:txBody>
        </p:sp>
      </p:grpSp>
      <p:sp>
        <p:nvSpPr>
          <p:cNvPr id="192" name="TextBox 191">
            <a:extLst>
              <a:ext uri="{FF2B5EF4-FFF2-40B4-BE49-F238E27FC236}">
                <a16:creationId xmlns:a16="http://schemas.microsoft.com/office/drawing/2014/main" id="{E1165242-7C00-1DAC-D12F-387C78169AD7}"/>
              </a:ext>
            </a:extLst>
          </p:cNvPr>
          <p:cNvSpPr txBox="1"/>
          <p:nvPr/>
        </p:nvSpPr>
        <p:spPr>
          <a:xfrm>
            <a:off x="237923" y="201848"/>
            <a:ext cx="8102710" cy="2812886"/>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chemeClr val="accent1">
                    <a:lumMod val="75000"/>
                  </a:schemeClr>
                </a:solidFill>
                <a:latin typeface="Times New Roman" panose="02020603050405020304" pitchFamily="18" charset="0"/>
                <a:cs typeface="Times New Roman" panose="02020603050405020304" pitchFamily="18" charset="0"/>
              </a:rPr>
              <a:t>BACKGROUND</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(ET) and Parkinson’s Disease (PD). FUS is a new treatment technique that has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interrupts abnormal brain activity, reducing uncontrollable movements associated with ET and PD. FUS is only performed on one side of the brain, thus it only improves the movement on one side of the body. This treatment has been seen to result in immediate reduction in tremor in the side of the body receiving treatment. </a:t>
            </a: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ET and PD in an attempt to determine whether the treatment is successful in reducing tremor, slowing the progression of these conditions.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3" name="TextBox 192">
            <a:extLst>
              <a:ext uri="{FF2B5EF4-FFF2-40B4-BE49-F238E27FC236}">
                <a16:creationId xmlns:a16="http://schemas.microsoft.com/office/drawing/2014/main" id="{403E9CAE-D12B-39D7-387E-225216DF039C}"/>
              </a:ext>
            </a:extLst>
          </p:cNvPr>
          <p:cNvSpPr txBox="1"/>
          <p:nvPr/>
        </p:nvSpPr>
        <p:spPr>
          <a:xfrm>
            <a:off x="8659139" y="233508"/>
            <a:ext cx="2431047" cy="2658998"/>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chemeClr val="accent1">
                    <a:lumMod val="75000"/>
                  </a:schemeClr>
                </a:solidFill>
                <a:latin typeface="Times New Roman" panose="02020603050405020304" pitchFamily="18" charset="0"/>
                <a:cs typeface="Times New Roman" panose="02020603050405020304" pitchFamily="18" charset="0"/>
              </a:rPr>
              <a:t>Aim</a:t>
            </a: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p>
        </p:txBody>
      </p:sp>
      <p:grpSp>
        <p:nvGrpSpPr>
          <p:cNvPr id="132" name="Group 131">
            <a:extLst>
              <a:ext uri="{FF2B5EF4-FFF2-40B4-BE49-F238E27FC236}">
                <a16:creationId xmlns:a16="http://schemas.microsoft.com/office/drawing/2014/main" id="{C21AB780-B9B9-9F58-0AEE-FB092F46F037}"/>
              </a:ext>
            </a:extLst>
          </p:cNvPr>
          <p:cNvGrpSpPr/>
          <p:nvPr/>
        </p:nvGrpSpPr>
        <p:grpSpPr>
          <a:xfrm>
            <a:off x="8685257" y="12417028"/>
            <a:ext cx="6473926" cy="2534983"/>
            <a:chOff x="10127682" y="4250256"/>
            <a:chExt cx="6286642" cy="2387686"/>
          </a:xfrm>
          <a:effectLst>
            <a:outerShdw blurRad="190500" dist="228600" dir="2700000" algn="ctr" rotWithShape="0">
              <a:srgbClr val="000000">
                <a:alpha val="30000"/>
              </a:srgbClr>
            </a:outerShdw>
          </a:effectLst>
        </p:grpSpPr>
        <p:sp>
          <p:nvSpPr>
            <p:cNvPr id="133" name="Rectangle 132">
              <a:extLst>
                <a:ext uri="{FF2B5EF4-FFF2-40B4-BE49-F238E27FC236}">
                  <a16:creationId xmlns:a16="http://schemas.microsoft.com/office/drawing/2014/main" id="{9559276C-12DC-668B-1673-6E49A00D18F9}"/>
                </a:ext>
              </a:extLst>
            </p:cNvPr>
            <p:cNvSpPr/>
            <p:nvPr/>
          </p:nvSpPr>
          <p:spPr>
            <a:xfrm>
              <a:off x="10127682" y="4250256"/>
              <a:ext cx="6286642" cy="2387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34" name="Group 133">
              <a:extLst>
                <a:ext uri="{FF2B5EF4-FFF2-40B4-BE49-F238E27FC236}">
                  <a16:creationId xmlns:a16="http://schemas.microsoft.com/office/drawing/2014/main" id="{501A8AFB-2BFE-A442-0796-8F868638FA2D}"/>
                </a:ext>
              </a:extLst>
            </p:cNvPr>
            <p:cNvGrpSpPr/>
            <p:nvPr/>
          </p:nvGrpSpPr>
          <p:grpSpPr>
            <a:xfrm>
              <a:off x="11697375" y="4451851"/>
              <a:ext cx="4710234" cy="1381600"/>
              <a:chOff x="6913675" y="2079241"/>
              <a:chExt cx="4710234" cy="1381600"/>
            </a:xfrm>
          </p:grpSpPr>
          <p:grpSp>
            <p:nvGrpSpPr>
              <p:cNvPr id="135" name="Group 134">
                <a:extLst>
                  <a:ext uri="{FF2B5EF4-FFF2-40B4-BE49-F238E27FC236}">
                    <a16:creationId xmlns:a16="http://schemas.microsoft.com/office/drawing/2014/main" id="{8F810BD2-9C92-803C-9661-4572C6263D63}"/>
                  </a:ext>
                </a:extLst>
              </p:cNvPr>
              <p:cNvGrpSpPr/>
              <p:nvPr/>
            </p:nvGrpSpPr>
            <p:grpSpPr>
              <a:xfrm>
                <a:off x="9246609" y="2079241"/>
                <a:ext cx="2377300" cy="1378854"/>
                <a:chOff x="9246986" y="4415675"/>
                <a:chExt cx="2377300" cy="1378854"/>
              </a:xfrm>
            </p:grpSpPr>
            <p:pic>
              <p:nvPicPr>
                <p:cNvPr id="140" name="Picture 139">
                  <a:extLst>
                    <a:ext uri="{FF2B5EF4-FFF2-40B4-BE49-F238E27FC236}">
                      <a16:creationId xmlns:a16="http://schemas.microsoft.com/office/drawing/2014/main" id="{D0673A72-2344-37E7-92DE-1104967617C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141" name="Picture 140" descr="Chart, line chart&#10;&#10;Description automatically generated">
                  <a:extLst>
                    <a:ext uri="{FF2B5EF4-FFF2-40B4-BE49-F238E27FC236}">
                      <a16:creationId xmlns:a16="http://schemas.microsoft.com/office/drawing/2014/main" id="{B7E49911-70DB-0235-F8CA-AAA5A003D4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142" name="Picture 141" descr="Chart, line chart, histogram&#10;&#10;Description automatically generated">
                  <a:extLst>
                    <a:ext uri="{FF2B5EF4-FFF2-40B4-BE49-F238E27FC236}">
                      <a16:creationId xmlns:a16="http://schemas.microsoft.com/office/drawing/2014/main" id="{6DB6AFA8-4FC6-CF67-95F6-C4000CE962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36" name="Group 135">
                <a:extLst>
                  <a:ext uri="{FF2B5EF4-FFF2-40B4-BE49-F238E27FC236}">
                    <a16:creationId xmlns:a16="http://schemas.microsoft.com/office/drawing/2014/main" id="{BC0B065F-BF8B-D037-2D9A-C9AF5F7E49C8}"/>
                  </a:ext>
                </a:extLst>
              </p:cNvPr>
              <p:cNvGrpSpPr/>
              <p:nvPr/>
            </p:nvGrpSpPr>
            <p:grpSpPr>
              <a:xfrm>
                <a:off x="6913675" y="2079362"/>
                <a:ext cx="2334234" cy="1381479"/>
                <a:chOff x="6914052" y="3958818"/>
                <a:chExt cx="2334234" cy="1381479"/>
              </a:xfrm>
            </p:grpSpPr>
            <p:pic>
              <p:nvPicPr>
                <p:cNvPr id="137" name="Picture 136">
                  <a:extLst>
                    <a:ext uri="{FF2B5EF4-FFF2-40B4-BE49-F238E27FC236}">
                      <a16:creationId xmlns:a16="http://schemas.microsoft.com/office/drawing/2014/main" id="{78A3DC2C-8B1E-BC36-FC9E-45F5ADF119E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138" name="Picture 137" descr="Chart, histogram&#10;&#10;Description automatically generated">
                  <a:extLst>
                    <a:ext uri="{FF2B5EF4-FFF2-40B4-BE49-F238E27FC236}">
                      <a16:creationId xmlns:a16="http://schemas.microsoft.com/office/drawing/2014/main" id="{2C61A0D9-75E7-189D-3DBF-C0255292552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139" name="Picture 138" descr="Chart, line chart, histogram&#10;&#10;Description automatically generated">
                  <a:extLst>
                    <a:ext uri="{FF2B5EF4-FFF2-40B4-BE49-F238E27FC236}">
                      <a16:creationId xmlns:a16="http://schemas.microsoft.com/office/drawing/2014/main" id="{3257DFF5-97C4-E6DD-9C4D-F3E3ED536A3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grpSp>
        <p:nvGrpSpPr>
          <p:cNvPr id="144" name="Group 143">
            <a:extLst>
              <a:ext uri="{FF2B5EF4-FFF2-40B4-BE49-F238E27FC236}">
                <a16:creationId xmlns:a16="http://schemas.microsoft.com/office/drawing/2014/main" id="{13EA535B-5621-5CE2-4F6D-B4AAB5C6C1B3}"/>
              </a:ext>
            </a:extLst>
          </p:cNvPr>
          <p:cNvGrpSpPr/>
          <p:nvPr/>
        </p:nvGrpSpPr>
        <p:grpSpPr>
          <a:xfrm>
            <a:off x="8817995" y="9121432"/>
            <a:ext cx="6473926" cy="2561685"/>
            <a:chOff x="10125964" y="2075481"/>
            <a:chExt cx="6290552" cy="2414340"/>
          </a:xfrm>
        </p:grpSpPr>
        <p:sp>
          <p:nvSpPr>
            <p:cNvPr id="145" name="Rectangle 144">
              <a:extLst>
                <a:ext uri="{FF2B5EF4-FFF2-40B4-BE49-F238E27FC236}">
                  <a16:creationId xmlns:a16="http://schemas.microsoft.com/office/drawing/2014/main" id="{4844A7B5-A4A6-DC1D-4D31-38FD238421CD}"/>
                </a:ext>
              </a:extLst>
            </p:cNvPr>
            <p:cNvSpPr/>
            <p:nvPr/>
          </p:nvSpPr>
          <p:spPr>
            <a:xfrm>
              <a:off x="10125964" y="2075481"/>
              <a:ext cx="6288360" cy="2414340"/>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46" name="Group 145">
              <a:extLst>
                <a:ext uri="{FF2B5EF4-FFF2-40B4-BE49-F238E27FC236}">
                  <a16:creationId xmlns:a16="http://schemas.microsoft.com/office/drawing/2014/main" id="{991C963B-10A8-9562-0BB2-CA0F270DF120}"/>
                </a:ext>
              </a:extLst>
            </p:cNvPr>
            <p:cNvGrpSpPr/>
            <p:nvPr/>
          </p:nvGrpSpPr>
          <p:grpSpPr>
            <a:xfrm>
              <a:off x="11681979" y="2300256"/>
              <a:ext cx="4734537" cy="1371495"/>
              <a:chOff x="11683668" y="2569610"/>
              <a:chExt cx="4734537" cy="1371495"/>
            </a:xfrm>
          </p:grpSpPr>
          <p:pic>
            <p:nvPicPr>
              <p:cNvPr id="147" name="Picture 146">
                <a:extLst>
                  <a:ext uri="{FF2B5EF4-FFF2-40B4-BE49-F238E27FC236}">
                    <a16:creationId xmlns:a16="http://schemas.microsoft.com/office/drawing/2014/main" id="{6BC9BC22-020B-FB53-522A-DE21C42D67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148" name="Picture 147" descr="Chart, histogram&#10;&#10;Description automatically generated">
                <a:extLst>
                  <a:ext uri="{FF2B5EF4-FFF2-40B4-BE49-F238E27FC236}">
                    <a16:creationId xmlns:a16="http://schemas.microsoft.com/office/drawing/2014/main" id="{761FF7CA-3A05-D54B-4998-36A714565C1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149" name="Picture 148" descr="Chart, histogram&#10;&#10;Description automatically generated">
                <a:extLst>
                  <a:ext uri="{FF2B5EF4-FFF2-40B4-BE49-F238E27FC236}">
                    <a16:creationId xmlns:a16="http://schemas.microsoft.com/office/drawing/2014/main" id="{79BB59B8-B5BB-002F-48E1-36A60A4BECE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150" name="Picture 149" descr="Chart, histogram&#10;&#10;Description automatically generated">
                <a:extLst>
                  <a:ext uri="{FF2B5EF4-FFF2-40B4-BE49-F238E27FC236}">
                    <a16:creationId xmlns:a16="http://schemas.microsoft.com/office/drawing/2014/main" id="{9EF019F3-6510-3667-D832-876C9C4C550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151" name="Picture 150" descr="Chart, line chart&#10;&#10;Description automatically generated">
                <a:extLst>
                  <a:ext uri="{FF2B5EF4-FFF2-40B4-BE49-F238E27FC236}">
                    <a16:creationId xmlns:a16="http://schemas.microsoft.com/office/drawing/2014/main" id="{D62514B1-23DF-81A9-006D-3A84059ADA5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152" name="Picture 151">
                <a:extLst>
                  <a:ext uri="{FF2B5EF4-FFF2-40B4-BE49-F238E27FC236}">
                    <a16:creationId xmlns:a16="http://schemas.microsoft.com/office/drawing/2014/main" id="{2354E036-2AF4-34D9-25ED-AB6E4A598FC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153" name="Table 56">
            <a:extLst>
              <a:ext uri="{FF2B5EF4-FFF2-40B4-BE49-F238E27FC236}">
                <a16:creationId xmlns:a16="http://schemas.microsoft.com/office/drawing/2014/main" id="{98AF9D17-1839-179E-9D22-45EE983FAE12}"/>
              </a:ext>
            </a:extLst>
          </p:cNvPr>
          <p:cNvGraphicFramePr>
            <a:graphicFrameLocks noGrp="1"/>
          </p:cNvGraphicFramePr>
          <p:nvPr>
            <p:extLst>
              <p:ext uri="{D42A27DB-BD31-4B8C-83A1-F6EECF244321}">
                <p14:modId xmlns:p14="http://schemas.microsoft.com/office/powerpoint/2010/main" val="312923115"/>
              </p:ext>
            </p:extLst>
          </p:nvPr>
        </p:nvGraphicFramePr>
        <p:xfrm>
          <a:off x="8817995" y="8909437"/>
          <a:ext cx="6473926" cy="2773680"/>
        </p:xfrm>
        <a:graphic>
          <a:graphicData uri="http://schemas.openxmlformats.org/drawingml/2006/table">
            <a:tbl>
              <a:tblPr firstRow="1" bandRow="1">
                <a:tableStyleId>{2D5ABB26-0587-4C30-8999-92F81FD0307C}</a:tableStyleId>
              </a:tblPr>
              <a:tblGrid>
                <a:gridCol w="1595478">
                  <a:extLst>
                    <a:ext uri="{9D8B030D-6E8A-4147-A177-3AD203B41FA5}">
                      <a16:colId xmlns:a16="http://schemas.microsoft.com/office/drawing/2014/main" val="1691660774"/>
                    </a:ext>
                  </a:extLst>
                </a:gridCol>
                <a:gridCol w="2439224">
                  <a:extLst>
                    <a:ext uri="{9D8B030D-6E8A-4147-A177-3AD203B41FA5}">
                      <a16:colId xmlns:a16="http://schemas.microsoft.com/office/drawing/2014/main" val="3072975969"/>
                    </a:ext>
                  </a:extLst>
                </a:gridCol>
                <a:gridCol w="2439224">
                  <a:extLst>
                    <a:ext uri="{9D8B030D-6E8A-4147-A177-3AD203B41FA5}">
                      <a16:colId xmlns:a16="http://schemas.microsoft.com/office/drawing/2014/main" val="4272725515"/>
                    </a:ext>
                  </a:extLst>
                </a:gridCol>
              </a:tblGrid>
              <a:tr h="180000">
                <a:tc>
                  <a:txBody>
                    <a:bodyPr/>
                    <a:lstStyle/>
                    <a:p>
                      <a:r>
                        <a:rPr lang="en-ZA" sz="1600" dirty="0">
                          <a:solidFill>
                            <a:schemeClr val="bg1"/>
                          </a:solidFill>
                          <a:latin typeface="Times New Roman" panose="02020603050405020304" pitchFamily="18" charset="0"/>
                          <a:cs typeface="Times New Roman" panose="02020603050405020304" pitchFamily="18" charset="0"/>
                        </a:rPr>
                        <a:t> </a:t>
                      </a:r>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a:t>
                      </a:r>
                      <a:endParaRPr lang="en-ZA"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BEFORE</a:t>
                      </a:r>
                      <a:endParaRPr lang="en-ZA"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12 peaks * 5.81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7 peaks * 2.43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aphicFrame>
        <p:nvGraphicFramePr>
          <p:cNvPr id="174" name="Table 56">
            <a:extLst>
              <a:ext uri="{FF2B5EF4-FFF2-40B4-BE49-F238E27FC236}">
                <a16:creationId xmlns:a16="http://schemas.microsoft.com/office/drawing/2014/main" id="{AD062D3F-71DB-CAAB-4CD4-68710A012BC7}"/>
              </a:ext>
            </a:extLst>
          </p:cNvPr>
          <p:cNvGraphicFramePr>
            <a:graphicFrameLocks noGrp="1"/>
          </p:cNvGraphicFramePr>
          <p:nvPr>
            <p:extLst>
              <p:ext uri="{D42A27DB-BD31-4B8C-83A1-F6EECF244321}">
                <p14:modId xmlns:p14="http://schemas.microsoft.com/office/powerpoint/2010/main" val="3384587548"/>
              </p:ext>
            </p:extLst>
          </p:nvPr>
        </p:nvGraphicFramePr>
        <p:xfrm>
          <a:off x="8685257" y="12180669"/>
          <a:ext cx="6473926" cy="2773680"/>
        </p:xfrm>
        <a:graphic>
          <a:graphicData uri="http://schemas.openxmlformats.org/drawingml/2006/table">
            <a:tbl>
              <a:tblPr firstRow="1" bandRow="1">
                <a:tableStyleId>{2D5ABB26-0587-4C30-8999-92F81FD0307C}</a:tableStyleId>
              </a:tblPr>
              <a:tblGrid>
                <a:gridCol w="1511516">
                  <a:extLst>
                    <a:ext uri="{9D8B030D-6E8A-4147-A177-3AD203B41FA5}">
                      <a16:colId xmlns:a16="http://schemas.microsoft.com/office/drawing/2014/main" val="1691660774"/>
                    </a:ext>
                  </a:extLst>
                </a:gridCol>
                <a:gridCol w="2523186">
                  <a:extLst>
                    <a:ext uri="{9D8B030D-6E8A-4147-A177-3AD203B41FA5}">
                      <a16:colId xmlns:a16="http://schemas.microsoft.com/office/drawing/2014/main" val="3072975969"/>
                    </a:ext>
                  </a:extLst>
                </a:gridCol>
                <a:gridCol w="2439224">
                  <a:extLst>
                    <a:ext uri="{9D8B030D-6E8A-4147-A177-3AD203B41FA5}">
                      <a16:colId xmlns:a16="http://schemas.microsoft.com/office/drawing/2014/main" val="4272725515"/>
                    </a:ext>
                  </a:extLst>
                </a:gridCol>
              </a:tblGrid>
              <a:tr h="180000">
                <a:tc>
                  <a:txBody>
                    <a:bodyPr/>
                    <a:lstStyle/>
                    <a:p>
                      <a:r>
                        <a:rPr lang="en-ZA" sz="1600" dirty="0">
                          <a:solidFill>
                            <a:schemeClr val="bg1"/>
                          </a:solidFill>
                          <a:latin typeface="Times New Roman" panose="02020603050405020304" pitchFamily="18" charset="0"/>
                          <a:cs typeface="Times New Roman" panose="02020603050405020304" pitchFamily="18" charset="0"/>
                        </a:rPr>
                        <a:t> </a:t>
                      </a:r>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3:</a:t>
                      </a:r>
                      <a:endParaRPr lang="en-ZA"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BEFORE</a:t>
                      </a:r>
                      <a:endParaRPr lang="en-ZA"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021973">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8 peaks * 4.95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16 peaks * 6.18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4" name="Group 3">
            <a:extLst>
              <a:ext uri="{FF2B5EF4-FFF2-40B4-BE49-F238E27FC236}">
                <a16:creationId xmlns:a16="http://schemas.microsoft.com/office/drawing/2014/main" id="{A6988702-883F-6304-298F-7BE0C6CA5D9C}"/>
              </a:ext>
            </a:extLst>
          </p:cNvPr>
          <p:cNvGrpSpPr/>
          <p:nvPr/>
        </p:nvGrpSpPr>
        <p:grpSpPr>
          <a:xfrm>
            <a:off x="21676196" y="8554971"/>
            <a:ext cx="3640337" cy="4538592"/>
            <a:chOff x="19421758" y="9981528"/>
            <a:chExt cx="3640337" cy="4538592"/>
          </a:xfrm>
        </p:grpSpPr>
        <p:grpSp>
          <p:nvGrpSpPr>
            <p:cNvPr id="175" name="Group 174">
              <a:extLst>
                <a:ext uri="{FF2B5EF4-FFF2-40B4-BE49-F238E27FC236}">
                  <a16:creationId xmlns:a16="http://schemas.microsoft.com/office/drawing/2014/main" id="{00A3CA82-E18B-BC83-F5BE-59A9337B50DF}"/>
                </a:ext>
              </a:extLst>
            </p:cNvPr>
            <p:cNvGrpSpPr/>
            <p:nvPr/>
          </p:nvGrpSpPr>
          <p:grpSpPr>
            <a:xfrm>
              <a:off x="19421758" y="10358415"/>
              <a:ext cx="3640337" cy="4161705"/>
              <a:chOff x="8653117" y="13080427"/>
              <a:chExt cx="3640337" cy="4161705"/>
            </a:xfrm>
          </p:grpSpPr>
          <p:pic>
            <p:nvPicPr>
              <p:cNvPr id="161" name="Picture 160">
                <a:extLst>
                  <a:ext uri="{FF2B5EF4-FFF2-40B4-BE49-F238E27FC236}">
                    <a16:creationId xmlns:a16="http://schemas.microsoft.com/office/drawing/2014/main" id="{2B3BE963-EFF4-1586-E735-C4176FF1C959}"/>
                  </a:ext>
                </a:extLst>
              </p:cNvPr>
              <p:cNvPicPr>
                <a:picLocks noChangeAspect="1"/>
              </p:cNvPicPr>
              <p:nvPr/>
            </p:nvPicPr>
            <p:blipFill rotWithShape="1">
              <a:blip r:embed="rId22">
                <a:extLst>
                  <a:ext uri="{28A0092B-C50C-407E-A947-70E740481C1C}">
                    <a14:useLocalDpi xmlns:a14="http://schemas.microsoft.com/office/drawing/2010/main" val="0"/>
                  </a:ext>
                </a:extLst>
              </a:blip>
              <a:srcRect l="4542" r="2677"/>
              <a:stretch/>
            </p:blipFill>
            <p:spPr>
              <a:xfrm>
                <a:off x="8653117" y="13080427"/>
                <a:ext cx="3628308" cy="2038923"/>
              </a:xfrm>
              <a:prstGeom prst="rect">
                <a:avLst/>
              </a:prstGeom>
              <a:effectLst/>
            </p:spPr>
          </p:pic>
          <p:pic>
            <p:nvPicPr>
              <p:cNvPr id="162" name="Picture 161">
                <a:extLst>
                  <a:ext uri="{FF2B5EF4-FFF2-40B4-BE49-F238E27FC236}">
                    <a16:creationId xmlns:a16="http://schemas.microsoft.com/office/drawing/2014/main" id="{4BEF7078-4D7F-DF0F-060E-1D383C376AA6}"/>
                  </a:ext>
                </a:extLst>
              </p:cNvPr>
              <p:cNvPicPr>
                <a:picLocks noChangeAspect="1"/>
              </p:cNvPicPr>
              <p:nvPr/>
            </p:nvPicPr>
            <p:blipFill rotWithShape="1">
              <a:blip r:embed="rId23">
                <a:extLst>
                  <a:ext uri="{28A0092B-C50C-407E-A947-70E740481C1C}">
                    <a14:useLocalDpi xmlns:a14="http://schemas.microsoft.com/office/drawing/2010/main" val="0"/>
                  </a:ext>
                </a:extLst>
              </a:blip>
              <a:srcRect l="4526" t="4264" r="8789"/>
              <a:stretch/>
            </p:blipFill>
            <p:spPr>
              <a:xfrm>
                <a:off x="8688282" y="15251317"/>
                <a:ext cx="3605172" cy="1990815"/>
              </a:xfrm>
              <a:prstGeom prst="rect">
                <a:avLst/>
              </a:prstGeom>
              <a:effectLst/>
            </p:spPr>
          </p:pic>
        </p:grpSp>
        <p:sp>
          <p:nvSpPr>
            <p:cNvPr id="222" name="TextBox 221">
              <a:extLst>
                <a:ext uri="{FF2B5EF4-FFF2-40B4-BE49-F238E27FC236}">
                  <a16:creationId xmlns:a16="http://schemas.microsoft.com/office/drawing/2014/main" id="{F53A570C-EB70-9087-007F-00643914A914}"/>
                </a:ext>
              </a:extLst>
            </p:cNvPr>
            <p:cNvSpPr txBox="1"/>
            <p:nvPr/>
          </p:nvSpPr>
          <p:spPr>
            <a:xfrm>
              <a:off x="19782852" y="9981528"/>
              <a:ext cx="2953314" cy="338554"/>
            </a:xfrm>
            <a:prstGeom prst="rect">
              <a:avLst/>
            </a:prstGeom>
            <a:noFill/>
            <a:ln w="57150">
              <a:noFill/>
            </a:ln>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METHOD 2</a:t>
              </a: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p:txBody>
        </p:sp>
      </p:grpSp>
      <p:sp>
        <p:nvSpPr>
          <p:cNvPr id="3" name="TextBox 2">
            <a:extLst>
              <a:ext uri="{FF2B5EF4-FFF2-40B4-BE49-F238E27FC236}">
                <a16:creationId xmlns:a16="http://schemas.microsoft.com/office/drawing/2014/main" id="{DEB818E2-E9AB-6430-5A92-815F5E4DAE0E}"/>
              </a:ext>
            </a:extLst>
          </p:cNvPr>
          <p:cNvSpPr txBox="1"/>
          <p:nvPr/>
        </p:nvSpPr>
        <p:spPr>
          <a:xfrm>
            <a:off x="15670126" y="13672594"/>
            <a:ext cx="10912816" cy="338554"/>
          </a:xfrm>
          <a:prstGeom prst="rect">
            <a:avLst/>
          </a:prstGeom>
          <a:noFill/>
          <a:ln w="57150">
            <a:noFill/>
          </a:ln>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References</a:t>
            </a:r>
          </a:p>
        </p:txBody>
      </p:sp>
      <p:graphicFrame>
        <p:nvGraphicFramePr>
          <p:cNvPr id="5" name="Table 4">
            <a:extLst>
              <a:ext uri="{FF2B5EF4-FFF2-40B4-BE49-F238E27FC236}">
                <a16:creationId xmlns:a16="http://schemas.microsoft.com/office/drawing/2014/main" id="{827187B8-085B-85EF-B3DC-8A18A12DC2B1}"/>
              </a:ext>
            </a:extLst>
          </p:cNvPr>
          <p:cNvGraphicFramePr>
            <a:graphicFrameLocks noGrp="1"/>
          </p:cNvGraphicFramePr>
          <p:nvPr>
            <p:extLst>
              <p:ext uri="{D42A27DB-BD31-4B8C-83A1-F6EECF244321}">
                <p14:modId xmlns:p14="http://schemas.microsoft.com/office/powerpoint/2010/main" val="2985024337"/>
              </p:ext>
            </p:extLst>
          </p:nvPr>
        </p:nvGraphicFramePr>
        <p:xfrm>
          <a:off x="15693693" y="14005788"/>
          <a:ext cx="10852550" cy="753240"/>
        </p:xfrm>
        <a:graphic>
          <a:graphicData uri="http://schemas.openxmlformats.org/drawingml/2006/table">
            <a:tbl>
              <a:tblPr firstRow="1" firstCol="1" bandRow="1">
                <a:tableStyleId>{2D5ABB26-0587-4C30-8999-92F81FD0307C}</a:tableStyleId>
              </a:tblPr>
              <a:tblGrid>
                <a:gridCol w="317009">
                  <a:extLst>
                    <a:ext uri="{9D8B030D-6E8A-4147-A177-3AD203B41FA5}">
                      <a16:colId xmlns:a16="http://schemas.microsoft.com/office/drawing/2014/main" val="1372254799"/>
                    </a:ext>
                  </a:extLst>
                </a:gridCol>
                <a:gridCol w="10535541">
                  <a:extLst>
                    <a:ext uri="{9D8B030D-6E8A-4147-A177-3AD203B41FA5}">
                      <a16:colId xmlns:a16="http://schemas.microsoft.com/office/drawing/2014/main" val="214870427"/>
                    </a:ext>
                  </a:extLst>
                </a:gridCol>
              </a:tblGrid>
              <a:tr h="93715">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[1] </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M. Rohani and A. Fasano, "Focused Ultrasound for Essential Tremor: Review of the Evidence and Discussion of Current Hurdles.," Tremor and Other Hyperkinet Movements (NY), vol. 462, no. 7, 2017. </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58795000"/>
                  </a:ext>
                </a:extLst>
              </a:tr>
              <a:tr h="93715">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[2] </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C. A. Davie, "A review of Parkinson's disease," British Medical Bulletin, no. 86, pp. 109-127, 2008. </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58140285"/>
                  </a:ext>
                </a:extLst>
              </a:tr>
              <a:tr h="93715">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[3] </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US" sz="700" dirty="0">
                          <a:effectLst/>
                          <a:latin typeface="Times New Roman" panose="02020603050405020304" pitchFamily="18" charset="0"/>
                          <a:cs typeface="Times New Roman" panose="02020603050405020304" pitchFamily="18" charset="0"/>
                        </a:rPr>
                        <a:t>H. </a:t>
                      </a:r>
                      <a:r>
                        <a:rPr lang="en-US" sz="700" dirty="0" err="1">
                          <a:effectLst/>
                          <a:latin typeface="Times New Roman" panose="02020603050405020304" pitchFamily="18" charset="0"/>
                          <a:cs typeface="Times New Roman" panose="02020603050405020304" pitchFamily="18" charset="0"/>
                        </a:rPr>
                        <a:t>Baek</a:t>
                      </a:r>
                      <a:r>
                        <a:rPr lang="en-US" sz="700" dirty="0">
                          <a:effectLst/>
                          <a:latin typeface="Times New Roman" panose="02020603050405020304" pitchFamily="18" charset="0"/>
                          <a:cs typeface="Times New Roman" panose="02020603050405020304" pitchFamily="18" charset="0"/>
                        </a:rPr>
                        <a:t>, D. Lockwood, E. J. Mason, E. </a:t>
                      </a:r>
                      <a:r>
                        <a:rPr lang="en-US" sz="700" dirty="0" err="1">
                          <a:effectLst/>
                          <a:latin typeface="Times New Roman" panose="02020603050405020304" pitchFamily="18" charset="0"/>
                          <a:cs typeface="Times New Roman" panose="02020603050405020304" pitchFamily="18" charset="0"/>
                        </a:rPr>
                        <a:t>Obusez</a:t>
                      </a:r>
                      <a:r>
                        <a:rPr lang="en-US" sz="700" dirty="0">
                          <a:effectLst/>
                          <a:latin typeface="Times New Roman" panose="02020603050405020304" pitchFamily="18" charset="0"/>
                          <a:cs typeface="Times New Roman" panose="02020603050405020304" pitchFamily="18" charset="0"/>
                        </a:rPr>
                        <a:t>, M. </a:t>
                      </a:r>
                      <a:r>
                        <a:rPr lang="en-US" sz="700" dirty="0" err="1">
                          <a:effectLst/>
                          <a:latin typeface="Times New Roman" panose="02020603050405020304" pitchFamily="18" charset="0"/>
                          <a:cs typeface="Times New Roman" panose="02020603050405020304" pitchFamily="18" charset="0"/>
                        </a:rPr>
                        <a:t>Poturalski</a:t>
                      </a:r>
                      <a:r>
                        <a:rPr lang="en-US" sz="700" dirty="0">
                          <a:effectLst/>
                          <a:latin typeface="Times New Roman" panose="02020603050405020304" pitchFamily="18" charset="0"/>
                          <a:cs typeface="Times New Roman" panose="02020603050405020304" pitchFamily="18" charset="0"/>
                        </a:rPr>
                        <a:t>, R. </a:t>
                      </a:r>
                      <a:r>
                        <a:rPr lang="en-US" sz="700" dirty="0" err="1">
                          <a:effectLst/>
                          <a:latin typeface="Times New Roman" panose="02020603050405020304" pitchFamily="18" charset="0"/>
                          <a:cs typeface="Times New Roman" panose="02020603050405020304" pitchFamily="18" charset="0"/>
                        </a:rPr>
                        <a:t>Rammo</a:t>
                      </a:r>
                      <a:r>
                        <a:rPr lang="en-US" sz="700" dirty="0">
                          <a:effectLst/>
                          <a:latin typeface="Times New Roman" panose="02020603050405020304" pitchFamily="18" charset="0"/>
                          <a:cs typeface="Times New Roman" panose="02020603050405020304" pitchFamily="18" charset="0"/>
                        </a:rPr>
                        <a:t>, S. J. Nagel and S. E. Jones, "Clinical Intervention Using Focused Ultrasound (FUS) Stimulation of the Brain in Diverse Neurological Disorders," Frontiers in Neurology, vol. 13, 2022. </a:t>
                      </a:r>
                      <a:endParaRPr lang="en-ZA" sz="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85083197"/>
                  </a:ext>
                </a:extLst>
              </a:tr>
              <a:tr h="93715">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[4] </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A. Rosebrock, "OpenCV Text Detection (EAST text detector) - PyImageSearch," PyImageSearch, 20 August 2018. [Online]. Available: https://pyimagesearch.com/2018/08/20/opencv-text-detection-east-text-detector/. [Accessed 16 July 2022].</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3245412"/>
                  </a:ext>
                </a:extLst>
              </a:tr>
              <a:tr h="93715">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[5] </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A. Rosebrock, "OpenCV shape detection - PyImageSearch," PyImageSearch, 8 February 2016. [Online]. Available: https://pyimagesearch.com/2016/02/08/opencv-shape-detection/. [Accessed 20 July 2022].</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6960324"/>
                  </a:ext>
                </a:extLst>
              </a:tr>
              <a:tr h="93715">
                <a:tc>
                  <a:txBody>
                    <a:bodyPr/>
                    <a:lstStyle/>
                    <a:p>
                      <a:pPr>
                        <a:lnSpc>
                          <a:spcPct val="107000"/>
                        </a:lnSpc>
                        <a:spcAft>
                          <a:spcPts val="800"/>
                        </a:spcAft>
                      </a:pPr>
                      <a:r>
                        <a:rPr lang="en-US" sz="700">
                          <a:effectLst/>
                          <a:latin typeface="Times New Roman" panose="02020603050405020304" pitchFamily="18" charset="0"/>
                          <a:cs typeface="Times New Roman" panose="02020603050405020304" pitchFamily="18" charset="0"/>
                        </a:rPr>
                        <a:t>[6] </a:t>
                      </a:r>
                      <a:endParaRPr lang="en-ZA"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US" sz="700" dirty="0" err="1">
                          <a:effectLst/>
                          <a:latin typeface="Times New Roman" panose="02020603050405020304" pitchFamily="18" charset="0"/>
                          <a:cs typeface="Times New Roman" panose="02020603050405020304" pitchFamily="18" charset="0"/>
                        </a:rPr>
                        <a:t>jdhao</a:t>
                      </a:r>
                      <a:r>
                        <a:rPr lang="en-US" sz="700" dirty="0">
                          <a:effectLst/>
                          <a:latin typeface="Times New Roman" panose="02020603050405020304" pitchFamily="18" charset="0"/>
                          <a:cs typeface="Times New Roman" panose="02020603050405020304" pitchFamily="18" charset="0"/>
                        </a:rPr>
                        <a:t>, "Cropping Rotated Rectangles from Image with OpenCV," </a:t>
                      </a:r>
                      <a:r>
                        <a:rPr lang="en-US" sz="700" dirty="0" err="1">
                          <a:effectLst/>
                          <a:latin typeface="Times New Roman" panose="02020603050405020304" pitchFamily="18" charset="0"/>
                          <a:cs typeface="Times New Roman" panose="02020603050405020304" pitchFamily="18" charset="0"/>
                        </a:rPr>
                        <a:t>jdhao's</a:t>
                      </a:r>
                      <a:r>
                        <a:rPr lang="en-US" sz="700" dirty="0">
                          <a:effectLst/>
                          <a:latin typeface="Times New Roman" panose="02020603050405020304" pitchFamily="18" charset="0"/>
                          <a:cs typeface="Times New Roman" panose="02020603050405020304" pitchFamily="18" charset="0"/>
                        </a:rPr>
                        <a:t> digital space, 23 February 2019. [Online]. Available: https://jdhao.github.io/2019/02/23/crop_rotated_rectangle_opencv/. [Accessed 26 July 2022].</a:t>
                      </a:r>
                      <a:endParaRPr lang="en-ZA" sz="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61257557"/>
                  </a:ext>
                </a:extLst>
              </a:tr>
            </a:tbl>
          </a:graphicData>
        </a:graphic>
      </p:graphicFrame>
    </p:spTree>
    <p:extLst>
      <p:ext uri="{BB962C8B-B14F-4D97-AF65-F5344CB8AC3E}">
        <p14:creationId xmlns:p14="http://schemas.microsoft.com/office/powerpoint/2010/main" val="249859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CD5C76CF-5799-EDF2-85BF-C0ADEAB2B959}"/>
              </a:ext>
            </a:extLst>
          </p:cNvPr>
          <p:cNvGrpSpPr/>
          <p:nvPr/>
        </p:nvGrpSpPr>
        <p:grpSpPr>
          <a:xfrm>
            <a:off x="17965592" y="8356409"/>
            <a:ext cx="5990308" cy="2076461"/>
            <a:chOff x="10424016" y="4250256"/>
            <a:chExt cx="5990308" cy="2014072"/>
          </a:xfrm>
        </p:grpSpPr>
        <p:sp>
          <p:nvSpPr>
            <p:cNvPr id="189" name="Rectangle 188">
              <a:extLst>
                <a:ext uri="{FF2B5EF4-FFF2-40B4-BE49-F238E27FC236}">
                  <a16:creationId xmlns:a16="http://schemas.microsoft.com/office/drawing/2014/main" id="{8002BC07-15F3-2BED-2694-1BBAAF6E2427}"/>
                </a:ext>
              </a:extLst>
            </p:cNvPr>
            <p:cNvSpPr/>
            <p:nvPr/>
          </p:nvSpPr>
          <p:spPr>
            <a:xfrm>
              <a:off x="10424016" y="4250256"/>
              <a:ext cx="5990308" cy="2014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90" name="Group 189">
              <a:extLst>
                <a:ext uri="{FF2B5EF4-FFF2-40B4-BE49-F238E27FC236}">
                  <a16:creationId xmlns:a16="http://schemas.microsoft.com/office/drawing/2014/main" id="{61E64428-21BB-F8E1-61B5-9DCD5DDA509E}"/>
                </a:ext>
              </a:extLst>
            </p:cNvPr>
            <p:cNvGrpSpPr/>
            <p:nvPr/>
          </p:nvGrpSpPr>
          <p:grpSpPr>
            <a:xfrm>
              <a:off x="11697375" y="4451851"/>
              <a:ext cx="4710234" cy="1381600"/>
              <a:chOff x="6913675" y="2079241"/>
              <a:chExt cx="4710234" cy="1381600"/>
            </a:xfrm>
          </p:grpSpPr>
          <p:grpSp>
            <p:nvGrpSpPr>
              <p:cNvPr id="198" name="Group 197">
                <a:extLst>
                  <a:ext uri="{FF2B5EF4-FFF2-40B4-BE49-F238E27FC236}">
                    <a16:creationId xmlns:a16="http://schemas.microsoft.com/office/drawing/2014/main" id="{566E4E87-747E-B575-F4D9-1158CDD2E2F8}"/>
                  </a:ext>
                </a:extLst>
              </p:cNvPr>
              <p:cNvGrpSpPr/>
              <p:nvPr/>
            </p:nvGrpSpPr>
            <p:grpSpPr>
              <a:xfrm>
                <a:off x="9246609" y="2079241"/>
                <a:ext cx="2377300" cy="1378854"/>
                <a:chOff x="9246986" y="4415675"/>
                <a:chExt cx="2377300" cy="1378854"/>
              </a:xfrm>
            </p:grpSpPr>
            <p:pic>
              <p:nvPicPr>
                <p:cNvPr id="203" name="Picture 202">
                  <a:extLst>
                    <a:ext uri="{FF2B5EF4-FFF2-40B4-BE49-F238E27FC236}">
                      <a16:creationId xmlns:a16="http://schemas.microsoft.com/office/drawing/2014/main" id="{69372E6A-0EB7-9655-F26F-0D3B33776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204" name="Picture 203" descr="Chart, line chart&#10;&#10;Description automatically generated">
                  <a:extLst>
                    <a:ext uri="{FF2B5EF4-FFF2-40B4-BE49-F238E27FC236}">
                      <a16:creationId xmlns:a16="http://schemas.microsoft.com/office/drawing/2014/main" id="{B5A30243-D1E7-0DC6-B6A8-B27C6CCDF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205" name="Picture 204" descr="Chart, line chart, histogram&#10;&#10;Description automatically generated">
                  <a:extLst>
                    <a:ext uri="{FF2B5EF4-FFF2-40B4-BE49-F238E27FC236}">
                      <a16:creationId xmlns:a16="http://schemas.microsoft.com/office/drawing/2014/main" id="{7A86A3A5-F87F-EF6C-E1EC-1DB99F608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99" name="Group 198">
                <a:extLst>
                  <a:ext uri="{FF2B5EF4-FFF2-40B4-BE49-F238E27FC236}">
                    <a16:creationId xmlns:a16="http://schemas.microsoft.com/office/drawing/2014/main" id="{7D089A1C-564D-8058-FD7B-A571B04C773C}"/>
                  </a:ext>
                </a:extLst>
              </p:cNvPr>
              <p:cNvGrpSpPr/>
              <p:nvPr/>
            </p:nvGrpSpPr>
            <p:grpSpPr>
              <a:xfrm>
                <a:off x="6913675" y="2079362"/>
                <a:ext cx="2334234" cy="1381479"/>
                <a:chOff x="6914052" y="3958818"/>
                <a:chExt cx="2334234" cy="1381479"/>
              </a:xfrm>
            </p:grpSpPr>
            <p:pic>
              <p:nvPicPr>
                <p:cNvPr id="200" name="Picture 199">
                  <a:extLst>
                    <a:ext uri="{FF2B5EF4-FFF2-40B4-BE49-F238E27FC236}">
                      <a16:creationId xmlns:a16="http://schemas.microsoft.com/office/drawing/2014/main" id="{E5D552CB-B910-9E88-58EB-1DF8DF766F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201" name="Picture 200" descr="Chart, histogram&#10;&#10;Description automatically generated">
                  <a:extLst>
                    <a:ext uri="{FF2B5EF4-FFF2-40B4-BE49-F238E27FC236}">
                      <a16:creationId xmlns:a16="http://schemas.microsoft.com/office/drawing/2014/main" id="{1BAAEF20-EE27-502B-23E4-530F1B8560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202" name="Picture 201" descr="Chart, line chart, histogram&#10;&#10;Description automatically generated">
                  <a:extLst>
                    <a:ext uri="{FF2B5EF4-FFF2-40B4-BE49-F238E27FC236}">
                      <a16:creationId xmlns:a16="http://schemas.microsoft.com/office/drawing/2014/main" id="{5311F5A4-0C53-0F88-C4DB-63D2ABFCB4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sp>
        <p:nvSpPr>
          <p:cNvPr id="2" name="TextBox 1">
            <a:extLst>
              <a:ext uri="{FF2B5EF4-FFF2-40B4-BE49-F238E27FC236}">
                <a16:creationId xmlns:a16="http://schemas.microsoft.com/office/drawing/2014/main" id="{CAB3AC64-A7A0-3CEE-D01E-E952287DBA5F}"/>
              </a:ext>
            </a:extLst>
          </p:cNvPr>
          <p:cNvSpPr txBox="1"/>
          <p:nvPr/>
        </p:nvSpPr>
        <p:spPr>
          <a:xfrm>
            <a:off x="11449036" y="338711"/>
            <a:ext cx="3981479"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7D210A-749D-1900-B99E-5CB9727352F6}"/>
              </a:ext>
            </a:extLst>
          </p:cNvPr>
          <p:cNvSpPr txBox="1"/>
          <p:nvPr/>
        </p:nvSpPr>
        <p:spPr>
          <a:xfrm>
            <a:off x="239463" y="3642934"/>
            <a:ext cx="6641319" cy="147566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456923-AE0D-245E-8C59-6087B186283F}"/>
                  </a:ext>
                </a:extLst>
              </p:cNvPr>
              <p:cNvSpPr txBox="1"/>
              <p:nvPr/>
            </p:nvSpPr>
            <p:spPr>
              <a:xfrm>
                <a:off x="7090611" y="3579864"/>
                <a:ext cx="6265928" cy="408720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400" dirty="0">
                  <a:latin typeface="Calibri" panose="020F0502020204030204" pitchFamily="34" charset="0"/>
                  <a:ea typeface="Times New Roman" panose="02020603050405020304" pitchFamily="18" charset="0"/>
                  <a:cs typeface="Arial" panose="020B0604020202020204" pitchFamily="34" charset="0"/>
                </a:endParaRPr>
              </a:p>
              <a:p>
                <a:pPr marL="457254"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4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7090611" y="3579864"/>
                <a:ext cx="6265928" cy="4087209"/>
              </a:xfrm>
              <a:prstGeom prst="rect">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24B31B-D8E7-1EDE-52FE-9A9879D9B39B}"/>
                  </a:ext>
                </a:extLst>
              </p:cNvPr>
              <p:cNvSpPr txBox="1"/>
              <p:nvPr/>
            </p:nvSpPr>
            <p:spPr>
              <a:xfrm>
                <a:off x="204914" y="5311933"/>
                <a:ext cx="6641320" cy="201016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centre of the spiral was calculated by taking the median of the x and y coordinates of the non-white image pixels.</a:t>
                </a:r>
              </a:p>
              <a:p>
                <a:pPr marL="171450" indent="-171450" algn="just">
                  <a:lnSpc>
                    <a:spcPct val="107000"/>
                  </a:lnSpc>
                  <a:spcAft>
                    <a:spcPts val="399"/>
                  </a:spcAft>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a:t>
                </a:r>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spcAft>
                    <a:spcPts val="399"/>
                  </a:spcAft>
                </a:pPr>
                <a14:m>
                  <m:oMathPara xmlns:m="http://schemas.openxmlformats.org/officeDocument/2006/math">
                    <m:oMathParaPr>
                      <m:jc m:val="centerGroup"/>
                    </m:oMathParaPr>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4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204914" y="5311933"/>
                <a:ext cx="6641320" cy="2010166"/>
              </a:xfrm>
              <a:prstGeom prst="rect">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E36C8A-38E7-2CC5-F7CE-0A871809EC9E}"/>
                  </a:ext>
                </a:extLst>
              </p:cNvPr>
              <p:cNvSpPr txBox="1"/>
              <p:nvPr/>
            </p:nvSpPr>
            <p:spPr>
              <a:xfrm>
                <a:off x="234313" y="7546784"/>
                <a:ext cx="6639436" cy="103598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6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14:m>
                  <m:oMath xmlns:m="http://schemas.openxmlformats.org/officeDocument/2006/math">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400"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4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234313" y="7546784"/>
                <a:ext cx="6639436" cy="1035989"/>
              </a:xfrm>
              <a:prstGeom prst="rect">
                <a:avLst/>
              </a:prstGeom>
              <a:blipFill>
                <a:blip r:embed="rId11"/>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
        <p:nvSpPr>
          <p:cNvPr id="3" name="TextBox 2">
            <a:extLst>
              <a:ext uri="{FF2B5EF4-FFF2-40B4-BE49-F238E27FC236}">
                <a16:creationId xmlns:a16="http://schemas.microsoft.com/office/drawing/2014/main" id="{F946EFBE-9740-80B3-591A-03C379AAEAC0}"/>
              </a:ext>
            </a:extLst>
          </p:cNvPr>
          <p:cNvSpPr txBox="1"/>
          <p:nvPr/>
        </p:nvSpPr>
        <p:spPr>
          <a:xfrm>
            <a:off x="237923" y="201848"/>
            <a:ext cx="11113545" cy="3012620"/>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Centre, Haifa Israel, has provided data that comprises of 122 fully anonymised hand drawn shapes on paper that patients and drew over time of treatment with both their treated and untreated hand [5].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2866409" y="3206285"/>
            <a:ext cx="8279924" cy="338554"/>
          </a:xfrm>
          <a:prstGeom prst="rect">
            <a:avLst/>
          </a:prstGeom>
          <a:noFill/>
          <a:ln>
            <a:noFill/>
          </a:ln>
        </p:spPr>
        <p:txBody>
          <a:bodyPr wrap="square" rtlCol="0">
            <a:spAutoFit/>
          </a:bodyPr>
          <a:lstStyle/>
          <a:p>
            <a:pPr algn="ctr"/>
            <a:r>
              <a:rPr lang="en-ZA" sz="16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1: Spiral Drawing Tremor Quantification</a:t>
            </a:r>
            <a:endParaRPr lang="en-GB" sz="16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877FF10-7F87-A199-291A-63975A6166DB}"/>
              </a:ext>
            </a:extLst>
          </p:cNvPr>
          <p:cNvSpPr txBox="1"/>
          <p:nvPr/>
        </p:nvSpPr>
        <p:spPr>
          <a:xfrm>
            <a:off x="7048053" y="7882728"/>
            <a:ext cx="6300655" cy="172752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6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400" dirty="0">
              <a:latin typeface="Calibri" panose="020F0502020204030204" pitchFamily="34" charset="0"/>
              <a:ea typeface="Calibri" panose="020F0502020204030204" pitchFamily="34" charset="0"/>
              <a:cs typeface="Arial" panose="020B0604020202020204" pitchFamily="34" charset="0"/>
            </a:endParaRPr>
          </a:p>
        </p:txBody>
      </p:sp>
      <p:grpSp>
        <p:nvGrpSpPr>
          <p:cNvPr id="236" name="Group 235">
            <a:extLst>
              <a:ext uri="{FF2B5EF4-FFF2-40B4-BE49-F238E27FC236}">
                <a16:creationId xmlns:a16="http://schemas.microsoft.com/office/drawing/2014/main" id="{08F7AB68-3205-7262-EA22-2C45F3217DAA}"/>
              </a:ext>
            </a:extLst>
          </p:cNvPr>
          <p:cNvGrpSpPr/>
          <p:nvPr/>
        </p:nvGrpSpPr>
        <p:grpSpPr>
          <a:xfrm>
            <a:off x="10699893" y="11974698"/>
            <a:ext cx="1268977" cy="2976099"/>
            <a:chOff x="9223605" y="8625056"/>
            <a:chExt cx="1124735" cy="2766334"/>
          </a:xfrm>
        </p:grpSpPr>
        <p:sp>
          <p:nvSpPr>
            <p:cNvPr id="17" name="TextBox 16">
              <a:extLst>
                <a:ext uri="{FF2B5EF4-FFF2-40B4-BE49-F238E27FC236}">
                  <a16:creationId xmlns:a16="http://schemas.microsoft.com/office/drawing/2014/main" id="{A9FCF1EE-28B8-FE56-1CB4-B38DD5AD0D36}"/>
                </a:ext>
              </a:extLst>
            </p:cNvPr>
            <p:cNvSpPr txBox="1"/>
            <p:nvPr/>
          </p:nvSpPr>
          <p:spPr>
            <a:xfrm>
              <a:off x="9271647" y="8625056"/>
              <a:ext cx="1074591" cy="324903"/>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A1</a:t>
              </a: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12">
              <a:extLst>
                <a:ext uri="{28A0092B-C50C-407E-A947-70E740481C1C}">
                  <a14:useLocalDpi xmlns:a14="http://schemas.microsoft.com/office/drawing/2010/main" val="0"/>
                </a:ext>
              </a:extLst>
            </a:blip>
            <a:srcRect l="25680" t="11002" r="23029" b="11091"/>
            <a:stretch/>
          </p:blipFill>
          <p:spPr>
            <a:xfrm>
              <a:off x="9231600" y="8860966"/>
              <a:ext cx="1114641" cy="1128677"/>
            </a:xfrm>
            <a:prstGeom prst="rect">
              <a:avLst/>
            </a:prstGeom>
            <a:ln>
              <a:noFill/>
            </a:ln>
            <a:effectLst>
              <a:outerShdw blurRad="190500" dist="228600" dir="2700000" algn="ctr" rotWithShape="0">
                <a:srgbClr val="000000">
                  <a:alpha val="30000"/>
                </a:srgbClr>
              </a:outerShdw>
            </a:effectLst>
          </p:spPr>
        </p:pic>
        <p:sp>
          <p:nvSpPr>
            <p:cNvPr id="16" name="TextBox 15">
              <a:extLst>
                <a:ext uri="{FF2B5EF4-FFF2-40B4-BE49-F238E27FC236}">
                  <a16:creationId xmlns:a16="http://schemas.microsoft.com/office/drawing/2014/main" id="{CE0CF52C-F488-734D-EABB-86A0F5B94B8D}"/>
                </a:ext>
              </a:extLst>
            </p:cNvPr>
            <p:cNvSpPr txBox="1"/>
            <p:nvPr/>
          </p:nvSpPr>
          <p:spPr>
            <a:xfrm>
              <a:off x="9223605" y="10061173"/>
              <a:ext cx="1114640" cy="324903"/>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A2</a:t>
              </a:r>
            </a:p>
          </p:txBody>
        </p:sp>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13">
              <a:extLst>
                <a:ext uri="{28A0092B-C50C-407E-A947-70E740481C1C}">
                  <a14:useLocalDpi xmlns:a14="http://schemas.microsoft.com/office/drawing/2010/main" val="0"/>
                </a:ext>
              </a:extLst>
            </a:blip>
            <a:srcRect l="25590" t="11737" r="22949" b="11852"/>
            <a:stretch/>
          </p:blipFill>
          <p:spPr>
            <a:xfrm>
              <a:off x="9233696" y="10288041"/>
              <a:ext cx="1114644" cy="1103349"/>
            </a:xfrm>
            <a:prstGeom prst="rect">
              <a:avLst/>
            </a:prstGeom>
            <a:effectLst>
              <a:outerShdw blurRad="190500" dist="228600" dir="2700000" algn="ctr" rotWithShape="0">
                <a:srgbClr val="000000">
                  <a:alpha val="30000"/>
                </a:srgbClr>
              </a:outerShdw>
            </a:effectLst>
          </p:spPr>
        </p:pic>
      </p:gr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nvGraphicFramePr>
        <p:xfrm>
          <a:off x="6978329" y="11310374"/>
          <a:ext cx="6035921" cy="668987"/>
        </p:xfrm>
        <a:graphic>
          <a:graphicData uri="http://schemas.openxmlformats.org/drawingml/2006/table">
            <a:tbl>
              <a:tblPr firstRow="1" bandRow="1">
                <a:effectLst>
                  <a:outerShdw blurRad="190500" dist="228600" dir="2700000" algn="ctr" rotWithShape="0">
                    <a:srgbClr val="000000">
                      <a:alpha val="30000"/>
                    </a:srgbClr>
                  </a:outerShdw>
                </a:effectLst>
                <a:tableStyleId>{2D5ABB26-0587-4C30-8999-92F81FD0307C}</a:tableStyleId>
              </a:tblPr>
              <a:tblGrid>
                <a:gridCol w="2701498">
                  <a:extLst>
                    <a:ext uri="{9D8B030D-6E8A-4147-A177-3AD203B41FA5}">
                      <a16:colId xmlns:a16="http://schemas.microsoft.com/office/drawing/2014/main" val="3328912869"/>
                    </a:ext>
                  </a:extLst>
                </a:gridCol>
                <a:gridCol w="1707941">
                  <a:extLst>
                    <a:ext uri="{9D8B030D-6E8A-4147-A177-3AD203B41FA5}">
                      <a16:colId xmlns:a16="http://schemas.microsoft.com/office/drawing/2014/main" val="1888238186"/>
                    </a:ext>
                  </a:extLst>
                </a:gridCol>
                <a:gridCol w="1626482">
                  <a:extLst>
                    <a:ext uri="{9D8B030D-6E8A-4147-A177-3AD203B41FA5}">
                      <a16:colId xmlns:a16="http://schemas.microsoft.com/office/drawing/2014/main" val="2383168896"/>
                    </a:ext>
                  </a:extLst>
                </a:gridCol>
              </a:tblGrid>
              <a:tr h="213129">
                <a:tc>
                  <a:txBody>
                    <a:bodyPr/>
                    <a:lstStyle/>
                    <a:p>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t>Spiral A1</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t>Spiral A2</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364187">
                <a:tc>
                  <a:txBody>
                    <a:bodyPr/>
                    <a:lstStyle/>
                    <a:p>
                      <a:r>
                        <a:rPr lang="en-ZA" sz="1400" dirty="0"/>
                        <a:t>Normalised Standard Deviation</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t>0.63</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t>0.19</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204914" y="8866507"/>
            <a:ext cx="6624041" cy="287598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6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tremor severity ratings calculated from the edge angle standard deviations were determined for each patient’s treated and untreated hands for each given treatment period. </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average of each severity was calculated and plotted for each treatment period and the percentage of patients whose tremor improved when compared to their tremor before treatment was determined. </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is important to note that the number of patients that went for treatment greatly decreases as time progresses which affects the reliability of the later years’ results.</a:t>
            </a:r>
            <a:r>
              <a:rPr lang="en-GB" sz="1400" dirty="0">
                <a:latin typeface="Times New Roman" panose="02020603050405020304" pitchFamily="18" charset="0"/>
                <a:ea typeface="Times New Roman" panose="02020603050405020304" pitchFamily="18" charset="0"/>
                <a:cs typeface="Times New Roman" panose="02020603050405020304" pitchFamily="18" charset="0"/>
              </a:rPr>
              <a:t> </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612DAC14-4BC9-814D-2634-C506348BAD6E}"/>
              </a:ext>
            </a:extLst>
          </p:cNvPr>
          <p:cNvSpPr txBox="1"/>
          <p:nvPr/>
        </p:nvSpPr>
        <p:spPr>
          <a:xfrm>
            <a:off x="11463616" y="1092363"/>
            <a:ext cx="1958400" cy="2079480"/>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00"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13534164" y="1258888"/>
            <a:ext cx="1958938" cy="2423967"/>
            <a:chOff x="9462864" y="3300419"/>
            <a:chExt cx="2024556" cy="2505163"/>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rotWithShape="1">
            <a:blip r:embed="rId14">
              <a:extLst>
                <a:ext uri="{28A0092B-C50C-407E-A947-70E740481C1C}">
                  <a14:useLocalDpi xmlns:a14="http://schemas.microsoft.com/office/drawing/2010/main" val="0"/>
                </a:ext>
              </a:extLst>
            </a:blip>
            <a:srcRect l="-174" t="13295" r="174" b="558"/>
            <a:stretch/>
          </p:blipFill>
          <p:spPr>
            <a:xfrm>
              <a:off x="9462864" y="3652757"/>
              <a:ext cx="2024556" cy="2152825"/>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614245" y="3300419"/>
              <a:ext cx="1728838" cy="317689"/>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aphicFrame>
        <p:nvGraphicFramePr>
          <p:cNvPr id="187" name="Table 56">
            <a:extLst>
              <a:ext uri="{FF2B5EF4-FFF2-40B4-BE49-F238E27FC236}">
                <a16:creationId xmlns:a16="http://schemas.microsoft.com/office/drawing/2014/main" id="{235B5D67-161C-DD1D-645C-58333661A5C4}"/>
              </a:ext>
            </a:extLst>
          </p:cNvPr>
          <p:cNvGraphicFramePr>
            <a:graphicFrameLocks noGrp="1"/>
          </p:cNvGraphicFramePr>
          <p:nvPr/>
        </p:nvGraphicFramePr>
        <p:xfrm>
          <a:off x="17965592" y="8225230"/>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3:</a:t>
                      </a:r>
                      <a:endParaRPr lang="en-ZA" sz="24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1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421161198"/>
                  </a:ext>
                </a:extLst>
              </a:tr>
              <a:tr h="1130400">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8 peaks * 4.95 avg. peak adjacent distance =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16 peaks * 6.18 avg. peak adjacent distance =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376433"/>
                  </a:ext>
                </a:extLst>
              </a:tr>
            </a:tbl>
          </a:graphicData>
        </a:graphic>
      </p:graphicFrame>
      <p:grpSp>
        <p:nvGrpSpPr>
          <p:cNvPr id="206" name="Group 205">
            <a:extLst>
              <a:ext uri="{FF2B5EF4-FFF2-40B4-BE49-F238E27FC236}">
                <a16:creationId xmlns:a16="http://schemas.microsoft.com/office/drawing/2014/main" id="{E7F6921D-0B52-0AB3-C9B3-3BFA69DFD43E}"/>
              </a:ext>
            </a:extLst>
          </p:cNvPr>
          <p:cNvGrpSpPr/>
          <p:nvPr/>
        </p:nvGrpSpPr>
        <p:grpSpPr>
          <a:xfrm>
            <a:off x="17965592" y="6015931"/>
            <a:ext cx="5994722" cy="2126512"/>
            <a:chOff x="10421794" y="2075481"/>
            <a:chExt cx="5994722" cy="2062621"/>
          </a:xfrm>
        </p:grpSpPr>
        <p:sp>
          <p:nvSpPr>
            <p:cNvPr id="207" name="Rectangle 206">
              <a:extLst>
                <a:ext uri="{FF2B5EF4-FFF2-40B4-BE49-F238E27FC236}">
                  <a16:creationId xmlns:a16="http://schemas.microsoft.com/office/drawing/2014/main" id="{3FEEAAA5-9A3B-9D44-B0EF-6EADC3389884}"/>
                </a:ext>
              </a:extLst>
            </p:cNvPr>
            <p:cNvSpPr/>
            <p:nvPr/>
          </p:nvSpPr>
          <p:spPr>
            <a:xfrm>
              <a:off x="10421794" y="2075481"/>
              <a:ext cx="5992530" cy="2062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9" name="Group 208">
              <a:extLst>
                <a:ext uri="{FF2B5EF4-FFF2-40B4-BE49-F238E27FC236}">
                  <a16:creationId xmlns:a16="http://schemas.microsoft.com/office/drawing/2014/main" id="{9E1B6870-389E-4D15-0711-36CD6290EB85}"/>
                </a:ext>
              </a:extLst>
            </p:cNvPr>
            <p:cNvGrpSpPr/>
            <p:nvPr/>
          </p:nvGrpSpPr>
          <p:grpSpPr>
            <a:xfrm>
              <a:off x="11681979" y="2300256"/>
              <a:ext cx="4734537" cy="1371495"/>
              <a:chOff x="11683668" y="2569610"/>
              <a:chExt cx="4734537" cy="1371495"/>
            </a:xfrm>
          </p:grpSpPr>
          <p:pic>
            <p:nvPicPr>
              <p:cNvPr id="210" name="Picture 209">
                <a:extLst>
                  <a:ext uri="{FF2B5EF4-FFF2-40B4-BE49-F238E27FC236}">
                    <a16:creationId xmlns:a16="http://schemas.microsoft.com/office/drawing/2014/main" id="{541223D2-D5B8-EB19-D63A-831924F7C4E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211" name="Picture 210" descr="Chart, histogram&#10;&#10;Description automatically generated">
                <a:extLst>
                  <a:ext uri="{FF2B5EF4-FFF2-40B4-BE49-F238E27FC236}">
                    <a16:creationId xmlns:a16="http://schemas.microsoft.com/office/drawing/2014/main" id="{0A89589F-2221-16C9-AED7-14E54AFE4DB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212" name="Picture 211" descr="Chart, histogram&#10;&#10;Description automatically generated">
                <a:extLst>
                  <a:ext uri="{FF2B5EF4-FFF2-40B4-BE49-F238E27FC236}">
                    <a16:creationId xmlns:a16="http://schemas.microsoft.com/office/drawing/2014/main" id="{1D1E4094-3635-E31F-9481-1155B95D6E6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213" name="Picture 212" descr="Chart, histogram&#10;&#10;Description automatically generated">
                <a:extLst>
                  <a:ext uri="{FF2B5EF4-FFF2-40B4-BE49-F238E27FC236}">
                    <a16:creationId xmlns:a16="http://schemas.microsoft.com/office/drawing/2014/main" id="{C45FF4B8-4618-9ADC-8E58-FEC6A37C78C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214" name="Picture 213" descr="Chart, line chart&#10;&#10;Description automatically generated">
                <a:extLst>
                  <a:ext uri="{FF2B5EF4-FFF2-40B4-BE49-F238E27FC236}">
                    <a16:creationId xmlns:a16="http://schemas.microsoft.com/office/drawing/2014/main" id="{45B48BE3-D5F4-3AF0-8188-76F0C8146D4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215" name="Picture 214">
                <a:extLst>
                  <a:ext uri="{FF2B5EF4-FFF2-40B4-BE49-F238E27FC236}">
                    <a16:creationId xmlns:a16="http://schemas.microsoft.com/office/drawing/2014/main" id="{B0436D91-3379-E7DD-D118-D50F7615D0E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224" name="Table 56">
            <a:extLst>
              <a:ext uri="{FF2B5EF4-FFF2-40B4-BE49-F238E27FC236}">
                <a16:creationId xmlns:a16="http://schemas.microsoft.com/office/drawing/2014/main" id="{D6F736C4-022E-D4DD-F2CB-01C20FFADE39}"/>
              </a:ext>
            </a:extLst>
          </p:cNvPr>
          <p:cNvGraphicFramePr>
            <a:graphicFrameLocks noGrp="1"/>
          </p:cNvGraphicFramePr>
          <p:nvPr/>
        </p:nvGraphicFramePr>
        <p:xfrm>
          <a:off x="17965592" y="5914870"/>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18000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a:t>
                      </a:r>
                      <a:endParaRPr lang="en-ZA"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12 peaks * 5.81 avg. peak adjacent distance =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7 peaks * 2.43 avg. peak adjacent distance =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233" name="Group 232">
            <a:extLst>
              <a:ext uri="{FF2B5EF4-FFF2-40B4-BE49-F238E27FC236}">
                <a16:creationId xmlns:a16="http://schemas.microsoft.com/office/drawing/2014/main" id="{02FD588B-438C-E65A-F136-1EDA6F3EABE7}"/>
              </a:ext>
            </a:extLst>
          </p:cNvPr>
          <p:cNvGrpSpPr/>
          <p:nvPr/>
        </p:nvGrpSpPr>
        <p:grpSpPr>
          <a:xfrm>
            <a:off x="15670555" y="180854"/>
            <a:ext cx="8280172" cy="5571531"/>
            <a:chOff x="12910687" y="211810"/>
            <a:chExt cx="8280172" cy="5571531"/>
          </a:xfrm>
        </p:grpSpPr>
        <p:grpSp>
          <p:nvGrpSpPr>
            <p:cNvPr id="33" name="Group 32">
              <a:extLst>
                <a:ext uri="{FF2B5EF4-FFF2-40B4-BE49-F238E27FC236}">
                  <a16:creationId xmlns:a16="http://schemas.microsoft.com/office/drawing/2014/main" id="{0CD215FB-D6EE-A5BA-DF88-B97C0B99869E}"/>
                </a:ext>
              </a:extLst>
            </p:cNvPr>
            <p:cNvGrpSpPr/>
            <p:nvPr/>
          </p:nvGrpSpPr>
          <p:grpSpPr>
            <a:xfrm>
              <a:off x="12910687" y="211810"/>
              <a:ext cx="8280172" cy="4038719"/>
              <a:chOff x="7597898" y="1262975"/>
              <a:chExt cx="8280172" cy="4038719"/>
            </a:xfrm>
          </p:grpSpPr>
          <p:sp>
            <p:nvSpPr>
              <p:cNvPr id="26" name="TextBox 25">
                <a:extLst>
                  <a:ext uri="{FF2B5EF4-FFF2-40B4-BE49-F238E27FC236}">
                    <a16:creationId xmlns:a16="http://schemas.microsoft.com/office/drawing/2014/main" id="{9AF8BEF6-BA72-935C-D9FA-35DEC9AE1493}"/>
                  </a:ext>
                </a:extLst>
              </p:cNvPr>
              <p:cNvSpPr txBox="1"/>
              <p:nvPr/>
            </p:nvSpPr>
            <p:spPr>
              <a:xfrm>
                <a:off x="7598070" y="1262975"/>
                <a:ext cx="8280000" cy="117051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1: Data Analysis for the Chosen Methods</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In this investigation, two distinct methods are focused on: method 1 will focus on the spiral drawing found in “Drawing A” and method 2 will focus on the line drawing found in “Drawing C”, as seen on the template that each patient has to fill in at various time intervals before and after receiving treatment to one hand. Most, but not all, patients received treatment to their dominant hand. 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30" name="TextBox 29">
                <a:extLst>
                  <a:ext uri="{FF2B5EF4-FFF2-40B4-BE49-F238E27FC236}">
                    <a16:creationId xmlns:a16="http://schemas.microsoft.com/office/drawing/2014/main" id="{17787CBB-67DE-63DE-0F02-25FCE09D2B80}"/>
                  </a:ext>
                </a:extLst>
              </p:cNvPr>
              <p:cNvSpPr txBox="1"/>
              <p:nvPr/>
            </p:nvSpPr>
            <p:spPr>
              <a:xfrm>
                <a:off x="7598070" y="2618388"/>
                <a:ext cx="8280000" cy="98937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2: Basic Cropping</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Since each of the patient’s scanned drawings are based on the same template, OpenCV Text Detection (EAST text detector) [6] can be used to determine the coordinates of “Drawing A”, “Drawing B” and “Drawing C” text’s four corners. If found, this produces sets of coordinates for each image. Using the best available combination of the three required sets, the relative position of both spirals and the lines can be accurately determined in order to crop and save each as a new image, which is resized to ensure consistent pixel distribution for better comparison further. </a:t>
                </a:r>
              </a:p>
            </p:txBody>
          </p:sp>
          <p:sp>
            <p:nvSpPr>
              <p:cNvPr id="32" name="TextBox 31">
                <a:extLst>
                  <a:ext uri="{FF2B5EF4-FFF2-40B4-BE49-F238E27FC236}">
                    <a16:creationId xmlns:a16="http://schemas.microsoft.com/office/drawing/2014/main" id="{AEA4C6DF-C78A-9013-DD63-D8F2FAAF607D}"/>
                  </a:ext>
                </a:extLst>
              </p:cNvPr>
              <p:cNvSpPr txBox="1"/>
              <p:nvPr/>
            </p:nvSpPr>
            <p:spPr>
              <a:xfrm>
                <a:off x="7597898" y="3789100"/>
                <a:ext cx="8280000" cy="151259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3: Further Correction</a:t>
                </a:r>
              </a:p>
              <a:p>
                <a:r>
                  <a:rPr lang="en-GB" sz="1100" dirty="0">
                    <a:latin typeface="Times New Roman" panose="02020603050405020304" pitchFamily="18" charset="0"/>
                    <a:ea typeface="Times New Roman" panose="02020603050405020304" pitchFamily="18" charset="0"/>
                    <a:cs typeface="Arial" panose="020B0604020202020204" pitchFamily="34" charset="0"/>
                  </a:rPr>
                  <a:t>In order to reduce error due to blurry or erroneous markings on the scanned drawings, each newly cropped image is converted to greyscale and any pixels that are light in colour are removed. This leaves only the pixels of the template and the hand-drawn markings. </a:t>
                </a:r>
              </a:p>
              <a:p>
                <a:pPr algn="ct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The rotation of the lines is critical and changes the accuracy of the results drastically. Thus, the line image undergoes further pre-processing by using OpenCV to identify the solid black rectangles in the image [7] in order to correct any rotation or perspective warp [8] that occurs due to human inconsistencies when scanning in the patient’s drawings. While this process successfully identifies all three of the hand-drawn lines, it was decided to only use the top (and biggest) line as it was more accurately cropped and corrected compared to the other lines. </a:t>
                </a:r>
              </a:p>
            </p:txBody>
          </p:sp>
        </p:grpSp>
        <p:sp>
          <p:nvSpPr>
            <p:cNvPr id="227" name="TextBox 226">
              <a:extLst>
                <a:ext uri="{FF2B5EF4-FFF2-40B4-BE49-F238E27FC236}">
                  <a16:creationId xmlns:a16="http://schemas.microsoft.com/office/drawing/2014/main" id="{1F0339B8-DD22-06E3-98FB-2E2B8B342267}"/>
                </a:ext>
              </a:extLst>
            </p:cNvPr>
            <p:cNvSpPr txBox="1"/>
            <p:nvPr/>
          </p:nvSpPr>
          <p:spPr>
            <a:xfrm>
              <a:off x="15929135" y="4428418"/>
              <a:ext cx="5261552" cy="135492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4: Final Clean-up</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pre-processing method produces a high rate of acceptably cropped and corrected images, however, it is limited to the quality of the inputted hand-drawn image. Ideally, further code would be researched, developed and implemented in order to identify the incorrectly cropped images, however this is outside the scope of this project. It was therefore necessary to manually check the produced images and remove/correct any that were unsuccessfully cropped due to blurry, blank or inconsistent input images.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grpSp>
      <p:sp>
        <p:nvSpPr>
          <p:cNvPr id="239" name="Rectangle 238">
            <a:extLst>
              <a:ext uri="{FF2B5EF4-FFF2-40B4-BE49-F238E27FC236}">
                <a16:creationId xmlns:a16="http://schemas.microsoft.com/office/drawing/2014/main" id="{9E7F3FFF-DB42-B8C8-D063-272DE6A70F52}"/>
              </a:ext>
            </a:extLst>
          </p:cNvPr>
          <p:cNvSpPr/>
          <p:nvPr/>
        </p:nvSpPr>
        <p:spPr>
          <a:xfrm>
            <a:off x="8404294" y="11974698"/>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TextBox 33">
            <a:extLst>
              <a:ext uri="{FF2B5EF4-FFF2-40B4-BE49-F238E27FC236}">
                <a16:creationId xmlns:a16="http://schemas.microsoft.com/office/drawing/2014/main" id="{A3AF6FB3-6F46-695F-6B5D-28980FFC2251}"/>
              </a:ext>
            </a:extLst>
          </p:cNvPr>
          <p:cNvSpPr txBox="1"/>
          <p:nvPr/>
        </p:nvSpPr>
        <p:spPr>
          <a:xfrm>
            <a:off x="6811645" y="10959896"/>
            <a:ext cx="6202605" cy="338041"/>
          </a:xfrm>
          <a:prstGeom prst="rect">
            <a:avLst/>
          </a:prstGeom>
          <a:no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1: Normalised Standard Deviations of Relative </a:t>
            </a:r>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Orientations</a:t>
            </a:r>
            <a:endParaRPr lang="en-ZA" sz="1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40" name="TextBox 239">
            <a:extLst>
              <a:ext uri="{FF2B5EF4-FFF2-40B4-BE49-F238E27FC236}">
                <a16:creationId xmlns:a16="http://schemas.microsoft.com/office/drawing/2014/main" id="{4E89D80F-BC0E-37E7-BFBF-E8A995D2AF77}"/>
              </a:ext>
            </a:extLst>
          </p:cNvPr>
          <p:cNvSpPr txBox="1"/>
          <p:nvPr/>
        </p:nvSpPr>
        <p:spPr>
          <a:xfrm>
            <a:off x="13530843" y="4763543"/>
            <a:ext cx="4978161" cy="989373"/>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could is then used to extract the x and y coordinates of every pixel that is not white. These pixels are stored in arrays sorted according to the x-axis. Each y-value is shifted by the average y-value to centre the line around the horizontal axis. </a:t>
            </a:r>
          </a:p>
        </p:txBody>
      </p:sp>
      <p:sp>
        <p:nvSpPr>
          <p:cNvPr id="241" name="TextBox 240">
            <a:extLst>
              <a:ext uri="{FF2B5EF4-FFF2-40B4-BE49-F238E27FC236}">
                <a16:creationId xmlns:a16="http://schemas.microsoft.com/office/drawing/2014/main" id="{E93F8BE1-9D58-7121-A8A1-718EF6EC55F2}"/>
              </a:ext>
            </a:extLst>
          </p:cNvPr>
          <p:cNvSpPr txBox="1"/>
          <p:nvPr/>
        </p:nvSpPr>
        <p:spPr>
          <a:xfrm>
            <a:off x="13537365" y="4440567"/>
            <a:ext cx="4971639"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2: Line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83BED468-F83B-45D8-FBCA-35CD7B60CDFA}"/>
              </a:ext>
            </a:extLst>
          </p:cNvPr>
          <p:cNvSpPr txBox="1"/>
          <p:nvPr/>
        </p:nvSpPr>
        <p:spPr>
          <a:xfrm>
            <a:off x="13530843" y="5938318"/>
            <a:ext cx="4187881" cy="2359941"/>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SciPy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(instead of the slower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to compute the one-dimensional Fourier Transform. It can be seen that there is a very small range of useful frequencies – the higher unwanted frequencies are discarded. These unwanted frequencies are caused by pixelated/blurry input or erroneous markings on the original drawing. </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p:txBody>
      </p:sp>
      <p:sp>
        <p:nvSpPr>
          <p:cNvPr id="252" name="Rectangle 251">
            <a:extLst>
              <a:ext uri="{FF2B5EF4-FFF2-40B4-BE49-F238E27FC236}">
                <a16:creationId xmlns:a16="http://schemas.microsoft.com/office/drawing/2014/main" id="{241908E1-9044-D9CA-8376-458AA4937260}"/>
              </a:ext>
            </a:extLst>
          </p:cNvPr>
          <p:cNvSpPr/>
          <p:nvPr/>
        </p:nvSpPr>
        <p:spPr>
          <a:xfrm>
            <a:off x="23951588" y="1340618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9" name="TextBox 258">
            <a:extLst>
              <a:ext uri="{FF2B5EF4-FFF2-40B4-BE49-F238E27FC236}">
                <a16:creationId xmlns:a16="http://schemas.microsoft.com/office/drawing/2014/main" id="{6CBE4E34-B5C9-3680-C6F6-4D3E97403DD0}"/>
              </a:ext>
            </a:extLst>
          </p:cNvPr>
          <p:cNvSpPr txBox="1"/>
          <p:nvPr/>
        </p:nvSpPr>
        <p:spPr>
          <a:xfrm>
            <a:off x="17320958" y="10615843"/>
            <a:ext cx="6624042"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DISCUSSION AND RESULTS</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256" name="TextBox 255">
            <a:extLst>
              <a:ext uri="{FF2B5EF4-FFF2-40B4-BE49-F238E27FC236}">
                <a16:creationId xmlns:a16="http://schemas.microsoft.com/office/drawing/2014/main" id="{37E947FC-A3C6-C58A-E973-3E289BE29A1A}"/>
              </a:ext>
            </a:extLst>
          </p:cNvPr>
          <p:cNvSpPr txBox="1"/>
          <p:nvPr/>
        </p:nvSpPr>
        <p:spPr>
          <a:xfrm>
            <a:off x="17320959" y="10936528"/>
            <a:ext cx="6624042" cy="130484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Discussion</a:t>
            </a:r>
          </a:p>
          <a:p>
            <a:pPr algn="just">
              <a:lnSpc>
                <a:spcPct val="107000"/>
              </a:lnSpc>
              <a:spcAft>
                <a:spcPts val="1199"/>
              </a:spcAft>
            </a:pPr>
            <a:r>
              <a:rPr lang="en-GB" sz="1100" dirty="0">
                <a:solidFill>
                  <a:srgbClr val="FF00FF"/>
                </a:solidFill>
                <a:latin typeface="Times New Roman" panose="02020603050405020304" pitchFamily="18" charset="0"/>
                <a:ea typeface="Times New Roman" panose="02020603050405020304" pitchFamily="18" charset="0"/>
                <a:cs typeface="Arial" panose="020B0604020202020204" pitchFamily="34" charset="0"/>
              </a:rPr>
              <a:t>Discussion stuff</a:t>
            </a:r>
          </a:p>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Results</a:t>
            </a:r>
          </a:p>
          <a:p>
            <a:pPr algn="just">
              <a:lnSpc>
                <a:spcPct val="107000"/>
              </a:lnSpc>
              <a:spcAft>
                <a:spcPts val="1199"/>
              </a:spcAft>
            </a:pPr>
            <a:r>
              <a:rPr lang="en-GB" sz="1100" dirty="0">
                <a:solidFill>
                  <a:srgbClr val="FF00FF"/>
                </a:solidFill>
                <a:latin typeface="Times New Roman" panose="02020603050405020304" pitchFamily="18" charset="0"/>
                <a:ea typeface="Times New Roman" panose="02020603050405020304" pitchFamily="18" charset="0"/>
                <a:cs typeface="Arial" panose="020B0604020202020204" pitchFamily="34" charset="0"/>
              </a:rPr>
              <a:t>Results stuff</a:t>
            </a:r>
            <a:endParaRPr lang="en-GB" sz="1100" dirty="0">
              <a:solidFill>
                <a:srgbClr val="FF00FF"/>
              </a:solidFill>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endParaRPr lang="en-GB" sz="1100" dirty="0">
              <a:solidFill>
                <a:srgbClr val="FF00FF"/>
              </a:solidFill>
              <a:latin typeface="Calibri" panose="020F0502020204030204" pitchFamily="34" charset="0"/>
              <a:ea typeface="Calibri" panose="020F0502020204030204" pitchFamily="34" charset="0"/>
              <a:cs typeface="Arial" panose="020B0604020202020204" pitchFamily="34" charset="0"/>
            </a:endParaRPr>
          </a:p>
        </p:txBody>
      </p:sp>
      <p:sp>
        <p:nvSpPr>
          <p:cNvPr id="4" name="Arrow: Right 3">
            <a:extLst>
              <a:ext uri="{FF2B5EF4-FFF2-40B4-BE49-F238E27FC236}">
                <a16:creationId xmlns:a16="http://schemas.microsoft.com/office/drawing/2014/main" id="{B89C45CA-BB6F-ADC4-D2AF-4DECAD36C3D6}"/>
              </a:ext>
            </a:extLst>
          </p:cNvPr>
          <p:cNvSpPr/>
          <p:nvPr/>
        </p:nvSpPr>
        <p:spPr>
          <a:xfrm rot="5400000">
            <a:off x="23188832" y="1389153"/>
            <a:ext cx="396000" cy="324000"/>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10" name="Arrow: Right 9">
            <a:extLst>
              <a:ext uri="{FF2B5EF4-FFF2-40B4-BE49-F238E27FC236}">
                <a16:creationId xmlns:a16="http://schemas.microsoft.com/office/drawing/2014/main" id="{E5BA3BE1-E467-749E-50FF-F42333C4D25D}"/>
              </a:ext>
            </a:extLst>
          </p:cNvPr>
          <p:cNvSpPr/>
          <p:nvPr/>
        </p:nvSpPr>
        <p:spPr>
          <a:xfrm rot="5400000">
            <a:off x="23187983" y="2565519"/>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11" name="Arrow: Right 10">
            <a:extLst>
              <a:ext uri="{FF2B5EF4-FFF2-40B4-BE49-F238E27FC236}">
                <a16:creationId xmlns:a16="http://schemas.microsoft.com/office/drawing/2014/main" id="{BE42C0B0-EF3D-530D-BFBC-155665045180}"/>
              </a:ext>
            </a:extLst>
          </p:cNvPr>
          <p:cNvSpPr/>
          <p:nvPr/>
        </p:nvSpPr>
        <p:spPr>
          <a:xfrm rot="5400000">
            <a:off x="23187983" y="4256673"/>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aphicFrame>
        <p:nvGraphicFramePr>
          <p:cNvPr id="20" name="Chart 19">
            <a:extLst>
              <a:ext uri="{FF2B5EF4-FFF2-40B4-BE49-F238E27FC236}">
                <a16:creationId xmlns:a16="http://schemas.microsoft.com/office/drawing/2014/main" id="{A5FAD7DE-B587-4AE6-377F-4B245F0B0EAF}"/>
              </a:ext>
            </a:extLst>
          </p:cNvPr>
          <p:cNvGraphicFramePr>
            <a:graphicFrameLocks/>
          </p:cNvGraphicFramePr>
          <p:nvPr/>
        </p:nvGraphicFramePr>
        <p:xfrm>
          <a:off x="17430650" y="12870775"/>
          <a:ext cx="3605172" cy="2103763"/>
        </p:xfrm>
        <a:graphic>
          <a:graphicData uri="http://schemas.openxmlformats.org/drawingml/2006/chart">
            <c:chart xmlns:c="http://schemas.openxmlformats.org/drawingml/2006/chart" xmlns:r="http://schemas.openxmlformats.org/officeDocument/2006/relationships" r:id="rId21"/>
          </a:graphicData>
        </a:graphic>
      </p:graphicFrame>
      <p:pic>
        <p:nvPicPr>
          <p:cNvPr id="22" name="Picture 21" descr="Chart, line chart&#10;&#10;Description automatically generated">
            <a:extLst>
              <a:ext uri="{FF2B5EF4-FFF2-40B4-BE49-F238E27FC236}">
                <a16:creationId xmlns:a16="http://schemas.microsoft.com/office/drawing/2014/main" id="{29655616-AF13-A174-CDB1-8AF5362183C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035822" y="12808038"/>
            <a:ext cx="2909178" cy="1454589"/>
          </a:xfrm>
          <a:prstGeom prst="rect">
            <a:avLst/>
          </a:prstGeom>
        </p:spPr>
      </p:pic>
      <p:sp>
        <p:nvSpPr>
          <p:cNvPr id="247" name="TextBox 246">
            <a:extLst>
              <a:ext uri="{FF2B5EF4-FFF2-40B4-BE49-F238E27FC236}">
                <a16:creationId xmlns:a16="http://schemas.microsoft.com/office/drawing/2014/main" id="{81D67534-C51D-6B1F-3BEF-56487826097C}"/>
              </a:ext>
            </a:extLst>
          </p:cNvPr>
          <p:cNvSpPr txBox="1"/>
          <p:nvPr/>
        </p:nvSpPr>
        <p:spPr>
          <a:xfrm>
            <a:off x="13530843" y="8476982"/>
            <a:ext cx="4187881" cy="207620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Determining a Tremor Severity Measure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at which the patient’s hand tremors. In general, more peaks indicates a worse tremor. Further, the distance between each adjacent tremor’s peaks and troughs indicate the severity of the tremor. A larger distance generally only indicates a worse tremor when occurring with a high number of peaks. A large distance with a very low number of peaks could be an indication of a line image that has been incorrectly cropped (slanted). Since these two variables are proportionally linked to the severity of a tremor, it was decided to use the product of the two variables to reach the tremor severity measure for this method. </a:t>
            </a:r>
          </a:p>
        </p:txBody>
      </p:sp>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23">
            <a:extLst>
              <a:ext uri="{28A0092B-C50C-407E-A947-70E740481C1C}">
                <a14:useLocalDpi xmlns:a14="http://schemas.microsoft.com/office/drawing/2010/main" val="0"/>
              </a:ext>
            </a:extLst>
          </a:blip>
          <a:srcRect l="4542" r="2677"/>
          <a:stretch/>
        </p:blipFill>
        <p:spPr>
          <a:xfrm>
            <a:off x="18505784" y="7712307"/>
            <a:ext cx="3628308" cy="2038923"/>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24">
            <a:extLst>
              <a:ext uri="{28A0092B-C50C-407E-A947-70E740481C1C}">
                <a14:useLocalDpi xmlns:a14="http://schemas.microsoft.com/office/drawing/2010/main" val="0"/>
              </a:ext>
            </a:extLst>
          </a:blip>
          <a:srcRect l="3950" t="2921" r="8557" b="5"/>
          <a:stretch/>
        </p:blipFill>
        <p:spPr>
          <a:xfrm>
            <a:off x="13625427" y="12494891"/>
            <a:ext cx="3605172" cy="1990815"/>
          </a:xfrm>
          <a:prstGeom prst="rect">
            <a:avLst/>
          </a:prstGeom>
          <a:effectLst>
            <a:outerShdw blurRad="190500" dist="228600" dir="2700000" algn="ctr" rotWithShape="0">
              <a:srgbClr val="000000">
                <a:alpha val="30000"/>
              </a:srgbClr>
            </a:outerShdw>
          </a:effectLst>
        </p:spPr>
      </p:pic>
      <p:pic>
        <p:nvPicPr>
          <p:cNvPr id="31" name="Picture 30" descr="Chart, box and whisker chart&#10;&#10;Description automatically generated">
            <a:extLst>
              <a:ext uri="{FF2B5EF4-FFF2-40B4-BE49-F238E27FC236}">
                <a16:creationId xmlns:a16="http://schemas.microsoft.com/office/drawing/2014/main" id="{B7727448-6F8F-E206-852F-B65E46CBC96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110674" y="9731679"/>
            <a:ext cx="6085712" cy="1221499"/>
          </a:xfrm>
          <a:prstGeom prst="rect">
            <a:avLst/>
          </a:prstGeom>
          <a:effectLst>
            <a:outerShdw blurRad="190500" dist="228600" dir="2700000" algn="ctr" rotWithShape="0">
              <a:srgbClr val="000000">
                <a:alpha val="30000"/>
              </a:srgbClr>
            </a:outerShdw>
          </a:effectLst>
        </p:spPr>
      </p:pic>
      <p:pic>
        <p:nvPicPr>
          <p:cNvPr id="46" name="Picture 45" descr="Chart, line chart&#10;&#10;Description automatically generated">
            <a:extLst>
              <a:ext uri="{FF2B5EF4-FFF2-40B4-BE49-F238E27FC236}">
                <a16:creationId xmlns:a16="http://schemas.microsoft.com/office/drawing/2014/main" id="{6C0A989B-A203-E849-D863-1D4A050CAB2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744011" y="12137830"/>
            <a:ext cx="4764851" cy="2700527"/>
          </a:xfrm>
          <a:prstGeom prst="rect">
            <a:avLst/>
          </a:prstGeom>
          <a:effectLst>
            <a:outerShdw blurRad="190500" dist="228600" dir="2700000" algn="ctr" rotWithShape="0">
              <a:srgbClr val="000000">
                <a:alpha val="30000"/>
              </a:srgbClr>
            </a:outerShdw>
          </a:effectLst>
        </p:spPr>
      </p:pic>
      <p:pic>
        <p:nvPicPr>
          <p:cNvPr id="48" name="Picture 47" descr="Chart, bar chart, histogram&#10;&#10;Description automatically generated">
            <a:extLst>
              <a:ext uri="{FF2B5EF4-FFF2-40B4-BE49-F238E27FC236}">
                <a16:creationId xmlns:a16="http://schemas.microsoft.com/office/drawing/2014/main" id="{9608A404-F6B1-7B79-CDC7-8BE5137FA18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40844" y="12019310"/>
            <a:ext cx="5071621" cy="2875980"/>
          </a:xfrm>
          <a:prstGeom prst="rect">
            <a:avLst/>
          </a:prstGeom>
          <a:effectLst>
            <a:outerShdw blurRad="190500" dist="228600" dir="2700000" algn="ctr" rotWithShape="0">
              <a:srgbClr val="000000">
                <a:alpha val="30000"/>
              </a:srgbClr>
            </a:outerShdw>
          </a:effectLst>
        </p:spPr>
      </p:pic>
    </p:spTree>
    <p:extLst>
      <p:ext uri="{BB962C8B-B14F-4D97-AF65-F5344CB8AC3E}">
        <p14:creationId xmlns:p14="http://schemas.microsoft.com/office/powerpoint/2010/main" val="31790569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1575</TotalTime>
  <Words>3206</Words>
  <Application>Microsoft Office PowerPoint</Application>
  <PresentationFormat>Custom</PresentationFormat>
  <Paragraphs>218</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3</cp:revision>
  <dcterms:created xsi:type="dcterms:W3CDTF">2022-10-24T13:43:28Z</dcterms:created>
  <dcterms:modified xsi:type="dcterms:W3CDTF">2022-10-31T13:11:58Z</dcterms:modified>
</cp:coreProperties>
</file>